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639" r:id="rId2"/>
    <p:sldId id="640" r:id="rId3"/>
    <p:sldId id="641" r:id="rId4"/>
    <p:sldId id="594" r:id="rId5"/>
    <p:sldId id="625" r:id="rId6"/>
    <p:sldId id="626" r:id="rId7"/>
    <p:sldId id="627" r:id="rId8"/>
    <p:sldId id="628" r:id="rId9"/>
    <p:sldId id="629" r:id="rId10"/>
    <p:sldId id="630" r:id="rId11"/>
    <p:sldId id="631" r:id="rId12"/>
    <p:sldId id="632" r:id="rId13"/>
    <p:sldId id="633" r:id="rId14"/>
    <p:sldId id="634" r:id="rId15"/>
    <p:sldId id="635" r:id="rId16"/>
    <p:sldId id="636" r:id="rId17"/>
    <p:sldId id="637" r:id="rId18"/>
    <p:sldId id="638" r:id="rId19"/>
    <p:sldId id="518"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89815" autoAdjust="0"/>
  </p:normalViewPr>
  <p:slideViewPr>
    <p:cSldViewPr>
      <p:cViewPr varScale="1">
        <p:scale>
          <a:sx n="74" d="100"/>
          <a:sy n="74" d="100"/>
        </p:scale>
        <p:origin x="117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BFB9AC8-A327-4DE9-83BD-757C8B2B6E1B}" type="datetimeFigureOut">
              <a:rPr lang="en-US" smtClean="0"/>
              <a:pPr/>
              <a:t>8/14/2017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2E1CEF1-0016-43D3-9F82-00B5C84D6171}" type="slidenum">
              <a:rPr lang="en-US" smtClean="0"/>
              <a:pPr/>
              <a:t>‹#›</a:t>
            </a:fld>
            <a:endParaRPr lang="en-US"/>
          </a:p>
        </p:txBody>
      </p:sp>
    </p:spTree>
    <p:extLst>
      <p:ext uri="{BB962C8B-B14F-4D97-AF65-F5344CB8AC3E}">
        <p14:creationId xmlns:p14="http://schemas.microsoft.com/office/powerpoint/2010/main" val="2980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E1CEF1-0016-43D3-9F82-00B5C84D6171}" type="slidenum">
              <a:rPr lang="en-US" smtClean="0"/>
              <a:pPr/>
              <a:t>2</a:t>
            </a:fld>
            <a:endParaRPr lang="en-US"/>
          </a:p>
        </p:txBody>
      </p:sp>
    </p:spTree>
    <p:extLst>
      <p:ext uri="{BB962C8B-B14F-4D97-AF65-F5344CB8AC3E}">
        <p14:creationId xmlns:p14="http://schemas.microsoft.com/office/powerpoint/2010/main" val="402728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CEBC81-119A-4C47-8DE8-00000F68D9B0}"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41477"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65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216CD2BF-96A9-4836-A23D-0B5866E00D02}"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7EF1E21-D340-4F3D-BB1F-222EFB319DA8}"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7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9C78E9EF-D11D-4D2A-8209-1A75D87272A9}"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3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38AF290-5322-401E-A714-9B2BDA07267C}"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05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0587049E-4972-4C84-AABB-ED26C9DDAF2D}" type="datetime1">
              <a:rPr lang="en-US" smtClean="0"/>
              <a:pPr/>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8990DA6-256D-4A6E-9920-85221B59FFB2}" type="datetime1">
              <a:rPr lang="en-US" smtClean="0"/>
              <a:pPr/>
              <a:t>8/14/2017</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6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8/14/2017</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46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0692"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Tree>
    <p:extLst>
      <p:ext uri="{BB962C8B-B14F-4D97-AF65-F5344CB8AC3E}">
        <p14:creationId xmlns:p14="http://schemas.microsoft.com/office/powerpoint/2010/main" val="12748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670329A-D1E2-4198-8150-CFE10B48A91E}" type="datetime1">
              <a:rPr lang="en-US" smtClean="0"/>
              <a:pPr/>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66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C7D711A-6AC4-4633-9880-0CDEA8ED65A4}" type="datetime1">
              <a:rPr lang="en-US" smtClean="0"/>
              <a:pPr/>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360826"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3776"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92" y="6019800"/>
            <a:ext cx="621654" cy="685800"/>
          </a:xfrm>
          <a:prstGeom prst="rect">
            <a:avLst/>
          </a:prstGeom>
        </p:spPr>
      </p:pic>
    </p:spTree>
    <p:extLst>
      <p:ext uri="{BB962C8B-B14F-4D97-AF65-F5344CB8AC3E}">
        <p14:creationId xmlns:p14="http://schemas.microsoft.com/office/powerpoint/2010/main" val="3202738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826477"/>
            <a:ext cx="9144000" cy="1356946"/>
          </a:xfrm>
        </p:spPr>
        <p:txBody>
          <a:bodyPr/>
          <a:lstStyle/>
          <a:p>
            <a:r>
              <a:rPr lang="en-IN" sz="2954" b="1" dirty="0"/>
              <a:t>Course Code:CSC402A</a:t>
            </a:r>
            <a:br>
              <a:rPr lang="en-IN" sz="2954" b="1" dirty="0"/>
            </a:br>
            <a:r>
              <a:rPr lang="en-IN" sz="2954" b="1" dirty="0"/>
              <a:t/>
            </a:r>
            <a:br>
              <a:rPr lang="en-IN" sz="2954" b="1" dirty="0"/>
            </a:br>
            <a:r>
              <a:rPr lang="en-IN" sz="2954" b="1" dirty="0"/>
              <a:t>	Course Title: Web Architecture and Application 					Development						</a:t>
            </a:r>
          </a:p>
        </p:txBody>
      </p:sp>
      <p:sp>
        <p:nvSpPr>
          <p:cNvPr id="5" name="Title 1"/>
          <p:cNvSpPr txBox="1">
            <a:spLocks/>
          </p:cNvSpPr>
          <p:nvPr/>
        </p:nvSpPr>
        <p:spPr>
          <a:xfrm>
            <a:off x="70339" y="3288323"/>
            <a:ext cx="9003323" cy="27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108"/>
              </a:spcAft>
            </a:pPr>
            <a:r>
              <a:rPr lang="en-IN" sz="2585" b="1" dirty="0"/>
              <a:t>Course Leader: </a:t>
            </a:r>
          </a:p>
          <a:p>
            <a:r>
              <a:rPr lang="en-IN" sz="2954" b="1" dirty="0"/>
              <a:t> </a:t>
            </a:r>
            <a:r>
              <a:rPr lang="en-IN" sz="2585" b="1" dirty="0"/>
              <a:t>Kishore S.M.</a:t>
            </a:r>
          </a:p>
          <a:p>
            <a:r>
              <a:rPr lang="en-IN" sz="1662" b="1" dirty="0">
                <a:hlinkClick r:id="rId2"/>
              </a:rPr>
              <a:t>kishore.cs.et@msruas.ac.in</a:t>
            </a:r>
            <a:endParaRPr lang="en-IN" sz="2215" b="1" dirty="0"/>
          </a:p>
        </p:txBody>
      </p:sp>
    </p:spTree>
    <p:extLst>
      <p:ext uri="{BB962C8B-B14F-4D97-AF65-F5344CB8AC3E}">
        <p14:creationId xmlns:p14="http://schemas.microsoft.com/office/powerpoint/2010/main" val="638352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Design Considerations of User Interfaces</a:t>
            </a:r>
          </a:p>
          <a:p>
            <a:pPr algn="just"/>
            <a:r>
              <a:rPr lang="en-US" sz="2400" dirty="0" smtClean="0"/>
              <a:t>User-centered: As pointed out previously, user interface design must take into account the needs, experiences, and capabilities of the system users. A user interface must be a user-centered product. The key is to apply the user-centered methodology that involves users early and often throughout a product's development.</a:t>
            </a:r>
          </a:p>
          <a:p>
            <a:pPr algn="just"/>
            <a:r>
              <a:rPr lang="en-US" sz="2400" dirty="0" smtClean="0"/>
              <a:t>Intuitive: No matter how many variants there are, the central attributes remain the same: simplicity, intuitiveness, and usability. The “best” user interface is one that people can figure out how to use quickly and effectively even without instructions. Graphical user interfaces are better than textual user interfaces in the sense that a graphical user interface usually consists of windows, menus, buttons, and icons, and is operated by using a mouse.</a:t>
            </a:r>
          </a:p>
          <a:p>
            <a:pPr algn="just"/>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Design Considerations of User Interfaces</a:t>
            </a:r>
          </a:p>
          <a:p>
            <a:pPr algn="just"/>
            <a:r>
              <a:rPr lang="en-US" sz="2400" dirty="0" smtClean="0"/>
              <a:t>Consistency: Designers must consider the physical and mental limitations of users of the software system</a:t>
            </a:r>
          </a:p>
          <a:p>
            <a:pPr algn="just"/>
            <a:r>
              <a:rPr lang="en-US" sz="2400" dirty="0" smtClean="0"/>
              <a:t>They need to recognize the limitations on the size of short-term memory and to avoid overloading users with information</a:t>
            </a:r>
          </a:p>
          <a:p>
            <a:pPr algn="just"/>
            <a:r>
              <a:rPr lang="en-US" sz="2400" dirty="0" smtClean="0"/>
              <a:t>User interface consistency reduces the probability of errors. Consistency supports usability</a:t>
            </a:r>
          </a:p>
          <a:p>
            <a:pPr algn="just"/>
            <a:r>
              <a:rPr lang="en-US" sz="2400" dirty="0" smtClean="0"/>
              <a:t>User interface consistency refers to either or both syntax and semantics</a:t>
            </a:r>
          </a:p>
          <a:p>
            <a:pPr algn="just"/>
            <a:r>
              <a:rPr lang="en-US" sz="2400" dirty="0" smtClean="0"/>
              <a:t>Consistency means that the software system is expected to be consistent with itself and with other software on the same platform or in related domains.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Design Considerations of User Interfaces</a:t>
            </a:r>
          </a:p>
          <a:p>
            <a:r>
              <a:rPr lang="en-US" sz="2400" dirty="0" smtClean="0"/>
              <a:t>Integration: Integration is another important factor that supports the usability of user interfaces</a:t>
            </a:r>
          </a:p>
          <a:p>
            <a:r>
              <a:rPr lang="en-US" sz="2400" dirty="0" smtClean="0"/>
              <a:t> The software system should integrate smoothly with other applications</a:t>
            </a:r>
          </a:p>
          <a:p>
            <a:r>
              <a:rPr lang="en-US" sz="2400" dirty="0" smtClean="0"/>
              <a:t>For example, different editors in the Windows operating system, such as MS Notepad and MS Office applications, can use “Clipboard” commands (Cut, Copy, and Paste) to directly perform data interchange.</a:t>
            </a:r>
          </a:p>
          <a:p>
            <a:pPr algn="just"/>
            <a:endParaRPr lang="en-US" sz="2400"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Enabling Technology</a:t>
            </a:r>
          </a:p>
          <a:p>
            <a:pPr algn="just">
              <a:buNone/>
            </a:pPr>
            <a:r>
              <a:rPr lang="en-US" sz="2400" b="1" dirty="0" smtClean="0"/>
              <a:t>Components and Containers</a:t>
            </a:r>
          </a:p>
          <a:p>
            <a:pPr algn="just"/>
            <a:r>
              <a:rPr lang="en-US" sz="2400" dirty="0" smtClean="0"/>
              <a:t>Components are building blocks of the visual aspect of the graphical user interface (GUI). Each GUI component has a characteristic appearance and behavior</a:t>
            </a:r>
          </a:p>
          <a:p>
            <a:pPr algn="just"/>
            <a:r>
              <a:rPr lang="en-US" sz="2400" dirty="0" smtClean="0"/>
              <a:t>Components are divided into: ones that can contain other components, containers, and the ones which may not, primitive components</a:t>
            </a:r>
          </a:p>
          <a:p>
            <a:pPr algn="just"/>
            <a:endParaRPr lang="en-US" sz="2400" b="1" dirty="0" smtClean="0">
              <a:solidFill>
                <a:schemeClr val="accent2"/>
              </a:solidFill>
            </a:endParaRPr>
          </a:p>
          <a:p>
            <a:pPr algn="just">
              <a:buNone/>
            </a:pPr>
            <a:endParaRPr lang="en-US"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Layout Managers</a:t>
            </a:r>
          </a:p>
          <a:p>
            <a:pPr algn="just"/>
            <a:r>
              <a:rPr lang="en-US" sz="2400" dirty="0" smtClean="0"/>
              <a:t>Each container has a layout manager, which controls the way the components are positioned in the container</a:t>
            </a:r>
          </a:p>
          <a:p>
            <a:pPr algn="just"/>
            <a:r>
              <a:rPr lang="en-US" sz="2400" dirty="0" smtClean="0"/>
              <a:t>One of the advantages of using layout managers is that there is no need for absolute coordinates where each component is to be placed or the dimensions of the component. The layout manager automatically handles the calculation of these</a:t>
            </a:r>
          </a:p>
          <a:p>
            <a:pPr algn="just"/>
            <a:r>
              <a:rPr lang="en-US" sz="2400" dirty="0" smtClean="0"/>
              <a:t>Programmer only specifies relative positions of the components within the container</a:t>
            </a:r>
          </a:p>
          <a:p>
            <a:pPr algn="just">
              <a:buNone/>
            </a:pPr>
            <a:endParaRPr lang="en-US"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Flow Layout</a:t>
            </a:r>
          </a:p>
          <a:p>
            <a:r>
              <a:rPr lang="en-US" sz="2400" dirty="0" smtClean="0"/>
              <a:t>The Flow Layout manager arranges the components left-to-right, top-to-bottom in the order they were inserted into the container</a:t>
            </a:r>
          </a:p>
          <a:p>
            <a:r>
              <a:rPr lang="en-US" sz="2400" dirty="0" smtClean="0"/>
              <a:t>When the container is not wide enough to display all the components, the remaining components are placed in the next row, etc</a:t>
            </a:r>
          </a:p>
          <a:p>
            <a:r>
              <a:rPr lang="en-US" sz="2400" dirty="0" smtClean="0"/>
              <a:t>Each row is centered</a:t>
            </a:r>
            <a:endParaRPr lang="en-US" sz="2400" b="1" dirty="0" smtClean="0">
              <a:solidFill>
                <a:schemeClr val="accent2"/>
              </a:solidFill>
            </a:endParaRPr>
          </a:p>
          <a:p>
            <a:pPr algn="just">
              <a:buNone/>
            </a:pPr>
            <a:endParaRPr lang="en-US" sz="2400" dirty="0" smtClean="0"/>
          </a:p>
          <a:p>
            <a:pPr algn="just">
              <a:buNone/>
            </a:pPr>
            <a:endParaRPr lang="en-US" sz="2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Flow Layout Examples</a:t>
            </a:r>
          </a:p>
          <a:p>
            <a:pPr algn="just">
              <a:buNone/>
            </a:pPr>
            <a:endParaRPr lang="en-US" sz="2400" b="1" dirty="0" smtClean="0">
              <a:solidFill>
                <a:schemeClr val="accent2"/>
              </a:solidFill>
            </a:endParaRPr>
          </a:p>
          <a:p>
            <a:pPr algn="just">
              <a:buNone/>
            </a:pPr>
            <a:endParaRPr lang="en-US" sz="2400" dirty="0" smtClean="0"/>
          </a:p>
          <a:p>
            <a:pPr algn="just">
              <a:buNone/>
            </a:pPr>
            <a:endParaRPr lang="en-US" sz="2400" dirty="0" smtClean="0"/>
          </a:p>
        </p:txBody>
      </p:sp>
      <p:pic>
        <p:nvPicPr>
          <p:cNvPr id="4" name="Picture 4" descr="flow1"/>
          <p:cNvPicPr>
            <a:picLocks noChangeAspect="1" noChangeArrowheads="1"/>
          </p:cNvPicPr>
          <p:nvPr/>
        </p:nvPicPr>
        <p:blipFill>
          <a:blip r:embed="rId2"/>
          <a:srcRect/>
          <a:stretch>
            <a:fillRect/>
          </a:stretch>
        </p:blipFill>
        <p:spPr bwMode="auto">
          <a:xfrm>
            <a:off x="1143000" y="1981200"/>
            <a:ext cx="6448203" cy="1352550"/>
          </a:xfrm>
          <a:prstGeom prst="rect">
            <a:avLst/>
          </a:prstGeom>
          <a:noFill/>
        </p:spPr>
      </p:pic>
      <p:pic>
        <p:nvPicPr>
          <p:cNvPr id="5" name="Picture 5" descr="flow2"/>
          <p:cNvPicPr>
            <a:picLocks noChangeAspect="1" noChangeArrowheads="1"/>
          </p:cNvPicPr>
          <p:nvPr/>
        </p:nvPicPr>
        <p:blipFill>
          <a:blip r:embed="rId3"/>
          <a:srcRect/>
          <a:stretch>
            <a:fillRect/>
          </a:stretch>
        </p:blipFill>
        <p:spPr bwMode="auto">
          <a:xfrm>
            <a:off x="4307073" y="3157870"/>
            <a:ext cx="1903006" cy="223328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Grid Layout</a:t>
            </a:r>
            <a:endParaRPr lang="en-US" sz="2400" b="1" dirty="0" smtClean="0">
              <a:solidFill>
                <a:schemeClr val="accent2"/>
              </a:solidFill>
            </a:endParaRPr>
          </a:p>
          <a:p>
            <a:pPr algn="just"/>
            <a:r>
              <a:rPr lang="en-US" sz="2400" dirty="0" smtClean="0"/>
              <a:t>The Grid Layout manager lays out all the components in a rectangular grid</a:t>
            </a:r>
            <a:endParaRPr lang="en-US" sz="2400" dirty="0"/>
          </a:p>
          <a:p>
            <a:pPr algn="just"/>
            <a:r>
              <a:rPr lang="en-US" sz="2400" dirty="0" smtClean="0"/>
              <a:t>All the components have identical sizes, since the manager automatically stretches or compresses the components as to fill the entire space of the container</a:t>
            </a:r>
          </a:p>
          <a:p>
            <a:pPr algn="just">
              <a:buNone/>
            </a:pPr>
            <a:endParaRPr lang="en-US" sz="2400" dirty="0" smtClean="0"/>
          </a:p>
          <a:p>
            <a:pPr algn="just">
              <a:buNone/>
            </a:pPr>
            <a:endParaRPr lang="en-US" sz="2400" dirty="0" smtClean="0"/>
          </a:p>
        </p:txBody>
      </p:sp>
      <p:pic>
        <p:nvPicPr>
          <p:cNvPr id="6" name="Picture 6" descr="grid1"/>
          <p:cNvPicPr>
            <a:picLocks noChangeAspect="1" noChangeArrowheads="1"/>
          </p:cNvPicPr>
          <p:nvPr/>
        </p:nvPicPr>
        <p:blipFill>
          <a:blip r:embed="rId2"/>
          <a:srcRect/>
          <a:stretch>
            <a:fillRect/>
          </a:stretch>
        </p:blipFill>
        <p:spPr bwMode="auto">
          <a:xfrm>
            <a:off x="3471862" y="3548063"/>
            <a:ext cx="2085975" cy="1990725"/>
          </a:xfrm>
          <a:prstGeom prst="rect">
            <a:avLst/>
          </a:prstGeom>
          <a:noFill/>
        </p:spPr>
      </p:pic>
      <p:pic>
        <p:nvPicPr>
          <p:cNvPr id="7" name="Picture 7" descr="grid2"/>
          <p:cNvPicPr>
            <a:picLocks noChangeAspect="1" noChangeArrowheads="1"/>
          </p:cNvPicPr>
          <p:nvPr/>
        </p:nvPicPr>
        <p:blipFill>
          <a:blip r:embed="rId3"/>
          <a:srcRect/>
          <a:stretch>
            <a:fillRect/>
          </a:stretch>
        </p:blipFill>
        <p:spPr bwMode="auto">
          <a:xfrm>
            <a:off x="2514600" y="5715000"/>
            <a:ext cx="4000500" cy="6477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Border Layout</a:t>
            </a:r>
          </a:p>
          <a:p>
            <a:pPr algn="just"/>
            <a:r>
              <a:rPr lang="en-US" sz="2400" dirty="0" smtClean="0"/>
              <a:t>The Border Layout manager arranges components into five regions: North, South, East, West, and Center</a:t>
            </a:r>
          </a:p>
          <a:p>
            <a:pPr algn="just"/>
            <a:r>
              <a:rPr lang="en-US" sz="2400" dirty="0" smtClean="0"/>
              <a:t>Components in the North and South are set to their natural heights and horizontally stretched to fill the entire width of the container</a:t>
            </a:r>
          </a:p>
          <a:p>
            <a:pPr algn="just"/>
            <a:r>
              <a:rPr lang="en-US" sz="2400" dirty="0" smtClean="0"/>
              <a:t>Components in the East and West are set to their natural widths and stretched vertically to fill the entire width of the container</a:t>
            </a:r>
          </a:p>
          <a:p>
            <a:pPr algn="just"/>
            <a:r>
              <a:rPr lang="en-US" sz="2400" dirty="0" smtClean="0"/>
              <a:t>The Center component fills the space left in the center of the container</a:t>
            </a:r>
          </a:p>
          <a:p>
            <a:pPr algn="just">
              <a:buNone/>
            </a:pPr>
            <a:endParaRPr 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Summary </a:t>
            </a:r>
            <a:endParaRPr lang="en-US" dirty="0"/>
          </a:p>
        </p:txBody>
      </p:sp>
      <p:sp>
        <p:nvSpPr>
          <p:cNvPr id="3" name="Content Placeholder 2"/>
          <p:cNvSpPr>
            <a:spLocks noGrp="1"/>
          </p:cNvSpPr>
          <p:nvPr>
            <p:ph idx="1"/>
          </p:nvPr>
        </p:nvSpPr>
        <p:spPr>
          <a:xfrm>
            <a:off x="461493" y="990600"/>
            <a:ext cx="8229600" cy="4525963"/>
          </a:xfrm>
        </p:spPr>
        <p:txBody>
          <a:bodyPr>
            <a:normAutofit/>
          </a:bodyPr>
          <a:lstStyle/>
          <a:p>
            <a:pPr algn="just"/>
            <a:r>
              <a:rPr lang="en-US" sz="2400" dirty="0"/>
              <a:t>The architecture of user interfaces supports its look and feel and usability </a:t>
            </a:r>
            <a:r>
              <a:rPr lang="en-US" sz="2400" dirty="0" smtClean="0"/>
              <a:t>aspects</a:t>
            </a:r>
          </a:p>
          <a:p>
            <a:pPr algn="just"/>
            <a:r>
              <a:rPr lang="en-US" sz="2400" dirty="0"/>
              <a:t>The Grid Layout manager lays out all the components in a rectangular </a:t>
            </a:r>
            <a:r>
              <a:rPr lang="en-US" sz="2400" dirty="0" smtClean="0"/>
              <a:t>grid</a:t>
            </a:r>
          </a:p>
          <a:p>
            <a:pPr algn="just"/>
            <a:r>
              <a:rPr lang="en-US" sz="2400" dirty="0"/>
              <a:t>The Border Layout manager arranges components into five regions: North, South, East, West, and Center</a:t>
            </a:r>
          </a:p>
          <a:p>
            <a:pPr algn="just"/>
            <a:endParaRPr lang="en-US" sz="2400" dirty="0" smtClean="0"/>
          </a:p>
          <a:p>
            <a:pPr algn="just"/>
            <a:endParaRPr lang="en-US" sz="24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Objectives</a:t>
            </a:r>
            <a:endParaRPr lang="en-US" sz="4000" dirty="0">
              <a:latin typeface="Calibri" panose="020F0502020204030204" pitchFamily="34" charset="0"/>
            </a:endParaRPr>
          </a:p>
        </p:txBody>
      </p:sp>
      <p:sp>
        <p:nvSpPr>
          <p:cNvPr id="3" name="Content Placeholder 2"/>
          <p:cNvSpPr>
            <a:spLocks noGrp="1"/>
          </p:cNvSpPr>
          <p:nvPr>
            <p:ph idx="1"/>
          </p:nvPr>
        </p:nvSpPr>
        <p:spPr>
          <a:xfrm>
            <a:off x="460420" y="1219200"/>
            <a:ext cx="8229600" cy="4525963"/>
          </a:xfrm>
        </p:spPr>
        <p:txBody>
          <a:bodyPr>
            <a:normAutofit/>
          </a:bodyPr>
          <a:lstStyle/>
          <a:p>
            <a:pPr marL="0" indent="0" algn="just">
              <a:buNone/>
            </a:pPr>
            <a:r>
              <a:rPr lang="en-US" sz="2400" dirty="0"/>
              <a:t>After completing this </a:t>
            </a:r>
            <a:r>
              <a:rPr lang="en-IN" sz="2400"/>
              <a:t>lecture</a:t>
            </a:r>
            <a:r>
              <a:rPr lang="en-US" sz="2400" smtClean="0"/>
              <a:t>, </a:t>
            </a:r>
            <a:r>
              <a:rPr lang="en-US" sz="2400" dirty="0"/>
              <a:t>the student will be able </a:t>
            </a:r>
            <a:r>
              <a:rPr lang="en-US" sz="2400" dirty="0" smtClean="0"/>
              <a:t>to</a:t>
            </a:r>
          </a:p>
          <a:p>
            <a:pPr lvl="1"/>
            <a:r>
              <a:rPr lang="en-US" sz="2000" dirty="0"/>
              <a:t>Describe user interface architecture</a:t>
            </a:r>
          </a:p>
          <a:p>
            <a:pPr lvl="1"/>
            <a:r>
              <a:rPr lang="en-US" sz="2000" dirty="0"/>
              <a:t>Describe about flow layout and border layout</a:t>
            </a:r>
          </a:p>
          <a:p>
            <a:pPr lvl="1" algn="just"/>
            <a:endParaRPr lang="en-US" sz="2400" dirty="0"/>
          </a:p>
          <a:p>
            <a:pPr lvl="1" algn="just"/>
            <a:endParaRPr lang="en-US" sz="2400" dirty="0" smtClean="0"/>
          </a:p>
          <a:p>
            <a:pPr lvl="1" algn="just"/>
            <a:endParaRPr lang="en-US" sz="2400" dirty="0" smtClean="0"/>
          </a:p>
          <a:p>
            <a:pPr lvl="1" algn="just"/>
            <a:endParaRPr lang="en-US" sz="2400" dirty="0"/>
          </a:p>
          <a:p>
            <a:pPr marL="422041" lvl="1" indent="0" algn="just">
              <a:buNone/>
            </a:pPr>
            <a:endParaRPr lang="en-US" sz="2400" dirty="0"/>
          </a:p>
          <a:p>
            <a:pPr marL="422041" lvl="1" indent="0" algn="just">
              <a:buNone/>
            </a:pPr>
            <a:endParaRPr lang="en-US" sz="2000" dirty="0"/>
          </a:p>
          <a:p>
            <a:pPr lvl="1" algn="just"/>
            <a:endParaRPr lang="en-US" sz="2000" dirty="0"/>
          </a:p>
          <a:p>
            <a:pPr lvl="1" algn="just"/>
            <a:endParaRPr lang="en-US" sz="2031" dirty="0" smtClean="0"/>
          </a:p>
          <a:p>
            <a:pPr lvl="1" algn="just"/>
            <a:endParaRPr lang="en-US" sz="2031" dirty="0" smtClean="0"/>
          </a:p>
          <a:p>
            <a:pPr lvl="1" algn="just"/>
            <a:endParaRPr lang="en-US" sz="2031" dirty="0" smtClean="0"/>
          </a:p>
        </p:txBody>
      </p:sp>
    </p:spTree>
    <p:extLst>
      <p:ext uri="{BB962C8B-B14F-4D97-AF65-F5344CB8AC3E}">
        <p14:creationId xmlns:p14="http://schemas.microsoft.com/office/powerpoint/2010/main" val="705081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Contents</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143000"/>
            <a:ext cx="8229600" cy="4525963"/>
          </a:xfrm>
        </p:spPr>
        <p:txBody>
          <a:bodyPr>
            <a:normAutofit/>
          </a:bodyPr>
          <a:lstStyle/>
          <a:p>
            <a:r>
              <a:rPr lang="en-US" sz="2800" dirty="0" smtClean="0"/>
              <a:t>User interface architecture</a:t>
            </a:r>
          </a:p>
          <a:p>
            <a:r>
              <a:rPr lang="en-US" sz="2800" dirty="0" smtClean="0"/>
              <a:t>Component containers</a:t>
            </a:r>
          </a:p>
          <a:p>
            <a:r>
              <a:rPr lang="en-US" sz="2800" dirty="0" smtClean="0"/>
              <a:t>Layout managers</a:t>
            </a:r>
          </a:p>
          <a:p>
            <a:r>
              <a:rPr lang="en-US" sz="2800" dirty="0" smtClean="0"/>
              <a:t>Flow layout</a:t>
            </a:r>
          </a:p>
          <a:p>
            <a:r>
              <a:rPr lang="en-US" sz="2800" dirty="0" smtClean="0"/>
              <a:t>Border layout</a:t>
            </a:r>
          </a:p>
          <a:p>
            <a:endParaRPr lang="en-US" sz="2800" dirty="0" smtClean="0"/>
          </a:p>
          <a:p>
            <a:endParaRPr lang="en-US" sz="2800" dirty="0" smtClean="0"/>
          </a:p>
          <a:p>
            <a:pPr marL="0" indent="0">
              <a:buNone/>
            </a:pPr>
            <a:endParaRPr lang="en-US" sz="2800" dirty="0" smtClean="0"/>
          </a:p>
          <a:p>
            <a:endParaRPr lang="en-US" sz="2800" dirty="0" smtClean="0"/>
          </a:p>
          <a:p>
            <a:pPr marL="0" indent="0">
              <a:buNone/>
            </a:pPr>
            <a:endParaRPr lang="en-US" sz="2800" dirty="0" smtClean="0"/>
          </a:p>
          <a:p>
            <a:endParaRPr lang="en-US" sz="2800" dirty="0" smtClean="0"/>
          </a:p>
          <a:p>
            <a:pPr marL="0" indent="0">
              <a:buNone/>
            </a:pPr>
            <a:endParaRPr lang="en-US" sz="2800" dirty="0"/>
          </a:p>
          <a:p>
            <a:endParaRPr lang="en-US" sz="2800" dirty="0" smtClean="0">
              <a:cs typeface="Times New Roman" pitchFamily="18" charset="0"/>
            </a:endParaRPr>
          </a:p>
          <a:p>
            <a:endParaRPr lang="en-US" sz="2800" dirty="0" smtClean="0">
              <a:cs typeface="Times New Roman" pitchFamily="18" charset="0"/>
            </a:endParaRPr>
          </a:p>
        </p:txBody>
      </p:sp>
    </p:spTree>
    <p:extLst>
      <p:ext uri="{BB962C8B-B14F-4D97-AF65-F5344CB8AC3E}">
        <p14:creationId xmlns:p14="http://schemas.microsoft.com/office/powerpoint/2010/main" val="3283403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1143000"/>
            <a:ext cx="8229600" cy="5105400"/>
          </a:xfrm>
        </p:spPr>
        <p:txBody>
          <a:bodyPr/>
          <a:lstStyle/>
          <a:p>
            <a:r>
              <a:rPr lang="en-US" sz="2400" dirty="0" smtClean="0"/>
              <a:t>The architecture of user interfaces supports its look and feel and usability aspects</a:t>
            </a:r>
          </a:p>
          <a:p>
            <a:r>
              <a:rPr lang="en-US" sz="2400" dirty="0" smtClean="0"/>
              <a:t>The evolution from textual user interfaces to graphical user interfaces can give us an idea about why the look and feel and the usability came to be</a:t>
            </a:r>
          </a:p>
          <a:p>
            <a:pPr>
              <a:buNone/>
            </a:pPr>
            <a:r>
              <a:rPr lang="en-US" sz="2400" dirty="0" smtClean="0"/>
              <a:t>Evolution of User Interfaces</a:t>
            </a:r>
          </a:p>
          <a:p>
            <a:pPr>
              <a:buNone/>
            </a:pPr>
            <a:r>
              <a:rPr lang="en-US" sz="2400" dirty="0" smtClean="0"/>
              <a:t>Let us take a calculator in a software version as an example</a:t>
            </a:r>
          </a:p>
          <a:p>
            <a:pPr algn="just"/>
            <a:r>
              <a:rPr lang="en-US" sz="2400" dirty="0" smtClean="0"/>
              <a:t>In the early days, before calculators became commercial hardware products in the market, many students had developed software calculators with a command line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buNone/>
            </a:pPr>
            <a:r>
              <a:rPr lang="en-US" sz="2400" dirty="0" smtClean="0"/>
              <a:t>Today's calculator, for example the Windows calculator shown in below Figure, looks totally different</a:t>
            </a:r>
          </a:p>
          <a:p>
            <a:pPr>
              <a:buNone/>
            </a:pPr>
            <a:endParaRPr lang="en-US" sz="2400" dirty="0"/>
          </a:p>
        </p:txBody>
      </p:sp>
      <p:pic>
        <p:nvPicPr>
          <p:cNvPr id="1027" name="Picture 3"/>
          <p:cNvPicPr>
            <a:picLocks noChangeAspect="1" noChangeArrowheads="1"/>
          </p:cNvPicPr>
          <p:nvPr/>
        </p:nvPicPr>
        <p:blipFill>
          <a:blip r:embed="rId2"/>
          <a:srcRect/>
          <a:stretch>
            <a:fillRect/>
          </a:stretch>
        </p:blipFill>
        <p:spPr bwMode="auto">
          <a:xfrm>
            <a:off x="1600200" y="1981200"/>
            <a:ext cx="5522822" cy="3276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r>
              <a:rPr lang="en-US" sz="2400" dirty="0" smtClean="0"/>
              <a:t>A dedicated small window is used for showing the numeric numbers</a:t>
            </a:r>
          </a:p>
          <a:p>
            <a:pPr algn="just"/>
            <a:r>
              <a:rPr lang="en-US" sz="2400" dirty="0" smtClean="0"/>
              <a:t>Buttons and check boxes represent all commands (functions)</a:t>
            </a:r>
          </a:p>
          <a:p>
            <a:pPr algn="just"/>
            <a:r>
              <a:rPr lang="en-US" sz="2400" dirty="0" smtClean="0"/>
              <a:t>The user points and selects buttons and check boxes to operate these commands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b="1" dirty="0" smtClean="0"/>
              <a:t>Look and Feel (Syntax) of User Interfaces</a:t>
            </a:r>
          </a:p>
          <a:p>
            <a:pPr algn="just">
              <a:buNone/>
            </a:pPr>
            <a:r>
              <a:rPr lang="en-US" sz="2400" dirty="0" smtClean="0"/>
              <a:t>Static Style of User Interfaces:</a:t>
            </a:r>
          </a:p>
          <a:p>
            <a:pPr algn="just"/>
            <a:r>
              <a:rPr lang="en-US" sz="2400" dirty="0" smtClean="0"/>
              <a:t>The static style of user interfaces refers to those user interfaces that have statically “prefixed” components and compositions</a:t>
            </a:r>
          </a:p>
          <a:p>
            <a:pPr algn="just"/>
            <a:r>
              <a:rPr lang="en-US" sz="2400" dirty="0" smtClean="0"/>
              <a:t>For example previous calculator design</a:t>
            </a:r>
          </a:p>
          <a:p>
            <a:pPr algn="just">
              <a:buNone/>
            </a:pPr>
            <a:r>
              <a:rPr lang="en-US" sz="2400" dirty="0" smtClean="0"/>
              <a:t>Dynamic Style of User Interfaces:</a:t>
            </a:r>
          </a:p>
          <a:p>
            <a:pPr algn="just"/>
            <a:r>
              <a:rPr lang="en-US" sz="2400" dirty="0" smtClean="0"/>
              <a:t>Websites allow users to ask, browse, and search for information that the user would like to obtain</a:t>
            </a:r>
          </a:p>
          <a:p>
            <a:pPr algn="just"/>
            <a:r>
              <a:rPr lang="en-US" sz="2400" dirty="0" smtClean="0"/>
              <a:t>This kind of user interface also provides menus, tabs, and some static links. Specifically, these user interfaces leave space for displaying information, and the information may embed many “dynamic” links, known as hyperlinks</a:t>
            </a:r>
          </a:p>
          <a:p>
            <a:pPr algn="just"/>
            <a:endParaRPr lang="en-US" sz="2400" dirty="0" smtClean="0"/>
          </a:p>
          <a:p>
            <a:pPr algn="just">
              <a:buNone/>
            </a:pP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r>
              <a:rPr lang="en-US" sz="2400" dirty="0" smtClean="0"/>
              <a:t>These dynamic hyperlinks are not part of prefixed UI components but are dynamic occurrences of components that guide users from one web page to another or from one website to the world</a:t>
            </a:r>
          </a:p>
          <a:p>
            <a:pPr algn="just"/>
            <a:r>
              <a:rPr lang="en-US" sz="2400" dirty="0" smtClean="0"/>
              <a:t>Consequently, a website needs to accept a user's query, conduct searching, and display the results with further searching links that dynamically depend on the displayed contents</a:t>
            </a:r>
          </a:p>
          <a:p>
            <a:pPr algn="just">
              <a:buNone/>
            </a:pPr>
            <a:r>
              <a:rPr lang="en-US" sz="2400" dirty="0" smtClean="0"/>
              <a:t>Customizable Style of User Interfaces:</a:t>
            </a:r>
          </a:p>
          <a:p>
            <a:pPr algn="just"/>
            <a:r>
              <a:rPr lang="en-US" sz="2400" dirty="0" smtClean="0"/>
              <a:t>More customizable user interfaces are being developed</a:t>
            </a:r>
          </a:p>
          <a:p>
            <a:pPr algn="just"/>
            <a:r>
              <a:rPr lang="en-US" sz="2400" dirty="0" smtClean="0"/>
              <a:t> Eclipse and </a:t>
            </a:r>
            <a:r>
              <a:rPr lang="en-US" sz="2400" dirty="0" err="1" smtClean="0"/>
              <a:t>NetBeans</a:t>
            </a:r>
            <a:r>
              <a:rPr lang="en-US" sz="2400" dirty="0" smtClean="0"/>
              <a:t> are typical examples</a:t>
            </a:r>
          </a:p>
          <a:p>
            <a:r>
              <a:rPr lang="en-US" sz="2400" dirty="0" smtClean="0"/>
              <a:t>These software systems have a main part and a set of plug-in modules</a:t>
            </a:r>
          </a:p>
          <a:p>
            <a:pPr algn="just">
              <a:buNone/>
            </a:pPr>
            <a:endParaRPr lang="en-US" sz="2400" dirty="0" smtClean="0"/>
          </a:p>
          <a:p>
            <a:pPr algn="just">
              <a:buNone/>
            </a:pPr>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smtClean="0"/>
              <a:t>User Interface Architecture</a:t>
            </a:r>
            <a:endParaRPr lang="en-IN" dirty="0">
              <a:solidFill>
                <a:srgbClr val="000000"/>
              </a:solidFill>
              <a:latin typeface="Calibri" panose="020F0502020204030204" pitchFamily="34" charset="0"/>
            </a:endParaRPr>
          </a:p>
        </p:txBody>
      </p:sp>
      <p:sp>
        <p:nvSpPr>
          <p:cNvPr id="3" name="Content Placeholder 2"/>
          <p:cNvSpPr>
            <a:spLocks noGrp="1"/>
          </p:cNvSpPr>
          <p:nvPr>
            <p:ph idx="1"/>
          </p:nvPr>
        </p:nvSpPr>
        <p:spPr>
          <a:xfrm>
            <a:off x="457200" y="914400"/>
            <a:ext cx="8229600" cy="5105400"/>
          </a:xfrm>
        </p:spPr>
        <p:txBody>
          <a:bodyPr/>
          <a:lstStyle/>
          <a:p>
            <a:pPr algn="just">
              <a:buNone/>
            </a:pPr>
            <a:r>
              <a:rPr lang="en-US" sz="2400" dirty="0" smtClean="0"/>
              <a:t>No User Interfaces:</a:t>
            </a:r>
          </a:p>
          <a:p>
            <a:pPr algn="just">
              <a:buNone/>
            </a:pPr>
            <a:r>
              <a:rPr lang="en-US" sz="2400" dirty="0" smtClean="0"/>
              <a:t>    Ultimately, user interfaces as we known them today, may be replaced by new technology such as </a:t>
            </a:r>
            <a:r>
              <a:rPr lang="en-US" sz="2400" dirty="0" err="1" smtClean="0"/>
              <a:t>multitouch</a:t>
            </a:r>
            <a:r>
              <a:rPr lang="en-US" sz="2400" dirty="0" smtClean="0"/>
              <a:t> sensors, brain electrode connections, as well as audio input that can be used to interactively access the underlying computers without static user interfaces.</a:t>
            </a:r>
          </a:p>
          <a:p>
            <a:pPr algn="just"/>
            <a:r>
              <a:rPr lang="en-US" sz="2400" dirty="0" err="1" smtClean="0"/>
              <a:t>Multitouch</a:t>
            </a:r>
            <a:r>
              <a:rPr lang="en-US" sz="2400" dirty="0" smtClean="0"/>
              <a:t> sensing enables a user to interact with a system with more than one finger at a time, as in chording and bimanual operations</a:t>
            </a:r>
          </a:p>
          <a:p>
            <a:pPr algn="just"/>
            <a:r>
              <a:rPr lang="en-US" sz="2400" dirty="0" smtClean="0"/>
              <a:t> Such sensing devices are also inherently able to accommodate multiple users simultaneously, which is especially useful for larger interaction scenarios such as interactive walls and tabletops</a:t>
            </a:r>
          </a:p>
          <a:p>
            <a:pPr algn="just">
              <a:buNone/>
            </a:pPr>
            <a:endParaRPr lang="en-US" sz="2400" dirty="0" smtClean="0"/>
          </a:p>
        </p:txBody>
      </p:sp>
    </p:spTree>
  </p:cSld>
  <p:clrMapOvr>
    <a:masterClrMapping/>
  </p:clrMapOvr>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00</Template>
  <TotalTime>4709</TotalTime>
  <Words>1170</Words>
  <Application>Microsoft Office PowerPoint</Application>
  <PresentationFormat>On-screen Show (4:3)</PresentationFormat>
  <Paragraphs>111</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Session 00</vt:lpstr>
      <vt:lpstr>Course Code:CSC402A   Course Title: Web Architecture and Application      Development      </vt:lpstr>
      <vt:lpstr>Objectives</vt:lpstr>
      <vt:lpstr>Contents</vt:lpstr>
      <vt:lpstr>User Interface Architecture</vt:lpstr>
      <vt:lpstr>User Interface Architecture</vt:lpstr>
      <vt:lpstr>User Interface Architecture</vt:lpstr>
      <vt:lpstr>User Interface Architecture</vt:lpstr>
      <vt:lpstr>User Interface Architecture</vt:lpstr>
      <vt:lpstr>User Interface Architecture</vt:lpstr>
      <vt:lpstr>User Interface Architecture</vt:lpstr>
      <vt:lpstr>User Interface Architecture</vt:lpstr>
      <vt:lpstr>User Interface Architecture</vt:lpstr>
      <vt:lpstr>User Interface Architecture</vt:lpstr>
      <vt:lpstr>User Interface Architecture</vt:lpstr>
      <vt:lpstr>User Interface Architecture</vt:lpstr>
      <vt:lpstr>User Interface Architecture</vt:lpstr>
      <vt:lpstr>User Interface Architecture</vt:lpstr>
      <vt:lpstr>User Interface Architecture</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Vineeth P S</dc:creator>
  <cp:lastModifiedBy>Kishor</cp:lastModifiedBy>
  <cp:revision>486</cp:revision>
  <dcterms:created xsi:type="dcterms:W3CDTF">2006-08-16T00:00:00Z</dcterms:created>
  <dcterms:modified xsi:type="dcterms:W3CDTF">2017-08-14T09:32:35Z</dcterms:modified>
</cp:coreProperties>
</file>