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622" r:id="rId2"/>
    <p:sldId id="623" r:id="rId3"/>
    <p:sldId id="624" r:id="rId4"/>
    <p:sldId id="614" r:id="rId5"/>
    <p:sldId id="615" r:id="rId6"/>
    <p:sldId id="616" r:id="rId7"/>
    <p:sldId id="617" r:id="rId8"/>
    <p:sldId id="618" r:id="rId9"/>
    <p:sldId id="619" r:id="rId10"/>
    <p:sldId id="620" r:id="rId11"/>
    <p:sldId id="621" r:id="rId12"/>
    <p:sldId id="594" r:id="rId13"/>
    <p:sldId id="595" r:id="rId14"/>
    <p:sldId id="596" r:id="rId15"/>
    <p:sldId id="597" r:id="rId16"/>
    <p:sldId id="598" r:id="rId17"/>
    <p:sldId id="599" r:id="rId18"/>
    <p:sldId id="600" r:id="rId19"/>
    <p:sldId id="601" r:id="rId20"/>
    <p:sldId id="602" r:id="rId21"/>
    <p:sldId id="603" r:id="rId22"/>
    <p:sldId id="604" r:id="rId23"/>
    <p:sldId id="605" r:id="rId24"/>
    <p:sldId id="606" r:id="rId25"/>
    <p:sldId id="607" r:id="rId26"/>
    <p:sldId id="608" r:id="rId27"/>
    <p:sldId id="609" r:id="rId28"/>
    <p:sldId id="610" r:id="rId29"/>
    <p:sldId id="611" r:id="rId30"/>
    <p:sldId id="612" r:id="rId31"/>
    <p:sldId id="518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0" autoAdjust="0"/>
    <p:restoredTop sz="89815" autoAdjust="0"/>
  </p:normalViewPr>
  <p:slideViewPr>
    <p:cSldViewPr>
      <p:cViewPr varScale="1">
        <p:scale>
          <a:sx n="74" d="100"/>
          <a:sy n="74" d="100"/>
        </p:scale>
        <p:origin x="11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7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BFB9AC8-A327-4DE9-83BD-757C8B2B6E1B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2E1CEF1-0016-43D3-9F82-00B5C84D61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55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1CEF1-0016-43D3-9F82-00B5C84D61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27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1CEF1-0016-43D3-9F82-00B5C84D61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5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ECEBC81-119A-4C47-8DE8-00000F68D9B0}" type="datetime1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147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16CD2BF-96A9-4836-A23D-0B5866E00D02}" type="datetime1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6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EF1E21-D340-4F3D-BB1F-222EFB319DA8}" type="datetime1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C78E9EF-D11D-4D2A-8209-1A75D87272A9}" type="datetime1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38AF290-5322-401E-A714-9B2BDA07267C}" type="datetime1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2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587049E-4972-4C84-AABB-ED26C9DDAF2D}" type="datetime1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8990DA6-256D-4A6E-9920-85221B59FFB2}" type="datetime1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9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6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8" name="TextBox 7"/>
          <p:cNvSpPr txBox="1"/>
          <p:nvPr/>
        </p:nvSpPr>
        <p:spPr>
          <a:xfrm>
            <a:off x="-20692" y="6655360"/>
            <a:ext cx="2565126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92308" y="6324600"/>
            <a:ext cx="351692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9" name="Rectangle 8"/>
          <p:cNvSpPr/>
          <p:nvPr/>
        </p:nvSpPr>
        <p:spPr>
          <a:xfrm>
            <a:off x="8774538" y="6324601"/>
            <a:ext cx="434734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62" smtClean="0">
                <a:solidFill>
                  <a:schemeClr val="bg1"/>
                </a:solidFill>
              </a:rPr>
              <a:pPr/>
              <a:t>‹#›</a:t>
            </a:fld>
            <a:endParaRPr lang="en-US" sz="166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4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670329A-D1E2-4198-8150-CFE10B48A91E}" type="datetime1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7D711A-6AC4-4633-9880-0CDEA8ED65A4}" type="datetime1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6" name="TextBox 15"/>
          <p:cNvSpPr txBox="1"/>
          <p:nvPr/>
        </p:nvSpPr>
        <p:spPr>
          <a:xfrm>
            <a:off x="6360826" y="6655158"/>
            <a:ext cx="2481770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       ©</a:t>
            </a:r>
            <a:r>
              <a:rPr lang="en-US" sz="969" dirty="0" err="1" smtClean="0">
                <a:solidFill>
                  <a:schemeClr val="bg1"/>
                </a:solidFill>
              </a:rPr>
              <a:t>Ramaiah</a:t>
            </a:r>
            <a:r>
              <a:rPr lang="en-US" sz="969" dirty="0" smtClean="0">
                <a:solidFill>
                  <a:schemeClr val="bg1"/>
                </a:solidFill>
              </a:rPr>
              <a:t>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92308" y="6324600"/>
            <a:ext cx="351692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8" name="Rectangle 17"/>
          <p:cNvSpPr/>
          <p:nvPr/>
        </p:nvSpPr>
        <p:spPr>
          <a:xfrm>
            <a:off x="8774538" y="6324601"/>
            <a:ext cx="434734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62" smtClean="0">
                <a:solidFill>
                  <a:schemeClr val="bg1"/>
                </a:solidFill>
              </a:rPr>
              <a:pPr/>
              <a:t>‹#›</a:t>
            </a:fld>
            <a:endParaRPr lang="en-US" sz="1662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3776" y="6655158"/>
            <a:ext cx="2032929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" y="6019800"/>
            <a:ext cx="621654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3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murthy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826477"/>
            <a:ext cx="9144000" cy="1356946"/>
          </a:xfrm>
        </p:spPr>
        <p:txBody>
          <a:bodyPr/>
          <a:lstStyle/>
          <a:p>
            <a:r>
              <a:rPr lang="en-IN" sz="2954" b="1" dirty="0"/>
              <a:t>Course Code:CSC402A</a:t>
            </a:r>
            <a:br>
              <a:rPr lang="en-IN" sz="2954" b="1" dirty="0"/>
            </a:br>
            <a:r>
              <a:rPr lang="en-IN" sz="2954" b="1" dirty="0"/>
              <a:t/>
            </a:r>
            <a:br>
              <a:rPr lang="en-IN" sz="2954" b="1" dirty="0"/>
            </a:br>
            <a:r>
              <a:rPr lang="en-IN" sz="2954" b="1" dirty="0"/>
              <a:t>	Course Title: Web Architecture and Application 					Development					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0339" y="3288323"/>
            <a:ext cx="9003323" cy="2743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108"/>
              </a:spcAft>
            </a:pPr>
            <a:r>
              <a:rPr lang="en-IN" sz="2585" b="1" dirty="0"/>
              <a:t>Course Leader: </a:t>
            </a:r>
          </a:p>
          <a:p>
            <a:r>
              <a:rPr lang="en-IN" sz="2954" b="1" dirty="0"/>
              <a:t> </a:t>
            </a:r>
            <a:r>
              <a:rPr lang="en-IN" sz="2585" b="1" dirty="0"/>
              <a:t>Kishore S.M.</a:t>
            </a:r>
          </a:p>
          <a:p>
            <a:r>
              <a:rPr lang="en-IN" sz="1662" b="1" dirty="0">
                <a:hlinkClick r:id="rId2"/>
              </a:rPr>
              <a:t>kishore.cs.et@msruas.ac.in</a:t>
            </a:r>
            <a:endParaRPr lang="en-IN" sz="2215" b="1" dirty="0"/>
          </a:p>
        </p:txBody>
      </p:sp>
    </p:spTree>
    <p:extLst>
      <p:ext uri="{BB962C8B-B14F-4D97-AF65-F5344CB8AC3E}">
        <p14:creationId xmlns:p14="http://schemas.microsoft.com/office/powerpoint/2010/main" val="86997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JEE Platform Architecture</a:t>
            </a:r>
            <a:endParaRPr lang="en-US" dirty="0"/>
          </a:p>
        </p:txBody>
      </p:sp>
      <p:grpSp>
        <p:nvGrpSpPr>
          <p:cNvPr id="3" name="Group 2"/>
          <p:cNvGrpSpPr>
            <a:grpSpLocks noGrp="1"/>
          </p:cNvGrpSpPr>
          <p:nvPr/>
        </p:nvGrpSpPr>
        <p:grpSpPr bwMode="auto">
          <a:xfrm>
            <a:off x="457200" y="1447800"/>
            <a:ext cx="8229600" cy="4678363"/>
            <a:chOff x="473" y="907"/>
            <a:chExt cx="5422" cy="3287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3" y="907"/>
              <a:ext cx="1016" cy="32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1417" y="2388"/>
              <a:ext cx="541" cy="281"/>
            </a:xfrm>
            <a:custGeom>
              <a:avLst/>
              <a:gdLst>
                <a:gd name="T0" fmla="*/ 0 w 2250"/>
                <a:gd name="T1" fmla="*/ 0 h 1015"/>
                <a:gd name="T2" fmla="*/ 0 w 2250"/>
                <a:gd name="T3" fmla="*/ 0 h 1015"/>
                <a:gd name="T4" fmla="*/ 0 w 2250"/>
                <a:gd name="T5" fmla="*/ 0 h 1015"/>
                <a:gd name="T6" fmla="*/ 0 w 2250"/>
                <a:gd name="T7" fmla="*/ 0 h 1015"/>
                <a:gd name="T8" fmla="*/ 0 w 2250"/>
                <a:gd name="T9" fmla="*/ 0 h 1015"/>
                <a:gd name="T10" fmla="*/ 0 w 2250"/>
                <a:gd name="T11" fmla="*/ 0 h 1015"/>
                <a:gd name="T12" fmla="*/ 0 w 2250"/>
                <a:gd name="T13" fmla="*/ 0 h 1015"/>
                <a:gd name="T14" fmla="*/ 0 w 2250"/>
                <a:gd name="T15" fmla="*/ 0 h 10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50"/>
                <a:gd name="T25" fmla="*/ 0 h 1015"/>
                <a:gd name="T26" fmla="*/ 2250 w 2250"/>
                <a:gd name="T27" fmla="*/ 1015 h 10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50" h="1015">
                  <a:moveTo>
                    <a:pt x="561" y="0"/>
                  </a:moveTo>
                  <a:lnTo>
                    <a:pt x="561" y="254"/>
                  </a:lnTo>
                  <a:lnTo>
                    <a:pt x="2249" y="254"/>
                  </a:lnTo>
                  <a:lnTo>
                    <a:pt x="2249" y="760"/>
                  </a:lnTo>
                  <a:lnTo>
                    <a:pt x="561" y="760"/>
                  </a:lnTo>
                  <a:lnTo>
                    <a:pt x="561" y="1014"/>
                  </a:lnTo>
                  <a:lnTo>
                    <a:pt x="0" y="506"/>
                  </a:lnTo>
                  <a:lnTo>
                    <a:pt x="561" y="0"/>
                  </a:lnTo>
                </a:path>
              </a:pathLst>
            </a:custGeom>
            <a:solidFill>
              <a:srgbClr val="0099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527" y="1013"/>
              <a:ext cx="864" cy="3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r>
                <a:rPr lang="en-IN" dirty="0">
                  <a:solidFill>
                    <a:srgbClr val="FFFFFF"/>
                  </a:solidFill>
                  <a:latin typeface="SunSans-Regular" pitchFamily="32" charset="0"/>
                </a:rPr>
                <a:t>B2B</a:t>
              </a:r>
            </a:p>
            <a:p>
              <a:pPr algn="ct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r>
                <a:rPr lang="en-IN" dirty="0">
                  <a:solidFill>
                    <a:srgbClr val="FFFFFF"/>
                  </a:solidFill>
                  <a:latin typeface="SunSans-Regular" pitchFamily="32" charset="0"/>
                </a:rPr>
                <a:t>Applications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7" y="1894"/>
              <a:ext cx="864" cy="3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r>
                <a:rPr lang="en-IN" dirty="0">
                  <a:solidFill>
                    <a:srgbClr val="FFFFFF"/>
                  </a:solidFill>
                  <a:latin typeface="SunSans-Regular" pitchFamily="32" charset="0"/>
                </a:rPr>
                <a:t>B2C</a:t>
              </a:r>
            </a:p>
            <a:p>
              <a:pPr algn="ct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r>
                <a:rPr lang="en-IN" dirty="0">
                  <a:solidFill>
                    <a:srgbClr val="FFFFFF"/>
                  </a:solidFill>
                  <a:latin typeface="SunSans-Regular" pitchFamily="32" charset="0"/>
                </a:rPr>
                <a:t>Applications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23" y="2788"/>
              <a:ext cx="659" cy="30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9000"/>
                </a:lnSpc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r>
                <a:rPr lang="en-IN" b="1" dirty="0">
                  <a:solidFill>
                    <a:srgbClr val="FFFF00"/>
                  </a:solidFill>
                  <a:latin typeface="SunSans-Regular" pitchFamily="32" charset="0"/>
                </a:rPr>
                <a:t>Web</a:t>
              </a:r>
              <a:br>
                <a:rPr lang="en-IN" b="1" dirty="0">
                  <a:solidFill>
                    <a:srgbClr val="FFFF00"/>
                  </a:solidFill>
                  <a:latin typeface="SunSans-Regular" pitchFamily="32" charset="0"/>
                </a:rPr>
              </a:br>
              <a:r>
                <a:rPr lang="en-IN" b="1" dirty="0">
                  <a:solidFill>
                    <a:srgbClr val="FFFF00"/>
                  </a:solidFill>
                  <a:latin typeface="SunSans-Regular" pitchFamily="32" charset="0"/>
                </a:rPr>
                <a:t>Services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527" y="3608"/>
              <a:ext cx="864" cy="3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r>
                <a:rPr lang="en-IN" dirty="0">
                  <a:solidFill>
                    <a:srgbClr val="FFFFFF"/>
                  </a:solidFill>
                  <a:latin typeface="SunSans-Regular" pitchFamily="32" charset="0"/>
                </a:rPr>
                <a:t>Wireless</a:t>
              </a:r>
            </a:p>
            <a:p>
              <a:pPr algn="ct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r>
                <a:rPr lang="en-IN" dirty="0">
                  <a:solidFill>
                    <a:srgbClr val="FFFFFF"/>
                  </a:solidFill>
                  <a:latin typeface="SunSans-Regular" pitchFamily="32" charset="0"/>
                </a:rPr>
                <a:t>Applications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254" y="3472"/>
              <a:ext cx="1737" cy="2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r>
                <a:rPr lang="en-IN" sz="2400" dirty="0">
                  <a:solidFill>
                    <a:srgbClr val="000000"/>
                  </a:solidFill>
                  <a:latin typeface="SunSans-Regular" pitchFamily="32" charset="0"/>
                </a:rPr>
                <a:t>Application Server</a:t>
              </a:r>
            </a:p>
          </p:txBody>
        </p:sp>
        <p:pic>
          <p:nvPicPr>
            <p:cNvPr id="13" name="Picture 1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50" y="1535"/>
              <a:ext cx="2951" cy="18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4602" y="2415"/>
              <a:ext cx="389" cy="281"/>
            </a:xfrm>
            <a:custGeom>
              <a:avLst/>
              <a:gdLst>
                <a:gd name="T0" fmla="*/ 0 w 2255"/>
                <a:gd name="T1" fmla="*/ 0 h 1015"/>
                <a:gd name="T2" fmla="*/ 0 w 2255"/>
                <a:gd name="T3" fmla="*/ 0 h 1015"/>
                <a:gd name="T4" fmla="*/ 0 w 2255"/>
                <a:gd name="T5" fmla="*/ 0 h 1015"/>
                <a:gd name="T6" fmla="*/ 0 w 2255"/>
                <a:gd name="T7" fmla="*/ 0 h 1015"/>
                <a:gd name="T8" fmla="*/ 0 w 2255"/>
                <a:gd name="T9" fmla="*/ 0 h 1015"/>
                <a:gd name="T10" fmla="*/ 0 w 2255"/>
                <a:gd name="T11" fmla="*/ 0 h 1015"/>
                <a:gd name="T12" fmla="*/ 0 w 2255"/>
                <a:gd name="T13" fmla="*/ 0 h 1015"/>
                <a:gd name="T14" fmla="*/ 0 w 2255"/>
                <a:gd name="T15" fmla="*/ 0 h 10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55"/>
                <a:gd name="T25" fmla="*/ 0 h 1015"/>
                <a:gd name="T26" fmla="*/ 2255 w 2255"/>
                <a:gd name="T27" fmla="*/ 1015 h 10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55" h="1015">
                  <a:moveTo>
                    <a:pt x="563" y="0"/>
                  </a:moveTo>
                  <a:lnTo>
                    <a:pt x="563" y="254"/>
                  </a:lnTo>
                  <a:lnTo>
                    <a:pt x="2254" y="254"/>
                  </a:lnTo>
                  <a:lnTo>
                    <a:pt x="2254" y="760"/>
                  </a:lnTo>
                  <a:lnTo>
                    <a:pt x="563" y="760"/>
                  </a:lnTo>
                  <a:lnTo>
                    <a:pt x="563" y="1014"/>
                  </a:lnTo>
                  <a:lnTo>
                    <a:pt x="0" y="506"/>
                  </a:lnTo>
                  <a:lnTo>
                    <a:pt x="563" y="0"/>
                  </a:lnTo>
                </a:path>
              </a:pathLst>
            </a:custGeom>
            <a:solidFill>
              <a:srgbClr val="3333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5" name="Picture 1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76" y="1459"/>
              <a:ext cx="1119" cy="21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4964" y="3546"/>
              <a:ext cx="802" cy="43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5000"/>
                </a:lnSpc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r>
                <a:rPr lang="en-IN" dirty="0">
                  <a:solidFill>
                    <a:srgbClr val="000000"/>
                  </a:solidFill>
                  <a:latin typeface="SunSans-Regular" pitchFamily="32" charset="0"/>
                </a:rPr>
                <a:t>Enterprise</a:t>
              </a:r>
              <a:br>
                <a:rPr lang="en-IN" dirty="0">
                  <a:solidFill>
                    <a:srgbClr val="000000"/>
                  </a:solidFill>
                  <a:latin typeface="SunSans-Regular" pitchFamily="32" charset="0"/>
                </a:rPr>
              </a:br>
              <a:r>
                <a:rPr lang="en-IN" dirty="0">
                  <a:solidFill>
                    <a:srgbClr val="000000"/>
                  </a:solidFill>
                  <a:latin typeface="SunSans-Regular" pitchFamily="32" charset="0"/>
                </a:rPr>
                <a:t>Information</a:t>
              </a:r>
              <a:br>
                <a:rPr lang="en-IN" dirty="0">
                  <a:solidFill>
                    <a:srgbClr val="000000"/>
                  </a:solidFill>
                  <a:latin typeface="SunSans-Regular" pitchFamily="32" charset="0"/>
                </a:rPr>
              </a:br>
              <a:r>
                <a:rPr lang="en-IN" dirty="0">
                  <a:solidFill>
                    <a:srgbClr val="000000"/>
                  </a:solidFill>
                  <a:latin typeface="SunSans-Regular" pitchFamily="32" charset="0"/>
                </a:rPr>
                <a:t>Systems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893" y="1645"/>
              <a:ext cx="864" cy="3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r>
                <a:rPr lang="en-IN" dirty="0">
                  <a:solidFill>
                    <a:srgbClr val="FFFFFF"/>
                  </a:solidFill>
                  <a:latin typeface="SunSans-Regular" pitchFamily="32" charset="0"/>
                </a:rPr>
                <a:t>Existing</a:t>
              </a:r>
            </a:p>
            <a:p>
              <a:pPr algn="ct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r>
                <a:rPr lang="en-IN" dirty="0">
                  <a:solidFill>
                    <a:srgbClr val="FFFFFF"/>
                  </a:solidFill>
                  <a:latin typeface="SunSans-Regular" pitchFamily="32" charset="0"/>
                </a:rPr>
                <a:t>Applications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520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JEE Architectural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JEE application can logically be divided into</a:t>
            </a:r>
          </a:p>
          <a:p>
            <a:pPr lvl="1"/>
            <a:r>
              <a:rPr lang="en-US" sz="2000" dirty="0" smtClean="0"/>
              <a:t>Presentation layer (client-side and server-side) </a:t>
            </a:r>
          </a:p>
          <a:p>
            <a:pPr lvl="1"/>
            <a:r>
              <a:rPr lang="en-US" sz="2000" dirty="0" smtClean="0"/>
              <a:t>Business logic layer</a:t>
            </a:r>
          </a:p>
          <a:p>
            <a:pPr lvl="1"/>
            <a:r>
              <a:rPr lang="en-US" sz="2000" dirty="0" smtClean="0"/>
              <a:t>Enterprise Information System (EIS) layer</a:t>
            </a:r>
          </a:p>
          <a:p>
            <a:endParaRPr lang="en-US" sz="2800" dirty="0" smtClean="0"/>
          </a:p>
          <a:p>
            <a:r>
              <a:rPr lang="en-US" sz="2800" dirty="0" smtClean="0"/>
              <a:t>The JEE specification defines various levels of support for components including client applications, web components (</a:t>
            </a:r>
            <a:r>
              <a:rPr lang="en-US" sz="2800" dirty="0" err="1" smtClean="0"/>
              <a:t>servlets</a:t>
            </a:r>
            <a:r>
              <a:rPr lang="en-US" sz="2800" dirty="0" smtClean="0"/>
              <a:t> and JSPs) and business logic components (EJBs)</a:t>
            </a:r>
          </a:p>
          <a:p>
            <a:r>
              <a:rPr lang="en-US" sz="2800" dirty="0" smtClean="0"/>
              <a:t>The Java Connector Architecture (JCA) specifies how our JEE components may connect to the EIS layer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118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itchFamily="16" charset="0"/>
              </a:rPr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Web server refers to an execution infrastructure that handles HTTP requests and responses </a:t>
            </a:r>
          </a:p>
          <a:p>
            <a:endParaRPr lang="en-US" dirty="0" smtClean="0"/>
          </a:p>
          <a:p>
            <a:r>
              <a:rPr lang="en-US" dirty="0" smtClean="0"/>
              <a:t>A web browser lets a user request a resource</a:t>
            </a:r>
          </a:p>
          <a:p>
            <a:r>
              <a:rPr lang="en-US" dirty="0" smtClean="0"/>
              <a:t>The web server gets the request, finds the resource, and returns something to the user</a:t>
            </a:r>
          </a:p>
          <a:p>
            <a:pPr lvl="1"/>
            <a:r>
              <a:rPr lang="en-US" dirty="0" smtClean="0"/>
              <a:t>The resource can be an HTML page, a picture, a sound file or even a PDF document</a:t>
            </a:r>
          </a:p>
          <a:p>
            <a:endParaRPr lang="en-US" dirty="0" smtClean="0"/>
          </a:p>
          <a:p>
            <a:r>
              <a:rPr lang="en-US" dirty="0" smtClean="0"/>
              <a:t>Web server can refer to either the hardware (the computer) or the software (the computer application) that helps to deliver content that can be accessed through the Internet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1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itchFamily="16" charset="0"/>
              </a:rPr>
              <a:t>Web Server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web servers can also be used for data storage or for running enterprise applications</a:t>
            </a:r>
          </a:p>
          <a:p>
            <a:r>
              <a:rPr lang="en-US" dirty="0" smtClean="0"/>
              <a:t>Web servers are able to map the path component of a Uniform Resource Locator (URL) into</a:t>
            </a:r>
          </a:p>
          <a:p>
            <a:pPr lvl="1"/>
            <a:r>
              <a:rPr lang="en-US" sz="2400" dirty="0" smtClean="0"/>
              <a:t>A local file system resource (for static requests)</a:t>
            </a:r>
          </a:p>
          <a:p>
            <a:pPr lvl="1"/>
            <a:r>
              <a:rPr lang="en-US" sz="2400" dirty="0" smtClean="0"/>
              <a:t>An internal or external program name (for dynamic requests)</a:t>
            </a:r>
          </a:p>
          <a:p>
            <a:r>
              <a:rPr lang="en-US" dirty="0" smtClean="0"/>
              <a:t>E.g.,</a:t>
            </a:r>
          </a:p>
          <a:p>
            <a:pPr lvl="1"/>
            <a:r>
              <a:rPr lang="en-US" dirty="0" smtClean="0"/>
              <a:t>Apache Tomcat</a:t>
            </a:r>
          </a:p>
          <a:p>
            <a:pPr lvl="1"/>
            <a:r>
              <a:rPr lang="en-US" dirty="0" smtClean="0"/>
              <a:t>Oracle HTTP Server</a:t>
            </a:r>
          </a:p>
          <a:p>
            <a:pPr lvl="1"/>
            <a:r>
              <a:rPr lang="en-US" dirty="0" smtClean="0"/>
              <a:t>IBM HTTP Server</a:t>
            </a:r>
          </a:p>
        </p:txBody>
      </p:sp>
    </p:spTree>
    <p:extLst>
      <p:ext uri="{BB962C8B-B14F-4D97-AF65-F5344CB8AC3E}">
        <p14:creationId xmlns:p14="http://schemas.microsoft.com/office/powerpoint/2010/main" val="20846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Web Server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2478"/>
            <a:ext cx="8229600" cy="483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4222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Server that is designed for or dedicated to running specific applications</a:t>
            </a:r>
          </a:p>
          <a:p>
            <a:r>
              <a:rPr lang="en-US" dirty="0" smtClean="0"/>
              <a:t>Mediates between a Web server and backend systems, such as databases or existing applications</a:t>
            </a:r>
          </a:p>
          <a:p>
            <a:endParaRPr lang="en-US" dirty="0" smtClean="0"/>
          </a:p>
          <a:p>
            <a:r>
              <a:rPr lang="en-US" dirty="0" smtClean="0"/>
              <a:t>A component-based product that resides in the middle-tier of a server centric architecture</a:t>
            </a:r>
          </a:p>
          <a:p>
            <a:pPr lvl="1"/>
            <a:r>
              <a:rPr lang="en-US" sz="2400" dirty="0" smtClean="0"/>
              <a:t>Provides “services” (sometimes called "components") to the application</a:t>
            </a:r>
          </a:p>
          <a:p>
            <a:pPr lvl="1"/>
            <a:r>
              <a:rPr lang="en-US" sz="2400" dirty="0" smtClean="0"/>
              <a:t>Eliminate the need for the application developer to create or attempt to integrate and manage these (often complex) services from scratch</a:t>
            </a:r>
          </a:p>
        </p:txBody>
      </p:sp>
    </p:spTree>
    <p:extLst>
      <p:ext uri="{BB962C8B-B14F-4D97-AF65-F5344CB8AC3E}">
        <p14:creationId xmlns:p14="http://schemas.microsoft.com/office/powerpoint/2010/main" val="277986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Server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Services are invoked (implicitly or explicitly) by the application as needed, rather than being coded into the application</a:t>
            </a:r>
          </a:p>
          <a:p>
            <a:r>
              <a:rPr lang="en-US" dirty="0" smtClean="0"/>
              <a:t>Supports multiple applications simultaneously</a:t>
            </a:r>
          </a:p>
          <a:p>
            <a:endParaRPr lang="en-US" dirty="0" smtClean="0"/>
          </a:p>
          <a:p>
            <a:r>
              <a:rPr lang="en-US" dirty="0" smtClean="0"/>
              <a:t>Requests from a client’s Web browser are passed from the Web server to the application server</a:t>
            </a:r>
          </a:p>
          <a:p>
            <a:r>
              <a:rPr lang="en-US" dirty="0" smtClean="0"/>
              <a:t>The application server executes code that gathers the necessary information from other subsystems  and composes an HTML reply, which is returned to the client’s browser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2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Server 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83046" indent="-288004">
              <a:spcBef>
                <a:spcPts val="635"/>
              </a:spcBef>
              <a:buFont typeface="Arial" charset="0"/>
              <a:buChar char="•"/>
              <a:tabLst>
                <a:tab pos="383046" algn="l"/>
                <a:tab pos="789132" algn="l"/>
                <a:tab pos="1196658" algn="l"/>
                <a:tab pos="1604184" algn="l"/>
                <a:tab pos="2011710" algn="l"/>
                <a:tab pos="2419236" algn="l"/>
                <a:tab pos="2826762" algn="l"/>
                <a:tab pos="3234288" algn="l"/>
                <a:tab pos="3641814" algn="l"/>
                <a:tab pos="4049340" algn="l"/>
                <a:tab pos="4456866" algn="l"/>
                <a:tab pos="4864392" algn="l"/>
                <a:tab pos="5271918" algn="l"/>
                <a:tab pos="5679444" algn="l"/>
                <a:tab pos="6086970" algn="l"/>
                <a:tab pos="6494496" algn="l"/>
                <a:tab pos="6902022" algn="l"/>
                <a:tab pos="7309548" algn="l"/>
                <a:tab pos="7717074" algn="l"/>
                <a:tab pos="8124600" algn="l"/>
                <a:tab pos="8532126" algn="l"/>
              </a:tabLst>
            </a:pPr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An application server can be  simple </a:t>
            </a:r>
          </a:p>
          <a:p>
            <a:pPr marL="774731" lvl="1" indent="-289445">
              <a:spcAft>
                <a:spcPts val="1032"/>
              </a:spcAft>
              <a:buFont typeface="Arial" charset="0"/>
              <a:buChar char="•"/>
              <a:tabLst>
                <a:tab pos="383046" algn="l"/>
                <a:tab pos="789132" algn="l"/>
                <a:tab pos="1196658" algn="l"/>
                <a:tab pos="1604184" algn="l"/>
                <a:tab pos="2011710" algn="l"/>
                <a:tab pos="2419236" algn="l"/>
                <a:tab pos="2826762" algn="l"/>
                <a:tab pos="3234288" algn="l"/>
                <a:tab pos="3641814" algn="l"/>
                <a:tab pos="4049340" algn="l"/>
                <a:tab pos="4456866" algn="l"/>
                <a:tab pos="4864392" algn="l"/>
                <a:tab pos="5271918" algn="l"/>
                <a:tab pos="5679444" algn="l"/>
                <a:tab pos="6086970" algn="l"/>
                <a:tab pos="6494496" algn="l"/>
                <a:tab pos="6902022" algn="l"/>
                <a:tab pos="7309548" algn="l"/>
                <a:tab pos="7717074" algn="l"/>
                <a:tab pos="8124600" algn="l"/>
                <a:tab pos="8532126" algn="l"/>
              </a:tabLst>
            </a:pPr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Microsoft ASP (Active Server Pages), which comes with IIS (Internet Information Server)</a:t>
            </a:r>
          </a:p>
          <a:p>
            <a:pPr marL="383046" indent="-288004">
              <a:spcBef>
                <a:spcPts val="635"/>
              </a:spcBef>
              <a:buFont typeface="Arial" charset="0"/>
              <a:buChar char="•"/>
              <a:tabLst>
                <a:tab pos="383046" algn="l"/>
                <a:tab pos="789132" algn="l"/>
                <a:tab pos="1196658" algn="l"/>
                <a:tab pos="1604184" algn="l"/>
                <a:tab pos="2011710" algn="l"/>
                <a:tab pos="2419236" algn="l"/>
                <a:tab pos="2826762" algn="l"/>
                <a:tab pos="3234288" algn="l"/>
                <a:tab pos="3641814" algn="l"/>
                <a:tab pos="4049340" algn="l"/>
                <a:tab pos="4456866" algn="l"/>
                <a:tab pos="4864392" algn="l"/>
                <a:tab pos="5271918" algn="l"/>
                <a:tab pos="5679444" algn="l"/>
                <a:tab pos="6086970" algn="l"/>
                <a:tab pos="6494496" algn="l"/>
                <a:tab pos="6902022" algn="l"/>
                <a:tab pos="7309548" algn="l"/>
                <a:tab pos="7717074" algn="l"/>
                <a:tab pos="8124600" algn="l"/>
                <a:tab pos="8532126" algn="l"/>
              </a:tabLst>
            </a:pPr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They can be complex and expensive systems that implement load balancing, data management, caching, transaction management and security </a:t>
            </a:r>
          </a:p>
          <a:p>
            <a:pPr marL="774731" lvl="1" indent="-289445">
              <a:spcBef>
                <a:spcPts val="635"/>
              </a:spcBef>
              <a:buFont typeface="Arial" charset="0"/>
              <a:buChar char="•"/>
              <a:tabLst>
                <a:tab pos="383046" algn="l"/>
                <a:tab pos="789132" algn="l"/>
                <a:tab pos="1196658" algn="l"/>
                <a:tab pos="1604184" algn="l"/>
                <a:tab pos="2011710" algn="l"/>
                <a:tab pos="2419236" algn="l"/>
                <a:tab pos="2826762" algn="l"/>
                <a:tab pos="3234288" algn="l"/>
                <a:tab pos="3641814" algn="l"/>
                <a:tab pos="4049340" algn="l"/>
                <a:tab pos="4456866" algn="l"/>
                <a:tab pos="4864392" algn="l"/>
                <a:tab pos="5271918" algn="l"/>
                <a:tab pos="5679444" algn="l"/>
                <a:tab pos="6086970" algn="l"/>
                <a:tab pos="6494496" algn="l"/>
                <a:tab pos="6902022" algn="l"/>
                <a:tab pos="7309548" algn="l"/>
                <a:tab pos="7717074" algn="l"/>
                <a:tab pos="8124600" algn="l"/>
                <a:tab pos="8532126" algn="l"/>
              </a:tabLst>
            </a:pPr>
            <a:r>
              <a:rPr lang="en-IN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Appache</a:t>
            </a:r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 Tomcat</a:t>
            </a:r>
          </a:p>
          <a:p>
            <a:pPr marL="774731" lvl="1" indent="-289445">
              <a:spcBef>
                <a:spcPts val="635"/>
              </a:spcBef>
              <a:buFont typeface="Arial" charset="0"/>
              <a:buChar char="•"/>
              <a:tabLst>
                <a:tab pos="383046" algn="l"/>
                <a:tab pos="789132" algn="l"/>
                <a:tab pos="1196658" algn="l"/>
                <a:tab pos="1604184" algn="l"/>
                <a:tab pos="2011710" algn="l"/>
                <a:tab pos="2419236" algn="l"/>
                <a:tab pos="2826762" algn="l"/>
                <a:tab pos="3234288" algn="l"/>
                <a:tab pos="3641814" algn="l"/>
                <a:tab pos="4049340" algn="l"/>
                <a:tab pos="4456866" algn="l"/>
                <a:tab pos="4864392" algn="l"/>
                <a:tab pos="5271918" algn="l"/>
                <a:tab pos="5679444" algn="l"/>
                <a:tab pos="6086970" algn="l"/>
                <a:tab pos="6494496" algn="l"/>
                <a:tab pos="6902022" algn="l"/>
                <a:tab pos="7309548" algn="l"/>
                <a:tab pos="7717074" algn="l"/>
                <a:tab pos="8124600" algn="l"/>
                <a:tab pos="8532126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Microsoft .NET Server</a:t>
            </a:r>
          </a:p>
          <a:p>
            <a:pPr marL="774731" lvl="1" indent="-289445">
              <a:spcBef>
                <a:spcPts val="635"/>
              </a:spcBef>
              <a:buFont typeface="Arial" charset="0"/>
              <a:buChar char="•"/>
              <a:tabLst>
                <a:tab pos="383046" algn="l"/>
                <a:tab pos="789132" algn="l"/>
                <a:tab pos="1196658" algn="l"/>
                <a:tab pos="1604184" algn="l"/>
                <a:tab pos="2011710" algn="l"/>
                <a:tab pos="2419236" algn="l"/>
                <a:tab pos="2826762" algn="l"/>
                <a:tab pos="3234288" algn="l"/>
                <a:tab pos="3641814" algn="l"/>
                <a:tab pos="4049340" algn="l"/>
                <a:tab pos="4456866" algn="l"/>
                <a:tab pos="4864392" algn="l"/>
                <a:tab pos="5271918" algn="l"/>
                <a:tab pos="5679444" algn="l"/>
                <a:tab pos="6086970" algn="l"/>
                <a:tab pos="6494496" algn="l"/>
                <a:tab pos="6902022" algn="l"/>
                <a:tab pos="7309548" algn="l"/>
                <a:tab pos="7717074" algn="l"/>
                <a:tab pos="8124600" algn="l"/>
                <a:tab pos="8532126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BEA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WebLogic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74731" lvl="1" indent="-289445">
              <a:spcBef>
                <a:spcPts val="635"/>
              </a:spcBef>
              <a:buFont typeface="Arial" charset="0"/>
              <a:buChar char="•"/>
              <a:tabLst>
                <a:tab pos="383046" algn="l"/>
                <a:tab pos="789132" algn="l"/>
                <a:tab pos="1196658" algn="l"/>
                <a:tab pos="1604184" algn="l"/>
                <a:tab pos="2011710" algn="l"/>
                <a:tab pos="2419236" algn="l"/>
                <a:tab pos="2826762" algn="l"/>
                <a:tab pos="3234288" algn="l"/>
                <a:tab pos="3641814" algn="l"/>
                <a:tab pos="4049340" algn="l"/>
                <a:tab pos="4456866" algn="l"/>
                <a:tab pos="4864392" algn="l"/>
                <a:tab pos="5271918" algn="l"/>
                <a:tab pos="5679444" algn="l"/>
                <a:tab pos="6086970" algn="l"/>
                <a:tab pos="6494496" algn="l"/>
                <a:tab pos="6902022" algn="l"/>
                <a:tab pos="7309548" algn="l"/>
                <a:tab pos="7717074" algn="l"/>
                <a:tab pos="8124600" algn="l"/>
                <a:tab pos="8532126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IBM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WebSphere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74731" lvl="1" indent="-289445">
              <a:spcAft>
                <a:spcPts val="1032"/>
              </a:spcAft>
              <a:buFont typeface="Arial" charset="0"/>
              <a:buChar char="•"/>
              <a:tabLst>
                <a:tab pos="383046" algn="l"/>
                <a:tab pos="789132" algn="l"/>
                <a:tab pos="1196658" algn="l"/>
                <a:tab pos="1604184" algn="l"/>
                <a:tab pos="2011710" algn="l"/>
                <a:tab pos="2419236" algn="l"/>
                <a:tab pos="2826762" algn="l"/>
                <a:tab pos="3234288" algn="l"/>
                <a:tab pos="3641814" algn="l"/>
                <a:tab pos="4049340" algn="l"/>
                <a:tab pos="4456866" algn="l"/>
                <a:tab pos="4864392" algn="l"/>
                <a:tab pos="5271918" algn="l"/>
                <a:tab pos="5679444" algn="l"/>
                <a:tab pos="6086970" algn="l"/>
                <a:tab pos="6494496" algn="l"/>
                <a:tab pos="6902022" algn="l"/>
                <a:tab pos="7309548" algn="l"/>
                <a:tab pos="7717074" algn="l"/>
                <a:tab pos="8124600" algn="l"/>
                <a:tab pos="8532126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Sun Java System Application Server 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1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Server and Web Server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914401"/>
            <a:ext cx="7391400" cy="54952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88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When a server answers a request, the server usually sends some type of content to the browser so that the browser can display it</a:t>
            </a:r>
          </a:p>
          <a:p>
            <a:r>
              <a:rPr lang="en-US" dirty="0" smtClean="0"/>
              <a:t>HTML tells the browser how to display the content to the user</a:t>
            </a:r>
          </a:p>
          <a:p>
            <a:r>
              <a:rPr lang="en-US" dirty="0" smtClean="0"/>
              <a:t>HTML stands for the Hyper Text Markup Language</a:t>
            </a:r>
          </a:p>
          <a:p>
            <a:r>
              <a:rPr lang="en-US" dirty="0" smtClean="0"/>
              <a:t>HTML is not a programming language, it is a markup language</a:t>
            </a:r>
          </a:p>
          <a:p>
            <a:pPr lvl="1"/>
            <a:r>
              <a:rPr lang="en-US" dirty="0" smtClean="0"/>
              <a:t>A markup language is a set of markup tags</a:t>
            </a:r>
          </a:p>
          <a:p>
            <a:pPr lvl="1"/>
            <a:r>
              <a:rPr lang="en-US" dirty="0" smtClean="0"/>
              <a:t>HTML uses markup tags to describe web pages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&lt;html&gt;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	&lt;body&gt;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		&lt;h1&gt;My First Heading&lt;/h1&gt;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		&lt;p&gt;My first paragraph.&lt;/p&gt;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	&lt;/body&gt;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980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anose="020F0502020204030204" pitchFamily="34" charset="0"/>
              </a:rPr>
              <a:t>Objectives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20" y="12192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After completing this </a:t>
            </a:r>
            <a:r>
              <a:rPr lang="en-IN" sz="2400"/>
              <a:t>lecture</a:t>
            </a:r>
            <a:r>
              <a:rPr lang="en-US" sz="2400" smtClean="0"/>
              <a:t>, </a:t>
            </a:r>
            <a:r>
              <a:rPr lang="en-US" sz="2400" dirty="0"/>
              <a:t>the student will be able </a:t>
            </a:r>
            <a:r>
              <a:rPr lang="en-US" sz="2400" dirty="0" smtClean="0"/>
              <a:t>to</a:t>
            </a:r>
          </a:p>
          <a:p>
            <a:pPr marL="712186" lvl="1" indent="-342900"/>
            <a:r>
              <a:rPr lang="en-US" sz="2031" dirty="0"/>
              <a:t>Describe </a:t>
            </a:r>
            <a:r>
              <a:rPr lang="en-US" sz="2031" dirty="0">
                <a:cs typeface="Times New Roman" pitchFamily="18" charset="0"/>
              </a:rPr>
              <a:t>features of Java Enterprise Edition</a:t>
            </a:r>
            <a:endParaRPr lang="en-GB" sz="2031" dirty="0">
              <a:cs typeface="Times New Roman" pitchFamily="18" charset="0"/>
            </a:endParaRPr>
          </a:p>
          <a:p>
            <a:pPr marL="712186" lvl="1" indent="-342900"/>
            <a:r>
              <a:rPr lang="en-US" sz="2031" dirty="0">
                <a:cs typeface="Times New Roman" pitchFamily="18" charset="0"/>
              </a:rPr>
              <a:t>Identify </a:t>
            </a:r>
            <a:r>
              <a:rPr lang="en-US" sz="2031" dirty="0"/>
              <a:t>the </a:t>
            </a:r>
            <a:r>
              <a:rPr lang="en-US" sz="2031" dirty="0">
                <a:cs typeface="Times New Roman" pitchFamily="18" charset="0"/>
              </a:rPr>
              <a:t>components and services of Java Enterprise Edition</a:t>
            </a:r>
          </a:p>
          <a:p>
            <a:pPr marL="422041" lvl="1" indent="0" algn="just">
              <a:buNone/>
            </a:pPr>
            <a:endParaRPr lang="en-US" sz="2400" dirty="0"/>
          </a:p>
          <a:p>
            <a:pPr lvl="1" algn="just"/>
            <a:endParaRPr lang="en-US" sz="2400" dirty="0" smtClean="0"/>
          </a:p>
          <a:p>
            <a:pPr lvl="1" algn="just"/>
            <a:endParaRPr lang="en-US" sz="2400" dirty="0" smtClean="0"/>
          </a:p>
          <a:p>
            <a:pPr lvl="1" algn="just"/>
            <a:endParaRPr lang="en-US" sz="2400" dirty="0"/>
          </a:p>
          <a:p>
            <a:pPr marL="422041" lvl="1" indent="0" algn="just">
              <a:buNone/>
            </a:pPr>
            <a:endParaRPr lang="en-US" sz="2400" dirty="0"/>
          </a:p>
          <a:p>
            <a:pPr marL="422041" lvl="1" indent="0" algn="just">
              <a:buNone/>
            </a:pPr>
            <a:endParaRPr lang="en-US" sz="2000" dirty="0"/>
          </a:p>
          <a:p>
            <a:pPr lvl="1" algn="just"/>
            <a:endParaRPr lang="en-US" sz="2000" dirty="0"/>
          </a:p>
          <a:p>
            <a:pPr lvl="1" algn="just"/>
            <a:endParaRPr lang="en-US" sz="2031" dirty="0" smtClean="0"/>
          </a:p>
          <a:p>
            <a:pPr lvl="1" algn="just"/>
            <a:endParaRPr lang="en-US" sz="2031" dirty="0" smtClean="0"/>
          </a:p>
          <a:p>
            <a:pPr lvl="1" algn="just"/>
            <a:endParaRPr lang="en-US" sz="2031" dirty="0" smtClean="0"/>
          </a:p>
        </p:txBody>
      </p:sp>
    </p:spTree>
    <p:extLst>
      <p:ext uri="{BB962C8B-B14F-4D97-AF65-F5344CB8AC3E}">
        <p14:creationId xmlns:p14="http://schemas.microsoft.com/office/powerpoint/2010/main" val="207782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HTTP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is the protocol clients and servers use on the web to communicate</a:t>
            </a:r>
            <a:endParaRPr lang="en-GB" dirty="0" smtClean="0"/>
          </a:p>
          <a:p>
            <a:pPr lvl="1"/>
            <a:r>
              <a:rPr lang="en-US" dirty="0" smtClean="0"/>
              <a:t>Most of the conversations held on the web between clients and servers are held using the HTTP protocol, which allows for simple request and response conversations</a:t>
            </a:r>
          </a:p>
          <a:p>
            <a:r>
              <a:rPr lang="en-US" dirty="0" smtClean="0"/>
              <a:t>The client sends an HTTP request, and the server answers with an HTTP response</a:t>
            </a:r>
          </a:p>
        </p:txBody>
      </p:sp>
    </p:spTree>
    <p:extLst>
      <p:ext uri="{BB962C8B-B14F-4D97-AF65-F5344CB8AC3E}">
        <p14:creationId xmlns:p14="http://schemas.microsoft.com/office/powerpoint/2010/main" val="2633394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HTTP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GET</a:t>
            </a:r>
            <a:r>
              <a:rPr lang="en-US" dirty="0" smtClean="0"/>
              <a:t> is a simple request</a:t>
            </a:r>
          </a:p>
          <a:p>
            <a:r>
              <a:rPr lang="en-US" dirty="0" smtClean="0"/>
              <a:t>GET is used to ask the server to get a resource and send it back</a:t>
            </a:r>
          </a:p>
          <a:p>
            <a:pPr lvl="1"/>
            <a:r>
              <a:rPr lang="en-US" dirty="0" smtClean="0"/>
              <a:t>Resource might be an HTML page, a JPEG, a PDF, etc.</a:t>
            </a:r>
          </a:p>
          <a:p>
            <a:endParaRPr lang="en-US" dirty="0" smtClean="0"/>
          </a:p>
          <a:p>
            <a:r>
              <a:rPr lang="en-US" b="1" dirty="0" smtClean="0"/>
              <a:t>POST</a:t>
            </a:r>
            <a:r>
              <a:rPr lang="en-US" dirty="0" smtClean="0"/>
              <a:t> can send user data</a:t>
            </a:r>
          </a:p>
          <a:p>
            <a:r>
              <a:rPr lang="en-US" dirty="0" smtClean="0"/>
              <a:t>With POST, you can request something and at the same time send form data to the server</a:t>
            </a:r>
          </a:p>
        </p:txBody>
      </p:sp>
    </p:spTree>
    <p:extLst>
      <p:ext uri="{BB962C8B-B14F-4D97-AF65-F5344CB8AC3E}">
        <p14:creationId xmlns:p14="http://schemas.microsoft.com/office/powerpoint/2010/main" val="4229928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URL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38183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Java EE 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Java EE server is a server application that implements the Java EE platform APIs and provides standard Java EE services</a:t>
            </a:r>
          </a:p>
          <a:p>
            <a:r>
              <a:rPr lang="en-US" sz="2400" dirty="0" smtClean="0"/>
              <a:t>Sometimes called application servers</a:t>
            </a:r>
          </a:p>
          <a:p>
            <a:pPr lvl="1"/>
            <a:r>
              <a:rPr lang="en-US" sz="2000" dirty="0" smtClean="0"/>
              <a:t>They allow you to serve application data to clients, much as web servers serve web pages to web browsers</a:t>
            </a:r>
          </a:p>
          <a:p>
            <a:endParaRPr lang="en-US" sz="2400" dirty="0" smtClean="0"/>
          </a:p>
          <a:p>
            <a:r>
              <a:rPr lang="en-US" sz="2400" dirty="0" smtClean="0"/>
              <a:t>Java EE servers host several application component types that correspond to the tiers in a multi-tiered application</a:t>
            </a:r>
          </a:p>
          <a:p>
            <a:r>
              <a:rPr lang="en-US" sz="2400" dirty="0" smtClean="0"/>
              <a:t>The Java EE server provides services to these components in the form of a container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17950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 software development terminology, the word container is used to describe any component that can contain other components inside itself</a:t>
            </a:r>
          </a:p>
          <a:p>
            <a:pPr marL="742950" lvl="2" indent="-342900"/>
            <a:r>
              <a:rPr lang="en-US" sz="1800" dirty="0" smtClean="0"/>
              <a:t>A hosting environment for software components</a:t>
            </a:r>
          </a:p>
          <a:p>
            <a:endParaRPr lang="en-US" sz="2400" dirty="0" smtClean="0"/>
          </a:p>
          <a:p>
            <a:r>
              <a:rPr lang="en-US" sz="2400" dirty="0" smtClean="0"/>
              <a:t>Examples of containers </a:t>
            </a:r>
          </a:p>
          <a:p>
            <a:pPr lvl="1"/>
            <a:r>
              <a:rPr lang="en-US" sz="1800" dirty="0" smtClean="0"/>
              <a:t>Java applets, frames, windows, etc.</a:t>
            </a:r>
          </a:p>
          <a:p>
            <a:endParaRPr lang="en-US" sz="2400" dirty="0" smtClean="0"/>
          </a:p>
          <a:p>
            <a:r>
              <a:rPr lang="en-US" sz="2400" dirty="0" smtClean="0"/>
              <a:t>It provides execution support to the components it hosts in a way that is similar to an operating system hosting processes</a:t>
            </a:r>
          </a:p>
        </p:txBody>
      </p:sp>
    </p:spTree>
    <p:extLst>
      <p:ext uri="{BB962C8B-B14F-4D97-AF65-F5344CB8AC3E}">
        <p14:creationId xmlns:p14="http://schemas.microsoft.com/office/powerpoint/2010/main" val="251942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Java EE Container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EE containers are the interface between the component and the lower-level functionality provided by the platform to support that component</a:t>
            </a:r>
          </a:p>
          <a:p>
            <a:r>
              <a:rPr lang="en-US" dirty="0" smtClean="0"/>
              <a:t>The functionality of the container is defined by the platform and is different for each component type</a:t>
            </a:r>
          </a:p>
          <a:p>
            <a:r>
              <a:rPr lang="en-US" dirty="0" smtClean="0"/>
              <a:t>The server allows the different component types to work together to provide functionality in an enterprise 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753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in </a:t>
            </a:r>
            <a:r>
              <a:rPr lang="en-US" dirty="0" err="1" smtClean="0"/>
              <a:t>JavaEE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JEE server</a:t>
            </a:r>
          </a:p>
          <a:p>
            <a:pPr lvl="1"/>
            <a:r>
              <a:rPr lang="en-US" dirty="0" smtClean="0"/>
              <a:t>The runtime portion of a J2EE product</a:t>
            </a:r>
          </a:p>
          <a:p>
            <a:pPr lvl="1"/>
            <a:r>
              <a:rPr lang="en-US" dirty="0" smtClean="0"/>
              <a:t>Provides EJB and Web containers</a:t>
            </a:r>
          </a:p>
          <a:p>
            <a:r>
              <a:rPr lang="en-US" b="1" dirty="0" smtClean="0"/>
              <a:t>Enterprise JavaBeans (EJB) container</a:t>
            </a:r>
          </a:p>
          <a:p>
            <a:pPr lvl="1"/>
            <a:r>
              <a:rPr lang="en-US" dirty="0" smtClean="0"/>
              <a:t>Manages the execution of enterprise beans for JEE applications</a:t>
            </a:r>
          </a:p>
          <a:p>
            <a:pPr lvl="1"/>
            <a:r>
              <a:rPr lang="en-US" dirty="0" smtClean="0"/>
              <a:t>Enterprise beans and their container run on the JEE server</a:t>
            </a:r>
          </a:p>
          <a:p>
            <a:r>
              <a:rPr lang="en-US" b="1" dirty="0" smtClean="0"/>
              <a:t>Web container</a:t>
            </a:r>
          </a:p>
          <a:p>
            <a:pPr lvl="1"/>
            <a:r>
              <a:rPr lang="en-US" dirty="0" smtClean="0"/>
              <a:t>Manages the execution of JSP page and </a:t>
            </a:r>
            <a:r>
              <a:rPr lang="en-US" dirty="0" err="1" smtClean="0"/>
              <a:t>servlet</a:t>
            </a:r>
            <a:r>
              <a:rPr lang="en-US" dirty="0" smtClean="0"/>
              <a:t> components for JEE applications</a:t>
            </a:r>
          </a:p>
          <a:p>
            <a:r>
              <a:rPr lang="en-US" b="1" dirty="0" smtClean="0"/>
              <a:t>Application client container</a:t>
            </a:r>
          </a:p>
          <a:p>
            <a:pPr lvl="1"/>
            <a:r>
              <a:rPr lang="en-US" dirty="0" smtClean="0"/>
              <a:t>Manages the execution of application client components</a:t>
            </a:r>
          </a:p>
          <a:p>
            <a:pPr lvl="1"/>
            <a:r>
              <a:rPr lang="en-US" dirty="0" smtClean="0"/>
              <a:t>Application clients and their container run on the client</a:t>
            </a:r>
          </a:p>
          <a:p>
            <a:r>
              <a:rPr lang="en-US" b="1" dirty="0" smtClean="0"/>
              <a:t>Applet container</a:t>
            </a:r>
          </a:p>
          <a:p>
            <a:pPr lvl="1"/>
            <a:r>
              <a:rPr lang="en-US" dirty="0" smtClean="0"/>
              <a:t>Manages the execution of applets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 Types in </a:t>
            </a:r>
            <a:r>
              <a:rPr lang="en-US" dirty="0" err="1" smtClean="0"/>
              <a:t>JavaEE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315200" cy="405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33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Interface between web components (such as </a:t>
            </a:r>
            <a:r>
              <a:rPr lang="en-US" sz="2800" dirty="0" err="1" smtClean="0"/>
              <a:t>servlets</a:t>
            </a:r>
            <a:r>
              <a:rPr lang="en-US" sz="2800" dirty="0" smtClean="0"/>
              <a:t>) and the web server </a:t>
            </a:r>
          </a:p>
          <a:p>
            <a:r>
              <a:rPr lang="en-US" sz="2800" dirty="0" smtClean="0"/>
              <a:t>A web container implements the web component contract of the Java EE architecture, specifying a runtime environment for web components</a:t>
            </a:r>
          </a:p>
          <a:p>
            <a:r>
              <a:rPr lang="en-US" sz="2800" dirty="0" smtClean="0"/>
              <a:t>The container manages </a:t>
            </a:r>
          </a:p>
          <a:p>
            <a:pPr lvl="1"/>
            <a:r>
              <a:rPr lang="en-US" sz="2400" dirty="0" smtClean="0"/>
              <a:t>The component's lifecycle</a:t>
            </a:r>
          </a:p>
          <a:p>
            <a:pPr lvl="1"/>
            <a:r>
              <a:rPr lang="en-US" sz="2400" dirty="0" smtClean="0"/>
              <a:t>Dispatches requests to application components</a:t>
            </a:r>
          </a:p>
          <a:p>
            <a:pPr lvl="1"/>
            <a:r>
              <a:rPr lang="en-US" sz="2400" dirty="0" smtClean="0"/>
              <a:t>Provides interfaces to context data, such as information about the current request</a:t>
            </a:r>
          </a:p>
        </p:txBody>
      </p:sp>
    </p:spTree>
    <p:extLst>
      <p:ext uri="{BB962C8B-B14F-4D97-AF65-F5344CB8AC3E}">
        <p14:creationId xmlns:p14="http://schemas.microsoft.com/office/powerpoint/2010/main" val="322759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Web Container 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r>
              <a:rPr lang="en-US" dirty="0" smtClean="0"/>
              <a:t>Non-commercial Web containers</a:t>
            </a:r>
          </a:p>
          <a:p>
            <a:pPr lvl="1"/>
            <a:r>
              <a:rPr lang="en-US" sz="2000" dirty="0" smtClean="0"/>
              <a:t>Apache Tomcat (formerly Jakarta Tomcat) is an open source web container available under the Apache Software License</a:t>
            </a:r>
          </a:p>
          <a:p>
            <a:pPr lvl="1"/>
            <a:r>
              <a:rPr lang="en-US" sz="2000" dirty="0" err="1" smtClean="0"/>
              <a:t>GlassFish</a:t>
            </a:r>
            <a:r>
              <a:rPr lang="en-US" sz="2000" dirty="0" smtClean="0"/>
              <a:t> (open source), from Sun Microsystems</a:t>
            </a:r>
          </a:p>
          <a:p>
            <a:pPr lvl="1"/>
            <a:r>
              <a:rPr lang="en-US" sz="2000" dirty="0" err="1" smtClean="0"/>
              <a:t>JBoss</a:t>
            </a:r>
            <a:r>
              <a:rPr lang="en-US" sz="2000" dirty="0" smtClean="0"/>
              <a:t> Application Server (open source) is a full Java EE implementation by Red Hat inc., division </a:t>
            </a:r>
            <a:r>
              <a:rPr lang="en-US" sz="2000" dirty="0" err="1" smtClean="0"/>
              <a:t>JBoss</a:t>
            </a:r>
            <a:r>
              <a:rPr lang="en-US" sz="2000" dirty="0" smtClean="0"/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Commercial Web containers</a:t>
            </a:r>
          </a:p>
          <a:p>
            <a:pPr lvl="1"/>
            <a:r>
              <a:rPr lang="en-US" sz="2000" dirty="0" smtClean="0"/>
              <a:t>Sun </a:t>
            </a:r>
            <a:r>
              <a:rPr lang="en-US" sz="2000" dirty="0" err="1" smtClean="0"/>
              <a:t>GlassFish</a:t>
            </a:r>
            <a:r>
              <a:rPr lang="en-US" sz="2000" dirty="0" smtClean="0"/>
              <a:t> Server, from Sun Microsystems</a:t>
            </a:r>
          </a:p>
          <a:p>
            <a:pPr lvl="1"/>
            <a:r>
              <a:rPr lang="en-US" sz="2000" dirty="0" smtClean="0"/>
              <a:t>Sun Java System Web Server, from Sun Microsystems</a:t>
            </a:r>
          </a:p>
          <a:p>
            <a:pPr lvl="1"/>
            <a:r>
              <a:rPr lang="en-US" sz="2000" dirty="0" err="1" smtClean="0"/>
              <a:t>JBoss</a:t>
            </a:r>
            <a:r>
              <a:rPr lang="en-US" sz="2000" dirty="0" smtClean="0"/>
              <a:t> Enterprise Application Platform (open source)</a:t>
            </a:r>
          </a:p>
          <a:p>
            <a:pPr lvl="1"/>
            <a:r>
              <a:rPr lang="en-US" sz="2000" dirty="0" err="1" smtClean="0"/>
              <a:t>JRun, from Adobe Systems (formerly developed by Allaire Corporation)</a:t>
            </a:r>
          </a:p>
          <a:p>
            <a:pPr lvl="1"/>
            <a:r>
              <a:rPr lang="en-US" sz="2000" dirty="0" err="1" smtClean="0"/>
              <a:t>WebLogic Application Server, from Oracle Corporation (developed by BEA Systems)</a:t>
            </a:r>
          </a:p>
          <a:p>
            <a:pPr lvl="1"/>
            <a:r>
              <a:rPr lang="en-US" sz="2000" dirty="0" err="1" smtClean="0"/>
              <a:t>WebSphere Application Server, from IBM</a:t>
            </a:r>
          </a:p>
          <a:p>
            <a:pPr lvl="1"/>
            <a:endParaRPr lang="en-US" sz="2000" dirty="0" err="1" smtClean="0"/>
          </a:p>
        </p:txBody>
      </p:sp>
    </p:spTree>
    <p:extLst>
      <p:ext uri="{BB962C8B-B14F-4D97-AF65-F5344CB8AC3E}">
        <p14:creationId xmlns:p14="http://schemas.microsoft.com/office/powerpoint/2010/main" val="239846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anose="020F0502020204030204" pitchFamily="34" charset="0"/>
              </a:rPr>
              <a:t>Contents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Times New Roman" pitchFamily="18" charset="0"/>
              </a:rPr>
              <a:t>Java platforms</a:t>
            </a:r>
          </a:p>
          <a:p>
            <a:r>
              <a:rPr lang="en-US" sz="2800" dirty="0">
                <a:cs typeface="Times New Roman" pitchFamily="18" charset="0"/>
              </a:rPr>
              <a:t>JEE architectural model</a:t>
            </a:r>
          </a:p>
          <a:p>
            <a:r>
              <a:rPr lang="en-US" sz="2800" dirty="0" smtClean="0"/>
              <a:t>Servlets</a:t>
            </a:r>
          </a:p>
          <a:p>
            <a:r>
              <a:rPr lang="en-US" sz="2800" dirty="0" smtClean="0">
                <a:cs typeface="Times New Roman" pitchFamily="18" charset="0"/>
              </a:rPr>
              <a:t>JSP</a:t>
            </a:r>
          </a:p>
          <a:p>
            <a:r>
              <a:rPr lang="en-US" sz="2800" dirty="0" smtClean="0"/>
              <a:t>Enterprise java beans</a:t>
            </a:r>
          </a:p>
          <a:p>
            <a:r>
              <a:rPr lang="en-US" sz="2800" dirty="0" smtClean="0">
                <a:cs typeface="Times New Roman" pitchFamily="18" charset="0"/>
              </a:rPr>
              <a:t>JEE services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sz="2800" dirty="0" smtClean="0">
              <a:cs typeface="Times New Roman" pitchFamily="18" charset="0"/>
            </a:endParaRPr>
          </a:p>
          <a:p>
            <a:endParaRPr lang="en-US" sz="28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5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EJB Container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between enterprise beans, which provide the business logic in a Java EE application, and the Java EE server</a:t>
            </a:r>
          </a:p>
          <a:p>
            <a:r>
              <a:rPr lang="en-US" dirty="0" smtClean="0"/>
              <a:t>The EJB container runs on the Java EE server and manages the execution of an application's enterprise beans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694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6223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Different Java platforms  are</a:t>
            </a:r>
          </a:p>
          <a:p>
            <a:pPr lvl="1"/>
            <a:r>
              <a:rPr lang="en-US" dirty="0" smtClean="0"/>
              <a:t>Java Standard Edition</a:t>
            </a:r>
          </a:p>
          <a:p>
            <a:pPr lvl="1"/>
            <a:r>
              <a:rPr lang="en-US" dirty="0" smtClean="0"/>
              <a:t>Java Micro Edition</a:t>
            </a:r>
          </a:p>
          <a:p>
            <a:pPr lvl="1"/>
            <a:r>
              <a:rPr lang="en-US" dirty="0" smtClean="0"/>
              <a:t>Java Enterprise Edition</a:t>
            </a:r>
          </a:p>
          <a:p>
            <a:r>
              <a:rPr lang="en-US" dirty="0" smtClean="0"/>
              <a:t>A JEE application server consists of</a:t>
            </a:r>
          </a:p>
          <a:p>
            <a:pPr lvl="1"/>
            <a:r>
              <a:rPr lang="en-US" dirty="0" smtClean="0"/>
              <a:t>A Web container </a:t>
            </a:r>
          </a:p>
          <a:p>
            <a:pPr lvl="1"/>
            <a:r>
              <a:rPr lang="en-US" dirty="0" smtClean="0"/>
              <a:t>An EJB container</a:t>
            </a:r>
          </a:p>
          <a:p>
            <a:r>
              <a:rPr lang="en-US" dirty="0" err="1" smtClean="0"/>
              <a:t>Servlets</a:t>
            </a:r>
            <a:r>
              <a:rPr lang="en-US" dirty="0" smtClean="0"/>
              <a:t> are Java objects which extend the functionality of a HTTP server</a:t>
            </a:r>
          </a:p>
          <a:p>
            <a:r>
              <a:rPr lang="en-US" dirty="0" smtClean="0"/>
              <a:t>JSP pages are HTML pages with embedded Java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EJB is </a:t>
            </a:r>
            <a:r>
              <a:rPr lang="en-GB" dirty="0" smtClean="0">
                <a:solidFill>
                  <a:srgbClr val="000000"/>
                </a:solidFill>
              </a:rPr>
              <a:t>a </a:t>
            </a:r>
            <a:r>
              <a:rPr lang="en-GB" b="1" dirty="0" smtClean="0">
                <a:solidFill>
                  <a:srgbClr val="000000"/>
                </a:solidFill>
              </a:rPr>
              <a:t>server-side</a:t>
            </a:r>
            <a:r>
              <a:rPr lang="en-GB" dirty="0" smtClean="0">
                <a:solidFill>
                  <a:srgbClr val="000000"/>
                </a:solidFill>
              </a:rPr>
              <a:t> component technology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Java Platforms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6160" y="1804511"/>
            <a:ext cx="1111680" cy="12169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9600" y="2010452"/>
            <a:ext cx="645120" cy="10469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61760" y="1726742"/>
            <a:ext cx="807840" cy="132925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36480" y="1687857"/>
            <a:ext cx="581760" cy="12730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07360" y="2082459"/>
            <a:ext cx="565920" cy="4867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1975680" y="2767971"/>
            <a:ext cx="1440" cy="1225569"/>
          </a:xfrm>
          <a:prstGeom prst="line">
            <a:avLst/>
          </a:prstGeom>
          <a:noFill/>
          <a:ln w="28440">
            <a:solidFill>
              <a:srgbClr val="FF9900"/>
            </a:solidFill>
            <a:miter lim="800000"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3759841" y="2793893"/>
            <a:ext cx="1440" cy="1337901"/>
          </a:xfrm>
          <a:prstGeom prst="line">
            <a:avLst/>
          </a:prstGeom>
          <a:noFill/>
          <a:ln w="28440">
            <a:solidFill>
              <a:srgbClr val="FF9900"/>
            </a:solidFill>
            <a:miter lim="800000"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 flipV="1">
            <a:off x="5624640" y="2818376"/>
            <a:ext cx="45719" cy="1525024"/>
          </a:xfrm>
          <a:prstGeom prst="line">
            <a:avLst/>
          </a:prstGeom>
          <a:noFill/>
          <a:ln w="28440">
            <a:solidFill>
              <a:srgbClr val="FF9900"/>
            </a:solidFill>
            <a:miter lim="800000"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7488000" y="2832778"/>
            <a:ext cx="1440" cy="1517919"/>
          </a:xfrm>
          <a:prstGeom prst="line">
            <a:avLst/>
          </a:prstGeom>
          <a:noFill/>
          <a:ln w="28440">
            <a:solidFill>
              <a:srgbClr val="FF9900"/>
            </a:solidFill>
            <a:miter lim="800000"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6982560" y="3238899"/>
            <a:ext cx="986400" cy="514134"/>
            <a:chOff x="4849" y="2249"/>
            <a:chExt cx="685" cy="357"/>
          </a:xfrm>
        </p:grpSpPr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4849" y="2249"/>
              <a:ext cx="685" cy="357"/>
            </a:xfrm>
            <a:prstGeom prst="roundRect">
              <a:avLst>
                <a:gd name="adj" fmla="val 310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4851" y="2249"/>
              <a:ext cx="627" cy="3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85000"/>
                </a:lnSpc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r>
                <a:rPr lang="en-IN" sz="1500" b="1" dirty="0">
                  <a:solidFill>
                    <a:srgbClr val="000000"/>
                  </a:solidFill>
                </a:rPr>
                <a:t>High-End</a:t>
              </a:r>
            </a:p>
            <a:p>
              <a:pPr algn="ctr">
                <a:lnSpc>
                  <a:spcPct val="85000"/>
                </a:lnSpc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r>
                <a:rPr lang="en-IN" sz="1500" b="1" dirty="0">
                  <a:solidFill>
                    <a:srgbClr val="000000"/>
                  </a:solidFill>
                </a:rPr>
                <a:t>Server</a:t>
              </a:r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2862721" y="3238899"/>
            <a:ext cx="1883520" cy="514134"/>
            <a:chOff x="1988" y="2249"/>
            <a:chExt cx="1308" cy="357"/>
          </a:xfrm>
        </p:grpSpPr>
        <p:sp>
          <p:nvSpPr>
            <p:cNvPr id="18" name="AutoShape 15"/>
            <p:cNvSpPr>
              <a:spLocks noChangeArrowheads="1"/>
            </p:cNvSpPr>
            <p:nvPr/>
          </p:nvSpPr>
          <p:spPr bwMode="auto">
            <a:xfrm>
              <a:off x="1988" y="2249"/>
              <a:ext cx="1308" cy="357"/>
            </a:xfrm>
            <a:prstGeom prst="roundRect">
              <a:avLst>
                <a:gd name="adj" fmla="val 310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1988" y="2249"/>
              <a:ext cx="1308" cy="3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lnSpc>
                  <a:spcPct val="85000"/>
                </a:lnSpc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r>
                <a:rPr lang="en-IN" sz="1500" b="1" dirty="0">
                  <a:solidFill>
                    <a:srgbClr val="000000"/>
                  </a:solidFill>
                </a:rPr>
                <a:t>Java Technology Enabled Desktop</a:t>
              </a:r>
            </a:p>
          </p:txBody>
        </p:sp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5116321" y="3238899"/>
            <a:ext cx="1150560" cy="514134"/>
            <a:chOff x="3553" y="2249"/>
            <a:chExt cx="799" cy="357"/>
          </a:xfrm>
        </p:grpSpPr>
        <p:sp>
          <p:nvSpPr>
            <p:cNvPr id="21" name="AutoShape 18"/>
            <p:cNvSpPr>
              <a:spLocks noChangeArrowheads="1"/>
            </p:cNvSpPr>
            <p:nvPr/>
          </p:nvSpPr>
          <p:spPr bwMode="auto">
            <a:xfrm>
              <a:off x="3553" y="2249"/>
              <a:ext cx="799" cy="357"/>
            </a:xfrm>
            <a:prstGeom prst="roundRect">
              <a:avLst>
                <a:gd name="adj" fmla="val 310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555" y="2249"/>
              <a:ext cx="752" cy="3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85000"/>
                </a:lnSpc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r>
                <a:rPr lang="en-IN" sz="1500" b="1" dirty="0">
                  <a:solidFill>
                    <a:srgbClr val="000000"/>
                  </a:solidFill>
                </a:rPr>
                <a:t>Workgroup</a:t>
              </a:r>
            </a:p>
            <a:p>
              <a:pPr algn="ctr">
                <a:lnSpc>
                  <a:spcPct val="85000"/>
                </a:lnSpc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r>
                <a:rPr lang="en-IN" sz="1500" b="1" dirty="0">
                  <a:solidFill>
                    <a:srgbClr val="000000"/>
                  </a:solidFill>
                </a:rPr>
                <a:t>Server</a:t>
              </a:r>
            </a:p>
          </p:txBody>
        </p:sp>
      </p:grpSp>
      <p:pic>
        <p:nvPicPr>
          <p:cNvPr id="23" name="Picture 2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4038600"/>
            <a:ext cx="7034400" cy="22898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54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Standard Edition (JSE)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specification for the Java programming language and virtual machine, a suite of development tools (JDK), and a run-time environment (JRE)</a:t>
            </a:r>
          </a:p>
          <a:p>
            <a:r>
              <a:rPr lang="en-US" dirty="0" smtClean="0"/>
              <a:t>Mainly for building desktop applications and applets</a:t>
            </a:r>
          </a:p>
          <a:p>
            <a:r>
              <a:rPr lang="en-US" dirty="0" smtClean="0"/>
              <a:t>Write-Once Run-Anywhere</a:t>
            </a:r>
          </a:p>
          <a:p>
            <a:r>
              <a:rPr lang="en-US" dirty="0" smtClean="0"/>
              <a:t>Used by JEE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0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Enterprise Edition (JEE)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Java EE platform is built on top of the Java SE platform</a:t>
            </a:r>
          </a:p>
          <a:p>
            <a:r>
              <a:rPr lang="en-US" sz="2800" dirty="0" smtClean="0"/>
              <a:t>Provides an API and runtime environment for developing and running large-scale, multi-tiered, scalable, reliable, and secure network applications</a:t>
            </a:r>
          </a:p>
          <a:p>
            <a:r>
              <a:rPr lang="en-US" sz="2800" dirty="0" smtClean="0"/>
              <a:t>Tailored for more complex applications to suit medium to large businesses</a:t>
            </a:r>
          </a:p>
          <a:p>
            <a:r>
              <a:rPr lang="en-US" sz="2800" dirty="0" smtClean="0"/>
              <a:t>Typically they will be server based applications focusing on serving the needs of lots of users at one time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63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Micro Edition (JME)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 applications for ‘micro’ devices</a:t>
            </a:r>
          </a:p>
          <a:p>
            <a:pPr lvl="1"/>
            <a:r>
              <a:rPr lang="en-US" sz="2300" dirty="0" smtClean="0"/>
              <a:t>Defines a Java development and run-time environment for embedded and consumer systems with restricted processing resources and with memory</a:t>
            </a:r>
          </a:p>
          <a:p>
            <a:r>
              <a:rPr lang="en-US" dirty="0" smtClean="0"/>
              <a:t>The API is a subset of the Java SE API, along with special class libraries useful for small device application development</a:t>
            </a:r>
          </a:p>
          <a:p>
            <a:r>
              <a:rPr lang="en-US" dirty="0" smtClean="0"/>
              <a:t>Java ME applications are often clients of Java EE platform services</a:t>
            </a:r>
          </a:p>
          <a:p>
            <a:r>
              <a:rPr lang="en-US" dirty="0" smtClean="0"/>
              <a:t>JME is for </a:t>
            </a:r>
          </a:p>
          <a:p>
            <a:pPr lvl="1"/>
            <a:r>
              <a:rPr lang="en-US" dirty="0" smtClean="0"/>
              <a:t>Applications used on mobile (</a:t>
            </a:r>
            <a:r>
              <a:rPr lang="en-US" sz="2200" dirty="0" smtClean="0"/>
              <a:t>E.g., cell phone, PDA)</a:t>
            </a:r>
          </a:p>
          <a:p>
            <a:pPr lvl="1"/>
            <a:r>
              <a:rPr lang="en-US" dirty="0" smtClean="0"/>
              <a:t>Embedded devices (</a:t>
            </a:r>
            <a:r>
              <a:rPr lang="en-US" sz="2200" dirty="0" smtClean="0"/>
              <a:t>E.g., TV tuner box, printers)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What is JEE?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and standard based platform for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Developing, deploying and managing 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n-tier, web-enabled, server-centric, and component-based enterprise applications</a:t>
            </a:r>
          </a:p>
          <a:p>
            <a:r>
              <a:rPr lang="en-US" dirty="0" smtClean="0"/>
              <a:t>Simplify development of multi-tier applications</a:t>
            </a:r>
          </a:p>
          <a:p>
            <a:r>
              <a:rPr lang="en-US" dirty="0" smtClean="0"/>
              <a:t>Handle difficult middleware requirements</a:t>
            </a:r>
          </a:p>
          <a:p>
            <a:pPr lvl="1"/>
            <a:r>
              <a:rPr lang="en-US" dirty="0" smtClean="0"/>
              <a:t>Transactions 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Distributed objects</a:t>
            </a:r>
          </a:p>
          <a:p>
            <a:pPr lvl="1"/>
            <a:r>
              <a:rPr lang="en-US" dirty="0" smtClean="0"/>
              <a:t>Scaling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N-tier JEE Architectural Model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22507" y="1886964"/>
            <a:ext cx="4698986" cy="39524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282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0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00</Template>
  <TotalTime>3081</TotalTime>
  <Words>1326</Words>
  <Application>Microsoft Office PowerPoint</Application>
  <PresentationFormat>On-screen Show (4:3)</PresentationFormat>
  <Paragraphs>220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SunSans-Regular</vt:lpstr>
      <vt:lpstr>Times New Roman</vt:lpstr>
      <vt:lpstr>Session 00</vt:lpstr>
      <vt:lpstr>Course Code:CSC402A   Course Title: Web Architecture and Application      Development      </vt:lpstr>
      <vt:lpstr>Objectives</vt:lpstr>
      <vt:lpstr>Contents</vt:lpstr>
      <vt:lpstr>Java Platforms</vt:lpstr>
      <vt:lpstr>Java Standard Edition (JSE)</vt:lpstr>
      <vt:lpstr>Java Enterprise Edition (JEE)</vt:lpstr>
      <vt:lpstr>Java Micro Edition (JME)</vt:lpstr>
      <vt:lpstr>What is JEE?</vt:lpstr>
      <vt:lpstr>N-tier JEE Architectural Model</vt:lpstr>
      <vt:lpstr>JEE Platform Architecture</vt:lpstr>
      <vt:lpstr>JEE Architectural Model</vt:lpstr>
      <vt:lpstr>Web Server</vt:lpstr>
      <vt:lpstr>Web Server contd.</vt:lpstr>
      <vt:lpstr>Web Server</vt:lpstr>
      <vt:lpstr>Application Server</vt:lpstr>
      <vt:lpstr>Application Server contd.</vt:lpstr>
      <vt:lpstr>Application Server - Examples</vt:lpstr>
      <vt:lpstr>Application Server and Web Server</vt:lpstr>
      <vt:lpstr>HTML</vt:lpstr>
      <vt:lpstr>HTTP</vt:lpstr>
      <vt:lpstr>HTTP Methods</vt:lpstr>
      <vt:lpstr>URL</vt:lpstr>
      <vt:lpstr>Java EE Server</vt:lpstr>
      <vt:lpstr>Containers </vt:lpstr>
      <vt:lpstr>Java EE Container</vt:lpstr>
      <vt:lpstr>Types in JavaEE</vt:lpstr>
      <vt:lpstr>Container Types in JavaEE</vt:lpstr>
      <vt:lpstr>Web Container</vt:lpstr>
      <vt:lpstr>Web Container - Examples</vt:lpstr>
      <vt:lpstr>EJB Container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Vineeth P S</dc:creator>
  <cp:lastModifiedBy>Kishor</cp:lastModifiedBy>
  <cp:revision>388</cp:revision>
  <dcterms:created xsi:type="dcterms:W3CDTF">2006-08-16T00:00:00Z</dcterms:created>
  <dcterms:modified xsi:type="dcterms:W3CDTF">2017-08-21T06:27:07Z</dcterms:modified>
</cp:coreProperties>
</file>