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614" r:id="rId2"/>
    <p:sldId id="615" r:id="rId3"/>
    <p:sldId id="616" r:id="rId4"/>
    <p:sldId id="613" r:id="rId5"/>
    <p:sldId id="534" r:id="rId6"/>
    <p:sldId id="535" r:id="rId7"/>
    <p:sldId id="537" r:id="rId8"/>
    <p:sldId id="520" r:id="rId9"/>
    <p:sldId id="521" r:id="rId10"/>
    <p:sldId id="522" r:id="rId11"/>
    <p:sldId id="524" r:id="rId12"/>
    <p:sldId id="525" r:id="rId13"/>
    <p:sldId id="526" r:id="rId14"/>
    <p:sldId id="527" r:id="rId15"/>
    <p:sldId id="538" r:id="rId16"/>
    <p:sldId id="550" r:id="rId17"/>
    <p:sldId id="558" r:id="rId18"/>
    <p:sldId id="559" r:id="rId19"/>
    <p:sldId id="560" r:id="rId20"/>
    <p:sldId id="561" r:id="rId21"/>
    <p:sldId id="562" r:id="rId22"/>
    <p:sldId id="423" r:id="rId23"/>
    <p:sldId id="518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0" autoAdjust="0"/>
    <p:restoredTop sz="89815" autoAdjust="0"/>
  </p:normalViewPr>
  <p:slideViewPr>
    <p:cSldViewPr>
      <p:cViewPr varScale="1">
        <p:scale>
          <a:sx n="74" d="100"/>
          <a:sy n="74" d="100"/>
        </p:scale>
        <p:origin x="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FB9AC8-A327-4DE9-83BD-757C8B2B6E1B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E1CEF1-0016-43D3-9F82-00B5C84D6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6886A90D-9BAC-4CDE-849E-A53538AC8AB5}" type="slidenum">
              <a:rPr lang="en-IN" smtClean="0">
                <a:latin typeface="Calibri" panose="020F0502020204030204" pitchFamily="34" charset="0"/>
              </a:rPr>
              <a:pPr>
                <a:buFont typeface="Wingdings" pitchFamily="2" charset="2"/>
                <a:buNone/>
              </a:pPr>
              <a:t>22</a:t>
            </a:fld>
            <a:endParaRPr lang="en-IN" dirty="0" smtClean="0">
              <a:latin typeface="Calibri" panose="020F0502020204030204" pitchFamily="34" charset="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213" y="4560393"/>
            <a:ext cx="5851238" cy="4319471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6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ECEBC81-119A-4C47-8DE8-00000F68D9B0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47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6CD2BF-96A9-4836-A23D-0B5866E00D02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EF1E21-D340-4F3D-BB1F-222EFB319DA8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C78E9EF-D11D-4D2A-8209-1A75D87272A9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38AF290-5322-401E-A714-9B2BDA07267C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587049E-4972-4C84-AABB-ED26C9DDAF2D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90DA6-256D-4A6E-9920-85221B59FFB2}" type="datetime1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0692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670329A-D1E2-4198-8150-CFE10B48A91E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7D711A-6AC4-4633-9880-0CDEA8ED65A4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360826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776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" y="6019800"/>
            <a:ext cx="6216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26477"/>
            <a:ext cx="9144000" cy="1356946"/>
          </a:xfrm>
        </p:spPr>
        <p:txBody>
          <a:bodyPr/>
          <a:lstStyle/>
          <a:p>
            <a:r>
              <a:rPr lang="en-IN" sz="2954" b="1" dirty="0"/>
              <a:t>Course Code:CSC402A</a:t>
            </a:r>
            <a:br>
              <a:rPr lang="en-IN" sz="2954" b="1" dirty="0"/>
            </a:br>
            <a:r>
              <a:rPr lang="en-IN" sz="2954" b="1" dirty="0"/>
              <a:t/>
            </a:r>
            <a:br>
              <a:rPr lang="en-IN" sz="2954" b="1" dirty="0"/>
            </a:br>
            <a:r>
              <a:rPr lang="en-IN" sz="2954" b="1" dirty="0"/>
              <a:t>	Course Title: Web Architecture and Application 					Development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339" y="3288323"/>
            <a:ext cx="9003323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108"/>
              </a:spcAft>
            </a:pPr>
            <a:r>
              <a:rPr lang="en-IN" sz="2585" b="1" dirty="0"/>
              <a:t>Course Leader: </a:t>
            </a:r>
          </a:p>
          <a:p>
            <a:r>
              <a:rPr lang="en-IN" sz="2954" b="1" dirty="0"/>
              <a:t> </a:t>
            </a:r>
            <a:r>
              <a:rPr lang="en-IN" sz="2585" b="1" dirty="0"/>
              <a:t>Kishore S.M.</a:t>
            </a:r>
          </a:p>
          <a:p>
            <a:r>
              <a:rPr lang="en-IN" sz="1662" b="1" dirty="0">
                <a:hlinkClick r:id="rId2"/>
              </a:rPr>
              <a:t>kishore.cs.et@msruas.ac.in</a:t>
            </a:r>
            <a:endParaRPr lang="en-IN" sz="2215" b="1" dirty="0"/>
          </a:p>
        </p:txBody>
      </p:sp>
    </p:spTree>
    <p:extLst>
      <p:ext uri="{BB962C8B-B14F-4D97-AF65-F5344CB8AC3E}">
        <p14:creationId xmlns:p14="http://schemas.microsoft.com/office/powerpoint/2010/main" val="42492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EE Technologies Used in the Web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pPr fontAlgn="t"/>
            <a:r>
              <a:rPr lang="en-US" dirty="0" err="1" smtClean="0"/>
              <a:t>Servlets</a:t>
            </a:r>
            <a:endParaRPr lang="en-US" dirty="0" smtClean="0"/>
          </a:p>
          <a:p>
            <a:pPr lvl="1" fontAlgn="t"/>
            <a:r>
              <a:rPr lang="en-US" dirty="0" smtClean="0"/>
              <a:t>Java programming language classes that dynamically process requests and construct responses, usually for HTML pages</a:t>
            </a:r>
          </a:p>
          <a:p>
            <a:pPr fontAlgn="t"/>
            <a:r>
              <a:rPr lang="en-US" dirty="0" smtClean="0"/>
              <a:t>Java Server Pages (JSP)</a:t>
            </a:r>
          </a:p>
          <a:p>
            <a:pPr lvl="1" fontAlgn="t"/>
            <a:r>
              <a:rPr lang="en-US" dirty="0" smtClean="0"/>
              <a:t>Text-based documents that are compiled into </a:t>
            </a:r>
            <a:r>
              <a:rPr lang="en-US" dirty="0" err="1" smtClean="0"/>
              <a:t>servlets</a:t>
            </a:r>
            <a:r>
              <a:rPr lang="en-US" dirty="0" smtClean="0"/>
              <a:t> and define how dynamic content can be added to static pages, such as HTML pages</a:t>
            </a:r>
          </a:p>
          <a:p>
            <a:pPr fontAlgn="t"/>
            <a:r>
              <a:rPr lang="en-US" dirty="0" smtClean="0"/>
              <a:t>Java Beans Components</a:t>
            </a:r>
          </a:p>
          <a:p>
            <a:pPr lvl="1" fontAlgn="t"/>
            <a:r>
              <a:rPr lang="en-US" dirty="0" smtClean="0"/>
              <a:t>Objects that act as temporary data stores for the pages of an application</a:t>
            </a:r>
          </a:p>
          <a:p>
            <a:pPr lvl="1" fontAlgn="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Business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components that provide the business logic for an application</a:t>
            </a:r>
          </a:p>
          <a:p>
            <a:r>
              <a:rPr lang="en-US" dirty="0" smtClean="0"/>
              <a:t>Business logic is code that provides functionality to a particular business domain, like the financial industry, or an e-commerce site</a:t>
            </a:r>
          </a:p>
          <a:p>
            <a:r>
              <a:rPr lang="en-US" dirty="0" smtClean="0"/>
              <a:t>In a properly designed enterprise application, the core functionality exists in the business tier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EE Technologies Used in the Business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78363"/>
          </a:xfrm>
        </p:spPr>
        <p:txBody>
          <a:bodyPr/>
          <a:lstStyle/>
          <a:p>
            <a:r>
              <a:rPr lang="en-US" dirty="0" smtClean="0"/>
              <a:t>Enterprise JavaBeans (enterprise bean) components</a:t>
            </a:r>
          </a:p>
          <a:p>
            <a:r>
              <a:rPr lang="en-US" dirty="0" smtClean="0"/>
              <a:t>JAX-RS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</a:p>
          <a:p>
            <a:r>
              <a:rPr lang="en-US" dirty="0" smtClean="0"/>
              <a:t>Java Persistence API entities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Enterprise Information Systems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Enterprise Information Systems (EIS) tier consists of</a:t>
            </a:r>
          </a:p>
          <a:p>
            <a:pPr lvl="1"/>
            <a:r>
              <a:rPr lang="en-US" sz="2400" dirty="0" smtClean="0"/>
              <a:t>Database servers</a:t>
            </a:r>
          </a:p>
          <a:p>
            <a:pPr lvl="1"/>
            <a:r>
              <a:rPr lang="en-US" sz="2400" dirty="0" smtClean="0"/>
              <a:t>Enterprise resource planning systems</a:t>
            </a:r>
          </a:p>
          <a:p>
            <a:pPr lvl="1"/>
            <a:r>
              <a:rPr lang="en-US" sz="2400" dirty="0" smtClean="0"/>
              <a:t>Other legacy data sources, like mainframes</a:t>
            </a:r>
          </a:p>
          <a:p>
            <a:r>
              <a:rPr lang="en-US" dirty="0" smtClean="0"/>
              <a:t>These resources typically are located on a separate machine than the Java EE server</a:t>
            </a:r>
          </a:p>
          <a:p>
            <a:r>
              <a:rPr lang="en-US" dirty="0" smtClean="0"/>
              <a:t>Accessed by components on the business tier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EE Technologies Used in the EIS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Database Connectivity API (JDBC)</a:t>
            </a:r>
          </a:p>
          <a:p>
            <a:r>
              <a:rPr lang="en-US" dirty="0" smtClean="0"/>
              <a:t>The Java Persistence API</a:t>
            </a:r>
          </a:p>
          <a:p>
            <a:r>
              <a:rPr lang="en-US" dirty="0" smtClean="0"/>
              <a:t>The Java EE Connector Architecture</a:t>
            </a:r>
          </a:p>
          <a:p>
            <a:r>
              <a:rPr lang="en-US" dirty="0" smtClean="0"/>
              <a:t>The Java Transaction API (JTA)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 EE Clients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EE client is usually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/>
              <a:t>A web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/>
              <a:t>An application client</a:t>
            </a:r>
          </a:p>
          <a:p>
            <a:pPr>
              <a:buNone/>
            </a:pPr>
            <a:r>
              <a:rPr lang="en-US" b="1" dirty="0" smtClean="0"/>
              <a:t>Web Clients</a:t>
            </a:r>
          </a:p>
          <a:p>
            <a:r>
              <a:rPr lang="en-US" dirty="0" smtClean="0"/>
              <a:t>A web client consists of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Dynamic web pages containing various types of markup language (HTML, XML, and so on), which are generated by web components running in the web tier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web browser, which renders the pages received from the server</a:t>
            </a:r>
          </a:p>
          <a:p>
            <a:r>
              <a:rPr lang="en-US" dirty="0" smtClean="0"/>
              <a:t>A web client is sometimes called a thin client</a:t>
            </a:r>
          </a:p>
          <a:p>
            <a:r>
              <a:rPr lang="en-US" dirty="0" smtClean="0"/>
              <a:t>Thin clients usually do not query databases, execute complex business rules, or connect to legacy applications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 EE Clients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Application Clients</a:t>
            </a:r>
          </a:p>
          <a:p>
            <a:r>
              <a:rPr lang="en-US" dirty="0" smtClean="0"/>
              <a:t>Runs on a client machine and provides a way for users to handle tasks that require a richer user interface</a:t>
            </a:r>
          </a:p>
          <a:p>
            <a:r>
              <a:rPr lang="en-US" dirty="0" smtClean="0"/>
              <a:t>Typically has a graphical user interface (GUI) created from the Swing or the Abstract Window Toolkit (AWT) API, but a command-line interface is certainly possible</a:t>
            </a:r>
          </a:p>
          <a:p>
            <a:r>
              <a:rPr lang="en-US" dirty="0" smtClean="0"/>
              <a:t>Directly access enterprise beans running in the business tier</a:t>
            </a:r>
          </a:p>
          <a:p>
            <a:r>
              <a:rPr lang="en-US" dirty="0" smtClean="0"/>
              <a:t>Can open an HTTP connection to establish communication with a </a:t>
            </a:r>
            <a:r>
              <a:rPr lang="en-US" dirty="0" err="1" smtClean="0"/>
              <a:t>servlet</a:t>
            </a:r>
            <a:r>
              <a:rPr lang="en-US" dirty="0" smtClean="0"/>
              <a:t> running in the web tier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Java EE Architecture</a:t>
            </a:r>
            <a:endParaRPr lang="en-GB" dirty="0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696200" cy="589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Components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individual Java object (class or JSP) or an archive of related Java objects</a:t>
            </a:r>
          </a:p>
          <a:p>
            <a:r>
              <a:rPr lang="en-US" dirty="0" smtClean="0"/>
              <a:t>Fundamental building blocks for Java EE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Web components such as JSPs, </a:t>
            </a:r>
            <a:r>
              <a:rPr lang="en-US" dirty="0" err="1" smtClean="0"/>
              <a:t>Servlets</a:t>
            </a:r>
            <a:r>
              <a:rPr lang="en-US" dirty="0" smtClean="0"/>
              <a:t>, or Web Archives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EJB components, which are Java Archives containing EJB code </a:t>
            </a:r>
            <a:r>
              <a:rPr lang="en-GB" dirty="0" smtClean="0"/>
              <a:t>and the deployment descriptor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Client applications, which are stand-alone Java executables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Archives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package of Java code that contains one or more specific descriptors and a manifest</a:t>
            </a:r>
          </a:p>
          <a:p>
            <a:r>
              <a:rPr lang="en-US" dirty="0" smtClean="0"/>
              <a:t>Deployment descriptors are the heart of the </a:t>
            </a:r>
            <a:r>
              <a:rPr lang="en-GB" dirty="0" smtClean="0"/>
              <a:t>Java EE packaging specification</a:t>
            </a:r>
          </a:p>
          <a:p>
            <a:r>
              <a:rPr lang="en-GB" dirty="0" smtClean="0"/>
              <a:t>Descriptors </a:t>
            </a:r>
          </a:p>
          <a:p>
            <a:pPr lvl="1"/>
            <a:r>
              <a:rPr lang="en-GB" dirty="0" smtClean="0"/>
              <a:t>Provide configuration information, </a:t>
            </a:r>
            <a:r>
              <a:rPr lang="en-US" dirty="0" smtClean="0"/>
              <a:t>environment settings, role-based security, and vendor-specific information</a:t>
            </a:r>
          </a:p>
          <a:p>
            <a:r>
              <a:rPr lang="en-US" dirty="0" smtClean="0"/>
              <a:t>The manifest</a:t>
            </a:r>
          </a:p>
          <a:p>
            <a:pPr lvl="1"/>
            <a:r>
              <a:rPr lang="en-US" dirty="0" smtClean="0"/>
              <a:t>A packing slip that is automatically generated </a:t>
            </a:r>
            <a:r>
              <a:rPr lang="en-GB" dirty="0" smtClean="0"/>
              <a:t>by the archive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Objectives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0" y="1219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completing this </a:t>
            </a:r>
            <a:r>
              <a:rPr lang="en-IN" sz="2400"/>
              <a:t>lecture</a:t>
            </a:r>
            <a:r>
              <a:rPr lang="en-US" sz="2400" smtClean="0"/>
              <a:t>, </a:t>
            </a:r>
            <a:r>
              <a:rPr lang="en-US" sz="2400" dirty="0"/>
              <a:t>the student will be able </a:t>
            </a:r>
            <a:r>
              <a:rPr lang="en-US" sz="2400" dirty="0" smtClean="0"/>
              <a:t>to</a:t>
            </a:r>
          </a:p>
          <a:p>
            <a:pPr marL="712186" lvl="1" indent="-342900"/>
            <a:r>
              <a:rPr lang="en-US" sz="2031" dirty="0"/>
              <a:t>Describe the </a:t>
            </a:r>
            <a:r>
              <a:rPr lang="en-US" sz="2031" dirty="0">
                <a:cs typeface="Times New Roman" pitchFamily="18" charset="0"/>
              </a:rPr>
              <a:t>features of Multitier java applications</a:t>
            </a:r>
            <a:endParaRPr lang="en-GB" sz="2031" dirty="0">
              <a:cs typeface="Times New Roman" pitchFamily="18" charset="0"/>
            </a:endParaRPr>
          </a:p>
          <a:p>
            <a:pPr marL="712186" lvl="1" indent="-342900"/>
            <a:r>
              <a:rPr lang="en-US" sz="2031" dirty="0">
                <a:cs typeface="Times New Roman" pitchFamily="18" charset="0"/>
              </a:rPr>
              <a:t>Analyze java containers, servlets and JSP</a:t>
            </a:r>
          </a:p>
          <a:p>
            <a:pPr marL="422041" lvl="1" indent="0" algn="just">
              <a:buNone/>
            </a:pPr>
            <a:endParaRPr lang="en-US" sz="2400" dirty="0"/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/>
          </a:p>
          <a:p>
            <a:pPr marL="422041" lvl="1" indent="0" algn="just">
              <a:buNone/>
            </a:pPr>
            <a:endParaRPr lang="en-US" sz="2400" dirty="0"/>
          </a:p>
          <a:p>
            <a:pPr marL="422041" lvl="1" indent="0" algn="just">
              <a:buNone/>
            </a:pPr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</p:txBody>
      </p:sp>
    </p:spTree>
    <p:extLst>
      <p:ext uri="{BB962C8B-B14F-4D97-AF65-F5344CB8AC3E}">
        <p14:creationId xmlns:p14="http://schemas.microsoft.com/office/powerpoint/2010/main" val="40218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of Archives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Three types of archives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Java Archives (JAR) </a:t>
            </a:r>
          </a:p>
          <a:p>
            <a:pPr marL="857250" lvl="1" indent="-457200"/>
            <a:r>
              <a:rPr lang="en-GB" dirty="0" smtClean="0"/>
              <a:t>Encapsulates one or more Java </a:t>
            </a:r>
            <a:r>
              <a:rPr lang="en-US" dirty="0" smtClean="0"/>
              <a:t>classes, a manifest, and a descriptor</a:t>
            </a:r>
          </a:p>
          <a:p>
            <a:pPr marL="857250" lvl="1" indent="-457200"/>
            <a:r>
              <a:rPr lang="en-US" dirty="0" smtClean="0"/>
              <a:t>JAR files are used in Java EE for packaging EJBs </a:t>
            </a:r>
            <a:r>
              <a:rPr lang="en-GB" dirty="0" smtClean="0"/>
              <a:t>and client-side Java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Web Archives (WAR)</a:t>
            </a:r>
          </a:p>
          <a:p>
            <a:pPr marL="857250" lvl="1" indent="-457200"/>
            <a:r>
              <a:rPr lang="en-US" dirty="0" smtClean="0"/>
              <a:t>Similar to JAR files, except that they are specifically for web applications made from </a:t>
            </a:r>
            <a:r>
              <a:rPr lang="en-US" dirty="0" err="1" smtClean="0"/>
              <a:t>Servlets</a:t>
            </a:r>
            <a:r>
              <a:rPr lang="en-US" dirty="0" smtClean="0"/>
              <a:t>, JSPs, and supporting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Enterprise Archives (EAR)</a:t>
            </a:r>
          </a:p>
          <a:p>
            <a:pPr marL="857250" lvl="1" indent="-457200"/>
            <a:r>
              <a:rPr lang="en-US" dirty="0" smtClean="0"/>
              <a:t>Contains all of the components that make up a particular Java EE application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Containers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independent application that creates an environment for components</a:t>
            </a:r>
          </a:p>
          <a:p>
            <a:pPr>
              <a:buNone/>
            </a:pPr>
            <a:r>
              <a:rPr lang="en-US" dirty="0" smtClean="0"/>
              <a:t>The container provides several key functions</a:t>
            </a:r>
          </a:p>
          <a:p>
            <a:r>
              <a:rPr lang="en-US" dirty="0" smtClean="0"/>
              <a:t>Life cycle management for components</a:t>
            </a:r>
          </a:p>
          <a:p>
            <a:pPr lvl="1"/>
            <a:r>
              <a:rPr lang="en-US" dirty="0" smtClean="0"/>
              <a:t>The container instantiates new instances of a component and cleans up when the </a:t>
            </a:r>
            <a:r>
              <a:rPr lang="en-GB" dirty="0" smtClean="0"/>
              <a:t>component dies</a:t>
            </a:r>
          </a:p>
          <a:p>
            <a:r>
              <a:rPr lang="en-GB" dirty="0" smtClean="0"/>
              <a:t>Environment configuration</a:t>
            </a:r>
          </a:p>
          <a:p>
            <a:pPr lvl="1"/>
            <a:r>
              <a:rPr lang="en-GB" dirty="0" smtClean="0"/>
              <a:t>The container provides configuration </a:t>
            </a:r>
            <a:r>
              <a:rPr lang="en-US" dirty="0" smtClean="0"/>
              <a:t>information and the framework for the components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Provides access to enterprise information systems such as databases, naming and directory services, and e-mail systems</a:t>
            </a:r>
          </a:p>
          <a:p>
            <a:pPr lvl="1"/>
            <a:r>
              <a:rPr lang="en-US" dirty="0" smtClean="0"/>
              <a:t>This access is managed through </a:t>
            </a:r>
            <a:r>
              <a:rPr lang="en-GB" dirty="0" smtClean="0"/>
              <a:t>connectors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456481" y="313953"/>
            <a:ext cx="8228160" cy="1062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4000" dirty="0">
                <a:solidFill>
                  <a:srgbClr val="000000"/>
                </a:solidFill>
                <a:latin typeface="Calibri" panose="020F0502020204030204" pitchFamily="34" charset="0"/>
              </a:rPr>
              <a:t>Java </a:t>
            </a:r>
            <a:r>
              <a:rPr lang="en-IN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Servlets</a:t>
            </a:r>
            <a:r>
              <a:rPr lang="en-IN" sz="4000" dirty="0">
                <a:solidFill>
                  <a:srgbClr val="000000"/>
                </a:solidFill>
                <a:latin typeface="Calibri" panose="020F0502020204030204" pitchFamily="34" charset="0"/>
              </a:rPr>
              <a:t> and JSP Pages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6481" y="1604329"/>
            <a:ext cx="8228160" cy="4526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2532" rIns="0" bIns="0"/>
          <a:lstStyle/>
          <a:p>
            <a:pPr marL="390246" indent="-293764" algn="just">
              <a:spcBef>
                <a:spcPts val="1587"/>
              </a:spcBef>
              <a:buSzPct val="45000"/>
              <a:buFont typeface="Wingdings" pitchFamily="2" charset="2"/>
              <a:buChar char=""/>
              <a:tabLst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>
                <a:latin typeface="Calibri" panose="020F0502020204030204" pitchFamily="34" charset="0"/>
              </a:rPr>
              <a:t>Server-side Java components</a:t>
            </a:r>
          </a:p>
          <a:p>
            <a:pPr marL="390246" indent="-293764" algn="just">
              <a:spcBef>
                <a:spcPts val="1587"/>
              </a:spcBef>
              <a:buSzPct val="45000"/>
              <a:buFont typeface="Wingdings" pitchFamily="2" charset="2"/>
              <a:buChar char=""/>
              <a:tabLst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>
                <a:latin typeface="Calibri" panose="020F0502020204030204" pitchFamily="34" charset="0"/>
              </a:rPr>
              <a:t>Reside in the JEE Web Tier</a:t>
            </a:r>
          </a:p>
          <a:p>
            <a:pPr marL="390246" indent="-293764" algn="just">
              <a:spcBef>
                <a:spcPts val="1587"/>
              </a:spcBef>
              <a:buSzPct val="45000"/>
              <a:buFont typeface="Wingdings" pitchFamily="2" charset="2"/>
              <a:buChar char=""/>
              <a:tabLst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>
                <a:latin typeface="Calibri" panose="020F0502020204030204" pitchFamily="34" charset="0"/>
              </a:rPr>
              <a:t>Dynamic Web content </a:t>
            </a:r>
            <a:r>
              <a:rPr lang="en-IN" sz="2400" dirty="0" smtClean="0">
                <a:latin typeface="Calibri" panose="020F0502020204030204" pitchFamily="34" charset="0"/>
              </a:rPr>
              <a:t>generation</a:t>
            </a:r>
          </a:p>
          <a:p>
            <a:pPr marL="390246" indent="-293764" algn="just">
              <a:spcBef>
                <a:spcPts val="1587"/>
              </a:spcBef>
              <a:buSzPct val="45000"/>
              <a:buFont typeface="Wingdings" pitchFamily="2" charset="2"/>
              <a:buChar char=""/>
              <a:tabLst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US" sz="2400" dirty="0" err="1" smtClean="0">
                <a:latin typeface="Calibri" panose="020F0502020204030204" pitchFamily="34" charset="0"/>
              </a:rPr>
              <a:t>Servlets</a:t>
            </a:r>
            <a:r>
              <a:rPr lang="en-US" sz="2400" dirty="0" smtClean="0">
                <a:latin typeface="Calibri" panose="020F0502020204030204" pitchFamily="34" charset="0"/>
              </a:rPr>
              <a:t> are better suited to application flow control </a:t>
            </a:r>
          </a:p>
          <a:p>
            <a:pPr marL="390246" indent="-293764" algn="just">
              <a:spcBef>
                <a:spcPts val="1587"/>
              </a:spcBef>
              <a:buSzPct val="45000"/>
              <a:buFont typeface="Wingdings" pitchFamily="2" charset="2"/>
              <a:buChar char=""/>
              <a:tabLst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US" sz="2400" dirty="0" smtClean="0">
                <a:latin typeface="Calibri" panose="020F0502020204030204" pitchFamily="34" charset="0"/>
              </a:rPr>
              <a:t>JSPs are better suited to the building of interface and display components</a:t>
            </a:r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8442720" y="6539727"/>
            <a:ext cx="483840" cy="318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CE820787-CA42-4D1A-AB1D-246047288E2F}" type="slidenum">
              <a:rPr lang="en-IN" sz="1300">
                <a:solidFill>
                  <a:srgbClr val="000000"/>
                </a:solidFill>
                <a:latin typeface="Calibri" panose="020F0502020204030204" pitchFamily="34" charset="0"/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22</a:t>
            </a:fld>
            <a:endParaRPr lang="en-IN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Container is </a:t>
            </a:r>
            <a:r>
              <a:rPr lang="en-US" dirty="0" smtClean="0"/>
              <a:t>an </a:t>
            </a:r>
            <a:r>
              <a:rPr lang="en-US" dirty="0"/>
              <a:t>independent application that creates an environment for </a:t>
            </a:r>
            <a:r>
              <a:rPr lang="en-US" dirty="0" smtClean="0"/>
              <a:t>components</a:t>
            </a:r>
          </a:p>
          <a:p>
            <a:pPr algn="just"/>
            <a:r>
              <a:rPr lang="en-US" dirty="0" smtClean="0"/>
              <a:t>JSP pages are HTML pages with embedded Java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Contents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Multitier java applications</a:t>
            </a:r>
            <a:endParaRPr lang="en-US" sz="2800" dirty="0" smtClean="0"/>
          </a:p>
          <a:p>
            <a:r>
              <a:rPr lang="en-US" sz="2800" dirty="0" smtClean="0">
                <a:cs typeface="Times New Roman" pitchFamily="18" charset="0"/>
              </a:rPr>
              <a:t>JSP</a:t>
            </a:r>
          </a:p>
          <a:p>
            <a:r>
              <a:rPr lang="en-US" sz="2800" smtClean="0">
                <a:cs typeface="Times New Roman" pitchFamily="18" charset="0"/>
              </a:rPr>
              <a:t>Containers</a:t>
            </a:r>
            <a:endParaRPr lang="en-US" sz="2800" dirty="0" smtClean="0">
              <a:cs typeface="Times New Roman" pitchFamily="18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>
              <a:cs typeface="Times New Roman" pitchFamily="18" charset="0"/>
            </a:endParaRP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Application Client Container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client container is the interface between Java EE application clients (special Java SE applications that use Java EE server components) and the Java EE server</a:t>
            </a:r>
          </a:p>
          <a:p>
            <a:r>
              <a:rPr lang="en-US" dirty="0" smtClean="0"/>
              <a:t>Runs on the client machine</a:t>
            </a:r>
          </a:p>
          <a:p>
            <a:r>
              <a:rPr lang="en-US" smtClean="0"/>
              <a:t>The </a:t>
            </a:r>
            <a:r>
              <a:rPr lang="en-US" dirty="0" smtClean="0"/>
              <a:t>gateway between the client application and the Java EE server components that the </a:t>
            </a:r>
            <a:r>
              <a:rPr lang="en-US" smtClean="0"/>
              <a:t>client uses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61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in Enterprise Computing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technology is both a programming language and a platform</a:t>
            </a:r>
          </a:p>
          <a:p>
            <a:r>
              <a:rPr lang="en-US" dirty="0" smtClean="0"/>
              <a:t>The Java programming language is a high-level object-oriented language that has a particular syntax and style</a:t>
            </a:r>
          </a:p>
          <a:p>
            <a:r>
              <a:rPr lang="en-US" dirty="0" smtClean="0"/>
              <a:t>A Java platform is a particular environment in which Java programming language applications run</a:t>
            </a:r>
          </a:p>
          <a:p>
            <a:endParaRPr lang="en-US" dirty="0" smtClean="0"/>
          </a:p>
          <a:p>
            <a:r>
              <a:rPr lang="en-US" b="1" dirty="0" smtClean="0"/>
              <a:t>Three</a:t>
            </a:r>
            <a:r>
              <a:rPr lang="en-US" dirty="0" smtClean="0"/>
              <a:t> platforms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Java Platform, Standard Edition (Java 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Java Platform, Enterprise Edition (Java EE)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Java Platform, Micro Edition (Java ME)</a:t>
            </a:r>
          </a:p>
          <a:p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Multi-Tiered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Typically, multi-tiered applications have 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client tier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middle tier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data tier (often called the enterprise information systems tier)</a:t>
            </a:r>
          </a:p>
          <a:p>
            <a:endParaRPr lang="en-US" dirty="0" smtClean="0"/>
          </a:p>
          <a:p>
            <a:r>
              <a:rPr lang="en-US" dirty="0" smtClean="0"/>
              <a:t>The client tier - consists of a client program that makes requests to the middle tier</a:t>
            </a:r>
          </a:p>
          <a:p>
            <a:r>
              <a:rPr lang="en-US" dirty="0" smtClean="0"/>
              <a:t>The middle tier -  divided into a web tier and a business tier, which handle client requests and process application data</a:t>
            </a:r>
          </a:p>
          <a:p>
            <a:r>
              <a:rPr lang="en-US" dirty="0" smtClean="0"/>
              <a:t>Data tier - permanent data store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Multi-Tiered Applications contd.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Client-tier components run on the client machine</a:t>
            </a:r>
          </a:p>
          <a:p>
            <a:r>
              <a:rPr lang="en-US" dirty="0" smtClean="0"/>
              <a:t>Web-tier components run on the Java EE server</a:t>
            </a:r>
          </a:p>
          <a:p>
            <a:r>
              <a:rPr lang="en-US" dirty="0" smtClean="0"/>
              <a:t>Business-tier components run on the Java EE server</a:t>
            </a:r>
          </a:p>
          <a:p>
            <a:r>
              <a:rPr lang="en-US" dirty="0" smtClean="0"/>
              <a:t>Enterprise information system (EIS)-tier software runs on the EIS server</a:t>
            </a:r>
          </a:p>
          <a:p>
            <a:endParaRPr lang="en-US" dirty="0" smtClean="0"/>
          </a:p>
          <a:p>
            <a:r>
              <a:rPr lang="en-US" dirty="0" smtClean="0"/>
              <a:t>Java EE application development concentrates on the middle tier to make enterprise application management easier, more robust, and more secure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Client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client tier consists of application clients that access a Java EE server</a:t>
            </a:r>
          </a:p>
          <a:p>
            <a:r>
              <a:rPr lang="en-US" dirty="0" smtClean="0"/>
              <a:t>They are usually located on a different machine from the server</a:t>
            </a:r>
          </a:p>
          <a:p>
            <a:r>
              <a:rPr lang="en-US" dirty="0" smtClean="0"/>
              <a:t>The clients make requests to the server</a:t>
            </a:r>
          </a:p>
          <a:p>
            <a:r>
              <a:rPr lang="en-US" dirty="0" smtClean="0"/>
              <a:t>The server processes the requests and returns a response back to the client</a:t>
            </a:r>
          </a:p>
          <a:p>
            <a:r>
              <a:rPr lang="en-US" dirty="0" smtClean="0"/>
              <a:t>Many different types of applications can be Java EE clients, and they are not always, or even often Java applications</a:t>
            </a:r>
          </a:p>
          <a:p>
            <a:r>
              <a:rPr lang="en-US" dirty="0" smtClean="0"/>
              <a:t>Clients can be a 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Standalone application</a:t>
            </a:r>
          </a:p>
          <a:p>
            <a:pPr lvl="1"/>
            <a:r>
              <a:rPr lang="en-US" dirty="0" smtClean="0"/>
              <a:t>Other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Web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web tier consists of components that handle the interaction between clients and the business tier</a:t>
            </a:r>
          </a:p>
          <a:p>
            <a:r>
              <a:rPr lang="en-US" sz="2400" dirty="0" smtClean="0"/>
              <a:t>Its primary tasks </a:t>
            </a:r>
          </a:p>
          <a:p>
            <a:pPr lvl="1"/>
            <a:r>
              <a:rPr lang="en-US" sz="2000" dirty="0" smtClean="0"/>
              <a:t>Dynamically generate content in various formats for the client</a:t>
            </a:r>
          </a:p>
          <a:p>
            <a:pPr lvl="1"/>
            <a:r>
              <a:rPr lang="en-US" sz="2000" dirty="0" smtClean="0"/>
              <a:t>Collect input from users of the client interface and return appropriate results from the components in the business tier</a:t>
            </a:r>
          </a:p>
          <a:p>
            <a:pPr lvl="1"/>
            <a:r>
              <a:rPr lang="en-US" sz="2000" dirty="0" smtClean="0"/>
              <a:t>Control the flow of screens or pages on the client</a:t>
            </a:r>
          </a:p>
          <a:p>
            <a:pPr lvl="1"/>
            <a:r>
              <a:rPr lang="en-US" sz="2000" dirty="0" smtClean="0"/>
              <a:t>Maintain the state of data for a user's session</a:t>
            </a:r>
          </a:p>
          <a:p>
            <a:pPr lvl="1"/>
            <a:r>
              <a:rPr lang="en-US" sz="2000" dirty="0" smtClean="0"/>
              <a:t>Perform some basic logic and hold some data temporarily in JavaBeans components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00</Template>
  <TotalTime>3082</TotalTime>
  <Words>1190</Words>
  <Application>Microsoft Office PowerPoint</Application>
  <PresentationFormat>On-screen Show (4:3)</PresentationFormat>
  <Paragraphs>162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Session 00</vt:lpstr>
      <vt:lpstr>Course Code:CSC402A   Course Title: Web Architecture and Application      Development      </vt:lpstr>
      <vt:lpstr>Objectives</vt:lpstr>
      <vt:lpstr>Contents</vt:lpstr>
      <vt:lpstr>The Application Client Container</vt:lpstr>
      <vt:lpstr>Java in Enterprise Computing</vt:lpstr>
      <vt:lpstr>Multi-Tiered Applications</vt:lpstr>
      <vt:lpstr>Multi-Tiered Applications contd. </vt:lpstr>
      <vt:lpstr>The Client Tier</vt:lpstr>
      <vt:lpstr>The Web Tier</vt:lpstr>
      <vt:lpstr>Java EE Technologies Used in the Web Tier</vt:lpstr>
      <vt:lpstr>The Business Tier</vt:lpstr>
      <vt:lpstr>Java EE Technologies Used in the Business Tier</vt:lpstr>
      <vt:lpstr>The Enterprise Information Systems Tier</vt:lpstr>
      <vt:lpstr>Java EE Technologies Used in the EIS Tier</vt:lpstr>
      <vt:lpstr>Java EE Clients</vt:lpstr>
      <vt:lpstr>Java EE Clients contd.</vt:lpstr>
      <vt:lpstr>Java EE Architecture</vt:lpstr>
      <vt:lpstr>Components </vt:lpstr>
      <vt:lpstr>Archives</vt:lpstr>
      <vt:lpstr>Types of Archives</vt:lpstr>
      <vt:lpstr>Containers</vt:lpstr>
      <vt:lpstr>PowerPoint Presentation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Vineeth P S</dc:creator>
  <cp:lastModifiedBy>Kishor</cp:lastModifiedBy>
  <cp:revision>394</cp:revision>
  <dcterms:created xsi:type="dcterms:W3CDTF">2006-08-16T00:00:00Z</dcterms:created>
  <dcterms:modified xsi:type="dcterms:W3CDTF">2017-08-14T09:32:44Z</dcterms:modified>
</cp:coreProperties>
</file>