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7"/>
  </p:notesMasterIdLst>
  <p:sldIdLst>
    <p:sldId id="583" r:id="rId2"/>
    <p:sldId id="584" r:id="rId3"/>
    <p:sldId id="585" r:id="rId4"/>
    <p:sldId id="480" r:id="rId5"/>
    <p:sldId id="551" r:id="rId6"/>
    <p:sldId id="571" r:id="rId7"/>
    <p:sldId id="549" r:id="rId8"/>
    <p:sldId id="552" r:id="rId9"/>
    <p:sldId id="569" r:id="rId10"/>
    <p:sldId id="570" r:id="rId11"/>
    <p:sldId id="572" r:id="rId12"/>
    <p:sldId id="573" r:id="rId13"/>
    <p:sldId id="574" r:id="rId14"/>
    <p:sldId id="575" r:id="rId15"/>
    <p:sldId id="576" r:id="rId16"/>
    <p:sldId id="577" r:id="rId17"/>
    <p:sldId id="578" r:id="rId18"/>
    <p:sldId id="482" r:id="rId19"/>
    <p:sldId id="554" r:id="rId20"/>
    <p:sldId id="555" r:id="rId21"/>
    <p:sldId id="579" r:id="rId22"/>
    <p:sldId id="541" r:id="rId23"/>
    <p:sldId id="543" r:id="rId24"/>
    <p:sldId id="582" r:id="rId25"/>
    <p:sldId id="586" r:id="rId26"/>
    <p:sldId id="587" r:id="rId27"/>
    <p:sldId id="588" r:id="rId28"/>
    <p:sldId id="589" r:id="rId29"/>
    <p:sldId id="590" r:id="rId30"/>
    <p:sldId id="591" r:id="rId31"/>
    <p:sldId id="592" r:id="rId32"/>
    <p:sldId id="593" r:id="rId33"/>
    <p:sldId id="594" r:id="rId34"/>
    <p:sldId id="595" r:id="rId35"/>
    <p:sldId id="518" r:id="rId3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80" autoAdjust="0"/>
    <p:restoredTop sz="89815" autoAdjust="0"/>
  </p:normalViewPr>
  <p:slideViewPr>
    <p:cSldViewPr>
      <p:cViewPr varScale="1">
        <p:scale>
          <a:sx n="74" d="100"/>
          <a:sy n="74" d="100"/>
        </p:scale>
        <p:origin x="117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872"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6BFB9AC8-A327-4DE9-83BD-757C8B2B6E1B}" type="datetimeFigureOut">
              <a:rPr lang="en-US" smtClean="0"/>
              <a:pPr/>
              <a:t>8/14/2017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2E1CEF1-0016-43D3-9F82-00B5C84D6171}" type="slidenum">
              <a:rPr lang="en-US" smtClean="0"/>
              <a:pPr/>
              <a:t>‹#›</a:t>
            </a:fld>
            <a:endParaRPr lang="en-US"/>
          </a:p>
        </p:txBody>
      </p:sp>
    </p:spTree>
    <p:extLst>
      <p:ext uri="{BB962C8B-B14F-4D97-AF65-F5344CB8AC3E}">
        <p14:creationId xmlns:p14="http://schemas.microsoft.com/office/powerpoint/2010/main" val="2980955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E1CEF1-0016-43D3-9F82-00B5C84D6171}" type="slidenum">
              <a:rPr lang="en-US" smtClean="0"/>
              <a:pPr/>
              <a:t>2</a:t>
            </a:fld>
            <a:endParaRPr lang="en-US"/>
          </a:p>
        </p:txBody>
      </p:sp>
    </p:spTree>
    <p:extLst>
      <p:ext uri="{BB962C8B-B14F-4D97-AF65-F5344CB8AC3E}">
        <p14:creationId xmlns:p14="http://schemas.microsoft.com/office/powerpoint/2010/main" val="3840076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1E94AB-36EC-4EA4-8EDD-6B9B1FDD9A5B}" type="slidenum">
              <a:rPr lang="en-US">
                <a:latin typeface="Calibri" panose="020F0502020204030204" pitchFamily="34" charset="0"/>
              </a:rPr>
              <a:pPr eaLnBrk="1" hangingPunct="1"/>
              <a:t>33</a:t>
            </a:fld>
            <a:endParaRPr lang="en-US">
              <a:latin typeface="Calibri" panose="020F0502020204030204" pitchFamily="34" charset="0"/>
            </a:endParaRPr>
          </a:p>
        </p:txBody>
      </p:sp>
    </p:spTree>
    <p:extLst>
      <p:ext uri="{BB962C8B-B14F-4D97-AF65-F5344CB8AC3E}">
        <p14:creationId xmlns:p14="http://schemas.microsoft.com/office/powerpoint/2010/main" val="208185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B88F230-701A-4C6A-97BC-E0D853ACB145}" type="slidenum">
              <a:rPr lang="en-US">
                <a:latin typeface="Calibri" panose="020F0502020204030204" pitchFamily="34" charset="0"/>
              </a:rPr>
              <a:pPr eaLnBrk="1" hangingPunct="1"/>
              <a:t>34</a:t>
            </a:fld>
            <a:endParaRPr lang="en-US">
              <a:latin typeface="Calibri" panose="020F0502020204030204" pitchFamily="34" charset="0"/>
            </a:endParaRPr>
          </a:p>
        </p:txBody>
      </p:sp>
    </p:spTree>
    <p:extLst>
      <p:ext uri="{BB962C8B-B14F-4D97-AF65-F5344CB8AC3E}">
        <p14:creationId xmlns:p14="http://schemas.microsoft.com/office/powerpoint/2010/main" val="1861314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BE3C801-7C86-431C-8023-4CE2AEEEFE8C}" type="slidenum">
              <a:rPr lang="en-US">
                <a:latin typeface="Calibri" panose="020F0502020204030204" pitchFamily="34" charset="0"/>
              </a:rPr>
              <a:pPr eaLnBrk="1" hangingPunct="1"/>
              <a:t>25</a:t>
            </a:fld>
            <a:endParaRPr lang="en-US">
              <a:latin typeface="Calibri" panose="020F0502020204030204" pitchFamily="34" charset="0"/>
            </a:endParaRPr>
          </a:p>
        </p:txBody>
      </p:sp>
    </p:spTree>
    <p:extLst>
      <p:ext uri="{BB962C8B-B14F-4D97-AF65-F5344CB8AC3E}">
        <p14:creationId xmlns:p14="http://schemas.microsoft.com/office/powerpoint/2010/main" val="1556696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4F2753B-6AD5-4CF9-B646-5C9786DA3862}" type="slidenum">
              <a:rPr lang="en-US">
                <a:latin typeface="Calibri" panose="020F0502020204030204" pitchFamily="34" charset="0"/>
              </a:rPr>
              <a:pPr eaLnBrk="1" hangingPunct="1"/>
              <a:t>26</a:t>
            </a:fld>
            <a:endParaRPr lang="en-US">
              <a:latin typeface="Calibri" panose="020F0502020204030204" pitchFamily="34" charset="0"/>
            </a:endParaRPr>
          </a:p>
        </p:txBody>
      </p:sp>
    </p:spTree>
    <p:extLst>
      <p:ext uri="{BB962C8B-B14F-4D97-AF65-F5344CB8AC3E}">
        <p14:creationId xmlns:p14="http://schemas.microsoft.com/office/powerpoint/2010/main" val="3372745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1B2FC08-DB62-497C-B8A5-AE246D8422BD}" type="slidenum">
              <a:rPr lang="en-US">
                <a:latin typeface="Calibri" panose="020F0502020204030204" pitchFamily="34" charset="0"/>
              </a:rPr>
              <a:pPr eaLnBrk="1" hangingPunct="1"/>
              <a:t>27</a:t>
            </a:fld>
            <a:endParaRPr lang="en-US">
              <a:latin typeface="Calibri" panose="020F0502020204030204" pitchFamily="34" charset="0"/>
            </a:endParaRPr>
          </a:p>
        </p:txBody>
      </p:sp>
    </p:spTree>
    <p:extLst>
      <p:ext uri="{BB962C8B-B14F-4D97-AF65-F5344CB8AC3E}">
        <p14:creationId xmlns:p14="http://schemas.microsoft.com/office/powerpoint/2010/main" val="2524421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C17755-9285-4C88-ABA9-095DE6D798B5}" type="slidenum">
              <a:rPr lang="en-US">
                <a:latin typeface="Calibri" panose="020F0502020204030204" pitchFamily="34" charset="0"/>
              </a:rPr>
              <a:pPr eaLnBrk="1" hangingPunct="1"/>
              <a:t>28</a:t>
            </a:fld>
            <a:endParaRPr lang="en-US">
              <a:latin typeface="Calibri" panose="020F0502020204030204" pitchFamily="34" charset="0"/>
            </a:endParaRPr>
          </a:p>
        </p:txBody>
      </p:sp>
    </p:spTree>
    <p:extLst>
      <p:ext uri="{BB962C8B-B14F-4D97-AF65-F5344CB8AC3E}">
        <p14:creationId xmlns:p14="http://schemas.microsoft.com/office/powerpoint/2010/main" val="2408296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1B9E964-7834-4F32-BA34-5D38CA42C90B}" type="slidenum">
              <a:rPr lang="en-US">
                <a:latin typeface="Calibri" panose="020F0502020204030204" pitchFamily="34" charset="0"/>
              </a:rPr>
              <a:pPr eaLnBrk="1" hangingPunct="1"/>
              <a:t>29</a:t>
            </a:fld>
            <a:endParaRPr lang="en-US">
              <a:latin typeface="Calibri" panose="020F0502020204030204" pitchFamily="34" charset="0"/>
            </a:endParaRPr>
          </a:p>
        </p:txBody>
      </p:sp>
    </p:spTree>
    <p:extLst>
      <p:ext uri="{BB962C8B-B14F-4D97-AF65-F5344CB8AC3E}">
        <p14:creationId xmlns:p14="http://schemas.microsoft.com/office/powerpoint/2010/main" val="3756507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0415AEE-5332-49A1-9646-95393AEE408F}" type="slidenum">
              <a:rPr lang="en-US">
                <a:latin typeface="Calibri" panose="020F0502020204030204" pitchFamily="34" charset="0"/>
              </a:rPr>
              <a:pPr eaLnBrk="1" hangingPunct="1"/>
              <a:t>30</a:t>
            </a:fld>
            <a:endParaRPr lang="en-US">
              <a:latin typeface="Calibri" panose="020F0502020204030204" pitchFamily="34" charset="0"/>
            </a:endParaRPr>
          </a:p>
        </p:txBody>
      </p:sp>
    </p:spTree>
    <p:extLst>
      <p:ext uri="{BB962C8B-B14F-4D97-AF65-F5344CB8AC3E}">
        <p14:creationId xmlns:p14="http://schemas.microsoft.com/office/powerpoint/2010/main" val="117417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741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BDC3107-C4F0-4490-88AB-E029B51B861E}" type="slidenum">
              <a:rPr lang="en-US">
                <a:latin typeface="Calibri" panose="020F0502020204030204" pitchFamily="34" charset="0"/>
              </a:rPr>
              <a:pPr eaLnBrk="1" hangingPunct="1"/>
              <a:t>31</a:t>
            </a:fld>
            <a:endParaRPr lang="en-US">
              <a:latin typeface="Calibri" panose="020F0502020204030204" pitchFamily="34" charset="0"/>
            </a:endParaRPr>
          </a:p>
        </p:txBody>
      </p:sp>
    </p:spTree>
    <p:extLst>
      <p:ext uri="{BB962C8B-B14F-4D97-AF65-F5344CB8AC3E}">
        <p14:creationId xmlns:p14="http://schemas.microsoft.com/office/powerpoint/2010/main" val="571548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BF08972-3092-412D-B45A-45FBF76150D2}" type="slidenum">
              <a:rPr lang="en-US">
                <a:latin typeface="Calibri" panose="020F0502020204030204" pitchFamily="34" charset="0"/>
              </a:rPr>
              <a:pPr eaLnBrk="1" hangingPunct="1"/>
              <a:t>32</a:t>
            </a:fld>
            <a:endParaRPr lang="en-US">
              <a:latin typeface="Calibri" panose="020F0502020204030204" pitchFamily="34" charset="0"/>
            </a:endParaRPr>
          </a:p>
        </p:txBody>
      </p:sp>
    </p:spTree>
    <p:extLst>
      <p:ext uri="{BB962C8B-B14F-4D97-AF65-F5344CB8AC3E}">
        <p14:creationId xmlns:p14="http://schemas.microsoft.com/office/powerpoint/2010/main" val="3637848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8ECEBC81-119A-4C47-8DE8-00000F68D9B0}" type="datetime1">
              <a:rPr lang="en-US" smtClean="0"/>
              <a:t>8/14/2017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41477"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39651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216CD2BF-96A9-4836-A23D-0B5866E00D02}" type="datetime1">
              <a:rPr lang="en-US" smtClean="0"/>
              <a:t>8/14/2017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89167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7EF1E21-D340-4F3D-BB1F-222EFB319DA8}" type="datetime1">
              <a:rPr lang="en-US" smtClean="0"/>
              <a:t>8/14/2017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3076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9C78E9EF-D11D-4D2A-8209-1A75D87272A9}" type="datetime1">
              <a:rPr lang="en-US" smtClean="0"/>
              <a:t>8/14/2017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43307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692"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846">
                <a:solidFill>
                  <a:schemeClr val="tx1">
                    <a:tint val="75000"/>
                  </a:schemeClr>
                </a:solidFill>
              </a:defRPr>
            </a:lvl1pPr>
            <a:lvl2pPr marL="422041" indent="0">
              <a:buNone/>
              <a:defRPr sz="1662">
                <a:solidFill>
                  <a:schemeClr val="tx1">
                    <a:tint val="75000"/>
                  </a:schemeClr>
                </a:solidFill>
              </a:defRPr>
            </a:lvl2pPr>
            <a:lvl3pPr marL="844083" indent="0">
              <a:buNone/>
              <a:defRPr sz="1477">
                <a:solidFill>
                  <a:schemeClr val="tx1">
                    <a:tint val="75000"/>
                  </a:schemeClr>
                </a:solidFill>
              </a:defRPr>
            </a:lvl3pPr>
            <a:lvl4pPr marL="1266124" indent="0">
              <a:buNone/>
              <a:defRPr sz="1292">
                <a:solidFill>
                  <a:schemeClr val="tx1">
                    <a:tint val="75000"/>
                  </a:schemeClr>
                </a:solidFill>
              </a:defRPr>
            </a:lvl4pPr>
            <a:lvl5pPr marL="1688165" indent="0">
              <a:buNone/>
              <a:defRPr sz="1292">
                <a:solidFill>
                  <a:schemeClr val="tx1">
                    <a:tint val="75000"/>
                  </a:schemeClr>
                </a:solidFill>
              </a:defRPr>
            </a:lvl5pPr>
            <a:lvl6pPr marL="2110207" indent="0">
              <a:buNone/>
              <a:defRPr sz="1292">
                <a:solidFill>
                  <a:schemeClr val="tx1">
                    <a:tint val="75000"/>
                  </a:schemeClr>
                </a:solidFill>
              </a:defRPr>
            </a:lvl6pPr>
            <a:lvl7pPr marL="2532248" indent="0">
              <a:buNone/>
              <a:defRPr sz="1292">
                <a:solidFill>
                  <a:schemeClr val="tx1">
                    <a:tint val="75000"/>
                  </a:schemeClr>
                </a:solidFill>
              </a:defRPr>
            </a:lvl7pPr>
            <a:lvl8pPr marL="2954289" indent="0">
              <a:buNone/>
              <a:defRPr sz="1292">
                <a:solidFill>
                  <a:schemeClr val="tx1">
                    <a:tint val="75000"/>
                  </a:schemeClr>
                </a:solidFill>
              </a:defRPr>
            </a:lvl8pPr>
            <a:lvl9pPr marL="3376331" indent="0">
              <a:buNone/>
              <a:defRPr sz="129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F38AF290-5322-401E-A714-9B2BDA07267C}" type="datetime1">
              <a:rPr lang="en-US" smtClean="0"/>
              <a:t>8/14/2017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10529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0587049E-4972-4C84-AABB-ED26C9DDAF2D}" type="datetime1">
              <a:rPr lang="en-US" smtClean="0"/>
              <a:t>8/14/2017</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6925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2"/>
            <a:ext cx="2133600" cy="365125"/>
          </a:xfrm>
          <a:prstGeom prst="rect">
            <a:avLst/>
          </a:prstGeom>
        </p:spPr>
        <p:txBody>
          <a:bodyPr/>
          <a:lstStyle/>
          <a:p>
            <a:fld id="{D8990DA6-256D-4A6E-9920-85221B59FFB2}" type="datetime1">
              <a:rPr lang="en-US" smtClean="0"/>
              <a:t>8/14/2017</a:t>
            </a:fld>
            <a:endParaRPr lang="en-US"/>
          </a:p>
        </p:txBody>
      </p:sp>
      <p:sp>
        <p:nvSpPr>
          <p:cNvPr id="8" name="Footer Placeholder 7"/>
          <p:cNvSpPr>
            <a:spLocks noGrp="1"/>
          </p:cNvSpPr>
          <p:nvPr>
            <p:ph type="ftr" sz="quarter" idx="11"/>
          </p:nvPr>
        </p:nvSpPr>
        <p:spPr>
          <a:xfrm>
            <a:off x="3124200" y="6356352"/>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6996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2"/>
            <a:ext cx="2133600" cy="365125"/>
          </a:xfrm>
          <a:prstGeom prst="rect">
            <a:avLst/>
          </a:prstGeom>
        </p:spPr>
        <p:txBody>
          <a:bodyPr/>
          <a:lstStyle/>
          <a:p>
            <a:fld id="{1D8BD707-D9CF-40AE-B4C6-C98DA3205C09}" type="datetimeFigureOut">
              <a:rPr lang="en-US" smtClean="0"/>
              <a:pPr/>
              <a:t>8/14/2017</a:t>
            </a:fld>
            <a:endParaRPr lang="en-US"/>
          </a:p>
        </p:txBody>
      </p:sp>
      <p:sp>
        <p:nvSpPr>
          <p:cNvPr id="4" name="Footer Placeholder 3"/>
          <p:cNvSpPr>
            <a:spLocks noGrp="1"/>
          </p:cNvSpPr>
          <p:nvPr>
            <p:ph type="ftr" sz="quarter" idx="11"/>
          </p:nvPr>
        </p:nvSpPr>
        <p:spPr>
          <a:xfrm>
            <a:off x="3124200" y="6356352"/>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84466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0" y="0"/>
            <a:ext cx="9144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6" name="Rectangle 5"/>
          <p:cNvSpPr/>
          <p:nvPr/>
        </p:nvSpPr>
        <p:spPr>
          <a:xfrm>
            <a:off x="0" y="6705600"/>
            <a:ext cx="9144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8" name="TextBox 7"/>
          <p:cNvSpPr txBox="1"/>
          <p:nvPr/>
        </p:nvSpPr>
        <p:spPr>
          <a:xfrm>
            <a:off x="-20692" y="6655360"/>
            <a:ext cx="2565126" cy="241476"/>
          </a:xfrm>
          <a:prstGeom prst="rect">
            <a:avLst/>
          </a:prstGeom>
          <a:noFill/>
        </p:spPr>
        <p:txBody>
          <a:bodyPr wrap="none" rtlCol="0">
            <a:spAutoFit/>
          </a:bodyPr>
          <a:lstStyle/>
          <a:p>
            <a:r>
              <a:rPr lang="en-US" sz="969" dirty="0" smtClean="0">
                <a:solidFill>
                  <a:schemeClr val="bg1"/>
                </a:solidFill>
              </a:rPr>
              <a:t>©M. S. Ramaiah University of Applied Sciences</a:t>
            </a:r>
            <a:endParaRPr lang="en-US" sz="969" dirty="0">
              <a:solidFill>
                <a:schemeClr val="bg1"/>
              </a:solidFill>
            </a:endParaRPr>
          </a:p>
        </p:txBody>
      </p:sp>
      <p:sp>
        <p:nvSpPr>
          <p:cNvPr id="10" name="Rectangle 9"/>
          <p:cNvSpPr/>
          <p:nvPr/>
        </p:nvSpPr>
        <p:spPr>
          <a:xfrm>
            <a:off x="8792308" y="6324600"/>
            <a:ext cx="351692"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9" name="Rectangle 8"/>
          <p:cNvSpPr/>
          <p:nvPr/>
        </p:nvSpPr>
        <p:spPr>
          <a:xfrm>
            <a:off x="8774538" y="6324601"/>
            <a:ext cx="434734" cy="348109"/>
          </a:xfrm>
          <a:prstGeom prst="rect">
            <a:avLst/>
          </a:prstGeom>
        </p:spPr>
        <p:txBody>
          <a:bodyPr wrap="none">
            <a:spAutoFit/>
          </a:bodyPr>
          <a:lstStyle/>
          <a:p>
            <a:fld id="{B6F15528-21DE-4FAA-801E-634DDDAF4B2B}" type="slidenum">
              <a:rPr lang="en-US" sz="1662" smtClean="0">
                <a:solidFill>
                  <a:schemeClr val="bg1"/>
                </a:solidFill>
              </a:rPr>
              <a:pPr/>
              <a:t>‹#›</a:t>
            </a:fld>
            <a:endParaRPr lang="en-US" sz="1662" dirty="0">
              <a:solidFill>
                <a:schemeClr val="bg1"/>
              </a:solidFill>
            </a:endParaRPr>
          </a:p>
        </p:txBody>
      </p:sp>
    </p:spTree>
    <p:extLst>
      <p:ext uri="{BB962C8B-B14F-4D97-AF65-F5344CB8AC3E}">
        <p14:creationId xmlns:p14="http://schemas.microsoft.com/office/powerpoint/2010/main" val="1274840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1846" b="1"/>
            </a:lvl1pPr>
          </a:lstStyle>
          <a:p>
            <a:r>
              <a:rPr lang="en-US" smtClean="0"/>
              <a:t>Click to edit Master title style</a:t>
            </a:r>
            <a:endParaRPr lang="en-US"/>
          </a:p>
        </p:txBody>
      </p:sp>
      <p:sp>
        <p:nvSpPr>
          <p:cNvPr id="3" name="Content Placeholder 2"/>
          <p:cNvSpPr>
            <a:spLocks noGrp="1"/>
          </p:cNvSpPr>
          <p:nvPr>
            <p:ph idx="1"/>
          </p:nvPr>
        </p:nvSpPr>
        <p:spPr>
          <a:xfrm>
            <a:off x="3575051" y="273052"/>
            <a:ext cx="5111750" cy="5853113"/>
          </a:xfrm>
          <a:prstGeom prst="rect">
            <a:avLst/>
          </a:prstGeo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2"/>
            <a:ext cx="3008313" cy="4691063"/>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A670329A-D1E2-4198-8150-CFE10B48A91E}" type="datetime1">
              <a:rPr lang="en-US" smtClean="0"/>
              <a:t>8/14/2017</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91662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846"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AC7D711A-6AC4-4633-9880-0CDEA8ED65A4}" type="datetime1">
              <a:rPr lang="en-US" smtClean="0"/>
              <a:t>8/14/2017</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0544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9144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14" name="Rectangle 13"/>
          <p:cNvSpPr/>
          <p:nvPr/>
        </p:nvSpPr>
        <p:spPr>
          <a:xfrm>
            <a:off x="0" y="6705600"/>
            <a:ext cx="9144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16" name="TextBox 15"/>
          <p:cNvSpPr txBox="1"/>
          <p:nvPr/>
        </p:nvSpPr>
        <p:spPr>
          <a:xfrm>
            <a:off x="6360826" y="6655158"/>
            <a:ext cx="2481770" cy="241476"/>
          </a:xfrm>
          <a:prstGeom prst="rect">
            <a:avLst/>
          </a:prstGeom>
          <a:noFill/>
        </p:spPr>
        <p:txBody>
          <a:bodyPr wrap="none" rtlCol="0">
            <a:spAutoFit/>
          </a:bodyPr>
          <a:lstStyle/>
          <a:p>
            <a:r>
              <a:rPr lang="en-US" sz="969" dirty="0" smtClean="0">
                <a:solidFill>
                  <a:schemeClr val="bg1"/>
                </a:solidFill>
              </a:rPr>
              <a:t>       ©</a:t>
            </a:r>
            <a:r>
              <a:rPr lang="en-US" sz="969" dirty="0" err="1" smtClean="0">
                <a:solidFill>
                  <a:schemeClr val="bg1"/>
                </a:solidFill>
              </a:rPr>
              <a:t>Ramaiah</a:t>
            </a:r>
            <a:r>
              <a:rPr lang="en-US" sz="969" dirty="0" smtClean="0">
                <a:solidFill>
                  <a:schemeClr val="bg1"/>
                </a:solidFill>
              </a:rPr>
              <a:t> University of Applied Sciences</a:t>
            </a:r>
            <a:endParaRPr lang="en-US" sz="969" dirty="0">
              <a:solidFill>
                <a:schemeClr val="bg1"/>
              </a:solidFill>
            </a:endParaRPr>
          </a:p>
        </p:txBody>
      </p:sp>
      <p:sp>
        <p:nvSpPr>
          <p:cNvPr id="17" name="Rectangle 16"/>
          <p:cNvSpPr/>
          <p:nvPr/>
        </p:nvSpPr>
        <p:spPr>
          <a:xfrm>
            <a:off x="8792308" y="6324600"/>
            <a:ext cx="351692"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18" name="Rectangle 17"/>
          <p:cNvSpPr/>
          <p:nvPr/>
        </p:nvSpPr>
        <p:spPr>
          <a:xfrm>
            <a:off x="8774538" y="6324601"/>
            <a:ext cx="434734" cy="348109"/>
          </a:xfrm>
          <a:prstGeom prst="rect">
            <a:avLst/>
          </a:prstGeom>
        </p:spPr>
        <p:txBody>
          <a:bodyPr wrap="none">
            <a:spAutoFit/>
          </a:bodyPr>
          <a:lstStyle/>
          <a:p>
            <a:fld id="{B6F15528-21DE-4FAA-801E-634DDDAF4B2B}" type="slidenum">
              <a:rPr lang="en-US" sz="1662" smtClean="0">
                <a:solidFill>
                  <a:schemeClr val="bg1"/>
                </a:solidFill>
              </a:rPr>
              <a:pPr/>
              <a:t>‹#›</a:t>
            </a:fld>
            <a:endParaRPr lang="en-US" sz="1662" dirty="0">
              <a:solidFill>
                <a:schemeClr val="bg1"/>
              </a:solidFill>
            </a:endParaRPr>
          </a:p>
        </p:txBody>
      </p:sp>
      <p:sp>
        <p:nvSpPr>
          <p:cNvPr id="8" name="TextBox 7"/>
          <p:cNvSpPr txBox="1"/>
          <p:nvPr/>
        </p:nvSpPr>
        <p:spPr>
          <a:xfrm>
            <a:off x="-23776" y="6655158"/>
            <a:ext cx="2032929" cy="241476"/>
          </a:xfrm>
          <a:prstGeom prst="rect">
            <a:avLst/>
          </a:prstGeom>
          <a:noFill/>
        </p:spPr>
        <p:txBody>
          <a:bodyPr wrap="none" rtlCol="0">
            <a:spAutoFit/>
          </a:bodyPr>
          <a:lstStyle/>
          <a:p>
            <a:r>
              <a:rPr lang="en-US" sz="969" dirty="0" smtClean="0">
                <a:solidFill>
                  <a:schemeClr val="bg1"/>
                </a:solidFill>
              </a:rPr>
              <a:t>Faculty of Engineering &amp; Technology</a:t>
            </a:r>
            <a:endParaRPr lang="en-US" sz="969" dirty="0">
              <a:solidFill>
                <a:schemeClr val="bg1"/>
              </a:solidFill>
            </a:endParaRPr>
          </a:p>
        </p:txBody>
      </p:sp>
      <p:pic>
        <p:nvPicPr>
          <p:cNvPr id="2" name="Picture 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392" y="6019800"/>
            <a:ext cx="621654" cy="685800"/>
          </a:xfrm>
          <a:prstGeom prst="rect">
            <a:avLst/>
          </a:prstGeom>
        </p:spPr>
      </p:pic>
    </p:spTree>
    <p:extLst>
      <p:ext uri="{BB962C8B-B14F-4D97-AF65-F5344CB8AC3E}">
        <p14:creationId xmlns:p14="http://schemas.microsoft.com/office/powerpoint/2010/main" val="32027388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sldNum="0" hdr="0" ftr="0" dt="0"/>
  <p:txStyles>
    <p:titleStyle>
      <a:lvl1pPr algn="ctr" defTabSz="844083" rtl="0" eaLnBrk="1" latinLnBrk="0" hangingPunct="1">
        <a:spcBef>
          <a:spcPct val="0"/>
        </a:spcBef>
        <a:buNone/>
        <a:defRPr sz="4062" kern="1200">
          <a:solidFill>
            <a:schemeClr val="tx1"/>
          </a:solidFill>
          <a:latin typeface="+mj-lt"/>
          <a:ea typeface="+mj-ea"/>
          <a:cs typeface="+mj-cs"/>
        </a:defRPr>
      </a:lvl1pPr>
    </p:titleStyle>
    <p:bodyStyle>
      <a:lvl1pPr marL="316531" indent="-316531" algn="l" defTabSz="844083" rtl="0" eaLnBrk="1" latinLnBrk="0" hangingPunct="1">
        <a:spcBef>
          <a:spcPct val="20000"/>
        </a:spcBef>
        <a:buFont typeface="Arial" pitchFamily="34" charset="0"/>
        <a:buChar char="•"/>
        <a:defRPr sz="2954" kern="1200">
          <a:solidFill>
            <a:schemeClr val="tx1"/>
          </a:solidFill>
          <a:latin typeface="+mn-lt"/>
          <a:ea typeface="+mn-ea"/>
          <a:cs typeface="+mn-cs"/>
        </a:defRPr>
      </a:lvl1pPr>
      <a:lvl2pPr marL="685817" indent="-263776" algn="l" defTabSz="844083" rtl="0" eaLnBrk="1" latinLnBrk="0" hangingPunct="1">
        <a:spcBef>
          <a:spcPct val="20000"/>
        </a:spcBef>
        <a:buFont typeface="Arial" pitchFamily="34" charset="0"/>
        <a:buChar char="–"/>
        <a:defRPr sz="2585" kern="1200">
          <a:solidFill>
            <a:schemeClr val="tx1"/>
          </a:solidFill>
          <a:latin typeface="+mn-lt"/>
          <a:ea typeface="+mn-ea"/>
          <a:cs typeface="+mn-cs"/>
        </a:defRPr>
      </a:lvl2pPr>
      <a:lvl3pPr marL="1055103" indent="-211021" algn="l" defTabSz="844083" rtl="0" eaLnBrk="1" latinLnBrk="0" hangingPunct="1">
        <a:spcBef>
          <a:spcPct val="20000"/>
        </a:spcBef>
        <a:buFont typeface="Arial" pitchFamily="34" charset="0"/>
        <a:buChar char="•"/>
        <a:defRPr sz="2215" kern="1200">
          <a:solidFill>
            <a:schemeClr val="tx1"/>
          </a:solidFill>
          <a:latin typeface="+mn-lt"/>
          <a:ea typeface="+mn-ea"/>
          <a:cs typeface="+mn-cs"/>
        </a:defRPr>
      </a:lvl3pPr>
      <a:lvl4pPr marL="1477145"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4pPr>
      <a:lvl5pPr marL="1899186"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murthy.cs.et@msruas.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en.wikipedia.org/wiki/Apache_OpenJPA#cite_note-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0" y="826477"/>
            <a:ext cx="9144000" cy="1356946"/>
          </a:xfrm>
        </p:spPr>
        <p:txBody>
          <a:bodyPr/>
          <a:lstStyle/>
          <a:p>
            <a:r>
              <a:rPr lang="en-IN" sz="2954" b="1" dirty="0"/>
              <a:t>Course Code:CSC402A</a:t>
            </a:r>
            <a:br>
              <a:rPr lang="en-IN" sz="2954" b="1" dirty="0"/>
            </a:br>
            <a:r>
              <a:rPr lang="en-IN" sz="2954" b="1" dirty="0"/>
              <a:t/>
            </a:r>
            <a:br>
              <a:rPr lang="en-IN" sz="2954" b="1" dirty="0"/>
            </a:br>
            <a:r>
              <a:rPr lang="en-IN" sz="2954" b="1" dirty="0"/>
              <a:t>	Course Title: Web Architecture and Application 					Development						</a:t>
            </a:r>
          </a:p>
        </p:txBody>
      </p:sp>
      <p:sp>
        <p:nvSpPr>
          <p:cNvPr id="5" name="Title 1"/>
          <p:cNvSpPr txBox="1">
            <a:spLocks/>
          </p:cNvSpPr>
          <p:nvPr/>
        </p:nvSpPr>
        <p:spPr>
          <a:xfrm>
            <a:off x="70339" y="3288323"/>
            <a:ext cx="9003323" cy="27432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Aft>
                <a:spcPts val="1108"/>
              </a:spcAft>
            </a:pPr>
            <a:r>
              <a:rPr lang="en-IN" sz="2585" b="1" dirty="0"/>
              <a:t>Course Leader: </a:t>
            </a:r>
          </a:p>
          <a:p>
            <a:r>
              <a:rPr lang="en-IN" sz="2954" b="1" dirty="0"/>
              <a:t> </a:t>
            </a:r>
            <a:r>
              <a:rPr lang="en-IN" sz="2585" b="1" dirty="0"/>
              <a:t>Kishore S.M.</a:t>
            </a:r>
          </a:p>
          <a:p>
            <a:r>
              <a:rPr lang="en-IN" sz="1662" b="1" dirty="0">
                <a:hlinkClick r:id="rId2"/>
              </a:rPr>
              <a:t>kishore.cs.et@msruas.ac.in</a:t>
            </a:r>
            <a:endParaRPr lang="en-IN" sz="2215" b="1" dirty="0"/>
          </a:p>
        </p:txBody>
      </p:sp>
    </p:spTree>
    <p:extLst>
      <p:ext uri="{BB962C8B-B14F-4D97-AF65-F5344CB8AC3E}">
        <p14:creationId xmlns:p14="http://schemas.microsoft.com/office/powerpoint/2010/main" val="11368012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Servlet Types contd.</a:t>
            </a:r>
            <a:endParaRPr lang="en-GB" dirty="0"/>
          </a:p>
        </p:txBody>
      </p:sp>
      <p:sp>
        <p:nvSpPr>
          <p:cNvPr id="3" name="Content Placeholder 2"/>
          <p:cNvSpPr>
            <a:spLocks noGrp="1"/>
          </p:cNvSpPr>
          <p:nvPr>
            <p:ph idx="1"/>
          </p:nvPr>
        </p:nvSpPr>
        <p:spPr/>
        <p:txBody>
          <a:bodyPr/>
          <a:lstStyle/>
          <a:p>
            <a:r>
              <a:rPr lang="en-GB" b="1" dirty="0" smtClean="0"/>
              <a:t>Http </a:t>
            </a:r>
            <a:r>
              <a:rPr lang="en-GB" b="1" dirty="0" err="1" smtClean="0"/>
              <a:t>Servlet</a:t>
            </a:r>
            <a:endParaRPr lang="en-GB" b="1" dirty="0" smtClean="0"/>
          </a:p>
          <a:p>
            <a:pPr lvl="1"/>
            <a:r>
              <a:rPr lang="en-GB" dirty="0" err="1" smtClean="0"/>
              <a:t>HttpServlet</a:t>
            </a:r>
            <a:r>
              <a:rPr lang="en-GB" dirty="0" smtClean="0"/>
              <a:t> is HTTP (Hyper Text Transfer Protocol) specific </a:t>
            </a:r>
            <a:r>
              <a:rPr lang="en-GB" dirty="0" err="1" smtClean="0"/>
              <a:t>servlet</a:t>
            </a:r>
            <a:endParaRPr lang="en-GB" dirty="0" smtClean="0"/>
          </a:p>
          <a:p>
            <a:pPr lvl="1"/>
            <a:r>
              <a:rPr lang="en-GB" dirty="0" smtClean="0"/>
              <a:t>It provides an abstract class </a:t>
            </a:r>
            <a:r>
              <a:rPr lang="en-GB" dirty="0" err="1" smtClean="0"/>
              <a:t>HttpServlet</a:t>
            </a:r>
            <a:r>
              <a:rPr lang="en-GB" dirty="0" smtClean="0"/>
              <a:t> for the developers to create their own HTTP specific </a:t>
            </a:r>
            <a:r>
              <a:rPr lang="en-GB" dirty="0" err="1" smtClean="0"/>
              <a:t>servlets</a:t>
            </a:r>
            <a:endParaRPr lang="en-GB" dirty="0" smtClean="0"/>
          </a:p>
          <a:p>
            <a:pPr lvl="1"/>
            <a:r>
              <a:rPr lang="en-GB" dirty="0" smtClean="0"/>
              <a:t>The sub class of </a:t>
            </a:r>
            <a:r>
              <a:rPr lang="en-GB" dirty="0" err="1" smtClean="0"/>
              <a:t>HttpServlet</a:t>
            </a:r>
            <a:r>
              <a:rPr lang="en-GB" dirty="0" smtClean="0"/>
              <a:t> must overwrite at least one method given below</a:t>
            </a:r>
          </a:p>
          <a:p>
            <a:pPr lvl="2"/>
            <a:r>
              <a:rPr lang="en-GB" dirty="0" err="1" smtClean="0"/>
              <a:t>doGet</a:t>
            </a:r>
            <a:r>
              <a:rPr lang="en-GB" dirty="0" smtClean="0"/>
              <a:t>() ,</a:t>
            </a:r>
            <a:r>
              <a:rPr lang="en-GB" dirty="0" err="1" smtClean="0"/>
              <a:t>doPost</a:t>
            </a:r>
            <a:r>
              <a:rPr lang="en-GB" dirty="0" smtClean="0"/>
              <a:t>(),</a:t>
            </a:r>
            <a:r>
              <a:rPr lang="en-GB" dirty="0" err="1" smtClean="0"/>
              <a:t>doPost</a:t>
            </a:r>
            <a:r>
              <a:rPr lang="en-GB" dirty="0" smtClean="0"/>
              <a:t>(),</a:t>
            </a:r>
            <a:r>
              <a:rPr lang="en-GB" dirty="0" err="1" smtClean="0"/>
              <a:t>doTrace</a:t>
            </a:r>
            <a:r>
              <a:rPr lang="en-GB" dirty="0" smtClean="0"/>
              <a:t>(),</a:t>
            </a:r>
            <a:r>
              <a:rPr lang="en-GB" dirty="0" err="1" smtClean="0"/>
              <a:t>doDelete</a:t>
            </a:r>
            <a:r>
              <a:rPr lang="en-GB" dirty="0" smtClean="0"/>
              <a:t>()</a:t>
            </a:r>
          </a:p>
          <a:p>
            <a:pPr lvl="2"/>
            <a:r>
              <a:rPr lang="en-GB" dirty="0" smtClean="0"/>
              <a:t>init(),destroy(),</a:t>
            </a:r>
            <a:r>
              <a:rPr lang="en-GB" dirty="0" err="1" smtClean="0"/>
              <a:t>getServiceInfo</a:t>
            </a:r>
            <a:r>
              <a:rPr lang="en-GB" dirty="0" smtClean="0"/>
              <a:t>()</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smtClean="0"/>
              <a:t>service() </a:t>
            </a:r>
            <a:r>
              <a:rPr lang="en-GB" dirty="0" smtClean="0"/>
              <a:t>method</a:t>
            </a:r>
            <a:endParaRPr lang="en-GB" dirty="0"/>
          </a:p>
        </p:txBody>
      </p:sp>
      <p:sp>
        <p:nvSpPr>
          <p:cNvPr id="3" name="Content Placeholder 2"/>
          <p:cNvSpPr>
            <a:spLocks noGrp="1"/>
          </p:cNvSpPr>
          <p:nvPr>
            <p:ph idx="1"/>
          </p:nvPr>
        </p:nvSpPr>
        <p:spPr/>
        <p:txBody>
          <a:bodyPr>
            <a:normAutofit lnSpcReduction="10000"/>
          </a:bodyPr>
          <a:lstStyle/>
          <a:p>
            <a:r>
              <a:rPr lang="en-US" dirty="0" smtClean="0"/>
              <a:t>All HTTP network requests have several “methods” of invocation that indicate the intent of the request</a:t>
            </a:r>
          </a:p>
          <a:p>
            <a:pPr lvl="1"/>
            <a:r>
              <a:rPr lang="en-US" dirty="0" smtClean="0"/>
              <a:t>GET, POST, PUT, and DELETE</a:t>
            </a:r>
          </a:p>
          <a:p>
            <a:pPr marL="342900" lvl="1" indent="-342900">
              <a:buFont typeface="Arial" pitchFamily="34" charset="0"/>
              <a:buChar char="•"/>
            </a:pPr>
            <a:r>
              <a:rPr lang="en-US" dirty="0" smtClean="0"/>
              <a:t>When a </a:t>
            </a:r>
            <a:r>
              <a:rPr lang="en-US" dirty="0" err="1" smtClean="0"/>
              <a:t>Servlet</a:t>
            </a:r>
            <a:r>
              <a:rPr lang="en-US" dirty="0" smtClean="0"/>
              <a:t> container first routes to a </a:t>
            </a:r>
            <a:r>
              <a:rPr lang="en-US" dirty="0" err="1" smtClean="0"/>
              <a:t>Servlet</a:t>
            </a:r>
            <a:r>
              <a:rPr lang="en-US" dirty="0" smtClean="0"/>
              <a:t>, it invokes the service() method</a:t>
            </a:r>
          </a:p>
          <a:p>
            <a:pPr marL="342900" lvl="1" indent="-342900">
              <a:buFont typeface="Arial" pitchFamily="34" charset="0"/>
              <a:buChar char="•"/>
            </a:pPr>
            <a:r>
              <a:rPr lang="en-US" dirty="0" smtClean="0"/>
              <a:t>By default, the service() method will dispatch to </a:t>
            </a:r>
            <a:r>
              <a:rPr lang="en-US" dirty="0" err="1" smtClean="0"/>
              <a:t>doGet</a:t>
            </a:r>
            <a:r>
              <a:rPr lang="en-US" dirty="0" smtClean="0"/>
              <a:t>(), </a:t>
            </a:r>
            <a:r>
              <a:rPr lang="en-US" dirty="0" err="1" smtClean="0"/>
              <a:t>doPost</a:t>
            </a:r>
            <a:r>
              <a:rPr lang="en-US" dirty="0" smtClean="0"/>
              <a:t>(), </a:t>
            </a:r>
            <a:r>
              <a:rPr lang="en-US" dirty="0" err="1" smtClean="0"/>
              <a:t>doPut</a:t>
            </a:r>
            <a:r>
              <a:rPr lang="en-US" dirty="0" smtClean="0"/>
              <a:t>(), or </a:t>
            </a:r>
            <a:r>
              <a:rPr lang="en-US" dirty="0" err="1" smtClean="0"/>
              <a:t>doDelete</a:t>
            </a:r>
            <a:r>
              <a:rPr lang="en-US" dirty="0" smtClean="0"/>
              <a:t>() based on the method information given in the HTTP request header</a:t>
            </a:r>
          </a:p>
          <a:p>
            <a:pPr marL="342900" lvl="1" indent="-342900">
              <a:buFont typeface="Arial" pitchFamily="34" charset="0"/>
              <a:buChar char="•"/>
            </a:pPr>
            <a:r>
              <a:rPr lang="en-US" dirty="0" smtClean="0"/>
              <a:t>You can override this default service() implementation to respond to all HTTP requests in an identical way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a:t>
            </a:r>
            <a:endParaRPr lang="en-GB" dirty="0"/>
          </a:p>
        </p:txBody>
      </p:sp>
      <p:sp>
        <p:nvSpPr>
          <p:cNvPr id="3" name="Content Placeholder 2"/>
          <p:cNvSpPr>
            <a:spLocks noGrp="1"/>
          </p:cNvSpPr>
          <p:nvPr>
            <p:ph idx="1"/>
          </p:nvPr>
        </p:nvSpPr>
        <p:spPr>
          <a:xfrm>
            <a:off x="457200" y="1219200"/>
            <a:ext cx="8458200" cy="4906963"/>
          </a:xfrm>
        </p:spPr>
        <p:txBody>
          <a:bodyPr>
            <a:normAutofit fontScale="92500" lnSpcReduction="20000"/>
          </a:bodyPr>
          <a:lstStyle/>
          <a:p>
            <a:r>
              <a:rPr lang="en-US" dirty="0" smtClean="0"/>
              <a:t>Common form of HTTP request</a:t>
            </a:r>
          </a:p>
          <a:p>
            <a:r>
              <a:rPr lang="en-US" dirty="0" smtClean="0"/>
              <a:t>The </a:t>
            </a:r>
            <a:r>
              <a:rPr lang="en-US" dirty="0" err="1" smtClean="0"/>
              <a:t>doGet</a:t>
            </a:r>
            <a:r>
              <a:rPr lang="en-US" dirty="0" smtClean="0"/>
              <a:t>() method receives an </a:t>
            </a:r>
            <a:r>
              <a:rPr lang="en-US" dirty="0" err="1" smtClean="0"/>
              <a:t>HttpServletRequest</a:t>
            </a:r>
            <a:r>
              <a:rPr lang="en-US" dirty="0" smtClean="0"/>
              <a:t> and an </a:t>
            </a:r>
            <a:r>
              <a:rPr lang="en-US" dirty="0" err="1" smtClean="0"/>
              <a:t>HttpServletResponse</a:t>
            </a:r>
            <a:r>
              <a:rPr lang="en-US" dirty="0" smtClean="0"/>
              <a:t> object </a:t>
            </a:r>
          </a:p>
          <a:p>
            <a:r>
              <a:rPr lang="en-US" dirty="0" smtClean="0"/>
              <a:t>Must </a:t>
            </a:r>
            <a:r>
              <a:rPr lang="en-GB" dirty="0" smtClean="0"/>
              <a:t>throw </a:t>
            </a:r>
            <a:r>
              <a:rPr lang="en-GB" dirty="0" err="1" smtClean="0"/>
              <a:t>java.io.IOException</a:t>
            </a:r>
            <a:r>
              <a:rPr lang="en-GB" dirty="0" smtClean="0"/>
              <a:t> and </a:t>
            </a:r>
            <a:r>
              <a:rPr lang="en-GB" dirty="0" err="1" smtClean="0"/>
              <a:t>ServletException</a:t>
            </a:r>
            <a:r>
              <a:rPr lang="en-GB" dirty="0" smtClean="0"/>
              <a:t>.</a:t>
            </a:r>
          </a:p>
          <a:p>
            <a:pPr>
              <a:buNone/>
            </a:pPr>
            <a:endParaRPr lang="en-US" dirty="0" smtClean="0"/>
          </a:p>
          <a:p>
            <a:pPr>
              <a:buNone/>
            </a:pPr>
            <a:r>
              <a:rPr lang="en-US" dirty="0" smtClean="0"/>
              <a:t>A simple implementation might look like this:</a:t>
            </a:r>
          </a:p>
          <a:p>
            <a:pPr lvl="1">
              <a:buNone/>
            </a:pPr>
            <a:r>
              <a:rPr lang="en-US" dirty="0" smtClean="0">
                <a:solidFill>
                  <a:srgbClr val="FF0000"/>
                </a:solidFill>
              </a:rPr>
              <a:t>public void </a:t>
            </a:r>
            <a:r>
              <a:rPr lang="en-US" dirty="0" err="1" smtClean="0">
                <a:solidFill>
                  <a:srgbClr val="FF0000"/>
                </a:solidFill>
              </a:rPr>
              <a:t>doGet</a:t>
            </a:r>
            <a:r>
              <a:rPr lang="en-US" dirty="0" smtClean="0">
                <a:solidFill>
                  <a:srgbClr val="FF0000"/>
                </a:solidFill>
              </a:rPr>
              <a:t> (</a:t>
            </a:r>
            <a:r>
              <a:rPr lang="en-US" dirty="0" err="1" smtClean="0">
                <a:solidFill>
                  <a:srgbClr val="FF0000"/>
                </a:solidFill>
              </a:rPr>
              <a:t>HttpServletRequest</a:t>
            </a:r>
            <a:r>
              <a:rPr lang="en-US" dirty="0" smtClean="0">
                <a:solidFill>
                  <a:srgbClr val="FF0000"/>
                </a:solidFill>
              </a:rPr>
              <a:t> </a:t>
            </a:r>
            <a:r>
              <a:rPr lang="en-US" dirty="0" err="1" smtClean="0">
                <a:solidFill>
                  <a:srgbClr val="FF0000"/>
                </a:solidFill>
              </a:rPr>
              <a:t>req</a:t>
            </a:r>
            <a:r>
              <a:rPr lang="en-US" dirty="0" smtClean="0">
                <a:solidFill>
                  <a:srgbClr val="FF0000"/>
                </a:solidFill>
              </a:rPr>
              <a:t>, </a:t>
            </a:r>
            <a:r>
              <a:rPr lang="en-US" dirty="0" err="1" smtClean="0">
                <a:solidFill>
                  <a:srgbClr val="FF0000"/>
                </a:solidFill>
              </a:rPr>
              <a:t>HttpServletResponse</a:t>
            </a:r>
            <a:r>
              <a:rPr lang="en-US" dirty="0" smtClean="0">
                <a:solidFill>
                  <a:srgbClr val="FF0000"/>
                </a:solidFill>
              </a:rPr>
              <a:t> res)</a:t>
            </a:r>
          </a:p>
          <a:p>
            <a:pPr lvl="1">
              <a:buNone/>
            </a:pPr>
            <a:r>
              <a:rPr lang="en-GB" dirty="0" smtClean="0">
                <a:solidFill>
                  <a:srgbClr val="FF0000"/>
                </a:solidFill>
              </a:rPr>
              <a:t>	throws </a:t>
            </a:r>
            <a:r>
              <a:rPr lang="en-GB" dirty="0" err="1" smtClean="0">
                <a:solidFill>
                  <a:srgbClr val="FF0000"/>
                </a:solidFill>
              </a:rPr>
              <a:t>ServletException</a:t>
            </a:r>
            <a:r>
              <a:rPr lang="en-GB" dirty="0" smtClean="0">
                <a:solidFill>
                  <a:srgbClr val="FF0000"/>
                </a:solidFill>
              </a:rPr>
              <a:t>, </a:t>
            </a:r>
            <a:r>
              <a:rPr lang="en-GB" dirty="0" err="1" smtClean="0">
                <a:solidFill>
                  <a:srgbClr val="FF0000"/>
                </a:solidFill>
              </a:rPr>
              <a:t>IOException</a:t>
            </a:r>
            <a:r>
              <a:rPr lang="en-GB" dirty="0" smtClean="0">
                <a:solidFill>
                  <a:srgbClr val="FF0000"/>
                </a:solidFill>
              </a:rPr>
              <a:t> {</a:t>
            </a:r>
          </a:p>
          <a:p>
            <a:pPr lvl="1">
              <a:buNone/>
            </a:pPr>
            <a:r>
              <a:rPr lang="en-GB" dirty="0" smtClean="0">
                <a:solidFill>
                  <a:srgbClr val="FF0000"/>
                </a:solidFill>
              </a:rPr>
              <a:t>		</a:t>
            </a:r>
            <a:r>
              <a:rPr lang="en-GB" dirty="0" err="1" smtClean="0">
                <a:solidFill>
                  <a:srgbClr val="FF0000"/>
                </a:solidFill>
              </a:rPr>
              <a:t>res.setContentType</a:t>
            </a:r>
            <a:r>
              <a:rPr lang="en-GB" dirty="0" smtClean="0">
                <a:solidFill>
                  <a:srgbClr val="FF0000"/>
                </a:solidFill>
              </a:rPr>
              <a:t>("text/html");</a:t>
            </a:r>
          </a:p>
          <a:p>
            <a:pPr lvl="1">
              <a:buNone/>
            </a:pPr>
            <a:r>
              <a:rPr lang="en-GB" dirty="0" smtClean="0">
                <a:solidFill>
                  <a:srgbClr val="FF0000"/>
                </a:solidFill>
              </a:rPr>
              <a:t>		</a:t>
            </a:r>
            <a:r>
              <a:rPr lang="en-GB" dirty="0" err="1" smtClean="0">
                <a:solidFill>
                  <a:srgbClr val="FF0000"/>
                </a:solidFill>
              </a:rPr>
              <a:t>PrintWriter</a:t>
            </a:r>
            <a:r>
              <a:rPr lang="en-GB" dirty="0" smtClean="0">
                <a:solidFill>
                  <a:srgbClr val="FF0000"/>
                </a:solidFill>
              </a:rPr>
              <a:t> out = </a:t>
            </a:r>
            <a:r>
              <a:rPr lang="en-GB" dirty="0" err="1" smtClean="0">
                <a:solidFill>
                  <a:srgbClr val="FF0000"/>
                </a:solidFill>
              </a:rPr>
              <a:t>res.getWriter</a:t>
            </a:r>
            <a:r>
              <a:rPr lang="en-GB" dirty="0" smtClean="0">
                <a:solidFill>
                  <a:srgbClr val="FF0000"/>
                </a:solidFill>
              </a:rPr>
              <a:t>();</a:t>
            </a:r>
          </a:p>
          <a:p>
            <a:pPr lvl="1">
              <a:buNone/>
            </a:pPr>
            <a:r>
              <a:rPr lang="en-GB" dirty="0" smtClean="0">
                <a:solidFill>
                  <a:srgbClr val="FF0000"/>
                </a:solidFill>
              </a:rPr>
              <a:t>		</a:t>
            </a:r>
            <a:r>
              <a:rPr lang="en-GB" dirty="0" err="1" smtClean="0">
                <a:solidFill>
                  <a:srgbClr val="FF0000"/>
                </a:solidFill>
              </a:rPr>
              <a:t>out.println</a:t>
            </a:r>
            <a:r>
              <a:rPr lang="en-GB" dirty="0" smtClean="0">
                <a:solidFill>
                  <a:srgbClr val="FF0000"/>
                </a:solidFill>
              </a:rPr>
              <a:t>("Hello World");</a:t>
            </a:r>
          </a:p>
          <a:p>
            <a:pPr lvl="1">
              <a:buNone/>
            </a:pPr>
            <a:r>
              <a:rPr lang="en-GB" dirty="0" smtClean="0">
                <a:solidFill>
                  <a:srgbClr val="FF0000"/>
                </a:solidFill>
              </a:rPr>
              <a:t>	}</a:t>
            </a:r>
            <a:endParaRPr lang="en-GB"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Post</a:t>
            </a:r>
            <a:endParaRPr lang="en-GB" dirty="0"/>
          </a:p>
        </p:txBody>
      </p:sp>
      <p:sp>
        <p:nvSpPr>
          <p:cNvPr id="3" name="Content Placeholder 2"/>
          <p:cNvSpPr>
            <a:spLocks noGrp="1"/>
          </p:cNvSpPr>
          <p:nvPr>
            <p:ph idx="1"/>
          </p:nvPr>
        </p:nvSpPr>
        <p:spPr/>
        <p:txBody>
          <a:bodyPr>
            <a:normAutofit fontScale="92500" lnSpcReduction="20000"/>
          </a:bodyPr>
          <a:lstStyle/>
          <a:p>
            <a:r>
              <a:rPr lang="en-US" dirty="0" smtClean="0"/>
              <a:t>HTTP employs the POST method to transfer large amounts of HTML form data</a:t>
            </a:r>
          </a:p>
          <a:p>
            <a:r>
              <a:rPr lang="en-US" dirty="0" smtClean="0"/>
              <a:t>If the </a:t>
            </a:r>
            <a:r>
              <a:rPr lang="en-US" dirty="0" err="1" smtClean="0"/>
              <a:t>Servlet’s</a:t>
            </a:r>
            <a:r>
              <a:rPr lang="en-US" dirty="0" smtClean="0"/>
              <a:t> service() method receives an HTTP POST request, the </a:t>
            </a:r>
            <a:r>
              <a:rPr lang="en-US" dirty="0" err="1" smtClean="0"/>
              <a:t>Servlet’s</a:t>
            </a:r>
            <a:r>
              <a:rPr lang="en-US" dirty="0" smtClean="0"/>
              <a:t> </a:t>
            </a:r>
            <a:r>
              <a:rPr lang="en-US" dirty="0" err="1" smtClean="0"/>
              <a:t>doPost</a:t>
            </a:r>
            <a:r>
              <a:rPr lang="en-US" dirty="0" smtClean="0"/>
              <a:t>() method is called</a:t>
            </a:r>
          </a:p>
          <a:p>
            <a:r>
              <a:rPr lang="en-US" dirty="0" smtClean="0"/>
              <a:t>The input parameters are identical to </a:t>
            </a:r>
            <a:r>
              <a:rPr lang="en-US" dirty="0" err="1" smtClean="0"/>
              <a:t>doGet</a:t>
            </a:r>
            <a:r>
              <a:rPr lang="en-US" dirty="0" smtClean="0"/>
              <a:t>()</a:t>
            </a:r>
          </a:p>
          <a:p>
            <a:endParaRPr lang="en-US" dirty="0" smtClean="0"/>
          </a:p>
          <a:p>
            <a:r>
              <a:rPr lang="en-US" dirty="0" smtClean="0"/>
              <a:t>The </a:t>
            </a:r>
            <a:r>
              <a:rPr lang="en-US" dirty="0" err="1" smtClean="0"/>
              <a:t>doPost</a:t>
            </a:r>
            <a:r>
              <a:rPr lang="en-US" dirty="0" smtClean="0"/>
              <a:t>() method is sometimes chained to </a:t>
            </a:r>
            <a:r>
              <a:rPr lang="en-US" dirty="0" err="1" smtClean="0"/>
              <a:t>doGet</a:t>
            </a:r>
            <a:r>
              <a:rPr lang="en-US" dirty="0" smtClean="0"/>
              <a:t>()</a:t>
            </a:r>
          </a:p>
          <a:p>
            <a:pPr lvl="1">
              <a:buNone/>
            </a:pPr>
            <a:r>
              <a:rPr lang="en-GB" dirty="0" smtClean="0">
                <a:solidFill>
                  <a:srgbClr val="FF0000"/>
                </a:solidFill>
              </a:rPr>
              <a:t>public void </a:t>
            </a:r>
            <a:r>
              <a:rPr lang="en-GB" dirty="0" err="1" smtClean="0">
                <a:solidFill>
                  <a:srgbClr val="FF0000"/>
                </a:solidFill>
              </a:rPr>
              <a:t>doPost</a:t>
            </a:r>
            <a:r>
              <a:rPr lang="en-GB" dirty="0" smtClean="0">
                <a:solidFill>
                  <a:srgbClr val="FF0000"/>
                </a:solidFill>
              </a:rPr>
              <a:t> (</a:t>
            </a:r>
            <a:r>
              <a:rPr lang="en-GB" dirty="0" err="1" smtClean="0">
                <a:solidFill>
                  <a:srgbClr val="FF0000"/>
                </a:solidFill>
              </a:rPr>
              <a:t>HttpServletRequest</a:t>
            </a:r>
            <a:r>
              <a:rPr lang="en-GB" dirty="0" smtClean="0">
                <a:solidFill>
                  <a:srgbClr val="FF0000"/>
                </a:solidFill>
              </a:rPr>
              <a:t> </a:t>
            </a:r>
            <a:r>
              <a:rPr lang="en-GB" dirty="0" err="1" smtClean="0">
                <a:solidFill>
                  <a:srgbClr val="FF0000"/>
                </a:solidFill>
              </a:rPr>
              <a:t>req</a:t>
            </a:r>
            <a:r>
              <a:rPr lang="en-GB" dirty="0" smtClean="0">
                <a:solidFill>
                  <a:srgbClr val="FF0000"/>
                </a:solidFill>
              </a:rPr>
              <a:t>,</a:t>
            </a:r>
          </a:p>
          <a:p>
            <a:pPr lvl="1">
              <a:buNone/>
            </a:pPr>
            <a:r>
              <a:rPr lang="en-GB" dirty="0" err="1" smtClean="0">
                <a:solidFill>
                  <a:srgbClr val="FF0000"/>
                </a:solidFill>
              </a:rPr>
              <a:t>HttpServletResponse</a:t>
            </a:r>
            <a:r>
              <a:rPr lang="en-GB" dirty="0" smtClean="0">
                <a:solidFill>
                  <a:srgbClr val="FF0000"/>
                </a:solidFill>
              </a:rPr>
              <a:t> res) throws </a:t>
            </a:r>
            <a:r>
              <a:rPr lang="en-GB" dirty="0" err="1" smtClean="0">
                <a:solidFill>
                  <a:srgbClr val="FF0000"/>
                </a:solidFill>
              </a:rPr>
              <a:t>ServletException</a:t>
            </a:r>
            <a:r>
              <a:rPr lang="en-GB" dirty="0" smtClean="0">
                <a:solidFill>
                  <a:srgbClr val="FF0000"/>
                </a:solidFill>
              </a:rPr>
              <a:t>, </a:t>
            </a:r>
            <a:r>
              <a:rPr lang="en-GB" dirty="0" err="1" smtClean="0">
                <a:solidFill>
                  <a:srgbClr val="FF0000"/>
                </a:solidFill>
              </a:rPr>
              <a:t>IOException</a:t>
            </a:r>
            <a:r>
              <a:rPr lang="en-GB" dirty="0" smtClean="0">
                <a:solidFill>
                  <a:srgbClr val="FF0000"/>
                </a:solidFill>
              </a:rPr>
              <a:t> {</a:t>
            </a:r>
          </a:p>
          <a:p>
            <a:pPr lvl="1">
              <a:buNone/>
            </a:pPr>
            <a:r>
              <a:rPr lang="en-GB" dirty="0" smtClean="0">
                <a:solidFill>
                  <a:srgbClr val="FF0000"/>
                </a:solidFill>
              </a:rPr>
              <a:t>	</a:t>
            </a:r>
            <a:r>
              <a:rPr lang="en-GB" dirty="0" err="1" smtClean="0">
                <a:solidFill>
                  <a:srgbClr val="FF0000"/>
                </a:solidFill>
              </a:rPr>
              <a:t>doGet</a:t>
            </a:r>
            <a:r>
              <a:rPr lang="en-GB" dirty="0" smtClean="0">
                <a:solidFill>
                  <a:srgbClr val="FF0000"/>
                </a:solidFill>
              </a:rPr>
              <a:t>(</a:t>
            </a:r>
            <a:r>
              <a:rPr lang="en-GB" dirty="0" err="1" smtClean="0">
                <a:solidFill>
                  <a:srgbClr val="FF0000"/>
                </a:solidFill>
              </a:rPr>
              <a:t>req</a:t>
            </a:r>
            <a:r>
              <a:rPr lang="en-GB" dirty="0" smtClean="0">
                <a:solidFill>
                  <a:srgbClr val="FF0000"/>
                </a:solidFill>
              </a:rPr>
              <a:t>, res);</a:t>
            </a:r>
          </a:p>
          <a:p>
            <a:pPr lvl="1">
              <a:buNone/>
            </a:pPr>
            <a:r>
              <a:rPr lang="en-GB" dirty="0" smtClean="0">
                <a:solidFill>
                  <a:srgbClr val="FF0000"/>
                </a:solidFill>
              </a:rPr>
              <a:t>}</a:t>
            </a:r>
            <a:endParaRPr lang="en-GB"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Init and Destroy</a:t>
            </a:r>
            <a:endParaRPr lang="en-GB" dirty="0"/>
          </a:p>
        </p:txBody>
      </p:sp>
      <p:sp>
        <p:nvSpPr>
          <p:cNvPr id="3" name="Content Placeholder 2"/>
          <p:cNvSpPr>
            <a:spLocks noGrp="1"/>
          </p:cNvSpPr>
          <p:nvPr>
            <p:ph idx="1"/>
          </p:nvPr>
        </p:nvSpPr>
        <p:spPr/>
        <p:txBody>
          <a:bodyPr/>
          <a:lstStyle/>
          <a:p>
            <a:r>
              <a:rPr lang="en-US" sz="2800" dirty="0" smtClean="0"/>
              <a:t>The init and destroy methods identify the beginning and end of the </a:t>
            </a:r>
            <a:r>
              <a:rPr lang="en-US" sz="2800" dirty="0" err="1" smtClean="0"/>
              <a:t>Servlet</a:t>
            </a:r>
            <a:r>
              <a:rPr lang="en-US" sz="2800" dirty="0" smtClean="0"/>
              <a:t> life cycle</a:t>
            </a:r>
          </a:p>
          <a:p>
            <a:r>
              <a:rPr lang="en-US" sz="2800" dirty="0" smtClean="0"/>
              <a:t>The init() method </a:t>
            </a:r>
          </a:p>
          <a:p>
            <a:pPr lvl="1"/>
            <a:r>
              <a:rPr lang="en-US" sz="2400" dirty="0" smtClean="0"/>
              <a:t>Called when a </a:t>
            </a:r>
            <a:r>
              <a:rPr lang="en-US" sz="2400" dirty="0" err="1" smtClean="0"/>
              <a:t>Servlet</a:t>
            </a:r>
            <a:r>
              <a:rPr lang="en-US" sz="2400" dirty="0" smtClean="0"/>
              <a:t> is being placed into service by the container</a:t>
            </a:r>
          </a:p>
          <a:p>
            <a:r>
              <a:rPr lang="en-US" sz="2800" dirty="0" smtClean="0"/>
              <a:t>The destroy() method </a:t>
            </a:r>
          </a:p>
          <a:p>
            <a:pPr lvl="1"/>
            <a:r>
              <a:rPr lang="en-US" sz="2400" dirty="0" smtClean="0"/>
              <a:t>Called when the container takes the </a:t>
            </a:r>
            <a:r>
              <a:rPr lang="en-US" sz="2400" dirty="0" err="1" smtClean="0"/>
              <a:t>Servlet</a:t>
            </a:r>
            <a:r>
              <a:rPr lang="en-US" sz="2400" dirty="0" smtClean="0"/>
              <a:t> out of service</a:t>
            </a:r>
          </a:p>
          <a:p>
            <a:r>
              <a:rPr lang="en-US" sz="2800" dirty="0" smtClean="0"/>
              <a:t>These methods are most often used to </a:t>
            </a:r>
          </a:p>
          <a:p>
            <a:pPr lvl="1"/>
            <a:r>
              <a:rPr lang="en-US" sz="2400" dirty="0" err="1" smtClean="0"/>
              <a:t>Initalize</a:t>
            </a:r>
            <a:r>
              <a:rPr lang="en-US" sz="2400" dirty="0" smtClean="0"/>
              <a:t> and release resources</a:t>
            </a:r>
          </a:p>
          <a:p>
            <a:pPr lvl="1"/>
            <a:r>
              <a:rPr lang="en-US" sz="2400" dirty="0" smtClean="0"/>
              <a:t>Provide other life </a:t>
            </a:r>
            <a:r>
              <a:rPr lang="en-GB" sz="2400" dirty="0" smtClean="0"/>
              <a:t>cycle–sensitive support functions</a:t>
            </a:r>
            <a:endParaRPr lang="en-GB"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ServletInfo</a:t>
            </a:r>
            <a:endParaRPr lang="en-GB" dirty="0"/>
          </a:p>
        </p:txBody>
      </p:sp>
      <p:sp>
        <p:nvSpPr>
          <p:cNvPr id="3" name="Content Placeholder 2"/>
          <p:cNvSpPr>
            <a:spLocks noGrp="1"/>
          </p:cNvSpPr>
          <p:nvPr>
            <p:ph idx="1"/>
          </p:nvPr>
        </p:nvSpPr>
        <p:spPr/>
        <p:txBody>
          <a:bodyPr/>
          <a:lstStyle/>
          <a:p>
            <a:r>
              <a:rPr lang="en-US" dirty="0" smtClean="0"/>
              <a:t>The </a:t>
            </a:r>
            <a:r>
              <a:rPr lang="en-US" dirty="0" err="1" smtClean="0"/>
              <a:t>getServletInfo</a:t>
            </a:r>
            <a:r>
              <a:rPr lang="en-US" dirty="0" smtClean="0"/>
              <a:t>() method can be overridden to provide information such as the </a:t>
            </a:r>
            <a:r>
              <a:rPr lang="en-US" dirty="0" err="1" smtClean="0"/>
              <a:t>Servlet</a:t>
            </a:r>
            <a:r>
              <a:rPr lang="en-US" dirty="0" smtClean="0"/>
              <a:t> author, company, copyright, or version</a:t>
            </a:r>
          </a:p>
          <a:p>
            <a:r>
              <a:rPr lang="en-US" dirty="0" smtClean="0"/>
              <a:t>This method returns an empty string by default </a:t>
            </a:r>
          </a:p>
          <a:p>
            <a:r>
              <a:rPr lang="en-US" dirty="0" smtClean="0"/>
              <a:t>Normally only called by </a:t>
            </a:r>
            <a:r>
              <a:rPr lang="en-GB" dirty="0" smtClean="0"/>
              <a:t>other </a:t>
            </a:r>
            <a:r>
              <a:rPr lang="en-GB" dirty="0" err="1" smtClean="0"/>
              <a:t>Servlets</a:t>
            </a: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Servlet</a:t>
            </a:r>
            <a:r>
              <a:rPr lang="en-GB" dirty="0" smtClean="0"/>
              <a:t> - Example</a:t>
            </a:r>
            <a:endParaRPr lang="en-GB" dirty="0"/>
          </a:p>
        </p:txBody>
      </p:sp>
      <p:sp>
        <p:nvSpPr>
          <p:cNvPr id="3" name="Content Placeholder 2"/>
          <p:cNvSpPr>
            <a:spLocks noGrp="1"/>
          </p:cNvSpPr>
          <p:nvPr>
            <p:ph idx="1"/>
          </p:nvPr>
        </p:nvSpPr>
        <p:spPr>
          <a:xfrm>
            <a:off x="457200" y="1219200"/>
            <a:ext cx="8229600" cy="5181600"/>
          </a:xfrm>
        </p:spPr>
        <p:txBody>
          <a:bodyPr>
            <a:normAutofit/>
          </a:bodyPr>
          <a:lstStyle/>
          <a:p>
            <a:pPr>
              <a:buNone/>
            </a:pPr>
            <a:r>
              <a:rPr lang="en-GB" sz="2200" dirty="0" smtClean="0">
                <a:solidFill>
                  <a:srgbClr val="FF0000"/>
                </a:solidFill>
              </a:rPr>
              <a:t>public class </a:t>
            </a:r>
            <a:r>
              <a:rPr lang="en-GB" sz="2200" dirty="0" err="1" smtClean="0">
                <a:solidFill>
                  <a:srgbClr val="FF0000"/>
                </a:solidFill>
              </a:rPr>
              <a:t>HelloServlets</a:t>
            </a:r>
            <a:r>
              <a:rPr lang="en-GB" sz="2200" dirty="0" smtClean="0">
                <a:solidFill>
                  <a:srgbClr val="FF0000"/>
                </a:solidFill>
              </a:rPr>
              <a:t> extends </a:t>
            </a:r>
            <a:r>
              <a:rPr lang="en-GB" sz="2200" dirty="0" err="1" smtClean="0">
                <a:solidFill>
                  <a:srgbClr val="FF0000"/>
                </a:solidFill>
              </a:rPr>
              <a:t>HttpServlet</a:t>
            </a:r>
            <a:r>
              <a:rPr lang="en-GB" sz="2200" dirty="0" smtClean="0">
                <a:solidFill>
                  <a:srgbClr val="FF0000"/>
                </a:solidFill>
              </a:rPr>
              <a:t> {</a:t>
            </a:r>
          </a:p>
          <a:p>
            <a:pPr>
              <a:buNone/>
            </a:pPr>
            <a:r>
              <a:rPr lang="en-GB" sz="2200" dirty="0" smtClean="0">
                <a:solidFill>
                  <a:srgbClr val="FF0000"/>
                </a:solidFill>
              </a:rPr>
              <a:t>    public void </a:t>
            </a:r>
            <a:r>
              <a:rPr lang="en-GB" sz="2200" dirty="0" err="1" smtClean="0">
                <a:solidFill>
                  <a:srgbClr val="FF0000"/>
                </a:solidFill>
              </a:rPr>
              <a:t>doGet</a:t>
            </a:r>
            <a:r>
              <a:rPr lang="en-GB" sz="2200" dirty="0" smtClean="0">
                <a:solidFill>
                  <a:srgbClr val="FF0000"/>
                </a:solidFill>
              </a:rPr>
              <a:t> (</a:t>
            </a:r>
            <a:r>
              <a:rPr lang="en-GB" sz="2200" dirty="0" err="1" smtClean="0">
                <a:solidFill>
                  <a:srgbClr val="FF0000"/>
                </a:solidFill>
              </a:rPr>
              <a:t>HttpServletRequest</a:t>
            </a:r>
            <a:r>
              <a:rPr lang="en-GB" sz="2200" dirty="0" smtClean="0">
                <a:solidFill>
                  <a:srgbClr val="FF0000"/>
                </a:solidFill>
              </a:rPr>
              <a:t> request, </a:t>
            </a:r>
            <a:r>
              <a:rPr lang="en-GB" sz="2200" dirty="0" err="1" smtClean="0">
                <a:solidFill>
                  <a:srgbClr val="FF0000"/>
                </a:solidFill>
              </a:rPr>
              <a:t>HttpServletResponse</a:t>
            </a:r>
            <a:r>
              <a:rPr lang="en-GB" sz="2200" dirty="0" smtClean="0">
                <a:solidFill>
                  <a:srgbClr val="FF0000"/>
                </a:solidFill>
              </a:rPr>
              <a:t> response)   throws </a:t>
            </a:r>
            <a:r>
              <a:rPr lang="en-GB" sz="2200" dirty="0" err="1" smtClean="0">
                <a:solidFill>
                  <a:srgbClr val="FF0000"/>
                </a:solidFill>
              </a:rPr>
              <a:t>ServletException</a:t>
            </a:r>
            <a:r>
              <a:rPr lang="en-GB" sz="2200" dirty="0" smtClean="0">
                <a:solidFill>
                  <a:srgbClr val="FF0000"/>
                </a:solidFill>
              </a:rPr>
              <a:t>, </a:t>
            </a:r>
            <a:r>
              <a:rPr lang="en-GB" sz="2200" dirty="0" err="1" smtClean="0">
                <a:solidFill>
                  <a:srgbClr val="FF0000"/>
                </a:solidFill>
              </a:rPr>
              <a:t>IOException</a:t>
            </a:r>
            <a:r>
              <a:rPr lang="en-GB" sz="2200" dirty="0" smtClean="0">
                <a:solidFill>
                  <a:srgbClr val="FF0000"/>
                </a:solidFill>
              </a:rPr>
              <a:t> {</a:t>
            </a:r>
          </a:p>
          <a:p>
            <a:pPr>
              <a:buNone/>
            </a:pPr>
            <a:r>
              <a:rPr lang="en-GB" sz="2200" dirty="0" smtClean="0">
                <a:solidFill>
                  <a:srgbClr val="FF0000"/>
                </a:solidFill>
              </a:rPr>
              <a:t>                </a:t>
            </a:r>
            <a:r>
              <a:rPr lang="en-GB" sz="2200" dirty="0" err="1" smtClean="0">
                <a:solidFill>
                  <a:srgbClr val="FF0000"/>
                </a:solidFill>
              </a:rPr>
              <a:t>response.setContentType</a:t>
            </a:r>
            <a:r>
              <a:rPr lang="en-GB" sz="2200" dirty="0" smtClean="0">
                <a:solidFill>
                  <a:srgbClr val="FF0000"/>
                </a:solidFill>
              </a:rPr>
              <a:t>("text/html");</a:t>
            </a:r>
          </a:p>
          <a:p>
            <a:pPr>
              <a:buNone/>
            </a:pPr>
            <a:r>
              <a:rPr lang="en-GB" sz="2200" dirty="0" smtClean="0">
                <a:solidFill>
                  <a:srgbClr val="FF0000"/>
                </a:solidFill>
              </a:rPr>
              <a:t>                </a:t>
            </a:r>
            <a:r>
              <a:rPr lang="en-GB" sz="2200" dirty="0" err="1" smtClean="0">
                <a:solidFill>
                  <a:srgbClr val="FF0000"/>
                </a:solidFill>
              </a:rPr>
              <a:t>PrintWriter</a:t>
            </a:r>
            <a:r>
              <a:rPr lang="en-GB" sz="2200" dirty="0" smtClean="0">
                <a:solidFill>
                  <a:srgbClr val="FF0000"/>
                </a:solidFill>
              </a:rPr>
              <a:t> out = </a:t>
            </a:r>
            <a:r>
              <a:rPr lang="en-GB" sz="2200" dirty="0" err="1" smtClean="0">
                <a:solidFill>
                  <a:srgbClr val="FF0000"/>
                </a:solidFill>
              </a:rPr>
              <a:t>response.getWriter</a:t>
            </a:r>
            <a:r>
              <a:rPr lang="en-GB" sz="2200" dirty="0" smtClean="0">
                <a:solidFill>
                  <a:srgbClr val="FF0000"/>
                </a:solidFill>
              </a:rPr>
              <a:t>();</a:t>
            </a:r>
          </a:p>
          <a:p>
            <a:pPr>
              <a:buNone/>
            </a:pPr>
            <a:r>
              <a:rPr lang="en-GB" sz="2200" dirty="0" smtClean="0">
                <a:solidFill>
                  <a:srgbClr val="FF0000"/>
                </a:solidFill>
              </a:rPr>
              <a:t>                </a:t>
            </a:r>
            <a:r>
              <a:rPr lang="en-GB" sz="2200" dirty="0" err="1" smtClean="0">
                <a:solidFill>
                  <a:srgbClr val="FF0000"/>
                </a:solidFill>
              </a:rPr>
              <a:t>out.println</a:t>
            </a:r>
            <a:r>
              <a:rPr lang="en-GB" sz="2200" dirty="0" smtClean="0">
                <a:solidFill>
                  <a:srgbClr val="FF0000"/>
                </a:solidFill>
              </a:rPr>
              <a:t>("&lt;html&gt;&lt;body&gt;");</a:t>
            </a:r>
          </a:p>
          <a:p>
            <a:pPr>
              <a:buNone/>
            </a:pPr>
            <a:r>
              <a:rPr lang="en-GB" sz="2200" dirty="0" smtClean="0">
                <a:solidFill>
                  <a:srgbClr val="FF0000"/>
                </a:solidFill>
              </a:rPr>
              <a:t>                </a:t>
            </a:r>
            <a:r>
              <a:rPr lang="en-GB" sz="2200" dirty="0" err="1" smtClean="0">
                <a:solidFill>
                  <a:srgbClr val="FF0000"/>
                </a:solidFill>
              </a:rPr>
              <a:t>out.println</a:t>
            </a:r>
            <a:r>
              <a:rPr lang="en-GB" sz="2200" dirty="0" smtClean="0">
                <a:solidFill>
                  <a:srgbClr val="FF0000"/>
                </a:solidFill>
              </a:rPr>
              <a:t>("&lt;h1&gt;Hello...Welcome to all!!&lt;/h1&gt;");</a:t>
            </a:r>
          </a:p>
          <a:p>
            <a:pPr>
              <a:buNone/>
            </a:pPr>
            <a:r>
              <a:rPr lang="en-GB" sz="2200" dirty="0" smtClean="0">
                <a:solidFill>
                  <a:srgbClr val="FF0000"/>
                </a:solidFill>
              </a:rPr>
              <a:t>                </a:t>
            </a:r>
            <a:r>
              <a:rPr lang="en-GB" sz="2200" dirty="0" err="1" smtClean="0">
                <a:solidFill>
                  <a:srgbClr val="FF0000"/>
                </a:solidFill>
              </a:rPr>
              <a:t>out.println</a:t>
            </a:r>
            <a:r>
              <a:rPr lang="en-GB" sz="2200" dirty="0" smtClean="0">
                <a:solidFill>
                  <a:srgbClr val="FF0000"/>
                </a:solidFill>
              </a:rPr>
              <a:t>("&lt;/body&gt;&lt;/html&gt;");</a:t>
            </a:r>
          </a:p>
          <a:p>
            <a:pPr>
              <a:buNone/>
            </a:pPr>
            <a:r>
              <a:rPr lang="en-GB" sz="2200" dirty="0" smtClean="0">
                <a:solidFill>
                  <a:srgbClr val="FF0000"/>
                </a:solidFill>
              </a:rPr>
              <a:t>                </a:t>
            </a:r>
            <a:r>
              <a:rPr lang="en-GB" sz="2200" dirty="0" err="1" smtClean="0">
                <a:solidFill>
                  <a:srgbClr val="FF0000"/>
                </a:solidFill>
              </a:rPr>
              <a:t>out.close</a:t>
            </a:r>
            <a:r>
              <a:rPr lang="en-GB" sz="2200" dirty="0" smtClean="0">
                <a:solidFill>
                  <a:srgbClr val="FF0000"/>
                </a:solidFill>
              </a:rPr>
              <a:t>();</a:t>
            </a:r>
          </a:p>
          <a:p>
            <a:pPr>
              <a:buNone/>
            </a:pPr>
            <a:r>
              <a:rPr lang="en-GB" sz="2200" dirty="0" smtClean="0">
                <a:solidFill>
                  <a:srgbClr val="FF0000"/>
                </a:solidFill>
              </a:rPr>
              <a:t>               }</a:t>
            </a:r>
          </a:p>
          <a:p>
            <a:pPr>
              <a:buNone/>
            </a:pPr>
            <a:r>
              <a:rPr lang="en-GB" sz="2200" dirty="0" smtClean="0">
                <a:solidFill>
                  <a:srgbClr val="FF0000"/>
                </a:solidFill>
              </a:rPr>
              <a:t>}</a:t>
            </a:r>
            <a:endParaRPr lang="en-GB" sz="2200" dirty="0">
              <a:solidFill>
                <a:srgbClr val="FF0000"/>
              </a:solidFill>
            </a:endParaRPr>
          </a:p>
        </p:txBody>
      </p:sp>
      <p:pic>
        <p:nvPicPr>
          <p:cNvPr id="5" name="Picture 2"/>
          <p:cNvPicPr>
            <a:picLocks noChangeAspect="1" noChangeArrowheads="1"/>
          </p:cNvPicPr>
          <p:nvPr/>
        </p:nvPicPr>
        <p:blipFill>
          <a:blip r:embed="rId2"/>
          <a:srcRect/>
          <a:stretch>
            <a:fillRect/>
          </a:stretch>
        </p:blipFill>
        <p:spPr bwMode="auto">
          <a:xfrm>
            <a:off x="3810000" y="4953000"/>
            <a:ext cx="5172075" cy="13716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Descriptor for </a:t>
            </a:r>
            <a:r>
              <a:rPr lang="en-GB" dirty="0" err="1" smtClean="0"/>
              <a:t>HelloServlets</a:t>
            </a:r>
            <a:endParaRPr lang="en-GB" dirty="0"/>
          </a:p>
        </p:txBody>
      </p:sp>
      <p:sp>
        <p:nvSpPr>
          <p:cNvPr id="6" name="Content Placeholder 5"/>
          <p:cNvSpPr>
            <a:spLocks noGrp="1"/>
          </p:cNvSpPr>
          <p:nvPr>
            <p:ph idx="1"/>
          </p:nvPr>
        </p:nvSpPr>
        <p:spPr/>
        <p:txBody>
          <a:bodyPr>
            <a:normAutofit fontScale="70000" lnSpcReduction="20000"/>
          </a:bodyPr>
          <a:lstStyle/>
          <a:p>
            <a:pPr>
              <a:buNone/>
            </a:pPr>
            <a:r>
              <a:rPr lang="en-GB" dirty="0" smtClean="0"/>
              <a:t>	</a:t>
            </a:r>
            <a:r>
              <a:rPr lang="en-GB" dirty="0" smtClean="0">
                <a:solidFill>
                  <a:srgbClr val="FF0000"/>
                </a:solidFill>
              </a:rPr>
              <a:t>&lt;</a:t>
            </a:r>
            <a:r>
              <a:rPr lang="en-GB" dirty="0" err="1" smtClean="0">
                <a:solidFill>
                  <a:srgbClr val="FF0000"/>
                </a:solidFill>
              </a:rPr>
              <a:t>servlet</a:t>
            </a:r>
            <a:r>
              <a:rPr lang="en-GB" dirty="0" smtClean="0">
                <a:solidFill>
                  <a:srgbClr val="FF0000"/>
                </a:solidFill>
              </a:rPr>
              <a:t>&gt;</a:t>
            </a:r>
          </a:p>
          <a:p>
            <a:pPr>
              <a:buNone/>
            </a:pPr>
            <a:r>
              <a:rPr lang="en-GB" dirty="0" smtClean="0">
                <a:solidFill>
                  <a:srgbClr val="FF0000"/>
                </a:solidFill>
              </a:rPr>
              <a:t>     	 &lt;</a:t>
            </a:r>
            <a:r>
              <a:rPr lang="en-GB" dirty="0" err="1" smtClean="0">
                <a:solidFill>
                  <a:srgbClr val="FF0000"/>
                </a:solidFill>
              </a:rPr>
              <a:t>servlet</a:t>
            </a:r>
            <a:r>
              <a:rPr lang="en-GB" dirty="0" smtClean="0">
                <a:solidFill>
                  <a:srgbClr val="FF0000"/>
                </a:solidFill>
              </a:rPr>
              <a:t>-name&gt;</a:t>
            </a:r>
            <a:r>
              <a:rPr lang="en-GB" dirty="0" err="1" smtClean="0">
                <a:solidFill>
                  <a:srgbClr val="FF0000"/>
                </a:solidFill>
              </a:rPr>
              <a:t>HelloServlets</a:t>
            </a:r>
            <a:r>
              <a:rPr lang="en-GB" dirty="0" smtClean="0">
                <a:solidFill>
                  <a:srgbClr val="FF0000"/>
                </a:solidFill>
              </a:rPr>
              <a:t>&lt;/</a:t>
            </a:r>
            <a:r>
              <a:rPr lang="en-GB" dirty="0" err="1" smtClean="0">
                <a:solidFill>
                  <a:srgbClr val="FF0000"/>
                </a:solidFill>
              </a:rPr>
              <a:t>servlet</a:t>
            </a:r>
            <a:r>
              <a:rPr lang="en-GB" dirty="0" smtClean="0">
                <a:solidFill>
                  <a:srgbClr val="FF0000"/>
                </a:solidFill>
              </a:rPr>
              <a:t>-name&gt;</a:t>
            </a:r>
          </a:p>
          <a:p>
            <a:pPr>
              <a:buNone/>
            </a:pPr>
            <a:r>
              <a:rPr lang="en-GB" dirty="0" smtClean="0">
                <a:solidFill>
                  <a:srgbClr val="FF0000"/>
                </a:solidFill>
              </a:rPr>
              <a:t>        	&lt;</a:t>
            </a:r>
            <a:r>
              <a:rPr lang="en-GB" dirty="0" err="1" smtClean="0">
                <a:solidFill>
                  <a:srgbClr val="FF0000"/>
                </a:solidFill>
              </a:rPr>
              <a:t>servlet</a:t>
            </a:r>
            <a:r>
              <a:rPr lang="en-GB" dirty="0" smtClean="0">
                <a:solidFill>
                  <a:srgbClr val="FF0000"/>
                </a:solidFill>
              </a:rPr>
              <a:t>-class&gt;</a:t>
            </a:r>
            <a:r>
              <a:rPr lang="en-GB" dirty="0" err="1" smtClean="0">
                <a:solidFill>
                  <a:srgbClr val="FF0000"/>
                </a:solidFill>
              </a:rPr>
              <a:t>com.hello.HelloServlets</a:t>
            </a:r>
            <a:r>
              <a:rPr lang="en-GB" dirty="0" smtClean="0">
                <a:solidFill>
                  <a:srgbClr val="FF0000"/>
                </a:solidFill>
              </a:rPr>
              <a:t>&lt;/</a:t>
            </a:r>
            <a:r>
              <a:rPr lang="en-GB" dirty="0" err="1" smtClean="0">
                <a:solidFill>
                  <a:srgbClr val="FF0000"/>
                </a:solidFill>
              </a:rPr>
              <a:t>servlet</a:t>
            </a:r>
            <a:r>
              <a:rPr lang="en-GB" dirty="0" smtClean="0">
                <a:solidFill>
                  <a:srgbClr val="FF0000"/>
                </a:solidFill>
              </a:rPr>
              <a:t>-class&gt;</a:t>
            </a:r>
          </a:p>
          <a:p>
            <a:pPr>
              <a:buNone/>
            </a:pPr>
            <a:r>
              <a:rPr lang="en-GB" dirty="0" smtClean="0">
                <a:solidFill>
                  <a:srgbClr val="FF0000"/>
                </a:solidFill>
              </a:rPr>
              <a:t>    &lt;/</a:t>
            </a:r>
            <a:r>
              <a:rPr lang="en-GB" dirty="0" err="1" smtClean="0">
                <a:solidFill>
                  <a:srgbClr val="FF0000"/>
                </a:solidFill>
              </a:rPr>
              <a:t>servlet</a:t>
            </a:r>
            <a:r>
              <a:rPr lang="en-GB" dirty="0" smtClean="0">
                <a:solidFill>
                  <a:srgbClr val="FF0000"/>
                </a:solidFill>
              </a:rPr>
              <a:t>&gt;</a:t>
            </a:r>
          </a:p>
          <a:p>
            <a:pPr>
              <a:buNone/>
            </a:pPr>
            <a:r>
              <a:rPr lang="en-GB" dirty="0" smtClean="0">
                <a:solidFill>
                  <a:srgbClr val="FF0000"/>
                </a:solidFill>
              </a:rPr>
              <a:t>    &lt;</a:t>
            </a:r>
            <a:r>
              <a:rPr lang="en-GB" dirty="0" err="1" smtClean="0">
                <a:solidFill>
                  <a:srgbClr val="FF0000"/>
                </a:solidFill>
              </a:rPr>
              <a:t>servlet</a:t>
            </a:r>
            <a:r>
              <a:rPr lang="en-GB" dirty="0" smtClean="0">
                <a:solidFill>
                  <a:srgbClr val="FF0000"/>
                </a:solidFill>
              </a:rPr>
              <a:t>-mapping&gt;</a:t>
            </a:r>
          </a:p>
          <a:p>
            <a:pPr>
              <a:buNone/>
            </a:pPr>
            <a:r>
              <a:rPr lang="en-GB" dirty="0" smtClean="0">
                <a:solidFill>
                  <a:srgbClr val="FF0000"/>
                </a:solidFill>
              </a:rPr>
              <a:t>      	  &lt;</a:t>
            </a:r>
            <a:r>
              <a:rPr lang="en-GB" dirty="0" err="1" smtClean="0">
                <a:solidFill>
                  <a:srgbClr val="FF0000"/>
                </a:solidFill>
              </a:rPr>
              <a:t>servlet</a:t>
            </a:r>
            <a:r>
              <a:rPr lang="en-GB" dirty="0" smtClean="0">
                <a:solidFill>
                  <a:srgbClr val="FF0000"/>
                </a:solidFill>
              </a:rPr>
              <a:t>-name&gt;</a:t>
            </a:r>
            <a:r>
              <a:rPr lang="en-GB" dirty="0" err="1" smtClean="0">
                <a:solidFill>
                  <a:srgbClr val="FF0000"/>
                </a:solidFill>
              </a:rPr>
              <a:t>HelloServlets</a:t>
            </a:r>
            <a:r>
              <a:rPr lang="en-GB" dirty="0" smtClean="0">
                <a:solidFill>
                  <a:srgbClr val="FF0000"/>
                </a:solidFill>
              </a:rPr>
              <a:t>&lt;/</a:t>
            </a:r>
            <a:r>
              <a:rPr lang="en-GB" dirty="0" err="1" smtClean="0">
                <a:solidFill>
                  <a:srgbClr val="FF0000"/>
                </a:solidFill>
              </a:rPr>
              <a:t>servlet</a:t>
            </a:r>
            <a:r>
              <a:rPr lang="en-GB" dirty="0" smtClean="0">
                <a:solidFill>
                  <a:srgbClr val="FF0000"/>
                </a:solidFill>
              </a:rPr>
              <a:t>-name&gt;</a:t>
            </a:r>
          </a:p>
          <a:p>
            <a:pPr>
              <a:buNone/>
            </a:pPr>
            <a:r>
              <a:rPr lang="en-GB" dirty="0" smtClean="0">
                <a:solidFill>
                  <a:srgbClr val="FF0000"/>
                </a:solidFill>
              </a:rPr>
              <a:t>     	   &lt;</a:t>
            </a:r>
            <a:r>
              <a:rPr lang="en-GB" dirty="0" err="1" smtClean="0">
                <a:solidFill>
                  <a:srgbClr val="FF0000"/>
                </a:solidFill>
              </a:rPr>
              <a:t>url</a:t>
            </a:r>
            <a:r>
              <a:rPr lang="en-GB" dirty="0" smtClean="0">
                <a:solidFill>
                  <a:srgbClr val="FF0000"/>
                </a:solidFill>
              </a:rPr>
              <a:t>-pattern&gt;/</a:t>
            </a:r>
            <a:r>
              <a:rPr lang="en-GB" dirty="0" err="1" smtClean="0">
                <a:solidFill>
                  <a:srgbClr val="FF0000"/>
                </a:solidFill>
              </a:rPr>
              <a:t>HelloServlets</a:t>
            </a:r>
            <a:r>
              <a:rPr lang="en-GB" dirty="0" smtClean="0">
                <a:solidFill>
                  <a:srgbClr val="FF0000"/>
                </a:solidFill>
              </a:rPr>
              <a:t>&lt;/</a:t>
            </a:r>
            <a:r>
              <a:rPr lang="en-GB" dirty="0" err="1" smtClean="0">
                <a:solidFill>
                  <a:srgbClr val="FF0000"/>
                </a:solidFill>
              </a:rPr>
              <a:t>url</a:t>
            </a:r>
            <a:r>
              <a:rPr lang="en-GB" dirty="0" smtClean="0">
                <a:solidFill>
                  <a:srgbClr val="FF0000"/>
                </a:solidFill>
              </a:rPr>
              <a:t>-pattern&gt;</a:t>
            </a:r>
          </a:p>
          <a:p>
            <a:pPr>
              <a:buNone/>
            </a:pPr>
            <a:r>
              <a:rPr lang="en-GB" dirty="0" smtClean="0">
                <a:solidFill>
                  <a:srgbClr val="FF0000"/>
                </a:solidFill>
              </a:rPr>
              <a:t>    &lt;/</a:t>
            </a:r>
            <a:r>
              <a:rPr lang="en-GB" dirty="0" err="1" smtClean="0">
                <a:solidFill>
                  <a:srgbClr val="FF0000"/>
                </a:solidFill>
              </a:rPr>
              <a:t>servlet</a:t>
            </a:r>
            <a:r>
              <a:rPr lang="en-GB" dirty="0" smtClean="0">
                <a:solidFill>
                  <a:srgbClr val="FF0000"/>
                </a:solidFill>
              </a:rPr>
              <a:t>-mapping&gt;</a:t>
            </a:r>
          </a:p>
          <a:p>
            <a:pPr>
              <a:buNone/>
            </a:pPr>
            <a:r>
              <a:rPr lang="en-GB" dirty="0" smtClean="0">
                <a:solidFill>
                  <a:srgbClr val="FF0000"/>
                </a:solidFill>
              </a:rPr>
              <a:t>    &lt;session-</a:t>
            </a:r>
            <a:r>
              <a:rPr lang="en-GB" dirty="0" err="1" smtClean="0">
                <a:solidFill>
                  <a:srgbClr val="FF0000"/>
                </a:solidFill>
              </a:rPr>
              <a:t>config</a:t>
            </a:r>
            <a:r>
              <a:rPr lang="en-GB" dirty="0" smtClean="0">
                <a:solidFill>
                  <a:srgbClr val="FF0000"/>
                </a:solidFill>
              </a:rPr>
              <a:t>&gt;</a:t>
            </a:r>
          </a:p>
          <a:p>
            <a:pPr>
              <a:buNone/>
            </a:pPr>
            <a:r>
              <a:rPr lang="en-GB" dirty="0" smtClean="0">
                <a:solidFill>
                  <a:srgbClr val="FF0000"/>
                </a:solidFill>
              </a:rPr>
              <a:t>        &lt;session-timeout&gt;</a:t>
            </a:r>
          </a:p>
          <a:p>
            <a:pPr>
              <a:buNone/>
            </a:pPr>
            <a:r>
              <a:rPr lang="en-GB" dirty="0" smtClean="0">
                <a:solidFill>
                  <a:srgbClr val="FF0000"/>
                </a:solidFill>
              </a:rPr>
              <a:t>            30</a:t>
            </a:r>
          </a:p>
          <a:p>
            <a:pPr>
              <a:buNone/>
            </a:pPr>
            <a:r>
              <a:rPr lang="en-GB" dirty="0" smtClean="0">
                <a:solidFill>
                  <a:srgbClr val="FF0000"/>
                </a:solidFill>
              </a:rPr>
              <a:t>        &lt;/session-timeout&gt;</a:t>
            </a:r>
          </a:p>
          <a:p>
            <a:pPr>
              <a:buNone/>
            </a:pPr>
            <a:r>
              <a:rPr lang="en-GB" dirty="0" smtClean="0">
                <a:solidFill>
                  <a:srgbClr val="FF0000"/>
                </a:solidFill>
              </a:rPr>
              <a:t>    &lt;/session-</a:t>
            </a:r>
            <a:r>
              <a:rPr lang="en-GB" dirty="0" err="1" smtClean="0">
                <a:solidFill>
                  <a:srgbClr val="FF0000"/>
                </a:solidFill>
              </a:rPr>
              <a:t>config</a:t>
            </a:r>
            <a:r>
              <a:rPr lang="en-GB" dirty="0" smtClean="0">
                <a:solidFill>
                  <a:srgbClr val="FF0000"/>
                </a:solidFill>
              </a:rPr>
              <a:t>&gt;</a:t>
            </a:r>
            <a:endParaRPr lang="en-GB"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rgbClr val="000000"/>
                </a:solidFill>
              </a:rPr>
              <a:t>JSP Technology</a:t>
            </a:r>
            <a:endParaRPr lang="en-US" dirty="0"/>
          </a:p>
        </p:txBody>
      </p:sp>
      <p:sp>
        <p:nvSpPr>
          <p:cNvPr id="3" name="Content Placeholder 2"/>
          <p:cNvSpPr>
            <a:spLocks noGrp="1"/>
          </p:cNvSpPr>
          <p:nvPr>
            <p:ph idx="1"/>
          </p:nvPr>
        </p:nvSpPr>
        <p:spPr>
          <a:xfrm>
            <a:off x="457200" y="1447800"/>
            <a:ext cx="8229600" cy="4953000"/>
          </a:xfrm>
        </p:spPr>
        <p:txBody>
          <a:bodyPr>
            <a:normAutofit lnSpcReduction="10000"/>
          </a:bodyPr>
          <a:lstStyle/>
          <a:p>
            <a:r>
              <a:rPr lang="en-US" dirty="0" smtClean="0"/>
              <a:t>HTML pages with embedded Java</a:t>
            </a:r>
          </a:p>
          <a:p>
            <a:pPr lvl="1"/>
            <a:r>
              <a:rPr lang="en-US" sz="2400" dirty="0" smtClean="0"/>
              <a:t>In contrast to </a:t>
            </a:r>
            <a:r>
              <a:rPr lang="en-US" sz="2400" dirty="0" err="1" smtClean="0"/>
              <a:t>servlets</a:t>
            </a:r>
            <a:r>
              <a:rPr lang="en-US" sz="2400" dirty="0" smtClean="0"/>
              <a:t>  (Java with embedded HTML )</a:t>
            </a:r>
          </a:p>
          <a:p>
            <a:r>
              <a:rPr lang="en-US" dirty="0" smtClean="0"/>
              <a:t>Same performance and portability benefits from </a:t>
            </a:r>
            <a:r>
              <a:rPr lang="en-US" dirty="0" err="1" smtClean="0"/>
              <a:t>servlet</a:t>
            </a:r>
            <a:r>
              <a:rPr lang="en-US" dirty="0" smtClean="0"/>
              <a:t> technology but with the ease of use of HTML</a:t>
            </a:r>
          </a:p>
          <a:p>
            <a:pPr lvl="1"/>
            <a:r>
              <a:rPr lang="en-US" dirty="0" smtClean="0"/>
              <a:t>Easier to develop the web application in more efficient way than </a:t>
            </a:r>
            <a:r>
              <a:rPr lang="en-US" dirty="0" err="1" smtClean="0"/>
              <a:t>Servlets</a:t>
            </a:r>
            <a:endParaRPr lang="en-US" dirty="0" smtClean="0"/>
          </a:p>
          <a:p>
            <a:r>
              <a:rPr lang="en-US" dirty="0" smtClean="0"/>
              <a:t>Best of both worlds for Web designers and Web developers</a:t>
            </a:r>
          </a:p>
          <a:p>
            <a:r>
              <a:rPr lang="en-US" dirty="0" smtClean="0"/>
              <a:t>Enables separation of business logic from presentation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JSP Page Life </a:t>
            </a:r>
            <a:r>
              <a:rPr lang="en-GB" dirty="0" smtClean="0"/>
              <a:t>Cycle</a:t>
            </a:r>
            <a:endParaRPr lang="en-GB" dirty="0"/>
          </a:p>
        </p:txBody>
      </p:sp>
      <p:sp>
        <p:nvSpPr>
          <p:cNvPr id="3" name="Content Placeholder 2"/>
          <p:cNvSpPr>
            <a:spLocks noGrp="1"/>
          </p:cNvSpPr>
          <p:nvPr>
            <p:ph idx="1"/>
          </p:nvPr>
        </p:nvSpPr>
        <p:spPr/>
        <p:txBody>
          <a:bodyPr>
            <a:normAutofit lnSpcReduction="10000"/>
          </a:bodyPr>
          <a:lstStyle/>
          <a:p>
            <a:r>
              <a:rPr lang="en-IN" dirty="0" smtClean="0"/>
              <a:t>JSP pages are compiled </a:t>
            </a:r>
            <a:r>
              <a:rPr lang="en-IN" dirty="0"/>
              <a:t>into servlet classes before they are used to process </a:t>
            </a:r>
            <a:r>
              <a:rPr lang="en-IN" dirty="0" smtClean="0"/>
              <a:t>requests</a:t>
            </a:r>
            <a:endParaRPr lang="en-IN" dirty="0"/>
          </a:p>
          <a:p>
            <a:r>
              <a:rPr lang="en-GB" dirty="0" smtClean="0"/>
              <a:t>This compilation step is </a:t>
            </a:r>
            <a:r>
              <a:rPr lang="en-US" dirty="0" smtClean="0"/>
              <a:t>handled by the JSP container at runtime</a:t>
            </a:r>
            <a:r>
              <a:rPr lang="en-IN" dirty="0" smtClean="0"/>
              <a:t>, </a:t>
            </a:r>
            <a:r>
              <a:rPr lang="en-IN" dirty="0"/>
              <a:t>or at deployment time if </a:t>
            </a:r>
            <a:r>
              <a:rPr lang="en-IN" dirty="0" smtClean="0"/>
              <a:t>required</a:t>
            </a:r>
          </a:p>
          <a:p>
            <a:r>
              <a:rPr lang="en-US" dirty="0" smtClean="0"/>
              <a:t>When a JSP is requested, the container looks for a </a:t>
            </a:r>
            <a:r>
              <a:rPr lang="en-US" dirty="0" err="1" smtClean="0"/>
              <a:t>Servlet</a:t>
            </a:r>
            <a:r>
              <a:rPr lang="en-US" dirty="0" smtClean="0"/>
              <a:t> class</a:t>
            </a:r>
          </a:p>
          <a:p>
            <a:r>
              <a:rPr lang="en-US" dirty="0" smtClean="0"/>
              <a:t>If the class does not exist, or if the </a:t>
            </a:r>
            <a:r>
              <a:rPr lang="en-US" dirty="0" err="1" smtClean="0"/>
              <a:t>Servlet</a:t>
            </a:r>
            <a:r>
              <a:rPr lang="en-US" dirty="0" smtClean="0"/>
              <a:t> compile date is older than the last access date on the JSP, the JSP </a:t>
            </a:r>
            <a:r>
              <a:rPr lang="en-GB" dirty="0" smtClean="0"/>
              <a:t>is compiled</a:t>
            </a:r>
          </a:p>
          <a:p>
            <a:endParaRPr lang="en-IN" dirty="0" smtClean="0"/>
          </a:p>
          <a:p>
            <a:endParaRPr lang="en-IN" dirty="0" smtClean="0"/>
          </a:p>
        </p:txBody>
      </p:sp>
    </p:spTree>
    <p:extLst>
      <p:ext uri="{BB962C8B-B14F-4D97-AF65-F5344CB8AC3E}">
        <p14:creationId xmlns:p14="http://schemas.microsoft.com/office/powerpoint/2010/main" val="3277170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alibri" panose="020F0502020204030204" pitchFamily="34" charset="0"/>
              </a:rPr>
              <a:t>Objectives</a:t>
            </a:r>
            <a:endParaRPr lang="en-US" sz="4000" dirty="0">
              <a:latin typeface="Calibri" panose="020F0502020204030204" pitchFamily="34" charset="0"/>
            </a:endParaRPr>
          </a:p>
        </p:txBody>
      </p:sp>
      <p:sp>
        <p:nvSpPr>
          <p:cNvPr id="3" name="Content Placeholder 2"/>
          <p:cNvSpPr>
            <a:spLocks noGrp="1"/>
          </p:cNvSpPr>
          <p:nvPr>
            <p:ph idx="1"/>
          </p:nvPr>
        </p:nvSpPr>
        <p:spPr>
          <a:xfrm>
            <a:off x="460420" y="1219200"/>
            <a:ext cx="8229600" cy="4525963"/>
          </a:xfrm>
        </p:spPr>
        <p:txBody>
          <a:bodyPr>
            <a:normAutofit/>
          </a:bodyPr>
          <a:lstStyle/>
          <a:p>
            <a:pPr marL="0" indent="0" algn="just">
              <a:buNone/>
            </a:pPr>
            <a:r>
              <a:rPr lang="en-US" sz="2400" dirty="0"/>
              <a:t>After completing </a:t>
            </a:r>
            <a:r>
              <a:rPr lang="en-US" sz="2400"/>
              <a:t>this </a:t>
            </a:r>
            <a:r>
              <a:rPr lang="en-IN" sz="2400"/>
              <a:t>lecture</a:t>
            </a:r>
            <a:r>
              <a:rPr lang="en-US" sz="2400" smtClean="0"/>
              <a:t>, </a:t>
            </a:r>
            <a:r>
              <a:rPr lang="en-US" sz="2400" dirty="0"/>
              <a:t>the student will be able </a:t>
            </a:r>
            <a:r>
              <a:rPr lang="en-US" sz="2400" dirty="0" smtClean="0"/>
              <a:t>to</a:t>
            </a:r>
          </a:p>
          <a:p>
            <a:pPr marL="712186" lvl="1" indent="-342900"/>
            <a:r>
              <a:rPr lang="en-US" sz="2000" dirty="0"/>
              <a:t>Analyze servlets and its types</a:t>
            </a:r>
            <a:endParaRPr lang="en-GB" sz="2000" dirty="0">
              <a:cs typeface="Times New Roman" pitchFamily="18" charset="0"/>
            </a:endParaRPr>
          </a:p>
          <a:p>
            <a:pPr marL="712186" lvl="1" indent="-342900"/>
            <a:r>
              <a:rPr lang="en-US" sz="2000" dirty="0">
                <a:cs typeface="Times New Roman" pitchFamily="18" charset="0"/>
              </a:rPr>
              <a:t>Analyze JSP technology</a:t>
            </a:r>
          </a:p>
          <a:p>
            <a:pPr marL="422041" lvl="1" indent="0" algn="just">
              <a:buNone/>
            </a:pPr>
            <a:endParaRPr lang="en-US" sz="2400" dirty="0"/>
          </a:p>
          <a:p>
            <a:pPr lvl="1" algn="just"/>
            <a:endParaRPr lang="en-US" sz="2400" dirty="0" smtClean="0"/>
          </a:p>
          <a:p>
            <a:pPr lvl="1" algn="just"/>
            <a:endParaRPr lang="en-US" sz="2400" dirty="0" smtClean="0"/>
          </a:p>
          <a:p>
            <a:pPr lvl="1" algn="just"/>
            <a:endParaRPr lang="en-US" sz="2400" dirty="0"/>
          </a:p>
          <a:p>
            <a:pPr marL="422041" lvl="1" indent="0" algn="just">
              <a:buNone/>
            </a:pPr>
            <a:endParaRPr lang="en-US" sz="2400" dirty="0"/>
          </a:p>
          <a:p>
            <a:pPr marL="422041" lvl="1" indent="0" algn="just">
              <a:buNone/>
            </a:pPr>
            <a:endParaRPr lang="en-US" sz="2000" dirty="0"/>
          </a:p>
          <a:p>
            <a:pPr lvl="1" algn="just"/>
            <a:endParaRPr lang="en-US" sz="2000" dirty="0"/>
          </a:p>
          <a:p>
            <a:pPr lvl="1" algn="just"/>
            <a:endParaRPr lang="en-US" sz="2031" dirty="0" smtClean="0"/>
          </a:p>
          <a:p>
            <a:pPr lvl="1" algn="just"/>
            <a:endParaRPr lang="en-US" sz="2031" dirty="0" smtClean="0"/>
          </a:p>
          <a:p>
            <a:pPr lvl="1" algn="just"/>
            <a:endParaRPr lang="en-US" sz="2031" dirty="0" smtClean="0"/>
          </a:p>
        </p:txBody>
      </p:sp>
    </p:spTree>
    <p:extLst>
      <p:ext uri="{BB962C8B-B14F-4D97-AF65-F5344CB8AC3E}">
        <p14:creationId xmlns:p14="http://schemas.microsoft.com/office/powerpoint/2010/main" val="8138506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JSP Page Life </a:t>
            </a:r>
            <a:r>
              <a:rPr lang="en-GB" dirty="0" smtClean="0"/>
              <a:t>Cycle contd.</a:t>
            </a:r>
            <a:endParaRPr lang="en-GB" dirty="0"/>
          </a:p>
        </p:txBody>
      </p:sp>
      <p:pic>
        <p:nvPicPr>
          <p:cNvPr id="39937" name="Picture 1"/>
          <p:cNvPicPr>
            <a:picLocks noGrp="1" noChangeAspect="1" noChangeArrowheads="1"/>
          </p:cNvPicPr>
          <p:nvPr>
            <p:ph idx="1"/>
          </p:nvPr>
        </p:nvPicPr>
        <p:blipFill>
          <a:blip r:embed="rId2"/>
          <a:srcRect/>
          <a:stretch>
            <a:fillRect/>
          </a:stretch>
        </p:blipFill>
        <p:spPr bwMode="auto">
          <a:xfrm>
            <a:off x="685800" y="1295400"/>
            <a:ext cx="7512386" cy="4876800"/>
          </a:xfrm>
          <a:prstGeom prst="rect">
            <a:avLst/>
          </a:prstGeom>
          <a:noFill/>
          <a:ln w="9525">
            <a:noFill/>
            <a:miter lim="800000"/>
            <a:headEnd/>
            <a:tailEnd/>
          </a:ln>
          <a:effectLst/>
        </p:spPr>
      </p:pic>
    </p:spTree>
    <p:extLst>
      <p:ext uri="{BB962C8B-B14F-4D97-AF65-F5344CB8AC3E}">
        <p14:creationId xmlns:p14="http://schemas.microsoft.com/office/powerpoint/2010/main" val="2565069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JSP Scripting Elements</a:t>
            </a:r>
            <a:endParaRPr lang="en-GB" dirty="0"/>
          </a:p>
        </p:txBody>
      </p:sp>
      <p:pic>
        <p:nvPicPr>
          <p:cNvPr id="103426" name="Picture 2"/>
          <p:cNvPicPr>
            <a:picLocks noGrp="1" noChangeAspect="1" noChangeArrowheads="1"/>
          </p:cNvPicPr>
          <p:nvPr>
            <p:ph idx="1"/>
          </p:nvPr>
        </p:nvPicPr>
        <p:blipFill>
          <a:blip r:embed="rId2"/>
          <a:srcRect/>
          <a:stretch>
            <a:fillRect/>
          </a:stretch>
        </p:blipFill>
        <p:spPr bwMode="auto">
          <a:xfrm>
            <a:off x="1066800" y="876797"/>
            <a:ext cx="6857999" cy="5470209"/>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Components of JSP</a:t>
            </a:r>
            <a:endParaRPr lang="en-GB"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JSP page is built using components such as</a:t>
            </a:r>
          </a:p>
          <a:p>
            <a:r>
              <a:rPr lang="en-US" dirty="0" smtClean="0"/>
              <a:t>Directives</a:t>
            </a:r>
          </a:p>
          <a:p>
            <a:pPr lvl="1"/>
            <a:r>
              <a:rPr lang="en-US" dirty="0" smtClean="0"/>
              <a:t>In the directives we can import packages, define error handling pages or the session information of the JSP page</a:t>
            </a:r>
          </a:p>
          <a:p>
            <a:pPr lvl="1"/>
            <a:r>
              <a:rPr lang="en-US" dirty="0" smtClean="0"/>
              <a:t>E.g.,</a:t>
            </a:r>
          </a:p>
          <a:p>
            <a:pPr lvl="2">
              <a:buNone/>
            </a:pPr>
            <a:r>
              <a:rPr lang="en-US" dirty="0" smtClean="0"/>
              <a:t>&lt;%@page language="java" %&gt;</a:t>
            </a:r>
          </a:p>
          <a:p>
            <a:pPr lvl="2">
              <a:buNone/>
            </a:pPr>
            <a:r>
              <a:rPr lang="en-US" dirty="0" smtClean="0"/>
              <a:t>&lt;%@ include file="/header.jsp" %&gt;</a:t>
            </a:r>
          </a:p>
          <a:p>
            <a:pPr lvl="1">
              <a:buNone/>
            </a:pPr>
            <a:endParaRPr lang="en-US" dirty="0" smtClean="0"/>
          </a:p>
          <a:p>
            <a:r>
              <a:rPr lang="en-US" dirty="0" smtClean="0"/>
              <a:t>Declarations</a:t>
            </a:r>
          </a:p>
          <a:p>
            <a:pPr lvl="1"/>
            <a:r>
              <a:rPr lang="en-US" dirty="0" smtClean="0"/>
              <a:t>Used for defining the functions and variables to be used in the JSP</a:t>
            </a:r>
          </a:p>
          <a:p>
            <a:pPr lvl="1"/>
            <a:r>
              <a:rPr lang="en-US" dirty="0" smtClean="0"/>
              <a:t>Syntax of JSP Declaratives </a:t>
            </a:r>
          </a:p>
          <a:p>
            <a:pPr lvl="2">
              <a:buNone/>
            </a:pPr>
            <a:r>
              <a:rPr lang="en-US" dirty="0" smtClean="0"/>
              <a:t> &lt;%!	</a:t>
            </a:r>
          </a:p>
          <a:p>
            <a:pPr lvl="2">
              <a:buNone/>
            </a:pPr>
            <a:r>
              <a:rPr lang="en-US" dirty="0" smtClean="0"/>
              <a:t>//java codes</a:t>
            </a:r>
          </a:p>
          <a:p>
            <a:pPr lvl="1">
              <a:buNone/>
            </a:pPr>
            <a:r>
              <a:rPr lang="en-US" dirty="0" smtClean="0"/>
              <a:t>		%&gt;</a:t>
            </a:r>
          </a:p>
          <a:p>
            <a:endParaRPr lang="en-US" dirty="0" smtClean="0"/>
          </a:p>
          <a:p>
            <a:pPr lvl="1"/>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Components of JSP contd.</a:t>
            </a:r>
            <a:endParaRPr lang="en-GB" dirty="0"/>
          </a:p>
        </p:txBody>
      </p:sp>
      <p:sp>
        <p:nvSpPr>
          <p:cNvPr id="3" name="Content Placeholder 2"/>
          <p:cNvSpPr>
            <a:spLocks noGrp="1"/>
          </p:cNvSpPr>
          <p:nvPr>
            <p:ph idx="1"/>
          </p:nvPr>
        </p:nvSpPr>
        <p:spPr/>
        <p:txBody>
          <a:bodyPr>
            <a:normAutofit fontScale="85000" lnSpcReduction="20000"/>
          </a:bodyPr>
          <a:lstStyle/>
          <a:p>
            <a:r>
              <a:rPr lang="en-US" dirty="0" err="1" smtClean="0"/>
              <a:t>Scriplets</a:t>
            </a:r>
            <a:endParaRPr lang="en-US" dirty="0" smtClean="0"/>
          </a:p>
          <a:p>
            <a:pPr marL="742950" lvl="2" indent="-342900"/>
            <a:r>
              <a:rPr lang="en-US" dirty="0" smtClean="0"/>
              <a:t>We can insert any amount of valid java code</a:t>
            </a:r>
          </a:p>
          <a:p>
            <a:pPr marL="742950" lvl="2" indent="-342900"/>
            <a:r>
              <a:rPr lang="en-US" dirty="0" smtClean="0"/>
              <a:t>JSP </a:t>
            </a:r>
            <a:r>
              <a:rPr lang="en-US" dirty="0" err="1" smtClean="0"/>
              <a:t>Scriptlets</a:t>
            </a:r>
            <a:r>
              <a:rPr lang="en-US" dirty="0" smtClean="0"/>
              <a:t> begins with </a:t>
            </a:r>
            <a:r>
              <a:rPr lang="en-US" b="1" dirty="0" smtClean="0"/>
              <a:t>&lt;% </a:t>
            </a:r>
            <a:r>
              <a:rPr lang="en-US" dirty="0" smtClean="0"/>
              <a:t>and ends with  </a:t>
            </a:r>
            <a:r>
              <a:rPr lang="en-US" b="1" dirty="0" smtClean="0"/>
              <a:t>%&gt;</a:t>
            </a:r>
          </a:p>
          <a:p>
            <a:endParaRPr lang="en-US" dirty="0" smtClean="0"/>
          </a:p>
          <a:p>
            <a:r>
              <a:rPr lang="en-US" dirty="0" smtClean="0"/>
              <a:t>Expressions</a:t>
            </a:r>
          </a:p>
          <a:p>
            <a:pPr lvl="1"/>
            <a:r>
              <a:rPr lang="en-US" dirty="0" smtClean="0"/>
              <a:t>Use this tag to output any data on the generated </a:t>
            </a:r>
            <a:r>
              <a:rPr lang="en-US" dirty="0" err="1" smtClean="0"/>
              <a:t>pag</a:t>
            </a:r>
            <a:r>
              <a:rPr lang="en-US" dirty="0" smtClean="0"/>
              <a:t>.</a:t>
            </a:r>
          </a:p>
          <a:p>
            <a:pPr lvl="1"/>
            <a:r>
              <a:rPr lang="en-US" dirty="0" smtClean="0"/>
              <a:t>These data are automatically converted to string and printed on the output stream</a:t>
            </a:r>
          </a:p>
          <a:p>
            <a:pPr lvl="1"/>
            <a:r>
              <a:rPr lang="en-US" dirty="0" smtClean="0"/>
              <a:t>Syntax of JSP Expressions are:</a:t>
            </a:r>
          </a:p>
          <a:p>
            <a:pPr lvl="2">
              <a:buNone/>
            </a:pPr>
            <a:r>
              <a:rPr lang="en-US" dirty="0" smtClean="0"/>
              <a:t> &lt;%="Any thing" %&gt;</a:t>
            </a:r>
          </a:p>
          <a:p>
            <a:pPr lvl="1"/>
            <a:r>
              <a:rPr lang="en-US" dirty="0" smtClean="0"/>
              <a:t>Example:</a:t>
            </a:r>
          </a:p>
          <a:p>
            <a:pPr lvl="2">
              <a:buNone/>
            </a:pPr>
            <a:r>
              <a:rPr lang="en-US" dirty="0" smtClean="0"/>
              <a:t>&lt;%="Hello World!" %&gt;</a:t>
            </a:r>
          </a:p>
          <a:p>
            <a:pPr lvl="1">
              <a:buNone/>
            </a:pPr>
            <a:r>
              <a:rPr lang="en-US" dirty="0" smtClean="0"/>
              <a:t>	Above code will display 'Hello World!'</a:t>
            </a:r>
          </a:p>
          <a:p>
            <a:endParaRPr lang="en-US" dirty="0" smtClean="0"/>
          </a:p>
          <a:p>
            <a:pPr lvl="1"/>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JSP - Example</a:t>
            </a:r>
            <a:endParaRPr lang="en-GB" dirty="0"/>
          </a:p>
        </p:txBody>
      </p:sp>
      <p:sp>
        <p:nvSpPr>
          <p:cNvPr id="3" name="Content Placeholder 2"/>
          <p:cNvSpPr>
            <a:spLocks noGrp="1"/>
          </p:cNvSpPr>
          <p:nvPr>
            <p:ph sz="half" idx="1"/>
          </p:nvPr>
        </p:nvSpPr>
        <p:spPr>
          <a:xfrm>
            <a:off x="304800" y="1600200"/>
            <a:ext cx="3886200" cy="4525963"/>
          </a:xfrm>
          <a:ln>
            <a:solidFill>
              <a:schemeClr val="accent1"/>
            </a:solidFill>
          </a:ln>
        </p:spPr>
        <p:txBody>
          <a:bodyPr>
            <a:normAutofit fontScale="92500" lnSpcReduction="10000"/>
          </a:bodyPr>
          <a:lstStyle/>
          <a:p>
            <a:pPr>
              <a:buNone/>
            </a:pPr>
            <a:r>
              <a:rPr lang="en-US" sz="2600" u="sng" dirty="0" smtClean="0"/>
              <a:t>Code</a:t>
            </a:r>
          </a:p>
          <a:p>
            <a:pPr>
              <a:buNone/>
            </a:pPr>
            <a:r>
              <a:rPr lang="en-US" sz="2600" dirty="0" smtClean="0">
                <a:solidFill>
                  <a:srgbClr val="FF0000"/>
                </a:solidFill>
              </a:rPr>
              <a:t>&lt;html&gt;</a:t>
            </a:r>
          </a:p>
          <a:p>
            <a:pPr>
              <a:buNone/>
            </a:pPr>
            <a:r>
              <a:rPr lang="en-US" sz="2600" dirty="0" smtClean="0">
                <a:solidFill>
                  <a:srgbClr val="FF0000"/>
                </a:solidFill>
              </a:rPr>
              <a:t>    &lt;head&gt;</a:t>
            </a:r>
          </a:p>
          <a:p>
            <a:pPr>
              <a:buNone/>
            </a:pPr>
            <a:r>
              <a:rPr lang="en-US" sz="2600" dirty="0" smtClean="0">
                <a:solidFill>
                  <a:srgbClr val="FF0000"/>
                </a:solidFill>
              </a:rPr>
              <a:t>        &lt;title&gt;JSP Page&lt;/title&gt;</a:t>
            </a:r>
          </a:p>
          <a:p>
            <a:pPr>
              <a:buNone/>
            </a:pPr>
            <a:r>
              <a:rPr lang="en-US" sz="2600" dirty="0" smtClean="0">
                <a:solidFill>
                  <a:srgbClr val="FF0000"/>
                </a:solidFill>
              </a:rPr>
              <a:t>    &lt;/head&gt;</a:t>
            </a:r>
          </a:p>
          <a:p>
            <a:pPr>
              <a:buNone/>
            </a:pPr>
            <a:r>
              <a:rPr lang="en-US" sz="2600" dirty="0" smtClean="0">
                <a:solidFill>
                  <a:srgbClr val="FF0000"/>
                </a:solidFill>
              </a:rPr>
              <a:t>    &lt;body&gt;</a:t>
            </a:r>
          </a:p>
          <a:p>
            <a:pPr>
              <a:buNone/>
            </a:pPr>
            <a:r>
              <a:rPr lang="en-US" sz="2600" dirty="0" smtClean="0">
                <a:solidFill>
                  <a:srgbClr val="FF0000"/>
                </a:solidFill>
              </a:rPr>
              <a:t>        &lt;h1&gt;Hello World!&lt;/h1&gt;</a:t>
            </a:r>
          </a:p>
          <a:p>
            <a:pPr>
              <a:buNone/>
            </a:pPr>
            <a:r>
              <a:rPr lang="en-US" sz="2600" dirty="0" smtClean="0">
                <a:solidFill>
                  <a:srgbClr val="FF0000"/>
                </a:solidFill>
              </a:rPr>
              <a:t>        Today is: &lt;%= new 	</a:t>
            </a:r>
            <a:r>
              <a:rPr lang="en-US" sz="2600" dirty="0" err="1" smtClean="0">
                <a:solidFill>
                  <a:srgbClr val="FF0000"/>
                </a:solidFill>
              </a:rPr>
              <a:t>java.util.Date</a:t>
            </a:r>
            <a:r>
              <a:rPr lang="en-US" sz="2600" dirty="0" smtClean="0">
                <a:solidFill>
                  <a:srgbClr val="FF0000"/>
                </a:solidFill>
              </a:rPr>
              <a:t>() %&gt;</a:t>
            </a:r>
          </a:p>
          <a:p>
            <a:pPr>
              <a:buNone/>
            </a:pPr>
            <a:r>
              <a:rPr lang="en-US" sz="2600" dirty="0" smtClean="0">
                <a:solidFill>
                  <a:srgbClr val="FF0000"/>
                </a:solidFill>
              </a:rPr>
              <a:t>    &lt;/body&gt;</a:t>
            </a:r>
          </a:p>
          <a:p>
            <a:pPr>
              <a:buNone/>
            </a:pPr>
            <a:r>
              <a:rPr lang="en-US" sz="2600" dirty="0" smtClean="0">
                <a:solidFill>
                  <a:srgbClr val="FF0000"/>
                </a:solidFill>
              </a:rPr>
              <a:t>&lt;/html&gt;</a:t>
            </a:r>
          </a:p>
          <a:p>
            <a:endParaRPr lang="en-GB" dirty="0"/>
          </a:p>
        </p:txBody>
      </p:sp>
      <p:pic>
        <p:nvPicPr>
          <p:cNvPr id="6" name="Picture 2"/>
          <p:cNvPicPr>
            <a:picLocks noGrp="1" noChangeAspect="1" noChangeArrowheads="1"/>
          </p:cNvPicPr>
          <p:nvPr>
            <p:ph sz="half" idx="2"/>
          </p:nvPr>
        </p:nvPicPr>
        <p:blipFill>
          <a:blip r:embed="rId2"/>
          <a:stretch>
            <a:fillRect/>
          </a:stretch>
        </p:blipFill>
        <p:spPr bwMode="auto">
          <a:xfrm>
            <a:off x="4648200" y="2982032"/>
            <a:ext cx="4038600" cy="1762298"/>
          </a:xfrm>
          <a:prstGeom prst="rect">
            <a:avLst/>
          </a:prstGeom>
          <a:noFill/>
          <a:ln w="9525">
            <a:noFill/>
            <a:miter lim="800000"/>
            <a:headEnd/>
            <a:tailEnd/>
          </a:ln>
          <a:effectLst/>
        </p:spPr>
      </p:pic>
      <p:sp>
        <p:nvSpPr>
          <p:cNvPr id="7" name="TextBox 6"/>
          <p:cNvSpPr txBox="1"/>
          <p:nvPr/>
        </p:nvSpPr>
        <p:spPr>
          <a:xfrm>
            <a:off x="4800600" y="1600200"/>
            <a:ext cx="2438400" cy="461665"/>
          </a:xfrm>
          <a:prstGeom prst="rect">
            <a:avLst/>
          </a:prstGeom>
          <a:noFill/>
        </p:spPr>
        <p:txBody>
          <a:bodyPr wrap="square" rtlCol="0">
            <a:spAutoFit/>
          </a:bodyPr>
          <a:lstStyle/>
          <a:p>
            <a:r>
              <a:rPr lang="en-GB" sz="2400" u="sng" dirty="0" smtClean="0">
                <a:latin typeface="Calibri" panose="020F0502020204030204" pitchFamily="34" charset="0"/>
                <a:cs typeface="Times New Roman" pitchFamily="18" charset="0"/>
              </a:rPr>
              <a:t>Output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Persistence API</a:t>
            </a:r>
          </a:p>
        </p:txBody>
      </p:sp>
      <p:sp>
        <p:nvSpPr>
          <p:cNvPr id="7171" name="Content Placeholder 2"/>
          <p:cNvSpPr>
            <a:spLocks noGrp="1"/>
          </p:cNvSpPr>
          <p:nvPr>
            <p:ph idx="1"/>
          </p:nvPr>
        </p:nvSpPr>
        <p:spPr/>
        <p:txBody>
          <a:bodyPr/>
          <a:lstStyle/>
          <a:p>
            <a:pPr eaLnBrk="1" hangingPunct="1"/>
            <a:r>
              <a:rPr lang="en-US" sz="2400" smtClean="0"/>
              <a:t>The Java Persistence API (JPA) was introduced as part of the Java EE 5 platform.</a:t>
            </a:r>
          </a:p>
          <a:p>
            <a:pPr eaLnBrk="1" hangingPunct="1"/>
            <a:r>
              <a:rPr lang="en-US" sz="2400" smtClean="0"/>
              <a:t>Its goal is to facilitate data acquisition from relational databases without the complexity of numerous sql statements.</a:t>
            </a:r>
          </a:p>
          <a:p>
            <a:pPr eaLnBrk="1" hangingPunct="1"/>
            <a:r>
              <a:rPr lang="en-US" sz="2400" smtClean="0"/>
              <a:t>The idea is to use an object oriented approach to data storage.</a:t>
            </a:r>
          </a:p>
          <a:p>
            <a:pPr eaLnBrk="1" hangingPunct="1"/>
            <a:r>
              <a:rPr lang="en-US" sz="2400" smtClean="0"/>
              <a:t>Data is handled  without the need to create deployment descriptors.</a:t>
            </a:r>
          </a:p>
          <a:p>
            <a:pPr lvl="1" eaLnBrk="1" hangingPunct="1"/>
            <a:r>
              <a:rPr lang="en-US" sz="2000" smtClean="0"/>
              <a:t>Instead annotations are used which are read by the container.</a:t>
            </a:r>
          </a:p>
          <a:p>
            <a:pPr eaLnBrk="1" hangingPunct="1"/>
            <a:endParaRPr lang="en-US" sz="2400" smtClean="0"/>
          </a:p>
        </p:txBody>
      </p:sp>
    </p:spTree>
    <p:extLst>
      <p:ext uri="{BB962C8B-B14F-4D97-AF65-F5344CB8AC3E}">
        <p14:creationId xmlns:p14="http://schemas.microsoft.com/office/powerpoint/2010/main" val="30225384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Persistence API- Alternative implementations of JPA</a:t>
            </a:r>
          </a:p>
        </p:txBody>
      </p:sp>
      <p:sp>
        <p:nvSpPr>
          <p:cNvPr id="8195" name="Content Placeholder 2"/>
          <p:cNvSpPr>
            <a:spLocks noGrp="1"/>
          </p:cNvSpPr>
          <p:nvPr>
            <p:ph idx="1"/>
          </p:nvPr>
        </p:nvSpPr>
        <p:spPr/>
        <p:txBody>
          <a:bodyPr/>
          <a:lstStyle/>
          <a:p>
            <a:r>
              <a:rPr lang="en-US" sz="2000" smtClean="0"/>
              <a:t>An implementor of the JPA is called : Persistence Provider (i.e. NetBeansGlassFish).</a:t>
            </a:r>
          </a:p>
          <a:p>
            <a:r>
              <a:rPr lang="en-US" sz="2000" smtClean="0"/>
              <a:t>Some Concepts are explained and demonstrated using  </a:t>
            </a:r>
            <a:r>
              <a:rPr lang="en-US" sz="2000" b="1" smtClean="0"/>
              <a:t>OpenJPA</a:t>
            </a:r>
            <a:r>
              <a:rPr lang="en-US" sz="2000" smtClean="0"/>
              <a:t>,  an open source JPA implementation from Apache. </a:t>
            </a:r>
          </a:p>
          <a:p>
            <a:r>
              <a:rPr lang="en-US" sz="2000" smtClean="0"/>
              <a:t>OpenJPA has been integrated with the Weblogic, WebSphere, and Geronimo application servers. The current version of OpenJPA at the time of writing is 1.0.1</a:t>
            </a:r>
          </a:p>
          <a:p>
            <a:r>
              <a:rPr lang="en-US" sz="2000" smtClean="0"/>
              <a:t>If you're going to use a different setup, obviously you'll need to check out the documentation first (although the approach is mostly the same in most servers).</a:t>
            </a:r>
          </a:p>
          <a:p>
            <a:pPr>
              <a:buFont typeface="Arial" panose="020B0604020202020204" pitchFamily="34" charset="0"/>
              <a:buNone/>
            </a:pPr>
            <a:r>
              <a:rPr lang="en-US" sz="2000" smtClean="0"/>
              <a:t>Note: </a:t>
            </a:r>
            <a:r>
              <a:rPr lang="en-US" sz="1800" b="1" smtClean="0"/>
              <a:t>Kodo</a:t>
            </a:r>
            <a:r>
              <a:rPr lang="en-US" sz="1800" smtClean="0"/>
              <a:t>  was originally developed by SolarMetric, Inc in 2001. BEA Systems acquired SolarMetric in 2005, where Kodo was expanded to be an implementation of  JPA (JSR 220)</a:t>
            </a:r>
            <a:r>
              <a:rPr lang="en-US" sz="1800" baseline="30000" smtClean="0">
                <a:hlinkClick r:id="rId3"/>
              </a:rPr>
              <a:t>[2]</a:t>
            </a:r>
            <a:r>
              <a:rPr lang="en-US" sz="1800" smtClean="0"/>
              <a:t> specification. In 2006, BEA donated a large part of the Kodo source code to the Apache Software Foundation under the name </a:t>
            </a:r>
            <a:r>
              <a:rPr lang="en-US" sz="1800" b="1" smtClean="0"/>
              <a:t>OpenJPA</a:t>
            </a:r>
            <a:r>
              <a:rPr lang="en-US" sz="1800" smtClean="0"/>
              <a:t>. </a:t>
            </a:r>
            <a:endParaRPr lang="en-US" sz="2000" smtClean="0"/>
          </a:p>
        </p:txBody>
      </p:sp>
    </p:spTree>
    <p:extLst>
      <p:ext uri="{BB962C8B-B14F-4D97-AF65-F5344CB8AC3E}">
        <p14:creationId xmlns:p14="http://schemas.microsoft.com/office/powerpoint/2010/main" val="15035875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Java Transaction API-JTA</a:t>
            </a:r>
          </a:p>
        </p:txBody>
      </p:sp>
      <p:sp>
        <p:nvSpPr>
          <p:cNvPr id="9219" name="Content Placeholder 2"/>
          <p:cNvSpPr>
            <a:spLocks noGrp="1"/>
          </p:cNvSpPr>
          <p:nvPr>
            <p:ph idx="1"/>
          </p:nvPr>
        </p:nvSpPr>
        <p:spPr/>
        <p:txBody>
          <a:bodyPr/>
          <a:lstStyle/>
          <a:p>
            <a:r>
              <a:rPr lang="en-US" sz="2400" smtClean="0"/>
              <a:t>The Java Transaction API (JTA) is part of the J2EE platform. </a:t>
            </a:r>
          </a:p>
          <a:p>
            <a:r>
              <a:rPr lang="en-US" sz="2400" smtClean="0"/>
              <a:t>The API gives you the ability to perform distributed transactions, that is, an application can use the API to perform transactions on more than one data store in the network at the same time. </a:t>
            </a:r>
          </a:p>
          <a:p>
            <a:r>
              <a:rPr lang="en-US" sz="2400" smtClean="0"/>
              <a:t>But to do this efficiently, it helps to have another component operating in the application server: a J2EE transaction manager. </a:t>
            </a:r>
          </a:p>
          <a:p>
            <a:r>
              <a:rPr lang="en-US" sz="2400" smtClean="0"/>
              <a:t>A transaction manager helps to efficiently schedule and execute the potentially large number of transactions coming in through the application server.</a:t>
            </a:r>
          </a:p>
        </p:txBody>
      </p:sp>
    </p:spTree>
    <p:extLst>
      <p:ext uri="{BB962C8B-B14F-4D97-AF65-F5344CB8AC3E}">
        <p14:creationId xmlns:p14="http://schemas.microsoft.com/office/powerpoint/2010/main" val="12979178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77" y="457200"/>
            <a:ext cx="7640104" cy="5791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38942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Java Transaction API</a:t>
            </a:r>
          </a:p>
        </p:txBody>
      </p:sp>
      <p:sp>
        <p:nvSpPr>
          <p:cNvPr id="11267" name="Content Placeholder 2"/>
          <p:cNvSpPr>
            <a:spLocks noGrp="1"/>
          </p:cNvSpPr>
          <p:nvPr>
            <p:ph idx="1"/>
          </p:nvPr>
        </p:nvSpPr>
        <p:spPr/>
        <p:txBody>
          <a:bodyPr/>
          <a:lstStyle/>
          <a:p>
            <a:r>
              <a:rPr lang="en-US" sz="2400" smtClean="0"/>
              <a:t>The data source must be registered on the server and is specified using the JNDI name.</a:t>
            </a:r>
          </a:p>
          <a:p>
            <a:r>
              <a:rPr lang="en-US" sz="2400" smtClean="0"/>
              <a:t>Transactions can be:</a:t>
            </a:r>
          </a:p>
          <a:p>
            <a:pPr lvl="1"/>
            <a:r>
              <a:rPr lang="en-US" sz="2000" smtClean="0"/>
              <a:t>Container Managed</a:t>
            </a:r>
          </a:p>
          <a:p>
            <a:pPr lvl="1"/>
            <a:r>
              <a:rPr lang="en-US" sz="2000" smtClean="0"/>
              <a:t>Application Managed.</a:t>
            </a:r>
          </a:p>
          <a:p>
            <a:r>
              <a:rPr lang="en-US" sz="2400" smtClean="0"/>
              <a:t> If the transactions are container-managed JTA transactions, the data source must be a JTA data source. This is the preferred way!</a:t>
            </a:r>
          </a:p>
          <a:p>
            <a:pPr lvl="1"/>
            <a:r>
              <a:rPr lang="en-US" sz="2000" smtClean="0"/>
              <a:t>It must be specified in the  decsriptor file persistence.xml</a:t>
            </a:r>
          </a:p>
          <a:p>
            <a:endParaRPr lang="en-US" sz="2400" smtClean="0"/>
          </a:p>
        </p:txBody>
      </p:sp>
    </p:spTree>
    <p:extLst>
      <p:ext uri="{BB962C8B-B14F-4D97-AF65-F5344CB8AC3E}">
        <p14:creationId xmlns:p14="http://schemas.microsoft.com/office/powerpoint/2010/main" val="39220882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alibri" panose="020F0502020204030204" pitchFamily="34" charset="0"/>
              </a:rPr>
              <a:t>Contents</a:t>
            </a:r>
            <a:endParaRPr lang="en-US" sz="4000" dirty="0">
              <a:latin typeface="Calibri" panose="020F0502020204030204" pitchFamily="34" charset="0"/>
            </a:endParaRPr>
          </a:p>
        </p:txBody>
      </p:sp>
      <p:sp>
        <p:nvSpPr>
          <p:cNvPr id="3" name="Content Placeholder 2"/>
          <p:cNvSpPr>
            <a:spLocks noGrp="1"/>
          </p:cNvSpPr>
          <p:nvPr>
            <p:ph idx="1"/>
          </p:nvPr>
        </p:nvSpPr>
        <p:spPr>
          <a:xfrm>
            <a:off x="457200" y="1143000"/>
            <a:ext cx="8229600" cy="4525963"/>
          </a:xfrm>
        </p:spPr>
        <p:txBody>
          <a:bodyPr>
            <a:normAutofit/>
          </a:bodyPr>
          <a:lstStyle/>
          <a:p>
            <a:r>
              <a:rPr lang="en-US" sz="2800" dirty="0" smtClean="0">
                <a:cs typeface="Times New Roman" pitchFamily="18" charset="0"/>
              </a:rPr>
              <a:t>Java Servlets</a:t>
            </a:r>
            <a:endParaRPr lang="en-US" sz="2800" dirty="0" smtClean="0"/>
          </a:p>
          <a:p>
            <a:r>
              <a:rPr lang="en-US" sz="2800" dirty="0" smtClean="0">
                <a:cs typeface="Times New Roman" pitchFamily="18" charset="0"/>
              </a:rPr>
              <a:t>JSP</a:t>
            </a:r>
          </a:p>
          <a:p>
            <a:endParaRPr lang="en-US" sz="2800" dirty="0" smtClean="0"/>
          </a:p>
          <a:p>
            <a:endParaRPr lang="en-US" sz="2800" dirty="0" smtClean="0"/>
          </a:p>
          <a:p>
            <a:pPr marL="0" indent="0">
              <a:buNone/>
            </a:pPr>
            <a:endParaRPr lang="en-US" sz="2800" dirty="0" smtClean="0"/>
          </a:p>
          <a:p>
            <a:endParaRPr lang="en-US" sz="2800" dirty="0" smtClean="0"/>
          </a:p>
          <a:p>
            <a:pPr marL="0" indent="0">
              <a:buNone/>
            </a:pPr>
            <a:endParaRPr lang="en-US" sz="2800" dirty="0" smtClean="0"/>
          </a:p>
          <a:p>
            <a:endParaRPr lang="en-US" sz="2800" dirty="0" smtClean="0"/>
          </a:p>
          <a:p>
            <a:pPr marL="0" indent="0">
              <a:buNone/>
            </a:pPr>
            <a:endParaRPr lang="en-US" sz="2800" dirty="0"/>
          </a:p>
          <a:p>
            <a:endParaRPr lang="en-US" sz="2800" dirty="0" smtClean="0">
              <a:cs typeface="Times New Roman" pitchFamily="18" charset="0"/>
            </a:endParaRPr>
          </a:p>
          <a:p>
            <a:endParaRPr lang="en-US" sz="2800" dirty="0" smtClean="0">
              <a:cs typeface="Times New Roman" pitchFamily="18" charset="0"/>
            </a:endParaRPr>
          </a:p>
        </p:txBody>
      </p:sp>
    </p:spTree>
    <p:extLst>
      <p:ext uri="{BB962C8B-B14F-4D97-AF65-F5344CB8AC3E}">
        <p14:creationId xmlns:p14="http://schemas.microsoft.com/office/powerpoint/2010/main" val="24086400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smtClean="0"/>
              <a:t>Java Transaction API</a:t>
            </a:r>
          </a:p>
        </p:txBody>
      </p:sp>
      <p:sp>
        <p:nvSpPr>
          <p:cNvPr id="12291" name="Content Placeholder 2"/>
          <p:cNvSpPr>
            <a:spLocks noGrp="1"/>
          </p:cNvSpPr>
          <p:nvPr>
            <p:ph idx="1"/>
          </p:nvPr>
        </p:nvSpPr>
        <p:spPr/>
        <p:txBody>
          <a:bodyPr/>
          <a:lstStyle/>
          <a:p>
            <a:r>
              <a:rPr lang="en-US" sz="2000" smtClean="0"/>
              <a:t>If the transactions are application-managed, the data source is specified according to the JDBC database connection registered with the IDE . </a:t>
            </a:r>
          </a:p>
          <a:p>
            <a:pPr lvl="1"/>
            <a:r>
              <a:rPr lang="en-US" sz="2000" smtClean="0"/>
              <a:t>You use this approach if you are not deploying in a EE container (like GlassFish).</a:t>
            </a:r>
          </a:p>
          <a:p>
            <a:endParaRPr lang="en-US" smtClean="0"/>
          </a:p>
        </p:txBody>
      </p:sp>
    </p:spTree>
    <p:extLst>
      <p:ext uri="{BB962C8B-B14F-4D97-AF65-F5344CB8AC3E}">
        <p14:creationId xmlns:p14="http://schemas.microsoft.com/office/powerpoint/2010/main" val="37336097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dirty="0" smtClean="0"/>
              <a:t>Persistence API-Entities</a:t>
            </a:r>
          </a:p>
        </p:txBody>
      </p:sp>
      <p:sp>
        <p:nvSpPr>
          <p:cNvPr id="13315" name="Content Placeholder 2"/>
          <p:cNvSpPr>
            <a:spLocks noGrp="1"/>
          </p:cNvSpPr>
          <p:nvPr>
            <p:ph idx="1"/>
          </p:nvPr>
        </p:nvSpPr>
        <p:spPr/>
        <p:txBody>
          <a:bodyPr/>
          <a:lstStyle/>
          <a:p>
            <a:pPr eaLnBrk="1" hangingPunct="1"/>
            <a:r>
              <a:rPr lang="en-US" smtClean="0"/>
              <a:t>Entity</a:t>
            </a:r>
          </a:p>
          <a:p>
            <a:pPr lvl="1" eaLnBrk="1" hangingPunct="1"/>
            <a:r>
              <a:rPr lang="en-US" smtClean="0"/>
              <a:t>A table in a database.</a:t>
            </a:r>
          </a:p>
          <a:p>
            <a:pPr lvl="1" eaLnBrk="1" hangingPunct="1"/>
            <a:r>
              <a:rPr lang="en-US" smtClean="0"/>
              <a:t>An Entity is represented by a class</a:t>
            </a:r>
          </a:p>
          <a:p>
            <a:pPr lvl="1" eaLnBrk="1" hangingPunct="1"/>
            <a:r>
              <a:rPr lang="en-US" smtClean="0"/>
              <a:t>Instance of entity corresponds to a row in the database. </a:t>
            </a:r>
          </a:p>
          <a:p>
            <a:pPr lvl="1" eaLnBrk="1" hangingPunct="1"/>
            <a:r>
              <a:rPr lang="en-US" smtClean="0"/>
              <a:t>A number of rules cover the implementation of an entity class.</a:t>
            </a:r>
          </a:p>
          <a:p>
            <a:pPr lvl="1" eaLnBrk="1" hangingPunct="1">
              <a:buFont typeface="Arial" panose="020B0604020202020204" pitchFamily="34" charset="0"/>
              <a:buNone/>
            </a:pPr>
            <a:r>
              <a:rPr lang="en-US" smtClean="0"/>
              <a:t>Note: The database is sometimes referred as: </a:t>
            </a:r>
            <a:r>
              <a:rPr lang="en-US" b="1" smtClean="0"/>
              <a:t>Data Source or Data Store </a:t>
            </a:r>
          </a:p>
        </p:txBody>
      </p:sp>
    </p:spTree>
    <p:extLst>
      <p:ext uri="{BB962C8B-B14F-4D97-AF65-F5344CB8AC3E}">
        <p14:creationId xmlns:p14="http://schemas.microsoft.com/office/powerpoint/2010/main" val="4858939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dirty="0" smtClean="0"/>
              <a:t>Persistence API-Entity Relationships</a:t>
            </a:r>
          </a:p>
        </p:txBody>
      </p:sp>
      <p:sp>
        <p:nvSpPr>
          <p:cNvPr id="14339" name="Content Placeholder 2"/>
          <p:cNvSpPr>
            <a:spLocks noGrp="1"/>
          </p:cNvSpPr>
          <p:nvPr>
            <p:ph idx="1"/>
          </p:nvPr>
        </p:nvSpPr>
        <p:spPr/>
        <p:txBody>
          <a:bodyPr/>
          <a:lstStyle/>
          <a:p>
            <a:pPr eaLnBrk="1" hangingPunct="1"/>
            <a:r>
              <a:rPr lang="en-US" smtClean="0"/>
              <a:t>Relationships are the same as relationships between tables in a database:</a:t>
            </a:r>
          </a:p>
          <a:p>
            <a:pPr lvl="1" eaLnBrk="1" hangingPunct="1"/>
            <a:r>
              <a:rPr lang="en-US" sz="2400" smtClean="0"/>
              <a:t>One-To-One:</a:t>
            </a:r>
          </a:p>
          <a:p>
            <a:pPr lvl="2" eaLnBrk="1" hangingPunct="1"/>
            <a:r>
              <a:rPr lang="en-US" sz="2000" smtClean="0"/>
              <a:t>Each instance of the entity (row)  is related to single instance of another entity (to a single row of another table).</a:t>
            </a:r>
          </a:p>
          <a:p>
            <a:pPr lvl="1" eaLnBrk="1" hangingPunct="1"/>
            <a:r>
              <a:rPr lang="en-US" sz="2400" smtClean="0"/>
              <a:t>One-To-Many:</a:t>
            </a:r>
          </a:p>
          <a:p>
            <a:pPr lvl="2" eaLnBrk="1" hangingPunct="1"/>
            <a:r>
              <a:rPr lang="en-US" sz="2000" smtClean="0"/>
              <a:t>An entity instance can be related to more than one instance of another entity. But an instance of the other Entity can only relate to one instance of the first.</a:t>
            </a:r>
          </a:p>
          <a:p>
            <a:pPr lvl="1" eaLnBrk="1" hangingPunct="1">
              <a:buFont typeface="Arial" panose="020B0604020202020204" pitchFamily="34" charset="0"/>
              <a:buNone/>
            </a:pPr>
            <a:endParaRPr lang="en-US" sz="2400" smtClean="0"/>
          </a:p>
          <a:p>
            <a:pPr lvl="2" eaLnBrk="1" hangingPunct="1"/>
            <a:endParaRPr lang="en-US" smtClean="0"/>
          </a:p>
        </p:txBody>
      </p:sp>
    </p:spTree>
    <p:extLst>
      <p:ext uri="{BB962C8B-B14F-4D97-AF65-F5344CB8AC3E}">
        <p14:creationId xmlns:p14="http://schemas.microsoft.com/office/powerpoint/2010/main" val="40600944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smtClean="0"/>
              <a:t>Persistence API-Entity Relationships</a:t>
            </a:r>
          </a:p>
        </p:txBody>
      </p:sp>
      <p:sp>
        <p:nvSpPr>
          <p:cNvPr id="15363" name="Content Placeholder 2"/>
          <p:cNvSpPr>
            <a:spLocks noGrp="1"/>
          </p:cNvSpPr>
          <p:nvPr>
            <p:ph idx="1"/>
          </p:nvPr>
        </p:nvSpPr>
        <p:spPr/>
        <p:txBody>
          <a:bodyPr/>
          <a:lstStyle/>
          <a:p>
            <a:pPr lvl="1" eaLnBrk="1" hangingPunct="1"/>
            <a:r>
              <a:rPr lang="en-US" sz="2400" smtClean="0"/>
              <a:t>Many-To-One:</a:t>
            </a:r>
          </a:p>
          <a:p>
            <a:pPr lvl="2" eaLnBrk="1" hangingPunct="1"/>
            <a:r>
              <a:rPr lang="en-US" sz="2000" smtClean="0"/>
              <a:t>Multiple instances (rows) of an Entity can be related to one instance of another Entity. But an instance of the other Entity can relate to only one instance of the first Entity.</a:t>
            </a:r>
          </a:p>
          <a:p>
            <a:pPr lvl="1" eaLnBrk="1" hangingPunct="1"/>
            <a:r>
              <a:rPr lang="en-US" sz="2400" smtClean="0"/>
              <a:t>Many-To-Many:</a:t>
            </a:r>
          </a:p>
          <a:p>
            <a:pPr lvl="2" eaLnBrk="1" hangingPunct="1"/>
            <a:r>
              <a:rPr lang="en-US" sz="2000" smtClean="0"/>
              <a:t>An instance of one Entity relates to many instances of another Entity and vice versa.</a:t>
            </a:r>
          </a:p>
          <a:p>
            <a:pPr eaLnBrk="1" hangingPunct="1"/>
            <a:r>
              <a:rPr lang="en-US" sz="2400" smtClean="0"/>
              <a:t>For every relationship there is an </a:t>
            </a:r>
            <a:r>
              <a:rPr lang="en-US" sz="2400" i="1" smtClean="0"/>
              <a:t>owning </a:t>
            </a:r>
            <a:r>
              <a:rPr lang="en-US" sz="2400" smtClean="0"/>
              <a:t>side and </a:t>
            </a:r>
            <a:r>
              <a:rPr lang="en-US" sz="2400" i="1" smtClean="0"/>
              <a:t>inverse</a:t>
            </a:r>
            <a:r>
              <a:rPr lang="en-US" sz="2400" smtClean="0"/>
              <a:t> side.</a:t>
            </a:r>
          </a:p>
          <a:p>
            <a:pPr lvl="1" eaLnBrk="1" hangingPunct="1"/>
            <a:r>
              <a:rPr lang="en-US" sz="1800" smtClean="0"/>
              <a:t>The relationship can be unidirectional –it has only an owning side.</a:t>
            </a:r>
          </a:p>
          <a:p>
            <a:pPr lvl="1" eaLnBrk="1" hangingPunct="1"/>
            <a:r>
              <a:rPr lang="en-US" sz="1800" smtClean="0"/>
              <a:t>Or, bidirectional – it ha s both an owning side and an inverse side.</a:t>
            </a:r>
          </a:p>
          <a:p>
            <a:pPr eaLnBrk="1" hangingPunct="1"/>
            <a:endParaRPr lang="en-US" smtClean="0"/>
          </a:p>
        </p:txBody>
      </p:sp>
    </p:spTree>
    <p:extLst>
      <p:ext uri="{BB962C8B-B14F-4D97-AF65-F5344CB8AC3E}">
        <p14:creationId xmlns:p14="http://schemas.microsoft.com/office/powerpoint/2010/main" val="16369896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Example Relationships</a:t>
            </a:r>
          </a:p>
        </p:txBody>
      </p:sp>
      <p:sp>
        <p:nvSpPr>
          <p:cNvPr id="4" name="Rectangle 3"/>
          <p:cNvSpPr/>
          <p:nvPr/>
        </p:nvSpPr>
        <p:spPr>
          <a:xfrm>
            <a:off x="1600200" y="2057400"/>
            <a:ext cx="1066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Authors</a:t>
            </a:r>
          </a:p>
        </p:txBody>
      </p:sp>
      <p:sp>
        <p:nvSpPr>
          <p:cNvPr id="5" name="Rectangle 4"/>
          <p:cNvSpPr/>
          <p:nvPr/>
        </p:nvSpPr>
        <p:spPr>
          <a:xfrm>
            <a:off x="5257800" y="1905000"/>
            <a:ext cx="914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390" name="TextBox 5"/>
          <p:cNvSpPr txBox="1">
            <a:spLocks noChangeArrowheads="1"/>
          </p:cNvSpPr>
          <p:nvPr/>
        </p:nvSpPr>
        <p:spPr bwMode="auto">
          <a:xfrm>
            <a:off x="5334000" y="2209800"/>
            <a:ext cx="76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dirty="0">
                <a:solidFill>
                  <a:schemeClr val="bg1"/>
                </a:solidFill>
                <a:latin typeface="Calibri" panose="020F0502020204030204" pitchFamily="34" charset="0"/>
              </a:rPr>
              <a:t>Titles</a:t>
            </a:r>
          </a:p>
        </p:txBody>
      </p:sp>
      <p:sp>
        <p:nvSpPr>
          <p:cNvPr id="7" name="Rectangle 6"/>
          <p:cNvSpPr/>
          <p:nvPr/>
        </p:nvSpPr>
        <p:spPr>
          <a:xfrm>
            <a:off x="3733800" y="5257800"/>
            <a:ext cx="1219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Publishers</a:t>
            </a:r>
          </a:p>
        </p:txBody>
      </p:sp>
      <p:cxnSp>
        <p:nvCxnSpPr>
          <p:cNvPr id="9" name="Straight Arrow Connector 8"/>
          <p:cNvCxnSpPr/>
          <p:nvPr/>
        </p:nvCxnSpPr>
        <p:spPr>
          <a:xfrm>
            <a:off x="2667000" y="2286000"/>
            <a:ext cx="2590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4" idx="3"/>
          </p:cNvCxnSpPr>
          <p:nvPr/>
        </p:nvCxnSpPr>
        <p:spPr>
          <a:xfrm rot="10800000">
            <a:off x="2667000" y="2552700"/>
            <a:ext cx="2590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394" name="TextBox 12"/>
          <p:cNvSpPr txBox="1">
            <a:spLocks noChangeArrowheads="1"/>
          </p:cNvSpPr>
          <p:nvPr/>
        </p:nvSpPr>
        <p:spPr bwMode="auto">
          <a:xfrm>
            <a:off x="2895600" y="2971800"/>
            <a:ext cx="16158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dirty="0">
                <a:latin typeface="Calibri" panose="020F0502020204030204" pitchFamily="34" charset="0"/>
              </a:rPr>
              <a:t>Many To Many </a:t>
            </a:r>
          </a:p>
          <a:p>
            <a:pPr eaLnBrk="1" hangingPunct="1"/>
            <a:r>
              <a:rPr lang="en-US" dirty="0">
                <a:latin typeface="Calibri" panose="020F0502020204030204" pitchFamily="34" charset="0"/>
              </a:rPr>
              <a:t>bidirectional</a:t>
            </a:r>
          </a:p>
        </p:txBody>
      </p:sp>
      <p:cxnSp>
        <p:nvCxnSpPr>
          <p:cNvPr id="16" name="Straight Arrow Connector 15"/>
          <p:cNvCxnSpPr/>
          <p:nvPr/>
        </p:nvCxnSpPr>
        <p:spPr>
          <a:xfrm rot="16200000" flipV="1">
            <a:off x="2019300" y="3543300"/>
            <a:ext cx="25908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396" name="TextBox 16"/>
          <p:cNvSpPr txBox="1">
            <a:spLocks noChangeArrowheads="1"/>
          </p:cNvSpPr>
          <p:nvPr/>
        </p:nvSpPr>
        <p:spPr bwMode="auto">
          <a:xfrm>
            <a:off x="2743200" y="1981200"/>
            <a:ext cx="8194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dirty="0">
                <a:latin typeface="Calibri" panose="020F0502020204030204" pitchFamily="34" charset="0"/>
              </a:rPr>
              <a:t>Owner</a:t>
            </a:r>
          </a:p>
        </p:txBody>
      </p:sp>
      <p:sp>
        <p:nvSpPr>
          <p:cNvPr id="16397" name="TextBox 17"/>
          <p:cNvSpPr txBox="1">
            <a:spLocks noChangeArrowheads="1"/>
          </p:cNvSpPr>
          <p:nvPr/>
        </p:nvSpPr>
        <p:spPr bwMode="auto">
          <a:xfrm>
            <a:off x="1143000" y="3200400"/>
            <a:ext cx="8590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dirty="0">
                <a:latin typeface="Calibri" panose="020F0502020204030204" pitchFamily="34" charset="0"/>
              </a:rPr>
              <a:t>Inverse</a:t>
            </a:r>
          </a:p>
        </p:txBody>
      </p:sp>
      <p:sp>
        <p:nvSpPr>
          <p:cNvPr id="16398" name="TextBox 20"/>
          <p:cNvSpPr txBox="1">
            <a:spLocks noChangeArrowheads="1"/>
          </p:cNvSpPr>
          <p:nvPr/>
        </p:nvSpPr>
        <p:spPr bwMode="auto">
          <a:xfrm>
            <a:off x="1066800" y="3810000"/>
            <a:ext cx="145828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dirty="0">
                <a:latin typeface="Calibri" panose="020F0502020204030204" pitchFamily="34" charset="0"/>
              </a:rPr>
              <a:t>One-To-Many</a:t>
            </a:r>
          </a:p>
          <a:p>
            <a:pPr eaLnBrk="1" hangingPunct="1"/>
            <a:r>
              <a:rPr lang="en-US" dirty="0">
                <a:latin typeface="Calibri" panose="020F0502020204030204" pitchFamily="34" charset="0"/>
              </a:rPr>
              <a:t>Bidirectional</a:t>
            </a:r>
          </a:p>
        </p:txBody>
      </p:sp>
      <p:sp>
        <p:nvSpPr>
          <p:cNvPr id="16399" name="TextBox 21"/>
          <p:cNvSpPr txBox="1">
            <a:spLocks noChangeArrowheads="1"/>
          </p:cNvSpPr>
          <p:nvPr/>
        </p:nvSpPr>
        <p:spPr bwMode="auto">
          <a:xfrm>
            <a:off x="3733800" y="4800600"/>
            <a:ext cx="8194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dirty="0">
                <a:latin typeface="Calibri" panose="020F0502020204030204" pitchFamily="34" charset="0"/>
              </a:rPr>
              <a:t>Owner</a:t>
            </a:r>
          </a:p>
        </p:txBody>
      </p:sp>
      <p:cxnSp>
        <p:nvCxnSpPr>
          <p:cNvPr id="30" name="Straight Arrow Connector 29"/>
          <p:cNvCxnSpPr/>
          <p:nvPr/>
        </p:nvCxnSpPr>
        <p:spPr>
          <a:xfrm rot="16200000" flipH="1">
            <a:off x="1600200" y="3429000"/>
            <a:ext cx="25146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4267200" y="3733800"/>
            <a:ext cx="2133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105400" y="3048000"/>
            <a:ext cx="91440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403" name="TextBox 35"/>
          <p:cNvSpPr txBox="1">
            <a:spLocks noChangeArrowheads="1"/>
          </p:cNvSpPr>
          <p:nvPr/>
        </p:nvSpPr>
        <p:spPr bwMode="auto">
          <a:xfrm>
            <a:off x="4191000" y="2590800"/>
            <a:ext cx="8590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dirty="0">
                <a:latin typeface="Calibri" panose="020F0502020204030204" pitchFamily="34" charset="0"/>
              </a:rPr>
              <a:t>Inverse</a:t>
            </a:r>
          </a:p>
        </p:txBody>
      </p:sp>
      <p:sp>
        <p:nvSpPr>
          <p:cNvPr id="16404" name="TextBox 36"/>
          <p:cNvSpPr txBox="1">
            <a:spLocks noChangeArrowheads="1"/>
          </p:cNvSpPr>
          <p:nvPr/>
        </p:nvSpPr>
        <p:spPr bwMode="auto">
          <a:xfrm>
            <a:off x="4648200" y="3048000"/>
            <a:ext cx="8590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dirty="0">
                <a:latin typeface="Calibri" panose="020F0502020204030204" pitchFamily="34" charset="0"/>
              </a:rPr>
              <a:t>Inverse</a:t>
            </a:r>
          </a:p>
        </p:txBody>
      </p:sp>
      <p:sp>
        <p:nvSpPr>
          <p:cNvPr id="16405" name="TextBox 37"/>
          <p:cNvSpPr txBox="1">
            <a:spLocks noChangeArrowheads="1"/>
          </p:cNvSpPr>
          <p:nvPr/>
        </p:nvSpPr>
        <p:spPr bwMode="auto">
          <a:xfrm>
            <a:off x="6248400" y="3124200"/>
            <a:ext cx="8194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dirty="0">
                <a:latin typeface="Calibri" panose="020F0502020204030204" pitchFamily="34" charset="0"/>
              </a:rPr>
              <a:t>Owner</a:t>
            </a:r>
          </a:p>
        </p:txBody>
      </p:sp>
      <p:sp>
        <p:nvSpPr>
          <p:cNvPr id="16406" name="TextBox 38"/>
          <p:cNvSpPr txBox="1">
            <a:spLocks noChangeArrowheads="1"/>
          </p:cNvSpPr>
          <p:nvPr/>
        </p:nvSpPr>
        <p:spPr bwMode="auto">
          <a:xfrm>
            <a:off x="6096000" y="4191000"/>
            <a:ext cx="145828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dirty="0">
                <a:latin typeface="Calibri" panose="020F0502020204030204" pitchFamily="34" charset="0"/>
              </a:rPr>
              <a:t>One-To-Many</a:t>
            </a:r>
          </a:p>
          <a:p>
            <a:pPr eaLnBrk="1" hangingPunct="1"/>
            <a:r>
              <a:rPr lang="en-US" dirty="0">
                <a:latin typeface="Calibri" panose="020F0502020204030204" pitchFamily="34" charset="0"/>
              </a:rPr>
              <a:t>Bidirectional</a:t>
            </a:r>
          </a:p>
        </p:txBody>
      </p:sp>
    </p:spTree>
    <p:extLst>
      <p:ext uri="{BB962C8B-B14F-4D97-AF65-F5344CB8AC3E}">
        <p14:creationId xmlns:p14="http://schemas.microsoft.com/office/powerpoint/2010/main" val="23468223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rgbClr val="000000"/>
                </a:solidFill>
              </a:rPr>
              <a:t>Summary </a:t>
            </a:r>
            <a:endParaRPr lang="en-US" dirty="0"/>
          </a:p>
        </p:txBody>
      </p:sp>
      <p:sp>
        <p:nvSpPr>
          <p:cNvPr id="3" name="Content Placeholder 2"/>
          <p:cNvSpPr>
            <a:spLocks noGrp="1"/>
          </p:cNvSpPr>
          <p:nvPr>
            <p:ph idx="1"/>
          </p:nvPr>
        </p:nvSpPr>
        <p:spPr>
          <a:xfrm>
            <a:off x="457200" y="990600"/>
            <a:ext cx="8229600" cy="4525963"/>
          </a:xfrm>
        </p:spPr>
        <p:txBody>
          <a:bodyPr>
            <a:normAutofit/>
          </a:bodyPr>
          <a:lstStyle/>
          <a:p>
            <a:pPr algn="just"/>
            <a:r>
              <a:rPr lang="en-US" sz="2400" dirty="0"/>
              <a:t>Servlet technology allows to develop Java applications that generate </a:t>
            </a:r>
            <a:r>
              <a:rPr lang="en-GB" sz="2400" dirty="0"/>
              <a:t>web </a:t>
            </a:r>
            <a:r>
              <a:rPr lang="en-GB" sz="2400" dirty="0" smtClean="0"/>
              <a:t>content</a:t>
            </a:r>
          </a:p>
          <a:p>
            <a:pPr algn="just"/>
            <a:r>
              <a:rPr lang="en-IN" sz="2400" dirty="0"/>
              <a:t>JSP pages are compiled into servlet classes before they are used to process requests</a:t>
            </a:r>
          </a:p>
          <a:p>
            <a:pPr algn="just"/>
            <a:endParaRPr lang="en-GB" sz="2400" dirty="0" smtClean="0"/>
          </a:p>
          <a:p>
            <a:pPr algn="just"/>
            <a:endParaRPr lang="en-US" sz="2400"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smtClean="0">
                <a:solidFill>
                  <a:srgbClr val="000000"/>
                </a:solidFill>
              </a:rPr>
              <a:t>Servlets</a:t>
            </a:r>
            <a:endParaRPr lang="en-US" dirty="0"/>
          </a:p>
        </p:txBody>
      </p:sp>
      <p:sp>
        <p:nvSpPr>
          <p:cNvPr id="3" name="Content Placeholder 2"/>
          <p:cNvSpPr>
            <a:spLocks noGrp="1"/>
          </p:cNvSpPr>
          <p:nvPr>
            <p:ph idx="1"/>
          </p:nvPr>
        </p:nvSpPr>
        <p:spPr/>
        <p:txBody>
          <a:bodyPr>
            <a:normAutofit/>
          </a:bodyPr>
          <a:lstStyle/>
          <a:p>
            <a:r>
              <a:rPr lang="en-US" dirty="0" err="1" smtClean="0"/>
              <a:t>Servlet</a:t>
            </a:r>
            <a:r>
              <a:rPr lang="en-US" dirty="0" smtClean="0"/>
              <a:t> technology allows to develop Java applications that generate </a:t>
            </a:r>
            <a:r>
              <a:rPr lang="en-GB" dirty="0" smtClean="0"/>
              <a:t>web content</a:t>
            </a:r>
            <a:endParaRPr lang="en-US" dirty="0" smtClean="0"/>
          </a:p>
          <a:p>
            <a:r>
              <a:rPr lang="en-US" dirty="0" smtClean="0"/>
              <a:t>Server side components</a:t>
            </a:r>
          </a:p>
          <a:p>
            <a:r>
              <a:rPr lang="en-US" dirty="0" smtClean="0"/>
              <a:t>Commonly used to extend the applications hosted by web servers </a:t>
            </a:r>
            <a:r>
              <a:rPr lang="en-IN" dirty="0"/>
              <a:t>to handle HTTP requests</a:t>
            </a:r>
            <a:endParaRPr lang="en-US" dirty="0" smtClean="0"/>
          </a:p>
          <a:p>
            <a:r>
              <a:rPr lang="en-US" dirty="0" smtClean="0"/>
              <a:t>Platform and server independent</a:t>
            </a:r>
          </a:p>
          <a:p>
            <a:r>
              <a:rPr lang="en-US" dirty="0" smtClean="0"/>
              <a:t>Dynamic contents generation</a:t>
            </a:r>
          </a:p>
          <a:p>
            <a:r>
              <a:rPr lang="en-US" dirty="0" smtClean="0"/>
              <a:t>Foundation for Java Server Pages</a:t>
            </a:r>
          </a:p>
          <a:p>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solidFill>
                  <a:srgbClr val="000000"/>
                </a:solidFill>
              </a:rPr>
              <a:t>Servlets contd.</a:t>
            </a:r>
            <a:endParaRPr lang="en-US" dirty="0"/>
          </a:p>
        </p:txBody>
      </p:sp>
      <p:sp>
        <p:nvSpPr>
          <p:cNvPr id="3" name="Content Placeholder 2"/>
          <p:cNvSpPr>
            <a:spLocks noGrp="1"/>
          </p:cNvSpPr>
          <p:nvPr>
            <p:ph idx="1"/>
          </p:nvPr>
        </p:nvSpPr>
        <p:spPr/>
        <p:txBody>
          <a:bodyPr>
            <a:normAutofit lnSpcReduction="10000"/>
          </a:bodyPr>
          <a:lstStyle/>
          <a:p>
            <a:r>
              <a:rPr lang="en-IN" dirty="0"/>
              <a:t>A servlet is </a:t>
            </a:r>
            <a:endParaRPr lang="en-IN" dirty="0" smtClean="0"/>
          </a:p>
          <a:p>
            <a:pPr lvl="1"/>
            <a:r>
              <a:rPr lang="en-IN" dirty="0" smtClean="0"/>
              <a:t>A </a:t>
            </a:r>
            <a:r>
              <a:rPr lang="en-IN" dirty="0"/>
              <a:t>Java class capable of responding to any type of request via the </a:t>
            </a:r>
            <a:r>
              <a:rPr lang="en-IN" b="1" dirty="0" smtClean="0"/>
              <a:t>request-response</a:t>
            </a:r>
            <a:r>
              <a:rPr lang="en-IN" dirty="0" smtClean="0"/>
              <a:t> programming model</a:t>
            </a:r>
          </a:p>
          <a:p>
            <a:pPr lvl="1"/>
            <a:r>
              <a:rPr lang="en-IN" dirty="0" smtClean="0"/>
              <a:t>Any class implementing the </a:t>
            </a:r>
            <a:r>
              <a:rPr lang="en-IN" dirty="0" err="1" smtClean="0"/>
              <a:t>Servlet</a:t>
            </a:r>
            <a:r>
              <a:rPr lang="en-IN" dirty="0" smtClean="0"/>
              <a:t> interface, usually extending either the </a:t>
            </a:r>
            <a:r>
              <a:rPr lang="en-IN" dirty="0" err="1" smtClean="0"/>
              <a:t>HttpServlet</a:t>
            </a:r>
            <a:r>
              <a:rPr lang="en-IN" dirty="0" smtClean="0"/>
              <a:t> or </a:t>
            </a:r>
            <a:r>
              <a:rPr lang="en-IN" dirty="0" err="1" smtClean="0"/>
              <a:t>GenericServlet</a:t>
            </a:r>
            <a:r>
              <a:rPr lang="en-IN" dirty="0" smtClean="0"/>
              <a:t> class</a:t>
            </a:r>
          </a:p>
          <a:p>
            <a:endParaRPr lang="en-IN" dirty="0" smtClean="0"/>
          </a:p>
          <a:p>
            <a:r>
              <a:rPr lang="en-IN" dirty="0" smtClean="0"/>
              <a:t>Interfaces </a:t>
            </a:r>
            <a:r>
              <a:rPr lang="en-IN" dirty="0"/>
              <a:t>and classes required for writing servlets are located in </a:t>
            </a:r>
            <a:r>
              <a:rPr lang="en-IN" b="1" dirty="0" err="1"/>
              <a:t>javax.servlet</a:t>
            </a:r>
            <a:r>
              <a:rPr lang="en-IN" dirty="0"/>
              <a:t> </a:t>
            </a:r>
            <a:r>
              <a:rPr lang="en-IN" dirty="0" smtClean="0"/>
              <a:t>and </a:t>
            </a:r>
            <a:r>
              <a:rPr lang="en-IN" b="1" dirty="0" err="1" smtClean="0"/>
              <a:t>javax.servlet.http</a:t>
            </a:r>
            <a:r>
              <a:rPr lang="en-IN" dirty="0" smtClean="0"/>
              <a:t> packages</a:t>
            </a:r>
          </a:p>
        </p:txBody>
      </p:sp>
    </p:spTree>
    <p:extLst>
      <p:ext uri="{BB962C8B-B14F-4D97-AF65-F5344CB8AC3E}">
        <p14:creationId xmlns:p14="http://schemas.microsoft.com/office/powerpoint/2010/main" val="12893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Basic </a:t>
            </a:r>
            <a:r>
              <a:rPr lang="en-GB" dirty="0" err="1" smtClean="0"/>
              <a:t>Servlet</a:t>
            </a:r>
            <a:r>
              <a:rPr lang="en-GB" dirty="0" smtClean="0"/>
              <a:t> Life Cycle</a:t>
            </a:r>
            <a:endParaRPr lang="en-GB" dirty="0"/>
          </a:p>
        </p:txBody>
      </p:sp>
      <p:pic>
        <p:nvPicPr>
          <p:cNvPr id="101378" name="Picture 2"/>
          <p:cNvPicPr>
            <a:picLocks noGrp="1" noChangeAspect="1" noChangeArrowheads="1"/>
          </p:cNvPicPr>
          <p:nvPr>
            <p:ph idx="1"/>
          </p:nvPr>
        </p:nvPicPr>
        <p:blipFill>
          <a:blip r:embed="rId2"/>
          <a:srcRect/>
          <a:stretch>
            <a:fillRect/>
          </a:stretch>
        </p:blipFill>
        <p:spPr bwMode="auto">
          <a:xfrm>
            <a:off x="593635" y="1295400"/>
            <a:ext cx="8191377" cy="45720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smtClean="0"/>
              <a:t>Servlet</a:t>
            </a:r>
            <a:r>
              <a:rPr lang="en-GB" dirty="0" smtClean="0"/>
              <a:t> Life Cycle contd.</a:t>
            </a:r>
            <a:endParaRPr lang="en-GB" dirty="0"/>
          </a:p>
        </p:txBody>
      </p:sp>
      <p:sp>
        <p:nvSpPr>
          <p:cNvPr id="3" name="Content Placeholder 2"/>
          <p:cNvSpPr>
            <a:spLocks noGrp="1"/>
          </p:cNvSpPr>
          <p:nvPr>
            <p:ph idx="1"/>
          </p:nvPr>
        </p:nvSpPr>
        <p:spPr/>
        <p:txBody>
          <a:bodyPr>
            <a:normAutofit/>
          </a:bodyPr>
          <a:lstStyle/>
          <a:p>
            <a:r>
              <a:rPr lang="en-US" dirty="0" smtClean="0"/>
              <a:t>The lifecycle of a servlet is controlled by the container in which the servlet has been deployed</a:t>
            </a:r>
          </a:p>
          <a:p>
            <a:endParaRPr lang="en-IN" dirty="0" smtClean="0"/>
          </a:p>
          <a:p>
            <a:r>
              <a:rPr lang="en-IN" dirty="0" smtClean="0"/>
              <a:t>At </a:t>
            </a:r>
            <a:r>
              <a:rPr lang="en-IN" dirty="0"/>
              <a:t>the deployment time, each servlet is mapped to a certain URL pattern speciﬁed in </a:t>
            </a:r>
            <a:r>
              <a:rPr lang="en-IN" dirty="0" smtClean="0"/>
              <a:t>the application’s </a:t>
            </a:r>
            <a:r>
              <a:rPr lang="en-IN" dirty="0"/>
              <a:t>deployment descriptor, called </a:t>
            </a:r>
            <a:r>
              <a:rPr lang="en-IN" dirty="0" smtClean="0"/>
              <a:t>web.xml</a:t>
            </a:r>
          </a:p>
          <a:p>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smtClean="0"/>
              <a:t>Servlet</a:t>
            </a:r>
            <a:r>
              <a:rPr lang="en-GB" dirty="0" smtClean="0"/>
              <a:t> Life Cycle contd.</a:t>
            </a:r>
            <a:endParaRPr lang="en-GB"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When a request is mapped to a servlet, the container performs the following steps</a:t>
            </a:r>
          </a:p>
          <a:p>
            <a:pPr marL="457200" indent="-457200">
              <a:buFont typeface="+mj-lt"/>
              <a:buAutoNum type="arabicPeriod"/>
            </a:pPr>
            <a:r>
              <a:rPr lang="en-US" dirty="0" smtClean="0"/>
              <a:t>If an instance of the </a:t>
            </a:r>
            <a:r>
              <a:rPr lang="en-US" dirty="0" err="1" smtClean="0"/>
              <a:t>servlet</a:t>
            </a:r>
            <a:r>
              <a:rPr lang="en-US" dirty="0" smtClean="0"/>
              <a:t> does not exist, the web container</a:t>
            </a:r>
          </a:p>
          <a:p>
            <a:pPr marL="914400" lvl="1" indent="-457200"/>
            <a:r>
              <a:rPr lang="en-US" dirty="0" smtClean="0"/>
              <a:t>Loads the </a:t>
            </a:r>
            <a:r>
              <a:rPr lang="en-US" dirty="0" err="1" smtClean="0"/>
              <a:t>servlet</a:t>
            </a:r>
            <a:r>
              <a:rPr lang="en-US" dirty="0" smtClean="0"/>
              <a:t> class</a:t>
            </a:r>
          </a:p>
          <a:p>
            <a:pPr marL="914400" lvl="1" indent="-457200"/>
            <a:r>
              <a:rPr lang="en-US" dirty="0" smtClean="0"/>
              <a:t>Creates an instance of the </a:t>
            </a:r>
            <a:r>
              <a:rPr lang="en-US" dirty="0" err="1" smtClean="0"/>
              <a:t>servlet</a:t>
            </a:r>
            <a:r>
              <a:rPr lang="en-US" dirty="0" smtClean="0"/>
              <a:t> class</a:t>
            </a:r>
          </a:p>
          <a:p>
            <a:pPr marL="914400" lvl="1" indent="-457200"/>
            <a:r>
              <a:rPr lang="en-US" dirty="0" smtClean="0"/>
              <a:t>Initializes the </a:t>
            </a:r>
            <a:r>
              <a:rPr lang="en-US" dirty="0" err="1" smtClean="0"/>
              <a:t>servlet</a:t>
            </a:r>
            <a:r>
              <a:rPr lang="en-US" dirty="0" smtClean="0"/>
              <a:t> instance by calling the </a:t>
            </a:r>
            <a:r>
              <a:rPr lang="en-US" i="1" dirty="0" smtClean="0"/>
              <a:t>init method</a:t>
            </a:r>
          </a:p>
          <a:p>
            <a:pPr marL="457200" indent="-457200">
              <a:buFont typeface="+mj-lt"/>
              <a:buAutoNum type="arabicPeriod"/>
            </a:pPr>
            <a:r>
              <a:rPr lang="en-US" dirty="0" smtClean="0"/>
              <a:t>The container invokes the </a:t>
            </a:r>
            <a:r>
              <a:rPr lang="en-US" i="1" dirty="0" smtClean="0"/>
              <a:t>service method</a:t>
            </a:r>
            <a:r>
              <a:rPr lang="en-US" dirty="0" smtClean="0"/>
              <a:t>, passing request and response objects</a:t>
            </a:r>
          </a:p>
          <a:p>
            <a:endParaRPr lang="en-US" dirty="0" smtClean="0"/>
          </a:p>
          <a:p>
            <a:r>
              <a:rPr lang="en-US" dirty="0" smtClean="0"/>
              <a:t>If it needs to remove the servlet, the container finalizes the servlet by calling the servlet's </a:t>
            </a:r>
            <a:r>
              <a:rPr lang="en-US" i="1" dirty="0" smtClean="0"/>
              <a:t>destroy method</a:t>
            </a:r>
            <a:endParaRPr lang="en-GB" i="1" dirty="0"/>
          </a:p>
        </p:txBody>
      </p:sp>
    </p:spTree>
    <p:extLst>
      <p:ext uri="{BB962C8B-B14F-4D97-AF65-F5344CB8AC3E}">
        <p14:creationId xmlns:p14="http://schemas.microsoft.com/office/powerpoint/2010/main" val="878252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smtClean="0"/>
              <a:t>Servlet</a:t>
            </a:r>
            <a:r>
              <a:rPr lang="en-GB" dirty="0" smtClean="0"/>
              <a:t> Types</a:t>
            </a:r>
            <a:endParaRPr lang="en-GB" dirty="0"/>
          </a:p>
        </p:txBody>
      </p:sp>
      <p:sp>
        <p:nvSpPr>
          <p:cNvPr id="3" name="Content Placeholder 2"/>
          <p:cNvSpPr>
            <a:spLocks noGrp="1"/>
          </p:cNvSpPr>
          <p:nvPr>
            <p:ph idx="1"/>
          </p:nvPr>
        </p:nvSpPr>
        <p:spPr/>
        <p:txBody>
          <a:bodyPr/>
          <a:lstStyle/>
          <a:p>
            <a:r>
              <a:rPr lang="en-US" b="1" dirty="0" smtClean="0"/>
              <a:t>Generic </a:t>
            </a:r>
            <a:r>
              <a:rPr lang="en-US" b="1" dirty="0" err="1" smtClean="0"/>
              <a:t>Servlet</a:t>
            </a:r>
            <a:endParaRPr lang="en-US" b="1" dirty="0" smtClean="0"/>
          </a:p>
          <a:p>
            <a:pPr lvl="1"/>
            <a:r>
              <a:rPr lang="en-US" dirty="0" smtClean="0"/>
              <a:t>Generic </a:t>
            </a:r>
            <a:r>
              <a:rPr lang="en-US" dirty="0" err="1" smtClean="0"/>
              <a:t>servlet</a:t>
            </a:r>
            <a:r>
              <a:rPr lang="en-US" dirty="0" smtClean="0"/>
              <a:t> is protocol independent </a:t>
            </a:r>
            <a:r>
              <a:rPr lang="en-US" dirty="0" err="1" smtClean="0"/>
              <a:t>servlet</a:t>
            </a:r>
            <a:endParaRPr lang="en-US" dirty="0" smtClean="0"/>
          </a:p>
          <a:p>
            <a:pPr lvl="1"/>
            <a:r>
              <a:rPr lang="en-US" dirty="0" smtClean="0"/>
              <a:t>It implements the </a:t>
            </a:r>
            <a:r>
              <a:rPr lang="en-US" dirty="0" err="1" smtClean="0"/>
              <a:t>Servlet</a:t>
            </a:r>
            <a:r>
              <a:rPr lang="en-US" dirty="0" smtClean="0"/>
              <a:t> and </a:t>
            </a:r>
            <a:r>
              <a:rPr lang="en-US" dirty="0" err="1" smtClean="0"/>
              <a:t>ServletConfig</a:t>
            </a:r>
            <a:r>
              <a:rPr lang="en-US" dirty="0" smtClean="0"/>
              <a:t> interface</a:t>
            </a:r>
          </a:p>
          <a:p>
            <a:pPr lvl="1"/>
            <a:r>
              <a:rPr lang="en-US" dirty="0" smtClean="0"/>
              <a:t>It may be directly extended by the </a:t>
            </a:r>
            <a:r>
              <a:rPr lang="en-US" dirty="0" err="1" smtClean="0"/>
              <a:t>servlet</a:t>
            </a:r>
            <a:endParaRPr lang="en-US" dirty="0" smtClean="0"/>
          </a:p>
          <a:p>
            <a:pPr lvl="1"/>
            <a:r>
              <a:rPr lang="en-US" dirty="0" smtClean="0"/>
              <a:t>It has only init() and destroy() method of </a:t>
            </a:r>
            <a:r>
              <a:rPr lang="en-US" dirty="0" err="1" smtClean="0"/>
              <a:t>ServletConfig</a:t>
            </a:r>
            <a:r>
              <a:rPr lang="en-US" dirty="0" smtClean="0"/>
              <a:t> interface in its life cycle</a:t>
            </a:r>
          </a:p>
          <a:p>
            <a:pPr lvl="1"/>
            <a:r>
              <a:rPr lang="en-US" dirty="0" smtClean="0"/>
              <a:t>It also implements the log method of </a:t>
            </a:r>
            <a:r>
              <a:rPr lang="en-US" dirty="0" err="1" smtClean="0"/>
              <a:t>ServletContext</a:t>
            </a:r>
            <a:r>
              <a:rPr lang="en-US" dirty="0" smtClean="0"/>
              <a:t> interface</a:t>
            </a:r>
            <a:endParaRPr lang="en-GB" dirty="0"/>
          </a:p>
        </p:txBody>
      </p:sp>
    </p:spTree>
  </p:cSld>
  <p:clrMapOvr>
    <a:masterClrMapping/>
  </p:clrMapOvr>
</p:sld>
</file>

<file path=ppt/theme/theme1.xml><?xml version="1.0" encoding="utf-8"?>
<a:theme xmlns:a="http://schemas.openxmlformats.org/drawingml/2006/main" name="Session 0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Session 00</Template>
  <TotalTime>3177</TotalTime>
  <Words>1787</Words>
  <Application>Microsoft Office PowerPoint</Application>
  <PresentationFormat>On-screen Show (4:3)</PresentationFormat>
  <Paragraphs>265</Paragraphs>
  <Slides>35</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Times New Roman</vt:lpstr>
      <vt:lpstr>Session 00</vt:lpstr>
      <vt:lpstr>Course Code:CSC402A   Course Title: Web Architecture and Application      Development      </vt:lpstr>
      <vt:lpstr>Objectives</vt:lpstr>
      <vt:lpstr>Contents</vt:lpstr>
      <vt:lpstr>Servlets</vt:lpstr>
      <vt:lpstr>Servlets contd.</vt:lpstr>
      <vt:lpstr>Basic Servlet Life Cycle</vt:lpstr>
      <vt:lpstr>Servlet Life Cycle contd.</vt:lpstr>
      <vt:lpstr>Servlet Life Cycle contd.</vt:lpstr>
      <vt:lpstr>Servlet Types</vt:lpstr>
      <vt:lpstr>Servlet Types contd.</vt:lpstr>
      <vt:lpstr>service() method</vt:lpstr>
      <vt:lpstr>Get</vt:lpstr>
      <vt:lpstr>Post</vt:lpstr>
      <vt:lpstr>Init and Destroy</vt:lpstr>
      <vt:lpstr>ServletInfo</vt:lpstr>
      <vt:lpstr>Servlet - Example</vt:lpstr>
      <vt:lpstr>Descriptor for HelloServlets</vt:lpstr>
      <vt:lpstr>JSP Technology</vt:lpstr>
      <vt:lpstr>JSP Page Life Cycle</vt:lpstr>
      <vt:lpstr>JSP Page Life Cycle contd.</vt:lpstr>
      <vt:lpstr>JSP Scripting Elements</vt:lpstr>
      <vt:lpstr>Components of JSP</vt:lpstr>
      <vt:lpstr>Components of JSP contd.</vt:lpstr>
      <vt:lpstr>JSP - Example</vt:lpstr>
      <vt:lpstr>Persistence API</vt:lpstr>
      <vt:lpstr>Persistence API- Alternative implementations of JPA</vt:lpstr>
      <vt:lpstr>Java Transaction API-JTA</vt:lpstr>
      <vt:lpstr>PowerPoint Presentation</vt:lpstr>
      <vt:lpstr>Java Transaction API</vt:lpstr>
      <vt:lpstr>Java Transaction API</vt:lpstr>
      <vt:lpstr>Persistence API-Entities</vt:lpstr>
      <vt:lpstr>Persistence API-Entity Relationships</vt:lpstr>
      <vt:lpstr>Persistence API-Entity Relationships</vt:lpstr>
      <vt:lpstr>Example Relationships</vt:lpstr>
      <vt:lpstr>Summary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Vineeth P S</dc:creator>
  <cp:lastModifiedBy>Kishor</cp:lastModifiedBy>
  <cp:revision>395</cp:revision>
  <dcterms:created xsi:type="dcterms:W3CDTF">2006-08-16T00:00:00Z</dcterms:created>
  <dcterms:modified xsi:type="dcterms:W3CDTF">2017-08-14T09:32:55Z</dcterms:modified>
</cp:coreProperties>
</file>