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603" r:id="rId2"/>
    <p:sldId id="604" r:id="rId3"/>
    <p:sldId id="605" r:id="rId4"/>
    <p:sldId id="484" r:id="rId5"/>
    <p:sldId id="531" r:id="rId6"/>
    <p:sldId id="586" r:id="rId7"/>
    <p:sldId id="587" r:id="rId8"/>
    <p:sldId id="589" r:id="rId9"/>
    <p:sldId id="583" r:id="rId10"/>
    <p:sldId id="584" r:id="rId11"/>
    <p:sldId id="544" r:id="rId12"/>
    <p:sldId id="487" r:id="rId13"/>
    <p:sldId id="488" r:id="rId14"/>
    <p:sldId id="545" r:id="rId15"/>
    <p:sldId id="546" r:id="rId16"/>
    <p:sldId id="492" r:id="rId17"/>
    <p:sldId id="547" r:id="rId18"/>
    <p:sldId id="548" r:id="rId19"/>
    <p:sldId id="494" r:id="rId20"/>
    <p:sldId id="557" r:id="rId21"/>
    <p:sldId id="590" r:id="rId22"/>
    <p:sldId id="594" r:id="rId23"/>
    <p:sldId id="595" r:id="rId24"/>
    <p:sldId id="596" r:id="rId25"/>
    <p:sldId id="597" r:id="rId26"/>
    <p:sldId id="598" r:id="rId27"/>
    <p:sldId id="599" r:id="rId28"/>
    <p:sldId id="600" r:id="rId29"/>
    <p:sldId id="601" r:id="rId30"/>
    <p:sldId id="602" r:id="rId31"/>
    <p:sldId id="518"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80" autoAdjust="0"/>
    <p:restoredTop sz="89815" autoAdjust="0"/>
  </p:normalViewPr>
  <p:slideViewPr>
    <p:cSldViewPr>
      <p:cViewPr varScale="1">
        <p:scale>
          <a:sx n="74" d="100"/>
          <a:sy n="74"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BFB9AC8-A327-4DE9-83BD-757C8B2B6E1B}" type="datetimeFigureOut">
              <a:rPr lang="en-US" smtClean="0"/>
              <a:pPr/>
              <a:t>8/14/2017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2E1CEF1-0016-43D3-9F82-00B5C84D6171}" type="slidenum">
              <a:rPr lang="en-US" smtClean="0"/>
              <a:pPr/>
              <a:t>‹#›</a:t>
            </a:fld>
            <a:endParaRPr lang="en-US"/>
          </a:p>
        </p:txBody>
      </p:sp>
    </p:spTree>
    <p:extLst>
      <p:ext uri="{BB962C8B-B14F-4D97-AF65-F5344CB8AC3E}">
        <p14:creationId xmlns:p14="http://schemas.microsoft.com/office/powerpoint/2010/main" val="2980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E1CEF1-0016-43D3-9F82-00B5C84D6171}" type="slidenum">
              <a:rPr lang="en-US" smtClean="0"/>
              <a:pPr/>
              <a:t>2</a:t>
            </a:fld>
            <a:endParaRPr lang="en-US"/>
          </a:p>
        </p:txBody>
      </p:sp>
    </p:spTree>
    <p:extLst>
      <p:ext uri="{BB962C8B-B14F-4D97-AF65-F5344CB8AC3E}">
        <p14:creationId xmlns:p14="http://schemas.microsoft.com/office/powerpoint/2010/main" val="1237672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CEBC81-119A-4C47-8DE8-00000F68D9B0}"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41477"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65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216CD2BF-96A9-4836-A23D-0B5866E00D02}"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7EF1E21-D340-4F3D-BB1F-222EFB319DA8}"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7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9C78E9EF-D11D-4D2A-8209-1A75D87272A9}"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3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38AF290-5322-401E-A714-9B2BDA07267C}" type="datetime1">
              <a:rPr lang="en-US" smtClean="0"/>
              <a:t>8/14/2017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05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0587049E-4972-4C84-AABB-ED26C9DDAF2D}"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8990DA6-256D-4A6E-9920-85221B59FFB2}" type="datetime1">
              <a:rPr lang="en-US" smtClean="0"/>
              <a:t>8/14/2017</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6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8/14/2017</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46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0692"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Tree>
    <p:extLst>
      <p:ext uri="{BB962C8B-B14F-4D97-AF65-F5344CB8AC3E}">
        <p14:creationId xmlns:p14="http://schemas.microsoft.com/office/powerpoint/2010/main" val="12748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670329A-D1E2-4198-8150-CFE10B48A91E}"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66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C7D711A-6AC4-4633-9880-0CDEA8ED65A4}" type="datetime1">
              <a:rPr lang="en-US" smtClean="0"/>
              <a:t>8/14/2017</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360826"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3776"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92" y="6019800"/>
            <a:ext cx="621654" cy="685800"/>
          </a:xfrm>
          <a:prstGeom prst="rect">
            <a:avLst/>
          </a:prstGeom>
        </p:spPr>
      </p:pic>
    </p:spTree>
    <p:extLst>
      <p:ext uri="{BB962C8B-B14F-4D97-AF65-F5344CB8AC3E}">
        <p14:creationId xmlns:p14="http://schemas.microsoft.com/office/powerpoint/2010/main" val="3202738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826477"/>
            <a:ext cx="9144000" cy="1356946"/>
          </a:xfrm>
        </p:spPr>
        <p:txBody>
          <a:bodyPr/>
          <a:lstStyle/>
          <a:p>
            <a:r>
              <a:rPr lang="en-IN" sz="2954" b="1" dirty="0"/>
              <a:t>Course Code:CSC402A</a:t>
            </a:r>
            <a:br>
              <a:rPr lang="en-IN" sz="2954" b="1" dirty="0"/>
            </a:br>
            <a:r>
              <a:rPr lang="en-IN" sz="2954" b="1" dirty="0"/>
              <a:t/>
            </a:r>
            <a:br>
              <a:rPr lang="en-IN" sz="2954" b="1" dirty="0"/>
            </a:br>
            <a:r>
              <a:rPr lang="en-IN" sz="2954" b="1" dirty="0"/>
              <a:t>	Course Title: Web Architecture and Application 					Development						</a:t>
            </a:r>
          </a:p>
        </p:txBody>
      </p:sp>
      <p:sp>
        <p:nvSpPr>
          <p:cNvPr id="5" name="Title 1"/>
          <p:cNvSpPr txBox="1">
            <a:spLocks/>
          </p:cNvSpPr>
          <p:nvPr/>
        </p:nvSpPr>
        <p:spPr>
          <a:xfrm>
            <a:off x="70339" y="3288323"/>
            <a:ext cx="9003323" cy="27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108"/>
              </a:spcAft>
            </a:pPr>
            <a:r>
              <a:rPr lang="en-IN" sz="2585" b="1" dirty="0"/>
              <a:t>Course Leader: </a:t>
            </a:r>
          </a:p>
          <a:p>
            <a:r>
              <a:rPr lang="en-IN" sz="2954" b="1" dirty="0"/>
              <a:t> </a:t>
            </a:r>
            <a:r>
              <a:rPr lang="en-IN" sz="2585" b="1" dirty="0"/>
              <a:t>Kishore S.M.</a:t>
            </a:r>
          </a:p>
          <a:p>
            <a:r>
              <a:rPr lang="en-IN" sz="1662" b="1" dirty="0">
                <a:hlinkClick r:id="rId2"/>
              </a:rPr>
              <a:t>kishore.cs.et@msruas.ac.in</a:t>
            </a:r>
            <a:endParaRPr lang="en-IN" sz="2215" b="1" dirty="0"/>
          </a:p>
        </p:txBody>
      </p:sp>
    </p:spTree>
    <p:extLst>
      <p:ext uri="{BB962C8B-B14F-4D97-AF65-F5344CB8AC3E}">
        <p14:creationId xmlns:p14="http://schemas.microsoft.com/office/powerpoint/2010/main" val="3047268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Typical EJB contd.</a:t>
            </a:r>
            <a:endParaRPr lang="en-GB"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A client first connects to the </a:t>
            </a:r>
            <a:r>
              <a:rPr lang="en-US" dirty="0" err="1" smtClean="0"/>
              <a:t>EJBHome</a:t>
            </a:r>
            <a:r>
              <a:rPr lang="en-US" dirty="0" smtClean="0"/>
              <a:t> interface through a JNDI name lookup </a:t>
            </a:r>
          </a:p>
          <a:p>
            <a:pPr marL="457200" indent="-457200">
              <a:buFont typeface="+mj-lt"/>
              <a:buAutoNum type="arabicPeriod"/>
            </a:pPr>
            <a:r>
              <a:rPr lang="en-US" dirty="0" smtClean="0"/>
              <a:t>Then the client executes a create() method against the </a:t>
            </a:r>
            <a:r>
              <a:rPr lang="en-US" dirty="0" err="1" smtClean="0"/>
              <a:t>EJBHome</a:t>
            </a:r>
            <a:r>
              <a:rPr lang="en-US" dirty="0" smtClean="0"/>
              <a:t> object</a:t>
            </a:r>
          </a:p>
          <a:p>
            <a:pPr marL="457200" indent="-457200">
              <a:buFont typeface="+mj-lt"/>
              <a:buAutoNum type="arabicPeriod"/>
            </a:pPr>
            <a:r>
              <a:rPr lang="en-US" dirty="0" smtClean="0"/>
              <a:t>The container takes over, creates an implementation instance and an </a:t>
            </a:r>
            <a:r>
              <a:rPr lang="en-US" dirty="0" err="1" smtClean="0"/>
              <a:t>EJBObject</a:t>
            </a:r>
            <a:r>
              <a:rPr lang="en-US" dirty="0" smtClean="0"/>
              <a:t> instance, and returns a reference to the </a:t>
            </a:r>
            <a:r>
              <a:rPr lang="en-US" dirty="0" err="1" smtClean="0"/>
              <a:t>EJBObject</a:t>
            </a:r>
            <a:endParaRPr lang="en-US" dirty="0" smtClean="0"/>
          </a:p>
          <a:p>
            <a:pPr marL="457200" indent="-457200">
              <a:buFont typeface="+mj-lt"/>
              <a:buAutoNum type="arabicPeriod"/>
            </a:pPr>
            <a:r>
              <a:rPr lang="en-US" dirty="0" smtClean="0"/>
              <a:t>The client executes a method against the </a:t>
            </a:r>
            <a:r>
              <a:rPr lang="en-US" dirty="0" err="1" smtClean="0"/>
              <a:t>EJBObject</a:t>
            </a:r>
            <a:endParaRPr lang="en-US" dirty="0" smtClean="0"/>
          </a:p>
          <a:p>
            <a:pPr marL="457200" indent="-457200">
              <a:buFont typeface="+mj-lt"/>
              <a:buAutoNum type="arabicPeriod"/>
            </a:pPr>
            <a:r>
              <a:rPr lang="en-US" dirty="0" smtClean="0"/>
              <a:t>Once again, the container intercepts the call and issues the command to the EJB implementation, which executes the method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the EJB Architecture</a:t>
            </a:r>
            <a:endParaRPr lang="en-GB" dirty="0"/>
          </a:p>
        </p:txBody>
      </p:sp>
      <p:sp>
        <p:nvSpPr>
          <p:cNvPr id="3" name="Content Placeholder 2"/>
          <p:cNvSpPr>
            <a:spLocks noGrp="1"/>
          </p:cNvSpPr>
          <p:nvPr>
            <p:ph idx="1"/>
          </p:nvPr>
        </p:nvSpPr>
        <p:spPr/>
        <p:txBody>
          <a:bodyPr>
            <a:normAutofit fontScale="92500" lnSpcReduction="10000"/>
          </a:bodyPr>
          <a:lstStyle/>
          <a:p>
            <a:pPr lvl="0"/>
            <a:r>
              <a:rPr lang="en-US" dirty="0" smtClean="0"/>
              <a:t>The EJB bean exists within the container</a:t>
            </a:r>
          </a:p>
          <a:p>
            <a:pPr lvl="0"/>
            <a:r>
              <a:rPr lang="en-US" dirty="0" smtClean="0"/>
              <a:t>The client never communicates directly with the EJB bean</a:t>
            </a:r>
          </a:p>
          <a:p>
            <a:pPr lvl="1"/>
            <a:r>
              <a:rPr lang="en-US" dirty="0" smtClean="0"/>
              <a:t>It talks to the bean through its home interface and its remote interface</a:t>
            </a:r>
          </a:p>
          <a:p>
            <a:endParaRPr lang="en-US" dirty="0" smtClean="0"/>
          </a:p>
          <a:p>
            <a:r>
              <a:rPr lang="en-IN" dirty="0"/>
              <a:t>The </a:t>
            </a:r>
            <a:r>
              <a:rPr lang="en-IN" b="1" dirty="0"/>
              <a:t>remote or local interfaces </a:t>
            </a:r>
            <a:endParaRPr lang="en-IN" b="1" dirty="0" smtClean="0"/>
          </a:p>
          <a:p>
            <a:pPr lvl="1"/>
            <a:r>
              <a:rPr lang="en-IN" dirty="0" smtClean="0"/>
              <a:t>Deﬁne </a:t>
            </a:r>
            <a:r>
              <a:rPr lang="en-IN" dirty="0"/>
              <a:t>a bean’s business </a:t>
            </a:r>
            <a:r>
              <a:rPr lang="en-IN" dirty="0" smtClean="0"/>
              <a:t>methods</a:t>
            </a:r>
          </a:p>
          <a:p>
            <a:r>
              <a:rPr lang="en-IN" dirty="0" smtClean="0"/>
              <a:t>The </a:t>
            </a:r>
            <a:r>
              <a:rPr lang="en-IN" b="1" dirty="0" smtClean="0"/>
              <a:t>home interfaces </a:t>
            </a:r>
          </a:p>
          <a:p>
            <a:pPr lvl="1"/>
            <a:r>
              <a:rPr lang="en-IN" dirty="0" smtClean="0"/>
              <a:t>Represent its life cycle </a:t>
            </a:r>
            <a:r>
              <a:rPr lang="en-IN" dirty="0"/>
              <a:t>methods (e.g. create, destroy), called by the application server to manage the </a:t>
            </a:r>
            <a:r>
              <a:rPr lang="en-IN" dirty="0" smtClean="0"/>
              <a:t>beans</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rgbClr val="000000"/>
                </a:solidFill>
              </a:rPr>
              <a:t>Enterprise Java Beans</a:t>
            </a:r>
            <a:endParaRPr lang="en-US" dirty="0"/>
          </a:p>
        </p:txBody>
      </p:sp>
      <p:grpSp>
        <p:nvGrpSpPr>
          <p:cNvPr id="4" name="Group 2"/>
          <p:cNvGrpSpPr>
            <a:grpSpLocks/>
          </p:cNvGrpSpPr>
          <p:nvPr/>
        </p:nvGrpSpPr>
        <p:grpSpPr bwMode="auto">
          <a:xfrm>
            <a:off x="609121" y="1294697"/>
            <a:ext cx="8197920" cy="4755379"/>
            <a:chOff x="423" y="899"/>
            <a:chExt cx="5693" cy="3302"/>
          </a:xfrm>
        </p:grpSpPr>
        <p:sp>
          <p:nvSpPr>
            <p:cNvPr id="5" name="Line 3"/>
            <p:cNvSpPr>
              <a:spLocks noChangeShapeType="1"/>
            </p:cNvSpPr>
            <p:nvPr/>
          </p:nvSpPr>
          <p:spPr bwMode="auto">
            <a:xfrm flipH="1" flipV="1">
              <a:off x="3968" y="1285"/>
              <a:ext cx="939" cy="752"/>
            </a:xfrm>
            <a:prstGeom prst="line">
              <a:avLst/>
            </a:prstGeom>
            <a:noFill/>
            <a:ln w="72000">
              <a:solidFill>
                <a:srgbClr val="FF0000"/>
              </a:solidFill>
              <a:miter lim="800000"/>
              <a:headEnd/>
              <a:tailEnd type="triangle" w="med" len="med"/>
            </a:ln>
          </p:spPr>
          <p:txBody>
            <a:bodyPr/>
            <a:lstStyle/>
            <a:p>
              <a:endParaRPr lang="en-US"/>
            </a:p>
          </p:txBody>
        </p:sp>
        <p:sp>
          <p:nvSpPr>
            <p:cNvPr id="6" name="Line 4"/>
            <p:cNvSpPr>
              <a:spLocks noChangeShapeType="1"/>
            </p:cNvSpPr>
            <p:nvPr/>
          </p:nvSpPr>
          <p:spPr bwMode="auto">
            <a:xfrm flipV="1">
              <a:off x="3106" y="1305"/>
              <a:ext cx="2" cy="724"/>
            </a:xfrm>
            <a:prstGeom prst="line">
              <a:avLst/>
            </a:prstGeom>
            <a:noFill/>
            <a:ln w="72000">
              <a:solidFill>
                <a:srgbClr val="FF0000"/>
              </a:solidFill>
              <a:miter lim="800000"/>
              <a:headEnd/>
              <a:tailEnd type="triangle" w="med" len="med"/>
            </a:ln>
          </p:spPr>
          <p:txBody>
            <a:bodyPr/>
            <a:lstStyle/>
            <a:p>
              <a:endParaRPr lang="en-US"/>
            </a:p>
          </p:txBody>
        </p:sp>
        <p:sp>
          <p:nvSpPr>
            <p:cNvPr id="7" name="Line 5"/>
            <p:cNvSpPr>
              <a:spLocks noChangeShapeType="1"/>
            </p:cNvSpPr>
            <p:nvPr/>
          </p:nvSpPr>
          <p:spPr bwMode="auto">
            <a:xfrm flipV="1">
              <a:off x="1258" y="1285"/>
              <a:ext cx="1026" cy="752"/>
            </a:xfrm>
            <a:prstGeom prst="line">
              <a:avLst/>
            </a:prstGeom>
            <a:noFill/>
            <a:ln w="72000">
              <a:solidFill>
                <a:srgbClr val="FF0000"/>
              </a:solidFill>
              <a:miter lim="800000"/>
              <a:headEnd/>
              <a:tailEnd type="triangle" w="med" len="med"/>
            </a:ln>
          </p:spPr>
          <p:txBody>
            <a:bodyPr/>
            <a:lstStyle/>
            <a:p>
              <a:endParaRPr lang="en-US"/>
            </a:p>
          </p:txBody>
        </p:sp>
        <p:sp>
          <p:nvSpPr>
            <p:cNvPr id="8" name="AutoShape 6"/>
            <p:cNvSpPr>
              <a:spLocks noChangeArrowheads="1"/>
            </p:cNvSpPr>
            <p:nvPr/>
          </p:nvSpPr>
          <p:spPr bwMode="auto">
            <a:xfrm>
              <a:off x="2233" y="899"/>
              <a:ext cx="1798" cy="331"/>
            </a:xfrm>
            <a:prstGeom prst="roundRect">
              <a:avLst>
                <a:gd name="adj" fmla="val 37667"/>
              </a:avLst>
            </a:prstGeom>
            <a:solidFill>
              <a:srgbClr val="FFCC99"/>
            </a:solidFill>
            <a:ln w="9360">
              <a:solidFill>
                <a:srgbClr val="000000"/>
              </a:solidFill>
              <a:miter lim="800000"/>
              <a:headEnd/>
              <a:tailEnd/>
            </a:ln>
            <a:effectLst>
              <a:outerShdw dist="152735" dir="2700000" algn="ctr" rotWithShape="0">
                <a:srgbClr val="000000"/>
              </a:outerShdw>
            </a:effectLst>
          </p:spPr>
          <p:txBody>
            <a:bodyPr wrap="none" anchor="ctr"/>
            <a:lstStyle/>
            <a:p>
              <a:pPr>
                <a:buFont typeface="Times New Roman" pitchFamily="16" charset="0"/>
                <a:buNone/>
                <a:defRPr/>
              </a:pPr>
              <a:endParaRPr lang="en-US"/>
            </a:p>
          </p:txBody>
        </p:sp>
        <p:sp>
          <p:nvSpPr>
            <p:cNvPr id="9" name="Text Box 7"/>
            <p:cNvSpPr txBox="1">
              <a:spLocks noChangeArrowheads="1"/>
            </p:cNvSpPr>
            <p:nvPr/>
          </p:nvSpPr>
          <p:spPr bwMode="auto">
            <a:xfrm>
              <a:off x="2284" y="975"/>
              <a:ext cx="1738" cy="192"/>
            </a:xfrm>
            <a:prstGeom prst="rect">
              <a:avLst/>
            </a:prstGeom>
            <a:noFill/>
            <a:ln w="9525">
              <a:noFill/>
              <a:round/>
              <a:headEnd/>
              <a:tailEnd/>
            </a:ln>
          </p:spPr>
          <p:txBody>
            <a:bodyPr lIns="0" tIns="0" rIns="0" bIns="0">
              <a:sp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a:solidFill>
                    <a:srgbClr val="000000"/>
                  </a:solidFill>
                </a:rPr>
                <a:t>Enterprise JavaBeans</a:t>
              </a:r>
            </a:p>
          </p:txBody>
        </p:sp>
        <p:sp>
          <p:nvSpPr>
            <p:cNvPr id="10" name="AutoShape 8"/>
            <p:cNvSpPr>
              <a:spLocks noChangeArrowheads="1"/>
            </p:cNvSpPr>
            <p:nvPr/>
          </p:nvSpPr>
          <p:spPr bwMode="auto">
            <a:xfrm>
              <a:off x="3564" y="1733"/>
              <a:ext cx="2552" cy="691"/>
            </a:xfrm>
            <a:prstGeom prst="roundRect">
              <a:avLst>
                <a:gd name="adj" fmla="val 18051"/>
              </a:avLst>
            </a:prstGeom>
            <a:noFill/>
            <a:ln w="9360">
              <a:solidFill>
                <a:srgbClr val="000000"/>
              </a:solidFill>
              <a:miter lim="800000"/>
              <a:headEnd/>
              <a:tailEnd/>
            </a:ln>
          </p:spPr>
          <p:txBody>
            <a:bodyPr wrap="none" anchor="ctr"/>
            <a:lstStyle/>
            <a:p>
              <a:endParaRPr lang="en-US"/>
            </a:p>
          </p:txBody>
        </p:sp>
        <p:sp>
          <p:nvSpPr>
            <p:cNvPr id="11" name="AutoShape 9"/>
            <p:cNvSpPr>
              <a:spLocks noChangeArrowheads="1"/>
            </p:cNvSpPr>
            <p:nvPr/>
          </p:nvSpPr>
          <p:spPr bwMode="auto">
            <a:xfrm>
              <a:off x="423" y="1743"/>
              <a:ext cx="2954" cy="687"/>
            </a:xfrm>
            <a:prstGeom prst="roundRect">
              <a:avLst>
                <a:gd name="adj" fmla="val 18167"/>
              </a:avLst>
            </a:prstGeom>
            <a:noFill/>
            <a:ln w="9360">
              <a:solidFill>
                <a:srgbClr val="000000"/>
              </a:solidFill>
              <a:miter lim="800000"/>
              <a:headEnd/>
              <a:tailEnd/>
            </a:ln>
          </p:spPr>
          <p:txBody>
            <a:bodyPr wrap="none" anchor="ctr"/>
            <a:lstStyle/>
            <a:p>
              <a:endParaRPr lang="en-US"/>
            </a:p>
          </p:txBody>
        </p:sp>
        <p:sp>
          <p:nvSpPr>
            <p:cNvPr id="12" name="AutoShape 10"/>
            <p:cNvSpPr>
              <a:spLocks noChangeArrowheads="1"/>
            </p:cNvSpPr>
            <p:nvPr/>
          </p:nvSpPr>
          <p:spPr bwMode="auto">
            <a:xfrm>
              <a:off x="563" y="2094"/>
              <a:ext cx="1365" cy="246"/>
            </a:xfrm>
            <a:prstGeom prst="roundRect">
              <a:avLst>
                <a:gd name="adj" fmla="val 50000"/>
              </a:avLst>
            </a:prstGeom>
            <a:solidFill>
              <a:srgbClr val="9999FF"/>
            </a:solidFill>
            <a:ln w="9360">
              <a:solidFill>
                <a:srgbClr val="000000"/>
              </a:solidFill>
              <a:miter lim="800000"/>
              <a:headEnd/>
              <a:tailEnd/>
            </a:ln>
          </p:spPr>
          <p:txBody>
            <a:bodyPr wrap="none" anchor="ctr"/>
            <a:lstStyle/>
            <a:p>
              <a:endParaRPr lang="en-US"/>
            </a:p>
          </p:txBody>
        </p:sp>
        <p:sp>
          <p:nvSpPr>
            <p:cNvPr id="13" name="AutoShape 11"/>
            <p:cNvSpPr>
              <a:spLocks noChangeArrowheads="1"/>
            </p:cNvSpPr>
            <p:nvPr/>
          </p:nvSpPr>
          <p:spPr bwMode="auto">
            <a:xfrm>
              <a:off x="2009" y="2082"/>
              <a:ext cx="1293" cy="246"/>
            </a:xfrm>
            <a:prstGeom prst="roundRect">
              <a:avLst>
                <a:gd name="adj" fmla="val 50000"/>
              </a:avLst>
            </a:prstGeom>
            <a:solidFill>
              <a:srgbClr val="CCFFFF"/>
            </a:solidFill>
            <a:ln w="9360">
              <a:solidFill>
                <a:srgbClr val="000000"/>
              </a:solidFill>
              <a:miter lim="800000"/>
              <a:headEnd/>
              <a:tailEnd/>
            </a:ln>
          </p:spPr>
          <p:txBody>
            <a:bodyPr wrap="none" anchor="ctr"/>
            <a:lstStyle/>
            <a:p>
              <a:endParaRPr lang="en-US"/>
            </a:p>
          </p:txBody>
        </p:sp>
        <p:sp>
          <p:nvSpPr>
            <p:cNvPr id="14" name="AutoShape 12"/>
            <p:cNvSpPr>
              <a:spLocks noChangeArrowheads="1"/>
            </p:cNvSpPr>
            <p:nvPr/>
          </p:nvSpPr>
          <p:spPr bwMode="auto">
            <a:xfrm>
              <a:off x="3831" y="2089"/>
              <a:ext cx="2032" cy="246"/>
            </a:xfrm>
            <a:prstGeom prst="roundRect">
              <a:avLst>
                <a:gd name="adj" fmla="val 50000"/>
              </a:avLst>
            </a:prstGeom>
            <a:solidFill>
              <a:srgbClr val="FFFF66"/>
            </a:solidFill>
            <a:ln w="9360">
              <a:solidFill>
                <a:srgbClr val="000000"/>
              </a:solidFill>
              <a:miter lim="800000"/>
              <a:headEnd/>
              <a:tailEnd/>
            </a:ln>
          </p:spPr>
          <p:txBody>
            <a:bodyPr wrap="none" anchor="ctr"/>
            <a:lstStyle/>
            <a:p>
              <a:endParaRPr lang="en-US"/>
            </a:p>
          </p:txBody>
        </p:sp>
        <p:sp>
          <p:nvSpPr>
            <p:cNvPr id="15" name="Text Box 13"/>
            <p:cNvSpPr txBox="1">
              <a:spLocks noChangeArrowheads="1"/>
            </p:cNvSpPr>
            <p:nvPr/>
          </p:nvSpPr>
          <p:spPr bwMode="auto">
            <a:xfrm>
              <a:off x="2233" y="2120"/>
              <a:ext cx="1171" cy="192"/>
            </a:xfrm>
            <a:prstGeom prst="rect">
              <a:avLst/>
            </a:prstGeom>
            <a:noFill/>
            <a:ln w="9525">
              <a:noFill/>
              <a:round/>
              <a:headEnd/>
              <a:tailEnd/>
            </a:ln>
          </p:spPr>
          <p:txBody>
            <a:bodyPr lIns="0" tIns="0" rIns="0" bIns="0">
              <a:sp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dirty="0">
                  <a:solidFill>
                    <a:srgbClr val="000000"/>
                  </a:solidFill>
                </a:rPr>
                <a:t>Entity Bean </a:t>
              </a:r>
            </a:p>
          </p:txBody>
        </p:sp>
        <p:sp>
          <p:nvSpPr>
            <p:cNvPr id="16" name="Text Box 14"/>
            <p:cNvSpPr txBox="1">
              <a:spLocks noChangeArrowheads="1"/>
            </p:cNvSpPr>
            <p:nvPr/>
          </p:nvSpPr>
          <p:spPr bwMode="auto">
            <a:xfrm>
              <a:off x="3989" y="2120"/>
              <a:ext cx="1848" cy="192"/>
            </a:xfrm>
            <a:prstGeom prst="rect">
              <a:avLst/>
            </a:prstGeom>
            <a:noFill/>
            <a:ln w="9525">
              <a:noFill/>
              <a:round/>
              <a:headEnd/>
              <a:tailEnd/>
            </a:ln>
          </p:spPr>
          <p:txBody>
            <a:bodyPr lIns="0" tIns="0" rIns="0" bIns="0">
              <a:sp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dirty="0">
                  <a:solidFill>
                    <a:srgbClr val="000000"/>
                  </a:solidFill>
                </a:rPr>
                <a:t>Message-Driven Bean </a:t>
              </a:r>
            </a:p>
          </p:txBody>
        </p:sp>
        <p:sp>
          <p:nvSpPr>
            <p:cNvPr id="17" name="Text Box 15"/>
            <p:cNvSpPr txBox="1">
              <a:spLocks noChangeArrowheads="1"/>
            </p:cNvSpPr>
            <p:nvPr/>
          </p:nvSpPr>
          <p:spPr bwMode="auto">
            <a:xfrm>
              <a:off x="827" y="1840"/>
              <a:ext cx="2382" cy="192"/>
            </a:xfrm>
            <a:prstGeom prst="rect">
              <a:avLst/>
            </a:prstGeom>
            <a:noFill/>
            <a:ln w="9525">
              <a:noFill/>
              <a:round/>
              <a:headEnd/>
              <a:tailEnd/>
            </a:ln>
          </p:spPr>
          <p:txBody>
            <a:bodyPr lIns="0" tIns="0" rIns="0" bIns="0">
              <a:sp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b="1" dirty="0">
                  <a:solidFill>
                    <a:srgbClr val="000000"/>
                  </a:solidFill>
                </a:rPr>
                <a:t>Synchronous communication</a:t>
              </a:r>
            </a:p>
          </p:txBody>
        </p:sp>
        <p:sp>
          <p:nvSpPr>
            <p:cNvPr id="18" name="Text Box 16"/>
            <p:cNvSpPr txBox="1">
              <a:spLocks noChangeArrowheads="1"/>
            </p:cNvSpPr>
            <p:nvPr/>
          </p:nvSpPr>
          <p:spPr bwMode="auto">
            <a:xfrm>
              <a:off x="3616" y="1840"/>
              <a:ext cx="2500" cy="192"/>
            </a:xfrm>
            <a:prstGeom prst="rect">
              <a:avLst/>
            </a:prstGeom>
            <a:noFill/>
            <a:ln w="9525">
              <a:noFill/>
              <a:round/>
              <a:headEnd/>
              <a:tailEnd/>
            </a:ln>
          </p:spPr>
          <p:txBody>
            <a:bodyPr lIns="0" tIns="0" rIns="0" bIns="0">
              <a:sp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b="1" dirty="0">
                  <a:solidFill>
                    <a:srgbClr val="000000"/>
                  </a:solidFill>
                </a:rPr>
                <a:t>Asynchronous communication</a:t>
              </a:r>
            </a:p>
          </p:txBody>
        </p:sp>
        <p:sp>
          <p:nvSpPr>
            <p:cNvPr id="19" name="AutoShape 17"/>
            <p:cNvSpPr>
              <a:spLocks noChangeArrowheads="1"/>
            </p:cNvSpPr>
            <p:nvPr/>
          </p:nvSpPr>
          <p:spPr bwMode="auto">
            <a:xfrm>
              <a:off x="427" y="2881"/>
              <a:ext cx="781" cy="415"/>
            </a:xfrm>
            <a:prstGeom prst="roundRect">
              <a:avLst>
                <a:gd name="adj" fmla="val 264"/>
              </a:avLst>
            </a:prstGeom>
            <a:solidFill>
              <a:srgbClr val="CCCCFF"/>
            </a:solidFill>
            <a:ln w="9360">
              <a:solidFill>
                <a:srgbClr val="9999FF"/>
              </a:solidFill>
              <a:miter lim="800000"/>
              <a:headEnd/>
              <a:tailEnd/>
            </a:ln>
          </p:spPr>
          <p:txBody>
            <a:bodyPr wrap="none" anchor="ctr"/>
            <a:lstStyle/>
            <a:p>
              <a:endParaRPr lang="en-US"/>
            </a:p>
          </p:txBody>
        </p:sp>
        <p:sp>
          <p:nvSpPr>
            <p:cNvPr id="20" name="Text Box 18"/>
            <p:cNvSpPr txBox="1">
              <a:spLocks noChangeArrowheads="1"/>
            </p:cNvSpPr>
            <p:nvPr/>
          </p:nvSpPr>
          <p:spPr bwMode="auto">
            <a:xfrm>
              <a:off x="445" y="2993"/>
              <a:ext cx="705" cy="192"/>
            </a:xfrm>
            <a:prstGeom prst="rect">
              <a:avLst/>
            </a:prstGeom>
            <a:noFill/>
            <a:ln w="9525">
              <a:noFill/>
              <a:round/>
              <a:headEnd/>
              <a:tailEnd/>
            </a:ln>
          </p:spPr>
          <p:txBody>
            <a:bodyPr lIns="0" tIns="0" rIns="0" bIns="0">
              <a:sp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dirty="0">
                  <a:solidFill>
                    <a:srgbClr val="000000"/>
                  </a:solidFill>
                </a:rPr>
                <a:t>Stateless</a:t>
              </a:r>
            </a:p>
          </p:txBody>
        </p:sp>
        <p:sp>
          <p:nvSpPr>
            <p:cNvPr id="21" name="AutoShape 19"/>
            <p:cNvSpPr>
              <a:spLocks noChangeArrowheads="1"/>
            </p:cNvSpPr>
            <p:nvPr/>
          </p:nvSpPr>
          <p:spPr bwMode="auto">
            <a:xfrm>
              <a:off x="1330" y="2877"/>
              <a:ext cx="721" cy="415"/>
            </a:xfrm>
            <a:prstGeom prst="roundRect">
              <a:avLst>
                <a:gd name="adj" fmla="val 264"/>
              </a:avLst>
            </a:prstGeom>
            <a:solidFill>
              <a:srgbClr val="CCCCFF"/>
            </a:solidFill>
            <a:ln w="9360">
              <a:solidFill>
                <a:srgbClr val="9999FF"/>
              </a:solidFill>
              <a:miter lim="800000"/>
              <a:headEnd/>
              <a:tailEnd/>
            </a:ln>
          </p:spPr>
          <p:txBody>
            <a:bodyPr wrap="none" anchor="ctr"/>
            <a:lstStyle/>
            <a:p>
              <a:endParaRPr lang="en-US"/>
            </a:p>
          </p:txBody>
        </p:sp>
        <p:sp>
          <p:nvSpPr>
            <p:cNvPr id="22" name="Text Box 20"/>
            <p:cNvSpPr txBox="1">
              <a:spLocks noChangeArrowheads="1"/>
            </p:cNvSpPr>
            <p:nvPr/>
          </p:nvSpPr>
          <p:spPr bwMode="auto">
            <a:xfrm>
              <a:off x="1407" y="3006"/>
              <a:ext cx="704" cy="192"/>
            </a:xfrm>
            <a:prstGeom prst="rect">
              <a:avLst/>
            </a:prstGeom>
            <a:noFill/>
            <a:ln w="9525">
              <a:noFill/>
              <a:round/>
              <a:headEnd/>
              <a:tailEnd/>
            </a:ln>
          </p:spPr>
          <p:txBody>
            <a:bodyPr lIns="0" tIns="0" rIns="0" bIns="0">
              <a:sp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err="1">
                  <a:solidFill>
                    <a:srgbClr val="000000"/>
                  </a:solidFill>
                </a:rPr>
                <a:t>Stateful</a:t>
              </a:r>
              <a:endParaRPr lang="en-GB" dirty="0">
                <a:solidFill>
                  <a:srgbClr val="000000"/>
                </a:solidFill>
              </a:endParaRPr>
            </a:p>
          </p:txBody>
        </p:sp>
        <p:sp>
          <p:nvSpPr>
            <p:cNvPr id="23" name="AutoShape 21"/>
            <p:cNvSpPr>
              <a:spLocks noChangeArrowheads="1"/>
            </p:cNvSpPr>
            <p:nvPr/>
          </p:nvSpPr>
          <p:spPr bwMode="auto">
            <a:xfrm>
              <a:off x="1377" y="3644"/>
              <a:ext cx="1187" cy="546"/>
            </a:xfrm>
            <a:prstGeom prst="roundRect">
              <a:avLst>
                <a:gd name="adj" fmla="val 199"/>
              </a:avLst>
            </a:prstGeom>
            <a:solidFill>
              <a:srgbClr val="E8FFFD"/>
            </a:solidFill>
            <a:ln w="9360">
              <a:solidFill>
                <a:srgbClr val="CCFFFF"/>
              </a:solidFill>
              <a:miter lim="800000"/>
              <a:headEnd/>
              <a:tailEnd/>
            </a:ln>
          </p:spPr>
          <p:txBody>
            <a:bodyPr wrap="none" anchor="ctr"/>
            <a:lstStyle/>
            <a:p>
              <a:endParaRPr lang="en-US"/>
            </a:p>
          </p:txBody>
        </p:sp>
        <p:sp>
          <p:nvSpPr>
            <p:cNvPr id="24" name="Text Box 22"/>
            <p:cNvSpPr txBox="1">
              <a:spLocks noChangeArrowheads="1"/>
            </p:cNvSpPr>
            <p:nvPr/>
          </p:nvSpPr>
          <p:spPr bwMode="auto">
            <a:xfrm>
              <a:off x="1428" y="3688"/>
              <a:ext cx="1111" cy="481"/>
            </a:xfrm>
            <a:prstGeom prst="rect">
              <a:avLst/>
            </a:prstGeom>
            <a:noFill/>
            <a:ln w="9525">
              <a:noFill/>
              <a:round/>
              <a:headEnd/>
              <a:tailEnd/>
            </a:ln>
          </p:spPr>
          <p:txBody>
            <a:bodyPr lIns="0" tIns="0" rIns="0" bIns="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500" b="1" dirty="0">
                  <a:solidFill>
                    <a:srgbClr val="000000"/>
                  </a:solidFill>
                </a:rPr>
                <a:t>Bean managed</a:t>
              </a:r>
            </a:p>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500" b="1" dirty="0">
                  <a:solidFill>
                    <a:srgbClr val="000000"/>
                  </a:solidFill>
                </a:rPr>
                <a:t>Persistence</a:t>
              </a:r>
            </a:p>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500" b="1" dirty="0">
                  <a:solidFill>
                    <a:srgbClr val="000000"/>
                  </a:solidFill>
                </a:rPr>
                <a:t>(BMP)</a:t>
              </a:r>
            </a:p>
          </p:txBody>
        </p:sp>
        <p:sp>
          <p:nvSpPr>
            <p:cNvPr id="25" name="AutoShape 23"/>
            <p:cNvSpPr>
              <a:spLocks noChangeArrowheads="1"/>
            </p:cNvSpPr>
            <p:nvPr/>
          </p:nvSpPr>
          <p:spPr bwMode="auto">
            <a:xfrm>
              <a:off x="2712" y="3640"/>
              <a:ext cx="1564" cy="561"/>
            </a:xfrm>
            <a:prstGeom prst="roundRect">
              <a:avLst>
                <a:gd name="adj" fmla="val 194"/>
              </a:avLst>
            </a:prstGeom>
            <a:solidFill>
              <a:srgbClr val="E8FFFD"/>
            </a:solidFill>
            <a:ln w="9360">
              <a:solidFill>
                <a:srgbClr val="CCFFFF"/>
              </a:solidFill>
              <a:miter lim="800000"/>
              <a:headEnd/>
              <a:tailEnd/>
            </a:ln>
          </p:spPr>
          <p:txBody>
            <a:bodyPr wrap="none" anchor="ctr"/>
            <a:lstStyle/>
            <a:p>
              <a:endParaRPr lang="en-US"/>
            </a:p>
          </p:txBody>
        </p:sp>
        <p:sp>
          <p:nvSpPr>
            <p:cNvPr id="26" name="Text Box 24"/>
            <p:cNvSpPr txBox="1">
              <a:spLocks noChangeArrowheads="1"/>
            </p:cNvSpPr>
            <p:nvPr/>
          </p:nvSpPr>
          <p:spPr bwMode="auto">
            <a:xfrm>
              <a:off x="2762" y="3684"/>
              <a:ext cx="1462" cy="481"/>
            </a:xfrm>
            <a:prstGeom prst="rect">
              <a:avLst/>
            </a:prstGeom>
            <a:noFill/>
            <a:ln w="9525">
              <a:noFill/>
              <a:round/>
              <a:headEnd/>
              <a:tailEnd/>
            </a:ln>
          </p:spPr>
          <p:txBody>
            <a:bodyPr lIns="0" tIns="0" rIns="0" bIns="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500" b="1" dirty="0">
                  <a:solidFill>
                    <a:srgbClr val="000000"/>
                  </a:solidFill>
                </a:rPr>
                <a:t>Container managed</a:t>
              </a:r>
            </a:p>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500" b="1" dirty="0">
                  <a:solidFill>
                    <a:srgbClr val="000000"/>
                  </a:solidFill>
                </a:rPr>
                <a:t>Persistence</a:t>
              </a:r>
            </a:p>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500" b="1" dirty="0">
                  <a:solidFill>
                    <a:srgbClr val="000000"/>
                  </a:solidFill>
                </a:rPr>
                <a:t>(CMP)</a:t>
              </a:r>
            </a:p>
          </p:txBody>
        </p:sp>
        <p:sp>
          <p:nvSpPr>
            <p:cNvPr id="27" name="Line 25"/>
            <p:cNvSpPr>
              <a:spLocks noChangeShapeType="1"/>
            </p:cNvSpPr>
            <p:nvPr/>
          </p:nvSpPr>
          <p:spPr bwMode="auto">
            <a:xfrm flipV="1">
              <a:off x="614" y="2404"/>
              <a:ext cx="415" cy="397"/>
            </a:xfrm>
            <a:prstGeom prst="line">
              <a:avLst/>
            </a:prstGeom>
            <a:noFill/>
            <a:ln w="72000">
              <a:solidFill>
                <a:srgbClr val="FF0000"/>
              </a:solidFill>
              <a:miter lim="800000"/>
              <a:headEnd/>
              <a:tailEnd type="triangle" w="med" len="med"/>
            </a:ln>
          </p:spPr>
          <p:txBody>
            <a:bodyPr/>
            <a:lstStyle/>
            <a:p>
              <a:endParaRPr lang="en-US"/>
            </a:p>
          </p:txBody>
        </p:sp>
        <p:sp>
          <p:nvSpPr>
            <p:cNvPr id="28" name="Line 26"/>
            <p:cNvSpPr>
              <a:spLocks noChangeShapeType="1"/>
            </p:cNvSpPr>
            <p:nvPr/>
          </p:nvSpPr>
          <p:spPr bwMode="auto">
            <a:xfrm flipH="1" flipV="1">
              <a:off x="1377" y="2414"/>
              <a:ext cx="351" cy="394"/>
            </a:xfrm>
            <a:prstGeom prst="line">
              <a:avLst/>
            </a:prstGeom>
            <a:noFill/>
            <a:ln w="72000">
              <a:solidFill>
                <a:srgbClr val="FF0000"/>
              </a:solidFill>
              <a:miter lim="800000"/>
              <a:headEnd/>
              <a:tailEnd type="triangle" w="med" len="med"/>
            </a:ln>
          </p:spPr>
          <p:txBody>
            <a:bodyPr/>
            <a:lstStyle/>
            <a:p>
              <a:endParaRPr lang="en-US"/>
            </a:p>
          </p:txBody>
        </p:sp>
        <p:sp>
          <p:nvSpPr>
            <p:cNvPr id="29" name="Line 27"/>
            <p:cNvSpPr>
              <a:spLocks noChangeShapeType="1"/>
            </p:cNvSpPr>
            <p:nvPr/>
          </p:nvSpPr>
          <p:spPr bwMode="auto">
            <a:xfrm flipV="1">
              <a:off x="1972" y="2379"/>
              <a:ext cx="608" cy="1195"/>
            </a:xfrm>
            <a:prstGeom prst="line">
              <a:avLst/>
            </a:prstGeom>
            <a:noFill/>
            <a:ln w="72000">
              <a:solidFill>
                <a:srgbClr val="FF0000"/>
              </a:solidFill>
              <a:miter lim="800000"/>
              <a:headEnd/>
              <a:tailEnd type="triangle" w="med" len="med"/>
            </a:ln>
          </p:spPr>
          <p:txBody>
            <a:bodyPr/>
            <a:lstStyle/>
            <a:p>
              <a:endParaRPr lang="en-US"/>
            </a:p>
          </p:txBody>
        </p:sp>
        <p:sp>
          <p:nvSpPr>
            <p:cNvPr id="30" name="Line 28"/>
            <p:cNvSpPr>
              <a:spLocks noChangeShapeType="1"/>
            </p:cNvSpPr>
            <p:nvPr/>
          </p:nvSpPr>
          <p:spPr bwMode="auto">
            <a:xfrm flipH="1" flipV="1">
              <a:off x="2899" y="2370"/>
              <a:ext cx="558" cy="1210"/>
            </a:xfrm>
            <a:prstGeom prst="line">
              <a:avLst/>
            </a:prstGeom>
            <a:noFill/>
            <a:ln w="72000">
              <a:solidFill>
                <a:srgbClr val="FF0000"/>
              </a:solidFill>
              <a:miter lim="800000"/>
              <a:headEnd/>
              <a:tailEnd type="triangle" w="med" len="med"/>
            </a:ln>
          </p:spPr>
          <p:txBody>
            <a:bodyPr/>
            <a:lstStyle/>
            <a:p>
              <a:endParaRPr lang="en-US"/>
            </a:p>
          </p:txBody>
        </p:sp>
        <p:sp>
          <p:nvSpPr>
            <p:cNvPr id="31" name="Text Box 29"/>
            <p:cNvSpPr txBox="1">
              <a:spLocks noChangeArrowheads="1"/>
            </p:cNvSpPr>
            <p:nvPr/>
          </p:nvSpPr>
          <p:spPr bwMode="auto">
            <a:xfrm>
              <a:off x="698" y="2120"/>
              <a:ext cx="1171" cy="192"/>
            </a:xfrm>
            <a:prstGeom prst="rect">
              <a:avLst/>
            </a:prstGeom>
            <a:noFill/>
            <a:ln w="9525">
              <a:noFill/>
              <a:round/>
              <a:headEnd/>
              <a:tailEnd/>
            </a:ln>
          </p:spPr>
          <p:txBody>
            <a:bodyPr lIns="0" tIns="0" rIns="0" bIns="0">
              <a:spAutoFit/>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dirty="0">
                  <a:solidFill>
                    <a:srgbClr val="000000"/>
                  </a:solidFill>
                </a:rPr>
                <a:t>Session Bean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Session Bean</a:t>
            </a:r>
            <a:endParaRPr lang="en-US" dirty="0"/>
          </a:p>
        </p:txBody>
      </p:sp>
      <p:sp>
        <p:nvSpPr>
          <p:cNvPr id="3" name="Content Placeholder 2"/>
          <p:cNvSpPr>
            <a:spLocks noGrp="1"/>
          </p:cNvSpPr>
          <p:nvPr>
            <p:ph idx="1"/>
          </p:nvPr>
        </p:nvSpPr>
        <p:spPr>
          <a:xfrm>
            <a:off x="457200" y="1219200"/>
            <a:ext cx="8229600" cy="5137150"/>
          </a:xfrm>
        </p:spPr>
        <p:txBody>
          <a:bodyPr>
            <a:normAutofit fontScale="92500" lnSpcReduction="10000"/>
          </a:bodyPr>
          <a:lstStyle/>
          <a:p>
            <a:r>
              <a:rPr lang="en-IN" dirty="0" smtClean="0"/>
              <a:t>A reusable </a:t>
            </a:r>
            <a:r>
              <a:rPr lang="en-IN" dirty="0"/>
              <a:t>component that encapsulates business logic of an </a:t>
            </a:r>
            <a:r>
              <a:rPr lang="en-IN" dirty="0" smtClean="0"/>
              <a:t>enterprise application</a:t>
            </a:r>
            <a:endParaRPr lang="en-US" dirty="0" smtClean="0"/>
          </a:p>
          <a:p>
            <a:r>
              <a:rPr lang="en-US" dirty="0" smtClean="0"/>
              <a:t>Execute on behalf of a single client </a:t>
            </a:r>
          </a:p>
          <a:p>
            <a:pPr lvl="1"/>
            <a:r>
              <a:rPr lang="en-IN" dirty="0"/>
              <a:t>A client code accesses the session bean deployed on the application server and invokes methods that perform tasks inside the application server</a:t>
            </a:r>
            <a:endParaRPr lang="en-US" dirty="0"/>
          </a:p>
          <a:p>
            <a:endParaRPr lang="en-US" dirty="0" smtClean="0"/>
          </a:p>
          <a:p>
            <a:r>
              <a:rPr lang="en-US" dirty="0" smtClean="0"/>
              <a:t>Their </a:t>
            </a:r>
            <a:r>
              <a:rPr lang="en-US" dirty="0"/>
              <a:t>lifetime is limited to that of the client and hence they are relatively </a:t>
            </a:r>
            <a:r>
              <a:rPr lang="en-US" b="1" dirty="0"/>
              <a:t>short-lived</a:t>
            </a:r>
          </a:p>
          <a:p>
            <a:pPr lvl="1"/>
            <a:r>
              <a:rPr lang="en-US" dirty="0" smtClean="0"/>
              <a:t>They </a:t>
            </a:r>
            <a:r>
              <a:rPr lang="en-US" dirty="0"/>
              <a:t>do not survive server crashes </a:t>
            </a:r>
          </a:p>
          <a:p>
            <a:pPr lvl="1"/>
            <a:r>
              <a:rPr lang="en-US" dirty="0"/>
              <a:t>They do not represent data in the </a:t>
            </a:r>
            <a:r>
              <a:rPr lang="en-US" dirty="0" smtClean="0"/>
              <a:t>database</a:t>
            </a:r>
          </a:p>
          <a:p>
            <a:pPr lvl="1"/>
            <a:r>
              <a:rPr lang="en-US" dirty="0" smtClean="0"/>
              <a:t>Their identity is hidden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Stateless Session Bean</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Do not maintain any conversational state</a:t>
            </a:r>
          </a:p>
          <a:p>
            <a:r>
              <a:rPr lang="en-US" dirty="0" smtClean="0"/>
              <a:t>Each method is completely independent and uses only data passed in its parameters</a:t>
            </a:r>
          </a:p>
          <a:p>
            <a:r>
              <a:rPr lang="en-IN" dirty="0" smtClean="0"/>
              <a:t>Capable of </a:t>
            </a:r>
            <a:r>
              <a:rPr lang="en-IN" dirty="0"/>
              <a:t>handling multiple clients when no </a:t>
            </a:r>
            <a:r>
              <a:rPr lang="en-IN" dirty="0" smtClean="0"/>
              <a:t>client speciﬁc data </a:t>
            </a:r>
            <a:r>
              <a:rPr lang="en-IN" dirty="0"/>
              <a:t>is needed</a:t>
            </a:r>
            <a:endParaRPr lang="en-US" dirty="0" smtClean="0"/>
          </a:p>
          <a:p>
            <a:pPr lvl="1"/>
            <a:r>
              <a:rPr lang="en-IN" sz="2400" dirty="0"/>
              <a:t>The state of a stateless session bean is shared by all the clients </a:t>
            </a:r>
            <a:r>
              <a:rPr lang="en-IN" sz="2400" dirty="0" smtClean="0"/>
              <a:t>using it</a:t>
            </a:r>
            <a:endParaRPr lang="en-US" sz="2400" dirty="0" smtClean="0"/>
          </a:p>
          <a:p>
            <a:r>
              <a:rPr lang="en-US" dirty="0" smtClean="0"/>
              <a:t>A container can easily handle a state-less Session bean</a:t>
            </a:r>
          </a:p>
          <a:p>
            <a:pPr lvl="1"/>
            <a:r>
              <a:rPr lang="en-US" dirty="0" smtClean="0"/>
              <a:t>Instances of a stateless bean can be  created and destroyed at will, without knowing about their state at the time of their destruction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Stateful</a:t>
            </a:r>
            <a:r>
              <a:rPr lang="en-GB" dirty="0" smtClean="0"/>
              <a:t> Session Bean</a:t>
            </a:r>
            <a:endParaRPr lang="en-GB" dirty="0"/>
          </a:p>
        </p:txBody>
      </p:sp>
      <p:sp>
        <p:nvSpPr>
          <p:cNvPr id="3" name="Content Placeholder 2"/>
          <p:cNvSpPr>
            <a:spLocks noGrp="1"/>
          </p:cNvSpPr>
          <p:nvPr>
            <p:ph idx="1"/>
          </p:nvPr>
        </p:nvSpPr>
        <p:spPr/>
        <p:txBody>
          <a:bodyPr>
            <a:normAutofit/>
          </a:bodyPr>
          <a:lstStyle/>
          <a:p>
            <a:r>
              <a:rPr lang="en-IN" dirty="0" smtClean="0"/>
              <a:t>Used </a:t>
            </a:r>
            <a:r>
              <a:rPr lang="en-IN" dirty="0"/>
              <a:t>to represent the state of a client session</a:t>
            </a:r>
            <a:endParaRPr lang="en-US" dirty="0" smtClean="0"/>
          </a:p>
          <a:p>
            <a:r>
              <a:rPr lang="en-GB" dirty="0"/>
              <a:t>One Session Bean object per client </a:t>
            </a:r>
          </a:p>
          <a:p>
            <a:r>
              <a:rPr lang="en-US" dirty="0" smtClean="0"/>
              <a:t>A </a:t>
            </a:r>
            <a:r>
              <a:rPr lang="en-US" dirty="0" err="1" smtClean="0"/>
              <a:t>Stateful</a:t>
            </a:r>
            <a:r>
              <a:rPr lang="en-US" dirty="0" smtClean="0"/>
              <a:t> Session bean is a bean that changes state during a conversation</a:t>
            </a:r>
          </a:p>
          <a:p>
            <a:pPr lvl="1"/>
            <a:r>
              <a:rPr lang="en-US" sz="2400" dirty="0" smtClean="0"/>
              <a:t>That </a:t>
            </a:r>
            <a:r>
              <a:rPr lang="en-US" sz="2400" dirty="0"/>
              <a:t>change can affect subsequent method calls</a:t>
            </a:r>
            <a:endParaRPr lang="en-US" sz="2400" dirty="0" smtClean="0"/>
          </a:p>
          <a:p>
            <a:r>
              <a:rPr lang="en-IN" dirty="0"/>
              <a:t>Hold information about the client between the method invocations</a:t>
            </a:r>
          </a:p>
          <a:p>
            <a:r>
              <a:rPr lang="en-IN" dirty="0"/>
              <a:t>If the client stops using the </a:t>
            </a:r>
            <a:r>
              <a:rPr lang="en-IN" dirty="0" err="1"/>
              <a:t>stateful</a:t>
            </a:r>
            <a:r>
              <a:rPr lang="en-IN" dirty="0"/>
              <a:t> session bean, it discarded and the state </a:t>
            </a:r>
            <a:r>
              <a:rPr lang="en-IN" dirty="0" smtClean="0"/>
              <a:t>disappears</a:t>
            </a:r>
            <a:endParaRPr lang="en-GB"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Entity Beans</a:t>
            </a:r>
            <a:endParaRPr lang="en-US" dirty="0"/>
          </a:p>
        </p:txBody>
      </p:sp>
      <p:sp>
        <p:nvSpPr>
          <p:cNvPr id="3" name="Content Placeholder 2"/>
          <p:cNvSpPr>
            <a:spLocks noGrp="1"/>
          </p:cNvSpPr>
          <p:nvPr>
            <p:ph idx="1"/>
          </p:nvPr>
        </p:nvSpPr>
        <p:spPr/>
        <p:txBody>
          <a:bodyPr>
            <a:normAutofit fontScale="85000" lnSpcReduction="10000"/>
          </a:bodyPr>
          <a:lstStyle/>
          <a:p>
            <a:r>
              <a:rPr lang="en-US" sz="2600" dirty="0" smtClean="0"/>
              <a:t>Used to represent business data in  an application</a:t>
            </a:r>
          </a:p>
          <a:p>
            <a:r>
              <a:rPr lang="en-US" sz="2600" dirty="0" smtClean="0"/>
              <a:t>Correspond with information stored in databases or other persistent storage</a:t>
            </a:r>
          </a:p>
          <a:p>
            <a:r>
              <a:rPr lang="en-US" sz="2600" dirty="0" smtClean="0"/>
              <a:t>Have primary key</a:t>
            </a:r>
          </a:p>
          <a:p>
            <a:r>
              <a:rPr lang="en-US" sz="2600" dirty="0" smtClean="0"/>
              <a:t>Participate in transactions</a:t>
            </a:r>
          </a:p>
          <a:p>
            <a:r>
              <a:rPr lang="en-US" sz="2600" dirty="0" smtClean="0"/>
              <a:t>Long-lived</a:t>
            </a:r>
          </a:p>
          <a:p>
            <a:pPr lvl="1"/>
            <a:r>
              <a:rPr lang="en-US" sz="2600" dirty="0" smtClean="0"/>
              <a:t>Can survive EJB server clashes</a:t>
            </a:r>
          </a:p>
          <a:p>
            <a:r>
              <a:rPr lang="en-US" sz="2600" dirty="0" smtClean="0"/>
              <a:t>Multiple clients can access and work with the same entity bean</a:t>
            </a:r>
          </a:p>
          <a:p>
            <a:r>
              <a:rPr lang="en-US" sz="2600" dirty="0" smtClean="0"/>
              <a:t>When not used</a:t>
            </a:r>
          </a:p>
          <a:p>
            <a:pPr lvl="1"/>
            <a:r>
              <a:rPr lang="en-US" sz="2600" dirty="0" smtClean="0"/>
              <a:t>Preserved in persistent location and returned to the pool</a:t>
            </a:r>
          </a:p>
          <a:p>
            <a:r>
              <a:rPr lang="en-US" sz="2600" dirty="0" smtClean="0"/>
              <a:t>When used</a:t>
            </a:r>
          </a:p>
          <a:p>
            <a:pPr lvl="1"/>
            <a:r>
              <a:rPr lang="en-US" sz="2600" dirty="0" smtClean="0"/>
              <a:t>Can be cached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GB" sz="4000" kern="1200" dirty="0">
                <a:solidFill>
                  <a:srgbClr val="000000"/>
                </a:solidFill>
                <a:ea typeface="+mj-ea"/>
                <a:cs typeface="Times New Roman" pitchFamily="18" charset="0"/>
              </a:rPr>
              <a:t>Bean Managed Persistence (BMP)</a:t>
            </a:r>
          </a:p>
        </p:txBody>
      </p:sp>
      <p:sp>
        <p:nvSpPr>
          <p:cNvPr id="3" name="Content Placeholder 2"/>
          <p:cNvSpPr>
            <a:spLocks noGrp="1"/>
          </p:cNvSpPr>
          <p:nvPr>
            <p:ph idx="1"/>
          </p:nvPr>
        </p:nvSpPr>
        <p:spPr/>
        <p:txBody>
          <a:bodyPr/>
          <a:lstStyle/>
          <a:p>
            <a:r>
              <a:rPr lang="en-US" sz="2800" dirty="0" smtClean="0"/>
              <a:t>The author of the bean must write any necessary database calls to send the  object out to persistent storage and read it back in again</a:t>
            </a:r>
          </a:p>
          <a:p>
            <a:r>
              <a:rPr lang="en-US" sz="2800" dirty="0" smtClean="0"/>
              <a:t>To implement bean-managed persistence, we would place our database calls in the </a:t>
            </a:r>
            <a:r>
              <a:rPr lang="en-US" sz="2800" b="1" dirty="0" err="1" smtClean="0"/>
              <a:t>ejbLoad</a:t>
            </a:r>
            <a:r>
              <a:rPr lang="en-US" sz="2800" b="1" dirty="0" smtClean="0"/>
              <a:t>()</a:t>
            </a:r>
            <a:r>
              <a:rPr lang="en-US" sz="2800" dirty="0" smtClean="0"/>
              <a:t> and  </a:t>
            </a:r>
            <a:r>
              <a:rPr lang="en-US" sz="2800" b="1" dirty="0" err="1" smtClean="0"/>
              <a:t>ejbStore</a:t>
            </a:r>
            <a:r>
              <a:rPr lang="en-US" sz="2800" b="1" dirty="0" smtClean="0"/>
              <a:t>()</a:t>
            </a:r>
            <a:r>
              <a:rPr lang="en-US" sz="2800" dirty="0" smtClean="0"/>
              <a:t> routines</a:t>
            </a:r>
          </a:p>
          <a:p>
            <a:r>
              <a:rPr lang="en-US" sz="2800" dirty="0" smtClean="0"/>
              <a:t>The container calls </a:t>
            </a:r>
            <a:r>
              <a:rPr lang="en-US" sz="2800" b="1" dirty="0" err="1" smtClean="0"/>
              <a:t>ejbLoad</a:t>
            </a:r>
            <a:r>
              <a:rPr lang="en-US" sz="2800" b="1" dirty="0" smtClean="0"/>
              <a:t>()  </a:t>
            </a:r>
            <a:r>
              <a:rPr lang="en-US" sz="2800" dirty="0" smtClean="0"/>
              <a:t>to notify the  object that it should land its state in from a database</a:t>
            </a:r>
          </a:p>
          <a:p>
            <a:r>
              <a:rPr lang="en-US" sz="2800" dirty="0" smtClean="0"/>
              <a:t>The </a:t>
            </a:r>
            <a:r>
              <a:rPr lang="en-US" sz="2800" b="1" dirty="0" err="1" smtClean="0"/>
              <a:t>ejbStore</a:t>
            </a:r>
            <a:r>
              <a:rPr lang="en-US" sz="2800" b="1" dirty="0" smtClean="0"/>
              <a:t>() </a:t>
            </a:r>
            <a:r>
              <a:rPr lang="en-US" sz="2800" dirty="0" smtClean="0"/>
              <a:t>notifies the object that it should write its state out to the database</a:t>
            </a:r>
            <a:endParaRPr lang="en-GB"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Container Managed Persistence</a:t>
            </a:r>
            <a:endParaRPr lang="en-GB" dirty="0"/>
          </a:p>
        </p:txBody>
      </p:sp>
      <p:sp>
        <p:nvSpPr>
          <p:cNvPr id="3" name="Content Placeholder 2"/>
          <p:cNvSpPr>
            <a:spLocks noGrp="1"/>
          </p:cNvSpPr>
          <p:nvPr>
            <p:ph idx="1"/>
          </p:nvPr>
        </p:nvSpPr>
        <p:spPr/>
        <p:txBody>
          <a:bodyPr/>
          <a:lstStyle/>
          <a:p>
            <a:r>
              <a:rPr lang="en-US" dirty="0" smtClean="0"/>
              <a:t>Container managed beans have their persistence automatically managed by the EJB container</a:t>
            </a:r>
          </a:p>
          <a:p>
            <a:r>
              <a:rPr lang="en-US" dirty="0" smtClean="0"/>
              <a:t>Bean developer does not implement the persistence logic</a:t>
            </a:r>
          </a:p>
          <a:p>
            <a:r>
              <a:rPr lang="en-US" dirty="0" smtClean="0"/>
              <a:t>The developer relies on the development descriptor to specify attributes whose persistence should be managed by the container  </a:t>
            </a: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Message-Driven Beans</a:t>
            </a:r>
            <a:endParaRPr lang="en-US" dirty="0"/>
          </a:p>
        </p:txBody>
      </p:sp>
      <p:sp>
        <p:nvSpPr>
          <p:cNvPr id="3" name="Content Placeholder 2"/>
          <p:cNvSpPr>
            <a:spLocks noGrp="1"/>
          </p:cNvSpPr>
          <p:nvPr>
            <p:ph idx="1"/>
          </p:nvPr>
        </p:nvSpPr>
        <p:spPr>
          <a:xfrm>
            <a:off x="457200" y="1219200"/>
            <a:ext cx="8229600" cy="5137150"/>
          </a:xfrm>
        </p:spPr>
        <p:txBody>
          <a:bodyPr>
            <a:normAutofit/>
          </a:bodyPr>
          <a:lstStyle/>
          <a:p>
            <a:r>
              <a:rPr lang="en-IN" dirty="0" smtClean="0"/>
              <a:t>Asynchronously </a:t>
            </a:r>
            <a:r>
              <a:rPr lang="en-IN" dirty="0"/>
              <a:t>receives and processes messages sent by the Java EE components or other applications using the </a:t>
            </a:r>
            <a:r>
              <a:rPr lang="en-IN" dirty="0" smtClean="0"/>
              <a:t>JMS</a:t>
            </a:r>
            <a:endParaRPr lang="en-IN" dirty="0"/>
          </a:p>
          <a:p>
            <a:r>
              <a:rPr lang="en-US" dirty="0"/>
              <a:t>Called JMS message consumers</a:t>
            </a:r>
          </a:p>
          <a:p>
            <a:pPr lvl="1"/>
            <a:r>
              <a:rPr lang="en-US" sz="2400" dirty="0"/>
              <a:t>Listen from a message from JMS server</a:t>
            </a:r>
          </a:p>
          <a:p>
            <a:pPr lvl="1"/>
            <a:r>
              <a:rPr lang="en-US" sz="2400" dirty="0"/>
              <a:t>Performs a set of actions defined when message is received</a:t>
            </a:r>
          </a:p>
          <a:p>
            <a:r>
              <a:rPr lang="en-US" dirty="0" smtClean="0"/>
              <a:t>Do </a:t>
            </a:r>
            <a:r>
              <a:rPr lang="en-US" dirty="0"/>
              <a:t>not have home or remote interface</a:t>
            </a:r>
          </a:p>
          <a:p>
            <a:r>
              <a:rPr lang="en-IN" dirty="0" smtClean="0"/>
              <a:t>They </a:t>
            </a:r>
            <a:r>
              <a:rPr lang="en-IN" dirty="0"/>
              <a:t>do not maintain any client-</a:t>
            </a:r>
            <a:r>
              <a:rPr lang="en-IN" dirty="0" err="1"/>
              <a:t>speciﬁc</a:t>
            </a:r>
            <a:r>
              <a:rPr lang="en-IN" dirty="0"/>
              <a:t> </a:t>
            </a:r>
            <a:r>
              <a:rPr lang="en-IN" dirty="0" smtClean="0"/>
              <a:t>data</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Objectives</a:t>
            </a:r>
            <a:endParaRPr lang="en-US" sz="4000" dirty="0">
              <a:latin typeface="Calibri" panose="020F0502020204030204" pitchFamily="34" charset="0"/>
            </a:endParaRPr>
          </a:p>
        </p:txBody>
      </p:sp>
      <p:sp>
        <p:nvSpPr>
          <p:cNvPr id="3" name="Content Placeholder 2"/>
          <p:cNvSpPr>
            <a:spLocks noGrp="1"/>
          </p:cNvSpPr>
          <p:nvPr>
            <p:ph idx="1"/>
          </p:nvPr>
        </p:nvSpPr>
        <p:spPr>
          <a:xfrm>
            <a:off x="460420" y="1219200"/>
            <a:ext cx="8229600" cy="4525963"/>
          </a:xfrm>
        </p:spPr>
        <p:txBody>
          <a:bodyPr>
            <a:normAutofit/>
          </a:bodyPr>
          <a:lstStyle/>
          <a:p>
            <a:pPr marL="0" indent="0" algn="just">
              <a:buNone/>
            </a:pPr>
            <a:r>
              <a:rPr lang="en-US" sz="2400" dirty="0"/>
              <a:t>After completing this </a:t>
            </a:r>
            <a:r>
              <a:rPr lang="en-IN" sz="2400"/>
              <a:t>lecture</a:t>
            </a:r>
            <a:r>
              <a:rPr lang="en-US" sz="2400" smtClean="0"/>
              <a:t>, </a:t>
            </a:r>
            <a:r>
              <a:rPr lang="en-US" sz="2400" dirty="0"/>
              <a:t>the student will be able </a:t>
            </a:r>
            <a:r>
              <a:rPr lang="en-US" sz="2400" dirty="0" smtClean="0"/>
              <a:t>to</a:t>
            </a:r>
          </a:p>
          <a:p>
            <a:pPr marL="712186" lvl="1" indent="-342900"/>
            <a:r>
              <a:rPr lang="en-US" sz="2000" dirty="0"/>
              <a:t>Apply and Analyze Enterprise Java beans</a:t>
            </a:r>
            <a:endParaRPr lang="en-GB" sz="2000" dirty="0">
              <a:cs typeface="Times New Roman" pitchFamily="18" charset="0"/>
            </a:endParaRPr>
          </a:p>
          <a:p>
            <a:pPr marL="712186" lvl="1" indent="-342900"/>
            <a:r>
              <a:rPr lang="en-US" sz="2000" dirty="0">
                <a:cs typeface="Times New Roman" pitchFamily="18" charset="0"/>
              </a:rPr>
              <a:t>Analyze batch applications in java</a:t>
            </a:r>
          </a:p>
          <a:p>
            <a:pPr marL="712186" lvl="1" indent="-342900"/>
            <a:r>
              <a:rPr lang="en-US" sz="2000" dirty="0">
                <a:cs typeface="Times New Roman" pitchFamily="18" charset="0"/>
              </a:rPr>
              <a:t>Analyze JMS</a:t>
            </a:r>
          </a:p>
          <a:p>
            <a:pPr marL="422041" lvl="1" indent="0" algn="just">
              <a:buNone/>
            </a:pPr>
            <a:endParaRPr lang="en-US" sz="2400" dirty="0"/>
          </a:p>
          <a:p>
            <a:pPr lvl="1" algn="just"/>
            <a:endParaRPr lang="en-US" sz="2400" dirty="0" smtClean="0"/>
          </a:p>
          <a:p>
            <a:pPr lvl="1" algn="just"/>
            <a:endParaRPr lang="en-US" sz="2400" dirty="0" smtClean="0"/>
          </a:p>
          <a:p>
            <a:pPr lvl="1" algn="just"/>
            <a:endParaRPr lang="en-US" sz="2400" dirty="0"/>
          </a:p>
          <a:p>
            <a:pPr marL="422041" lvl="1" indent="0" algn="just">
              <a:buNone/>
            </a:pPr>
            <a:endParaRPr lang="en-US" sz="2400" dirty="0"/>
          </a:p>
          <a:p>
            <a:pPr marL="422041" lvl="1" indent="0" algn="just">
              <a:buNone/>
            </a:pPr>
            <a:endParaRPr lang="en-US" sz="2000" dirty="0"/>
          </a:p>
          <a:p>
            <a:pPr lvl="1" algn="just"/>
            <a:endParaRPr lang="en-US" sz="2000" dirty="0"/>
          </a:p>
          <a:p>
            <a:pPr lvl="1" algn="just"/>
            <a:endParaRPr lang="en-US" sz="2031" dirty="0" smtClean="0"/>
          </a:p>
          <a:p>
            <a:pPr lvl="1" algn="just"/>
            <a:endParaRPr lang="en-US" sz="2031" dirty="0" smtClean="0"/>
          </a:p>
          <a:p>
            <a:pPr lvl="1" algn="just"/>
            <a:endParaRPr lang="en-US" sz="2031" dirty="0" smtClean="0"/>
          </a:p>
        </p:txBody>
      </p:sp>
    </p:spTree>
    <p:extLst>
      <p:ext uri="{BB962C8B-B14F-4D97-AF65-F5344CB8AC3E}">
        <p14:creationId xmlns:p14="http://schemas.microsoft.com/office/powerpoint/2010/main" val="1370347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Message-Driven Beans contd.</a:t>
            </a:r>
            <a:endParaRPr lang="en-US" dirty="0"/>
          </a:p>
        </p:txBody>
      </p:sp>
      <p:sp>
        <p:nvSpPr>
          <p:cNvPr id="3" name="Content Placeholder 2"/>
          <p:cNvSpPr>
            <a:spLocks noGrp="1"/>
          </p:cNvSpPr>
          <p:nvPr>
            <p:ph idx="1"/>
          </p:nvPr>
        </p:nvSpPr>
        <p:spPr>
          <a:xfrm>
            <a:off x="457200" y="1219200"/>
            <a:ext cx="8229600" cy="5137150"/>
          </a:xfrm>
        </p:spPr>
        <p:txBody>
          <a:bodyPr>
            <a:normAutofit/>
          </a:bodyPr>
          <a:lstStyle/>
          <a:p>
            <a:r>
              <a:rPr lang="en-US" dirty="0" smtClean="0"/>
              <a:t>Reliably </a:t>
            </a:r>
            <a:r>
              <a:rPr lang="en-US" dirty="0"/>
              <a:t>consume message </a:t>
            </a:r>
          </a:p>
          <a:p>
            <a:pPr lvl="1"/>
            <a:r>
              <a:rPr lang="en-IN" sz="2400" dirty="0" smtClean="0"/>
              <a:t>Clients </a:t>
            </a:r>
            <a:r>
              <a:rPr lang="en-IN" sz="2400" dirty="0"/>
              <a:t>of message-driven beans do not communicate with them directly by </a:t>
            </a:r>
            <a:r>
              <a:rPr lang="en-IN" sz="2400" dirty="0" smtClean="0"/>
              <a:t>invoking methods</a:t>
            </a:r>
          </a:p>
          <a:p>
            <a:pPr lvl="1"/>
            <a:r>
              <a:rPr lang="en-IN" sz="2400" dirty="0" smtClean="0"/>
              <a:t>Instead</a:t>
            </a:r>
            <a:r>
              <a:rPr lang="en-IN" sz="2400" dirty="0"/>
              <a:t>, a client sends a message to the message destination assigned to a </a:t>
            </a:r>
            <a:r>
              <a:rPr lang="en-IN" sz="2400" dirty="0" smtClean="0"/>
              <a:t>speciﬁc message-driven bean</a:t>
            </a:r>
          </a:p>
          <a:p>
            <a:pPr lvl="1"/>
            <a:r>
              <a:rPr lang="en-IN" sz="2400" dirty="0" smtClean="0"/>
              <a:t>Incoming </a:t>
            </a:r>
            <a:r>
              <a:rPr lang="en-IN" sz="2400" dirty="0"/>
              <a:t>messages are processed as soon as they arrive by </a:t>
            </a:r>
            <a:r>
              <a:rPr lang="en-IN" sz="2400" dirty="0" smtClean="0"/>
              <a:t>the </a:t>
            </a:r>
            <a:r>
              <a:rPr lang="en-GB" sz="2400" dirty="0" smtClean="0"/>
              <a:t>message-driven </a:t>
            </a:r>
            <a:r>
              <a:rPr lang="en-GB" sz="2400" dirty="0"/>
              <a:t>bean’s </a:t>
            </a:r>
            <a:r>
              <a:rPr lang="en-GB" sz="2400" dirty="0" err="1"/>
              <a:t>onMessage</a:t>
            </a:r>
            <a:r>
              <a:rPr lang="en-GB" sz="2400" dirty="0"/>
              <a:t> </a:t>
            </a:r>
            <a:r>
              <a:rPr lang="en-GB" sz="2400" dirty="0" smtClean="0"/>
              <a:t>method</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JEE Containers</a:t>
            </a:r>
            <a:endParaRPr lang="en-US" dirty="0"/>
          </a:p>
        </p:txBody>
      </p:sp>
      <p:grpSp>
        <p:nvGrpSpPr>
          <p:cNvPr id="3" name="Group 2"/>
          <p:cNvGrpSpPr>
            <a:grpSpLocks noGrp="1"/>
          </p:cNvGrpSpPr>
          <p:nvPr/>
        </p:nvGrpSpPr>
        <p:grpSpPr bwMode="auto">
          <a:xfrm>
            <a:off x="457200" y="1447800"/>
            <a:ext cx="8229600" cy="4678363"/>
            <a:chOff x="340" y="907"/>
            <a:chExt cx="5471" cy="3273"/>
          </a:xfrm>
        </p:grpSpPr>
        <p:sp>
          <p:nvSpPr>
            <p:cNvPr id="6" name="AutoShape 3"/>
            <p:cNvSpPr>
              <a:spLocks noChangeArrowheads="1"/>
            </p:cNvSpPr>
            <p:nvPr/>
          </p:nvSpPr>
          <p:spPr bwMode="auto">
            <a:xfrm>
              <a:off x="4634" y="3415"/>
              <a:ext cx="1177" cy="765"/>
            </a:xfrm>
            <a:prstGeom prst="roundRect">
              <a:avLst>
                <a:gd name="adj" fmla="val 130"/>
              </a:avLst>
            </a:prstGeom>
            <a:solidFill>
              <a:srgbClr val="FFFFFF"/>
            </a:solidFill>
            <a:ln w="9525">
              <a:noFill/>
              <a:round/>
              <a:headEnd/>
              <a:tailEnd/>
            </a:ln>
          </p:spPr>
          <p:txBody>
            <a:bodyPr wrap="none" anchor="ctr"/>
            <a:lstStyle/>
            <a:p>
              <a:endParaRPr lang="en-US"/>
            </a:p>
          </p:txBody>
        </p:sp>
        <p:pic>
          <p:nvPicPr>
            <p:cNvPr id="7" name="Picture 4"/>
            <p:cNvPicPr>
              <a:picLocks noChangeAspect="1" noChangeArrowheads="1"/>
            </p:cNvPicPr>
            <p:nvPr/>
          </p:nvPicPr>
          <p:blipFill>
            <a:blip r:embed="rId2"/>
            <a:srcRect/>
            <a:stretch>
              <a:fillRect/>
            </a:stretch>
          </p:blipFill>
          <p:spPr bwMode="auto">
            <a:xfrm>
              <a:off x="425" y="907"/>
              <a:ext cx="5386" cy="3273"/>
            </a:xfrm>
            <a:prstGeom prst="rect">
              <a:avLst/>
            </a:prstGeom>
            <a:noFill/>
            <a:ln w="9525">
              <a:noFill/>
              <a:round/>
              <a:headEnd/>
              <a:tailEnd/>
            </a:ln>
          </p:spPr>
        </p:pic>
        <p:sp>
          <p:nvSpPr>
            <p:cNvPr id="8" name="Text Box 5"/>
            <p:cNvSpPr txBox="1">
              <a:spLocks noChangeArrowheads="1"/>
            </p:cNvSpPr>
            <p:nvPr/>
          </p:nvSpPr>
          <p:spPr bwMode="auto">
            <a:xfrm>
              <a:off x="441" y="2798"/>
              <a:ext cx="276" cy="302"/>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JNDI</a:t>
              </a:r>
            </a:p>
          </p:txBody>
        </p:sp>
        <p:sp>
          <p:nvSpPr>
            <p:cNvPr id="9" name="Text Box 6"/>
            <p:cNvSpPr txBox="1">
              <a:spLocks noChangeArrowheads="1"/>
            </p:cNvSpPr>
            <p:nvPr/>
          </p:nvSpPr>
          <p:spPr bwMode="auto">
            <a:xfrm>
              <a:off x="787" y="3178"/>
              <a:ext cx="334" cy="205"/>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000000"/>
                  </a:solidFill>
                </a:rPr>
                <a:t>J2SE</a:t>
              </a:r>
            </a:p>
          </p:txBody>
        </p:sp>
        <p:sp>
          <p:nvSpPr>
            <p:cNvPr id="10" name="Text Box 7"/>
            <p:cNvSpPr txBox="1">
              <a:spLocks noChangeArrowheads="1"/>
            </p:cNvSpPr>
            <p:nvPr/>
          </p:nvSpPr>
          <p:spPr bwMode="auto">
            <a:xfrm>
              <a:off x="677" y="2818"/>
              <a:ext cx="276" cy="275"/>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JMS</a:t>
              </a:r>
            </a:p>
          </p:txBody>
        </p:sp>
        <p:sp>
          <p:nvSpPr>
            <p:cNvPr id="11" name="Text Box 8"/>
            <p:cNvSpPr txBox="1">
              <a:spLocks noChangeArrowheads="1"/>
            </p:cNvSpPr>
            <p:nvPr/>
          </p:nvSpPr>
          <p:spPr bwMode="auto">
            <a:xfrm>
              <a:off x="959" y="2710"/>
              <a:ext cx="254" cy="481"/>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200" b="1" dirty="0">
                  <a:solidFill>
                    <a:srgbClr val="000000"/>
                  </a:solidFill>
                </a:rPr>
                <a:t>RMI/IIOP</a:t>
              </a:r>
            </a:p>
          </p:txBody>
        </p:sp>
        <p:sp>
          <p:nvSpPr>
            <p:cNvPr id="12" name="Text Box 9"/>
            <p:cNvSpPr txBox="1">
              <a:spLocks noChangeArrowheads="1"/>
            </p:cNvSpPr>
            <p:nvPr/>
          </p:nvSpPr>
          <p:spPr bwMode="auto">
            <a:xfrm>
              <a:off x="1206" y="2781"/>
              <a:ext cx="276" cy="322"/>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JDBC</a:t>
              </a:r>
            </a:p>
          </p:txBody>
        </p:sp>
        <p:sp>
          <p:nvSpPr>
            <p:cNvPr id="13" name="Text Box 10"/>
            <p:cNvSpPr txBox="1">
              <a:spLocks noChangeArrowheads="1"/>
            </p:cNvSpPr>
            <p:nvPr/>
          </p:nvSpPr>
          <p:spPr bwMode="auto">
            <a:xfrm>
              <a:off x="4276" y="3723"/>
              <a:ext cx="644" cy="226"/>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500" b="1" dirty="0">
                  <a:solidFill>
                    <a:srgbClr val="FFFFFF"/>
                  </a:solidFill>
                </a:rPr>
                <a:t>Database</a:t>
              </a:r>
            </a:p>
          </p:txBody>
        </p:sp>
        <p:sp>
          <p:nvSpPr>
            <p:cNvPr id="14" name="Text Box 11"/>
            <p:cNvSpPr txBox="1">
              <a:spLocks noChangeArrowheads="1"/>
            </p:cNvSpPr>
            <p:nvPr/>
          </p:nvSpPr>
          <p:spPr bwMode="auto">
            <a:xfrm>
              <a:off x="714" y="2187"/>
              <a:ext cx="405" cy="303"/>
            </a:xfrm>
            <a:prstGeom prst="rect">
              <a:avLst/>
            </a:prstGeom>
            <a:noFill/>
            <a:ln w="9525">
              <a:noFill/>
              <a:round/>
              <a:headEnd/>
              <a:tailEnd/>
            </a:ln>
          </p:spPr>
          <p:txBody>
            <a:bodyPr wrap="none" lIns="90000" tIns="46800" rIns="90000" bIns="46800">
              <a:spAutoFit/>
            </a:bodyPr>
            <a:lstStyle/>
            <a:p>
              <a:pPr algn="ctr">
                <a:lnSpc>
                  <a:spcPct val="8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FFFFFF"/>
                  </a:solidFill>
                </a:rPr>
                <a:t>App</a:t>
              </a:r>
              <a:br>
                <a:rPr lang="en-IN" sz="1300" b="1" dirty="0">
                  <a:solidFill>
                    <a:srgbClr val="FFFFFF"/>
                  </a:solidFill>
                </a:rPr>
              </a:br>
              <a:r>
                <a:rPr lang="en-IN" sz="1300" b="1" dirty="0">
                  <a:solidFill>
                    <a:srgbClr val="FFFFFF"/>
                  </a:solidFill>
                </a:rPr>
                <a:t>Client</a:t>
              </a:r>
            </a:p>
          </p:txBody>
        </p:sp>
        <p:sp>
          <p:nvSpPr>
            <p:cNvPr id="15" name="Text Box 12"/>
            <p:cNvSpPr txBox="1">
              <a:spLocks noChangeArrowheads="1"/>
            </p:cNvSpPr>
            <p:nvPr/>
          </p:nvSpPr>
          <p:spPr bwMode="auto">
            <a:xfrm>
              <a:off x="340" y="1938"/>
              <a:ext cx="1325" cy="180"/>
            </a:xfrm>
            <a:prstGeom prst="rect">
              <a:avLst/>
            </a:prstGeom>
            <a:noFill/>
            <a:ln w="9525">
              <a:noFill/>
              <a:round/>
              <a:headEnd/>
              <a:tailEnd/>
            </a:ln>
          </p:spPr>
          <p:txBody>
            <a:bodyPr lIns="90000" tIns="46800" rIns="90000" bIns="46800">
              <a:spAutoFit/>
            </a:bodyPr>
            <a:lstStyle/>
            <a:p>
              <a:pPr algn="ctr">
                <a:lnSpc>
                  <a:spcPct val="80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FFFFFF"/>
                  </a:solidFill>
                </a:rPr>
                <a:t>App Client Container</a:t>
              </a:r>
            </a:p>
          </p:txBody>
        </p:sp>
        <p:sp>
          <p:nvSpPr>
            <p:cNvPr id="16" name="Text Box 13"/>
            <p:cNvSpPr txBox="1">
              <a:spLocks noChangeArrowheads="1"/>
            </p:cNvSpPr>
            <p:nvPr/>
          </p:nvSpPr>
          <p:spPr bwMode="auto">
            <a:xfrm>
              <a:off x="1363" y="2226"/>
              <a:ext cx="386" cy="256"/>
            </a:xfrm>
            <a:prstGeom prst="rect">
              <a:avLst/>
            </a:prstGeom>
            <a:noFill/>
            <a:ln w="9525">
              <a:noFill/>
              <a:round/>
              <a:headEnd/>
              <a:tailEnd/>
            </a:ln>
          </p:spPr>
          <p:txBody>
            <a:bodyPr wrap="none" lIns="90000" tIns="46800" rIns="90000" bIns="46800">
              <a:spAutoFit/>
            </a:bodyPr>
            <a:lstStyle/>
            <a:p>
              <a:pPr algn="ctr">
                <a:lnSpc>
                  <a:spcPct val="80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100" b="1" dirty="0">
                  <a:solidFill>
                    <a:srgbClr val="FFFFFF"/>
                  </a:solidFill>
                </a:rPr>
                <a:t>HTTP/</a:t>
              </a:r>
              <a:br>
                <a:rPr lang="en-IN" sz="1100" b="1" dirty="0">
                  <a:solidFill>
                    <a:srgbClr val="FFFFFF"/>
                  </a:solidFill>
                </a:rPr>
              </a:br>
              <a:r>
                <a:rPr lang="en-IN" sz="1100" b="1" dirty="0">
                  <a:solidFill>
                    <a:srgbClr val="FFFFFF"/>
                  </a:solidFill>
                </a:rPr>
                <a:t>HTTPS</a:t>
              </a:r>
            </a:p>
          </p:txBody>
        </p:sp>
        <p:sp>
          <p:nvSpPr>
            <p:cNvPr id="17" name="Text Box 14"/>
            <p:cNvSpPr txBox="1">
              <a:spLocks noChangeArrowheads="1"/>
            </p:cNvSpPr>
            <p:nvPr/>
          </p:nvSpPr>
          <p:spPr bwMode="auto">
            <a:xfrm>
              <a:off x="4379" y="3178"/>
              <a:ext cx="334" cy="205"/>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000000"/>
                  </a:solidFill>
                </a:rPr>
                <a:t>J2SE</a:t>
              </a:r>
            </a:p>
          </p:txBody>
        </p:sp>
        <p:sp>
          <p:nvSpPr>
            <p:cNvPr id="18" name="Text Box 15"/>
            <p:cNvSpPr txBox="1">
              <a:spLocks noChangeArrowheads="1"/>
            </p:cNvSpPr>
            <p:nvPr/>
          </p:nvSpPr>
          <p:spPr bwMode="auto">
            <a:xfrm>
              <a:off x="2384" y="2489"/>
              <a:ext cx="339" cy="215"/>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FFFFFF"/>
                  </a:solidFill>
                </a:rPr>
                <a:t>RMI</a:t>
              </a:r>
            </a:p>
          </p:txBody>
        </p:sp>
        <p:sp>
          <p:nvSpPr>
            <p:cNvPr id="19" name="Text Box 16"/>
            <p:cNvSpPr txBox="1">
              <a:spLocks noChangeArrowheads="1"/>
            </p:cNvSpPr>
            <p:nvPr/>
          </p:nvSpPr>
          <p:spPr bwMode="auto">
            <a:xfrm>
              <a:off x="2390" y="2237"/>
              <a:ext cx="334" cy="205"/>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000000"/>
                  </a:solidFill>
                </a:rPr>
                <a:t>J2SE</a:t>
              </a:r>
            </a:p>
          </p:txBody>
        </p:sp>
        <p:sp>
          <p:nvSpPr>
            <p:cNvPr id="20" name="Text Box 17"/>
            <p:cNvSpPr txBox="1">
              <a:spLocks noChangeArrowheads="1"/>
            </p:cNvSpPr>
            <p:nvPr/>
          </p:nvSpPr>
          <p:spPr bwMode="auto">
            <a:xfrm>
              <a:off x="1666" y="1802"/>
              <a:ext cx="276" cy="302"/>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JNDI</a:t>
              </a:r>
            </a:p>
          </p:txBody>
        </p:sp>
        <p:sp>
          <p:nvSpPr>
            <p:cNvPr id="21" name="Text Box 18"/>
            <p:cNvSpPr txBox="1">
              <a:spLocks noChangeArrowheads="1"/>
            </p:cNvSpPr>
            <p:nvPr/>
          </p:nvSpPr>
          <p:spPr bwMode="auto">
            <a:xfrm>
              <a:off x="1929" y="1792"/>
              <a:ext cx="276" cy="275"/>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JMS</a:t>
              </a:r>
            </a:p>
          </p:txBody>
        </p:sp>
        <p:sp>
          <p:nvSpPr>
            <p:cNvPr id="22" name="Text Box 19"/>
            <p:cNvSpPr txBox="1">
              <a:spLocks noChangeArrowheads="1"/>
            </p:cNvSpPr>
            <p:nvPr/>
          </p:nvSpPr>
          <p:spPr bwMode="auto">
            <a:xfrm>
              <a:off x="3022" y="1717"/>
              <a:ext cx="254" cy="481"/>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200" b="1" dirty="0">
                  <a:solidFill>
                    <a:srgbClr val="000000"/>
                  </a:solidFill>
                </a:rPr>
                <a:t>RMI/IIOP</a:t>
              </a:r>
            </a:p>
          </p:txBody>
        </p:sp>
        <p:sp>
          <p:nvSpPr>
            <p:cNvPr id="23" name="Text Box 20"/>
            <p:cNvSpPr txBox="1">
              <a:spLocks noChangeArrowheads="1"/>
            </p:cNvSpPr>
            <p:nvPr/>
          </p:nvSpPr>
          <p:spPr bwMode="auto">
            <a:xfrm>
              <a:off x="3274" y="1778"/>
              <a:ext cx="276" cy="322"/>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JDBC</a:t>
              </a:r>
            </a:p>
          </p:txBody>
        </p:sp>
        <p:sp>
          <p:nvSpPr>
            <p:cNvPr id="24" name="Text Box 21"/>
            <p:cNvSpPr txBox="1">
              <a:spLocks noChangeArrowheads="1"/>
            </p:cNvSpPr>
            <p:nvPr/>
          </p:nvSpPr>
          <p:spPr bwMode="auto">
            <a:xfrm>
              <a:off x="2205" y="1807"/>
              <a:ext cx="276" cy="234"/>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JTA</a:t>
              </a:r>
            </a:p>
          </p:txBody>
        </p:sp>
        <p:sp>
          <p:nvSpPr>
            <p:cNvPr id="25" name="Text Box 22"/>
            <p:cNvSpPr txBox="1">
              <a:spLocks noChangeArrowheads="1"/>
            </p:cNvSpPr>
            <p:nvPr/>
          </p:nvSpPr>
          <p:spPr bwMode="auto">
            <a:xfrm>
              <a:off x="2515" y="1733"/>
              <a:ext cx="545" cy="205"/>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300" b="1" dirty="0" err="1">
                  <a:solidFill>
                    <a:srgbClr val="000000"/>
                  </a:solidFill>
                </a:rPr>
                <a:t>JavaMail</a:t>
              </a:r>
              <a:endParaRPr lang="en-GB" sz="1300" b="1" dirty="0">
                <a:solidFill>
                  <a:srgbClr val="000000"/>
                </a:solidFill>
              </a:endParaRPr>
            </a:p>
          </p:txBody>
        </p:sp>
        <p:sp>
          <p:nvSpPr>
            <p:cNvPr id="26" name="Text Box 23"/>
            <p:cNvSpPr txBox="1">
              <a:spLocks noChangeArrowheads="1"/>
            </p:cNvSpPr>
            <p:nvPr/>
          </p:nvSpPr>
          <p:spPr bwMode="auto">
            <a:xfrm>
              <a:off x="2662" y="1988"/>
              <a:ext cx="285" cy="205"/>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000000"/>
                  </a:solidFill>
                </a:rPr>
                <a:t>JAF</a:t>
              </a:r>
            </a:p>
          </p:txBody>
        </p:sp>
        <p:sp>
          <p:nvSpPr>
            <p:cNvPr id="27" name="Text Box 24"/>
            <p:cNvSpPr txBox="1">
              <a:spLocks noChangeArrowheads="1"/>
            </p:cNvSpPr>
            <p:nvPr/>
          </p:nvSpPr>
          <p:spPr bwMode="auto">
            <a:xfrm>
              <a:off x="3745" y="1810"/>
              <a:ext cx="276" cy="302"/>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JNDI</a:t>
              </a:r>
            </a:p>
          </p:txBody>
        </p:sp>
        <p:sp>
          <p:nvSpPr>
            <p:cNvPr id="28" name="Text Box 25"/>
            <p:cNvSpPr txBox="1">
              <a:spLocks noChangeArrowheads="1"/>
            </p:cNvSpPr>
            <p:nvPr/>
          </p:nvSpPr>
          <p:spPr bwMode="auto">
            <a:xfrm>
              <a:off x="4031" y="1823"/>
              <a:ext cx="276" cy="275"/>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JMS</a:t>
              </a:r>
            </a:p>
          </p:txBody>
        </p:sp>
        <p:sp>
          <p:nvSpPr>
            <p:cNvPr id="29" name="Text Box 26"/>
            <p:cNvSpPr txBox="1">
              <a:spLocks noChangeArrowheads="1"/>
            </p:cNvSpPr>
            <p:nvPr/>
          </p:nvSpPr>
          <p:spPr bwMode="auto">
            <a:xfrm>
              <a:off x="5079" y="1729"/>
              <a:ext cx="254" cy="481"/>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200" b="1" dirty="0">
                  <a:solidFill>
                    <a:srgbClr val="000000"/>
                  </a:solidFill>
                </a:rPr>
                <a:t>RMI/IIOP</a:t>
              </a:r>
            </a:p>
          </p:txBody>
        </p:sp>
        <p:sp>
          <p:nvSpPr>
            <p:cNvPr id="30" name="Text Box 27"/>
            <p:cNvSpPr txBox="1">
              <a:spLocks noChangeArrowheads="1"/>
            </p:cNvSpPr>
            <p:nvPr/>
          </p:nvSpPr>
          <p:spPr bwMode="auto">
            <a:xfrm>
              <a:off x="5354" y="1773"/>
              <a:ext cx="276" cy="322"/>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JDBC</a:t>
              </a:r>
            </a:p>
          </p:txBody>
        </p:sp>
        <p:sp>
          <p:nvSpPr>
            <p:cNvPr id="31" name="Text Box 28"/>
            <p:cNvSpPr txBox="1">
              <a:spLocks noChangeArrowheads="1"/>
            </p:cNvSpPr>
            <p:nvPr/>
          </p:nvSpPr>
          <p:spPr bwMode="auto">
            <a:xfrm>
              <a:off x="4297" y="1833"/>
              <a:ext cx="276" cy="234"/>
            </a:xfrm>
            <a:prstGeom prst="rect">
              <a:avLst/>
            </a:prstGeom>
            <a:noFill/>
            <a:ln w="9525">
              <a:noFill/>
              <a:round/>
              <a:headEnd/>
              <a:tailEnd/>
            </a:ln>
          </p:spPr>
          <p:txBody>
            <a:bodyPr vert="eaVert"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400" b="1" dirty="0">
                  <a:solidFill>
                    <a:srgbClr val="000000"/>
                  </a:solidFill>
                </a:rPr>
                <a:t>JTA</a:t>
              </a:r>
            </a:p>
          </p:txBody>
        </p:sp>
        <p:sp>
          <p:nvSpPr>
            <p:cNvPr id="32" name="Text Box 29"/>
            <p:cNvSpPr txBox="1">
              <a:spLocks noChangeArrowheads="1"/>
            </p:cNvSpPr>
            <p:nvPr/>
          </p:nvSpPr>
          <p:spPr bwMode="auto">
            <a:xfrm>
              <a:off x="4588" y="1727"/>
              <a:ext cx="545" cy="205"/>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300" b="1" dirty="0" err="1">
                  <a:solidFill>
                    <a:srgbClr val="000000"/>
                  </a:solidFill>
                </a:rPr>
                <a:t>JavaMail</a:t>
              </a:r>
              <a:endParaRPr lang="en-GB" sz="1300" b="1" dirty="0">
                <a:solidFill>
                  <a:srgbClr val="000000"/>
                </a:solidFill>
              </a:endParaRPr>
            </a:p>
          </p:txBody>
        </p:sp>
        <p:sp>
          <p:nvSpPr>
            <p:cNvPr id="33" name="Text Box 30"/>
            <p:cNvSpPr txBox="1">
              <a:spLocks noChangeArrowheads="1"/>
            </p:cNvSpPr>
            <p:nvPr/>
          </p:nvSpPr>
          <p:spPr bwMode="auto">
            <a:xfrm>
              <a:off x="4696" y="1996"/>
              <a:ext cx="285" cy="205"/>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000000"/>
                  </a:solidFill>
                </a:rPr>
                <a:t>JAF</a:t>
              </a:r>
            </a:p>
          </p:txBody>
        </p:sp>
        <p:sp>
          <p:nvSpPr>
            <p:cNvPr id="34" name="Text Box 31"/>
            <p:cNvSpPr txBox="1">
              <a:spLocks noChangeArrowheads="1"/>
            </p:cNvSpPr>
            <p:nvPr/>
          </p:nvSpPr>
          <p:spPr bwMode="auto">
            <a:xfrm>
              <a:off x="1396" y="1314"/>
              <a:ext cx="386" cy="256"/>
            </a:xfrm>
            <a:prstGeom prst="rect">
              <a:avLst/>
            </a:prstGeom>
            <a:noFill/>
            <a:ln w="9525">
              <a:noFill/>
              <a:round/>
              <a:headEnd/>
              <a:tailEnd/>
            </a:ln>
          </p:spPr>
          <p:txBody>
            <a:bodyPr wrap="none" lIns="90000" tIns="46800" rIns="90000" bIns="46800">
              <a:spAutoFit/>
            </a:bodyPr>
            <a:lstStyle/>
            <a:p>
              <a:pPr algn="ctr">
                <a:lnSpc>
                  <a:spcPct val="80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100" b="1" dirty="0">
                  <a:solidFill>
                    <a:srgbClr val="FFFFFF"/>
                  </a:solidFill>
                </a:rPr>
                <a:t>HTTP/</a:t>
              </a:r>
              <a:br>
                <a:rPr lang="en-IN" sz="1100" b="1" dirty="0">
                  <a:solidFill>
                    <a:srgbClr val="FFFFFF"/>
                  </a:solidFill>
                </a:rPr>
              </a:br>
              <a:r>
                <a:rPr lang="en-IN" sz="1100" b="1" dirty="0">
                  <a:solidFill>
                    <a:srgbClr val="FFFFFF"/>
                  </a:solidFill>
                </a:rPr>
                <a:t>HTTPS</a:t>
              </a:r>
            </a:p>
          </p:txBody>
        </p:sp>
        <p:sp>
          <p:nvSpPr>
            <p:cNvPr id="35" name="Text Box 32"/>
            <p:cNvSpPr txBox="1">
              <a:spLocks noChangeArrowheads="1"/>
            </p:cNvSpPr>
            <p:nvPr/>
          </p:nvSpPr>
          <p:spPr bwMode="auto">
            <a:xfrm>
              <a:off x="364" y="998"/>
              <a:ext cx="1203" cy="185"/>
            </a:xfrm>
            <a:prstGeom prst="rect">
              <a:avLst/>
            </a:prstGeom>
            <a:noFill/>
            <a:ln w="9525">
              <a:noFill/>
              <a:round/>
              <a:headEnd/>
              <a:tailEnd/>
            </a:ln>
          </p:spPr>
          <p:txBody>
            <a:bodyPr lIns="90000" tIns="46800" rIns="90000" bIns="46800">
              <a:spAutoFit/>
            </a:bodyPr>
            <a:lstStyle/>
            <a:p>
              <a:pPr algn="ctr">
                <a:lnSpc>
                  <a:spcPct val="8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FFFFFF"/>
                  </a:solidFill>
                </a:rPr>
                <a:t>Applet Container</a:t>
              </a:r>
            </a:p>
          </p:txBody>
        </p:sp>
        <p:sp>
          <p:nvSpPr>
            <p:cNvPr id="36" name="Text Box 33"/>
            <p:cNvSpPr txBox="1">
              <a:spLocks noChangeArrowheads="1"/>
            </p:cNvSpPr>
            <p:nvPr/>
          </p:nvSpPr>
          <p:spPr bwMode="auto">
            <a:xfrm>
              <a:off x="513" y="1311"/>
              <a:ext cx="718" cy="185"/>
            </a:xfrm>
            <a:prstGeom prst="rect">
              <a:avLst/>
            </a:prstGeom>
            <a:noFill/>
            <a:ln w="9525">
              <a:noFill/>
              <a:round/>
              <a:headEnd/>
              <a:tailEnd/>
            </a:ln>
          </p:spPr>
          <p:txBody>
            <a:bodyPr lIns="90000" tIns="46800" rIns="90000" bIns="46800">
              <a:spAutoFit/>
            </a:bodyPr>
            <a:lstStyle/>
            <a:p>
              <a:pPr algn="ctr">
                <a:lnSpc>
                  <a:spcPct val="8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FFFFFF"/>
                  </a:solidFill>
                </a:rPr>
                <a:t>Applet</a:t>
              </a:r>
            </a:p>
          </p:txBody>
        </p:sp>
        <p:sp>
          <p:nvSpPr>
            <p:cNvPr id="37" name="Text Box 34"/>
            <p:cNvSpPr txBox="1">
              <a:spLocks noChangeArrowheads="1"/>
            </p:cNvSpPr>
            <p:nvPr/>
          </p:nvSpPr>
          <p:spPr bwMode="auto">
            <a:xfrm>
              <a:off x="1850" y="1341"/>
              <a:ext cx="718" cy="185"/>
            </a:xfrm>
            <a:prstGeom prst="rect">
              <a:avLst/>
            </a:prstGeom>
            <a:noFill/>
            <a:ln w="9525">
              <a:noFill/>
              <a:round/>
              <a:headEnd/>
              <a:tailEnd/>
            </a:ln>
          </p:spPr>
          <p:txBody>
            <a:bodyPr lIns="90000" tIns="46800" rIns="90000" bIns="46800">
              <a:spAutoFit/>
            </a:bodyPr>
            <a:lstStyle/>
            <a:p>
              <a:pPr algn="ctr">
                <a:lnSpc>
                  <a:spcPct val="8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FFFFFF"/>
                  </a:solidFill>
                </a:rPr>
                <a:t>JSP</a:t>
              </a:r>
            </a:p>
          </p:txBody>
        </p:sp>
        <p:sp>
          <p:nvSpPr>
            <p:cNvPr id="38" name="Text Box 35"/>
            <p:cNvSpPr txBox="1">
              <a:spLocks noChangeArrowheads="1"/>
            </p:cNvSpPr>
            <p:nvPr/>
          </p:nvSpPr>
          <p:spPr bwMode="auto">
            <a:xfrm>
              <a:off x="2751" y="1326"/>
              <a:ext cx="717" cy="185"/>
            </a:xfrm>
            <a:prstGeom prst="rect">
              <a:avLst/>
            </a:prstGeom>
            <a:noFill/>
            <a:ln w="9525">
              <a:noFill/>
              <a:round/>
              <a:headEnd/>
              <a:tailEnd/>
            </a:ln>
          </p:spPr>
          <p:txBody>
            <a:bodyPr lIns="90000" tIns="46800" rIns="90000" bIns="46800">
              <a:spAutoFit/>
            </a:bodyPr>
            <a:lstStyle/>
            <a:p>
              <a:pPr algn="ctr">
                <a:lnSpc>
                  <a:spcPct val="8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300" b="1" dirty="0" err="1">
                  <a:solidFill>
                    <a:srgbClr val="FFFFFF"/>
                  </a:solidFill>
                </a:rPr>
                <a:t>Servlet</a:t>
              </a:r>
              <a:endParaRPr lang="en-GB" sz="1300" b="1" dirty="0">
                <a:solidFill>
                  <a:srgbClr val="FFFFFF"/>
                </a:solidFill>
              </a:endParaRPr>
            </a:p>
          </p:txBody>
        </p:sp>
        <p:sp>
          <p:nvSpPr>
            <p:cNvPr id="39" name="Text Box 36"/>
            <p:cNvSpPr txBox="1">
              <a:spLocks noChangeArrowheads="1"/>
            </p:cNvSpPr>
            <p:nvPr/>
          </p:nvSpPr>
          <p:spPr bwMode="auto">
            <a:xfrm>
              <a:off x="4381" y="1349"/>
              <a:ext cx="718" cy="185"/>
            </a:xfrm>
            <a:prstGeom prst="rect">
              <a:avLst/>
            </a:prstGeom>
            <a:noFill/>
            <a:ln w="9525">
              <a:noFill/>
              <a:round/>
              <a:headEnd/>
              <a:tailEnd/>
            </a:ln>
          </p:spPr>
          <p:txBody>
            <a:bodyPr lIns="90000" tIns="46800" rIns="90000" bIns="46800">
              <a:spAutoFit/>
            </a:bodyPr>
            <a:lstStyle/>
            <a:p>
              <a:pPr algn="ctr">
                <a:lnSpc>
                  <a:spcPct val="8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FFFFFF"/>
                  </a:solidFill>
                </a:rPr>
                <a:t>EJB</a:t>
              </a:r>
            </a:p>
          </p:txBody>
        </p:sp>
        <p:sp>
          <p:nvSpPr>
            <p:cNvPr id="40" name="Text Box 37"/>
            <p:cNvSpPr txBox="1">
              <a:spLocks noChangeArrowheads="1"/>
            </p:cNvSpPr>
            <p:nvPr/>
          </p:nvSpPr>
          <p:spPr bwMode="auto">
            <a:xfrm>
              <a:off x="1600" y="998"/>
              <a:ext cx="2160" cy="185"/>
            </a:xfrm>
            <a:prstGeom prst="rect">
              <a:avLst/>
            </a:prstGeom>
            <a:noFill/>
            <a:ln w="9525">
              <a:noFill/>
              <a:round/>
              <a:headEnd/>
              <a:tailEnd/>
            </a:ln>
          </p:spPr>
          <p:txBody>
            <a:bodyPr lIns="90000" tIns="46800" rIns="90000" bIns="46800">
              <a:spAutoFit/>
            </a:bodyPr>
            <a:lstStyle/>
            <a:p>
              <a:pPr algn="ctr">
                <a:lnSpc>
                  <a:spcPct val="8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FFFFFF"/>
                  </a:solidFill>
                </a:rPr>
                <a:t>Web Container</a:t>
              </a:r>
            </a:p>
          </p:txBody>
        </p:sp>
        <p:sp>
          <p:nvSpPr>
            <p:cNvPr id="41" name="Text Box 38"/>
            <p:cNvSpPr txBox="1">
              <a:spLocks noChangeArrowheads="1"/>
            </p:cNvSpPr>
            <p:nvPr/>
          </p:nvSpPr>
          <p:spPr bwMode="auto">
            <a:xfrm>
              <a:off x="4026" y="998"/>
              <a:ext cx="1456" cy="185"/>
            </a:xfrm>
            <a:prstGeom prst="rect">
              <a:avLst/>
            </a:prstGeom>
            <a:noFill/>
            <a:ln w="9525">
              <a:noFill/>
              <a:round/>
              <a:headEnd/>
              <a:tailEnd/>
            </a:ln>
          </p:spPr>
          <p:txBody>
            <a:bodyPr lIns="90000" tIns="46800" rIns="90000" bIns="46800">
              <a:spAutoFit/>
            </a:bodyPr>
            <a:lstStyle/>
            <a:p>
              <a:pPr algn="ctr">
                <a:lnSpc>
                  <a:spcPct val="8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FFFFFF"/>
                  </a:solidFill>
                </a:rPr>
                <a:t>EJB Container</a:t>
              </a:r>
            </a:p>
          </p:txBody>
        </p:sp>
        <p:sp>
          <p:nvSpPr>
            <p:cNvPr id="42" name="Text Box 39"/>
            <p:cNvSpPr txBox="1">
              <a:spLocks noChangeArrowheads="1"/>
            </p:cNvSpPr>
            <p:nvPr/>
          </p:nvSpPr>
          <p:spPr bwMode="auto">
            <a:xfrm>
              <a:off x="3544" y="1350"/>
              <a:ext cx="324" cy="185"/>
            </a:xfrm>
            <a:prstGeom prst="rect">
              <a:avLst/>
            </a:prstGeom>
            <a:noFill/>
            <a:ln w="9525">
              <a:noFill/>
              <a:round/>
              <a:headEnd/>
              <a:tailEnd/>
            </a:ln>
          </p:spPr>
          <p:txBody>
            <a:bodyPr wrap="none" lIns="90000" tIns="46800" rIns="90000" bIns="46800">
              <a:spAutoFit/>
            </a:bodyPr>
            <a:lstStyle/>
            <a:p>
              <a:pPr algn="ctr">
                <a:lnSpc>
                  <a:spcPct val="85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FFFFFF"/>
                  </a:solidFill>
                </a:rPr>
                <a:t>RMI</a:t>
              </a:r>
            </a:p>
          </p:txBody>
        </p:sp>
        <p:sp>
          <p:nvSpPr>
            <p:cNvPr id="43" name="Text Box 40"/>
            <p:cNvSpPr txBox="1">
              <a:spLocks noChangeArrowheads="1"/>
            </p:cNvSpPr>
            <p:nvPr/>
          </p:nvSpPr>
          <p:spPr bwMode="auto">
            <a:xfrm>
              <a:off x="699" y="1644"/>
              <a:ext cx="334" cy="205"/>
            </a:xfrm>
            <a:prstGeom prst="rect">
              <a:avLst/>
            </a:prstGeom>
            <a:noFill/>
            <a:ln w="9525">
              <a:noFill/>
              <a:round/>
              <a:headEnd/>
              <a:tailEnd/>
            </a:ln>
          </p:spPr>
          <p:txBody>
            <a:bodyPr wrap="none" lIns="90000" tIns="46800" rIns="90000" bIns="46800">
              <a:spAutoFit/>
            </a:bodyPr>
            <a:lstStyle/>
            <a:p>
              <a:pPr algn="ct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IN" sz="1300" b="1" dirty="0">
                  <a:solidFill>
                    <a:srgbClr val="000000"/>
                  </a:solidFill>
                </a:rPr>
                <a:t>J2SE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ＭＳ Ｐゴシック" pitchFamily="34" charset="-128"/>
                <a:sym typeface="Arial" pitchFamily="34" charset="0"/>
              </a:rPr>
              <a:t>Batch Applications for Java Platform</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pPr>
              <a:spcAft>
                <a:spcPts val="1800"/>
              </a:spcAft>
            </a:pPr>
            <a:r>
              <a:rPr lang="en-US" sz="2400" dirty="0" smtClean="0"/>
              <a:t>Suited for non-interactive, bulk-oriented, and long-running tasks</a:t>
            </a:r>
          </a:p>
          <a:p>
            <a:pPr>
              <a:spcAft>
                <a:spcPts val="1800"/>
              </a:spcAft>
            </a:pPr>
            <a:r>
              <a:rPr lang="en-US" sz="2400" dirty="0" smtClean="0"/>
              <a:t>Batch execution: sequential, parallel, decision-based</a:t>
            </a:r>
          </a:p>
          <a:p>
            <a:pPr>
              <a:spcAft>
                <a:spcPts val="1800"/>
              </a:spcAft>
            </a:pPr>
            <a:r>
              <a:rPr lang="en-US" sz="2400" dirty="0" smtClean="0"/>
              <a:t>Processing Styles</a:t>
            </a:r>
          </a:p>
          <a:p>
            <a:pPr lvl="1">
              <a:spcAft>
                <a:spcPts val="1800"/>
              </a:spcAft>
            </a:pPr>
            <a:r>
              <a:rPr lang="en-US" sz="2400" dirty="0" smtClean="0"/>
              <a:t>Item-oriented: Chunked (primary)</a:t>
            </a:r>
          </a:p>
          <a:p>
            <a:pPr lvl="1">
              <a:spcAft>
                <a:spcPts val="1800"/>
              </a:spcAft>
            </a:pPr>
            <a:r>
              <a:rPr lang="en-US" sz="2400" dirty="0" smtClean="0"/>
              <a:t>Task-oriented: </a:t>
            </a:r>
            <a:r>
              <a:rPr lang="en-US" sz="2400" dirty="0" err="1" smtClean="0"/>
              <a:t>Batchlet</a:t>
            </a:r>
            <a:endParaRPr lang="en-US" sz="2400" dirty="0" smtClean="0"/>
          </a:p>
          <a:p>
            <a:pPr>
              <a:buNone/>
            </a:pPr>
            <a:endParaRPr lang="en-US" dirty="0" smtClean="0"/>
          </a:p>
          <a:p>
            <a:endParaRPr lang="en-US" dirty="0"/>
          </a:p>
        </p:txBody>
      </p:sp>
    </p:spTree>
    <p:extLst>
      <p:ext uri="{BB962C8B-B14F-4D97-AF65-F5344CB8AC3E}">
        <p14:creationId xmlns:p14="http://schemas.microsoft.com/office/powerpoint/2010/main" val="250868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ＭＳ Ｐゴシック" pitchFamily="34" charset="-128"/>
                <a:sym typeface="Arial" pitchFamily="34" charset="0"/>
              </a:rPr>
              <a:t>Batch Applications for Java Platform</a:t>
            </a:r>
            <a:endParaRPr lang="en-US" dirty="0"/>
          </a:p>
        </p:txBody>
      </p:sp>
      <p:sp>
        <p:nvSpPr>
          <p:cNvPr id="3" name="Content Placeholder 2"/>
          <p:cNvSpPr>
            <a:spLocks noGrp="1"/>
          </p:cNvSpPr>
          <p:nvPr>
            <p:ph idx="1"/>
          </p:nvPr>
        </p:nvSpPr>
        <p:spPr>
          <a:xfrm>
            <a:off x="533400" y="1066800"/>
            <a:ext cx="8229600" cy="5105400"/>
          </a:xfrm>
        </p:spPr>
        <p:txBody>
          <a:bodyPr>
            <a:normAutofit fontScale="92500" lnSpcReduction="20000"/>
          </a:bodyPr>
          <a:lstStyle/>
          <a:p>
            <a:pPr algn="just">
              <a:lnSpc>
                <a:spcPct val="120000"/>
              </a:lnSpc>
            </a:pPr>
            <a:r>
              <a:rPr lang="en-US" sz="2800" dirty="0" smtClean="0"/>
              <a:t>The ability to execute batch jobs from Java EE is very important for many enterprise customers</a:t>
            </a:r>
          </a:p>
          <a:p>
            <a:pPr algn="just">
              <a:lnSpc>
                <a:spcPct val="120000"/>
              </a:lnSpc>
            </a:pPr>
            <a:r>
              <a:rPr lang="en-US" sz="2800" dirty="0" smtClean="0"/>
              <a:t>The new Batch Applications for Java API is therefore targeted at non-interactive, bulk-oriented, long-running tasks</a:t>
            </a:r>
          </a:p>
          <a:p>
            <a:pPr algn="just">
              <a:lnSpc>
                <a:spcPct val="120000"/>
              </a:lnSpc>
            </a:pPr>
            <a:r>
              <a:rPr lang="en-US" sz="2800" dirty="0" smtClean="0"/>
              <a:t>It allows you to customize the handling of these jobs in terms of their individual steps.  You can specify sequential or parallel execution as well as decisions that direct the execution path</a:t>
            </a:r>
          </a:p>
          <a:p>
            <a:pPr algn="just">
              <a:lnSpc>
                <a:spcPct val="120000"/>
              </a:lnSpc>
            </a:pPr>
            <a:r>
              <a:rPr lang="en-US" sz="2800" dirty="0" smtClean="0"/>
              <a:t>The Batch API also provides for check pointing and callback mechanisms</a:t>
            </a:r>
          </a:p>
          <a:p>
            <a:pPr>
              <a:buNone/>
            </a:pPr>
            <a:endParaRPr lang="en-US" dirty="0" smtClean="0"/>
          </a:p>
          <a:p>
            <a:endParaRPr lang="en-US" dirty="0"/>
          </a:p>
        </p:txBody>
      </p:sp>
    </p:spTree>
    <p:extLst>
      <p:ext uri="{BB962C8B-B14F-4D97-AF65-F5344CB8AC3E}">
        <p14:creationId xmlns:p14="http://schemas.microsoft.com/office/powerpoint/2010/main" val="197423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ＭＳ Ｐゴシック" pitchFamily="34" charset="-128"/>
                <a:sym typeface="Arial" pitchFamily="34" charset="0"/>
              </a:rPr>
              <a:t>Batch Applications for Java Platform</a:t>
            </a:r>
            <a:endParaRPr lang="en-US" dirty="0"/>
          </a:p>
        </p:txBody>
      </p:sp>
      <p:sp>
        <p:nvSpPr>
          <p:cNvPr id="3" name="Content Placeholder 2"/>
          <p:cNvSpPr>
            <a:spLocks noGrp="1"/>
          </p:cNvSpPr>
          <p:nvPr>
            <p:ph idx="1"/>
          </p:nvPr>
        </p:nvSpPr>
        <p:spPr>
          <a:xfrm>
            <a:off x="533400" y="1143000"/>
            <a:ext cx="8229600" cy="5105400"/>
          </a:xfrm>
        </p:spPr>
        <p:txBody>
          <a:bodyPr>
            <a:normAutofit/>
          </a:bodyPr>
          <a:lstStyle/>
          <a:p>
            <a:pPr>
              <a:lnSpc>
                <a:spcPct val="120000"/>
              </a:lnSpc>
            </a:pPr>
            <a:r>
              <a:rPr lang="en-US" sz="2400" dirty="0" smtClean="0"/>
              <a:t>An individual batch job step may itself be a "chunk", whereby you can specify separately the handling of the input, the processing, and the output of the individual items that are part of the chunk.  </a:t>
            </a:r>
          </a:p>
          <a:p>
            <a:pPr>
              <a:lnSpc>
                <a:spcPct val="120000"/>
              </a:lnSpc>
            </a:pPr>
            <a:r>
              <a:rPr lang="en-US" sz="2400" dirty="0" smtClean="0"/>
              <a:t>Or a step may be a "</a:t>
            </a:r>
            <a:r>
              <a:rPr lang="en-US" sz="2400" dirty="0" err="1" smtClean="0"/>
              <a:t>batchlet</a:t>
            </a:r>
            <a:r>
              <a:rPr lang="en-US" sz="2400" dirty="0" smtClean="0"/>
              <a:t>", which provides a more roll-your-own style of the step task's execution.</a:t>
            </a:r>
          </a:p>
          <a:p>
            <a:pPr>
              <a:buNone/>
            </a:pPr>
            <a:endParaRPr lang="en-US" dirty="0" smtClean="0"/>
          </a:p>
          <a:p>
            <a:endParaRPr lang="en-US" dirty="0"/>
          </a:p>
        </p:txBody>
      </p:sp>
    </p:spTree>
    <p:extLst>
      <p:ext uri="{BB962C8B-B14F-4D97-AF65-F5344CB8AC3E}">
        <p14:creationId xmlns:p14="http://schemas.microsoft.com/office/powerpoint/2010/main" val="31708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ＭＳ Ｐゴシック" pitchFamily="34" charset="-128"/>
                <a:sym typeface="Arial" pitchFamily="34" charset="0"/>
              </a:rPr>
              <a:t>Batch Applications for Java Platform</a:t>
            </a:r>
            <a:endParaRPr lang="en-US" dirty="0"/>
          </a:p>
        </p:txBody>
      </p:sp>
      <p:sp>
        <p:nvSpPr>
          <p:cNvPr id="3" name="Content Placeholder 2"/>
          <p:cNvSpPr>
            <a:spLocks noGrp="1"/>
          </p:cNvSpPr>
          <p:nvPr>
            <p:ph idx="1"/>
          </p:nvPr>
        </p:nvSpPr>
        <p:spPr>
          <a:xfrm>
            <a:off x="533400" y="1143000"/>
            <a:ext cx="8229600" cy="5105400"/>
          </a:xfrm>
        </p:spPr>
        <p:txBody>
          <a:bodyPr>
            <a:normAutofit/>
          </a:bodyPr>
          <a:lstStyle/>
          <a:p>
            <a:pPr>
              <a:buNone/>
            </a:pP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3426" y="1589971"/>
            <a:ext cx="6470707" cy="26698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p:cNvSpPr txBox="1"/>
          <p:nvPr/>
        </p:nvSpPr>
        <p:spPr>
          <a:xfrm>
            <a:off x="2686025" y="4181113"/>
            <a:ext cx="1571865" cy="307777"/>
          </a:xfrm>
          <a:prstGeom prst="rect">
            <a:avLst/>
          </a:prstGeom>
          <a:solidFill>
            <a:srgbClr val="008000"/>
          </a:solidFill>
        </p:spPr>
        <p:txBody>
          <a:bodyPr wrap="none" rtlCol="0">
            <a:spAutoFit/>
          </a:bodyPr>
          <a:lstStyle/>
          <a:p>
            <a:r>
              <a:rPr lang="en-US" sz="1400" dirty="0" smtClean="0">
                <a:solidFill>
                  <a:schemeClr val="tx2"/>
                </a:solidFill>
              </a:rPr>
              <a:t>Metadata for jobs</a:t>
            </a:r>
          </a:p>
        </p:txBody>
      </p:sp>
      <p:sp>
        <p:nvSpPr>
          <p:cNvPr id="6" name="TextBox 5"/>
          <p:cNvSpPr txBox="1"/>
          <p:nvPr/>
        </p:nvSpPr>
        <p:spPr>
          <a:xfrm>
            <a:off x="483251" y="2236665"/>
            <a:ext cx="833469" cy="738664"/>
          </a:xfrm>
          <a:prstGeom prst="rect">
            <a:avLst/>
          </a:prstGeom>
          <a:solidFill>
            <a:srgbClr val="008000"/>
          </a:solidFill>
        </p:spPr>
        <p:txBody>
          <a:bodyPr wrap="none" rtlCol="0">
            <a:spAutoFit/>
          </a:bodyPr>
          <a:lstStyle/>
          <a:p>
            <a:r>
              <a:rPr lang="en-US" sz="1400" dirty="0" smtClean="0">
                <a:solidFill>
                  <a:schemeClr val="tx2"/>
                </a:solidFill>
              </a:rPr>
              <a:t>Manage</a:t>
            </a:r>
          </a:p>
          <a:p>
            <a:r>
              <a:rPr lang="en-US" sz="1400" dirty="0" smtClean="0">
                <a:solidFill>
                  <a:schemeClr val="tx2"/>
                </a:solidFill>
              </a:rPr>
              <a:t>batch</a:t>
            </a:r>
            <a:br>
              <a:rPr lang="en-US" sz="1400" dirty="0" smtClean="0">
                <a:solidFill>
                  <a:schemeClr val="tx2"/>
                </a:solidFill>
              </a:rPr>
            </a:br>
            <a:r>
              <a:rPr lang="en-US" sz="1400" dirty="0" smtClean="0">
                <a:solidFill>
                  <a:schemeClr val="tx2"/>
                </a:solidFill>
              </a:rPr>
              <a:t>process</a:t>
            </a:r>
          </a:p>
        </p:txBody>
      </p:sp>
      <p:sp>
        <p:nvSpPr>
          <p:cNvPr id="7" name="Right Brace 6"/>
          <p:cNvSpPr/>
          <p:nvPr/>
        </p:nvSpPr>
        <p:spPr>
          <a:xfrm>
            <a:off x="7788345" y="1584777"/>
            <a:ext cx="460782" cy="1966921"/>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8249125" y="2405264"/>
            <a:ext cx="710451" cy="307777"/>
          </a:xfrm>
          <a:prstGeom prst="rect">
            <a:avLst/>
          </a:prstGeom>
          <a:solidFill>
            <a:srgbClr val="008000"/>
          </a:solidFill>
        </p:spPr>
        <p:txBody>
          <a:bodyPr wrap="none" rtlCol="0">
            <a:spAutoFit/>
          </a:bodyPr>
          <a:lstStyle/>
          <a:p>
            <a:r>
              <a:rPr lang="en-US" sz="1400" dirty="0" smtClean="0">
                <a:solidFill>
                  <a:schemeClr val="tx2"/>
                </a:solidFill>
              </a:rPr>
              <a:t>Chunk</a:t>
            </a:r>
          </a:p>
        </p:txBody>
      </p:sp>
    </p:spTree>
    <p:extLst>
      <p:ext uri="{BB962C8B-B14F-4D97-AF65-F5344CB8AC3E}">
        <p14:creationId xmlns:p14="http://schemas.microsoft.com/office/powerpoint/2010/main" val="290031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ＭＳ Ｐゴシック" pitchFamily="34" charset="-128"/>
                <a:sym typeface="Arial" pitchFamily="34" charset="0"/>
              </a:rPr>
              <a:t>Batch Applications for Java Platform</a:t>
            </a:r>
            <a:endParaRPr lang="en-US" dirty="0"/>
          </a:p>
        </p:txBody>
      </p:sp>
      <p:sp>
        <p:nvSpPr>
          <p:cNvPr id="3" name="Content Placeholder 2"/>
          <p:cNvSpPr>
            <a:spLocks noGrp="1"/>
          </p:cNvSpPr>
          <p:nvPr>
            <p:ph idx="1"/>
          </p:nvPr>
        </p:nvSpPr>
        <p:spPr>
          <a:xfrm>
            <a:off x="533400" y="1143000"/>
            <a:ext cx="8229600" cy="5105400"/>
          </a:xfrm>
        </p:spPr>
        <p:txBody>
          <a:bodyPr>
            <a:normAutofit/>
          </a:bodyPr>
          <a:lstStyle/>
          <a:p>
            <a:pPr marL="0" indent="0" algn="just" defTabSz="914400">
              <a:lnSpc>
                <a:spcPct val="120000"/>
              </a:lnSpc>
              <a:spcBef>
                <a:spcPts val="0"/>
              </a:spcBef>
              <a:defRPr/>
            </a:pPr>
            <a:r>
              <a:rPr lang="en-US" sz="2400" dirty="0" smtClean="0"/>
              <a:t> A Job is an entity that encapsulates an entire batch process</a:t>
            </a:r>
          </a:p>
          <a:p>
            <a:pPr marL="0" indent="0" algn="just" defTabSz="914400">
              <a:lnSpc>
                <a:spcPct val="120000"/>
              </a:lnSpc>
              <a:spcBef>
                <a:spcPts val="0"/>
              </a:spcBef>
              <a:defRPr/>
            </a:pPr>
            <a:r>
              <a:rPr lang="en-US" sz="2400" dirty="0" smtClean="0"/>
              <a:t> A Job will be wired together via a Job Specification Language</a:t>
            </a:r>
          </a:p>
          <a:p>
            <a:pPr marL="0" indent="0" algn="just" defTabSz="914400">
              <a:lnSpc>
                <a:spcPct val="120000"/>
              </a:lnSpc>
              <a:spcBef>
                <a:spcPts val="0"/>
              </a:spcBef>
              <a:defRPr/>
            </a:pPr>
            <a:r>
              <a:rPr lang="en-US" sz="2400" dirty="0" smtClean="0"/>
              <a:t>A Job has one to many steps, which has no more than one It </a:t>
            </a:r>
            <a:r>
              <a:rPr lang="en-US" sz="2400" dirty="0" err="1" smtClean="0"/>
              <a:t>emReader</a:t>
            </a:r>
            <a:r>
              <a:rPr lang="en-US" sz="2400" dirty="0" smtClean="0"/>
              <a:t>, </a:t>
            </a:r>
            <a:r>
              <a:rPr lang="en-US" sz="2400" dirty="0" err="1" smtClean="0"/>
              <a:t>ItemProcessor</a:t>
            </a:r>
            <a:r>
              <a:rPr lang="en-US" sz="2400" dirty="0" smtClean="0"/>
              <a:t>, and </a:t>
            </a:r>
            <a:r>
              <a:rPr lang="en-US" sz="2400" dirty="0" err="1" smtClean="0"/>
              <a:t>ItemWriter</a:t>
            </a:r>
            <a:endParaRPr lang="en-US" sz="2400" dirty="0" smtClean="0"/>
          </a:p>
          <a:p>
            <a:pPr marL="0" indent="0" algn="just" defTabSz="914400">
              <a:lnSpc>
                <a:spcPct val="120000"/>
              </a:lnSpc>
              <a:spcBef>
                <a:spcPts val="0"/>
              </a:spcBef>
              <a:defRPr/>
            </a:pPr>
            <a:r>
              <a:rPr lang="en-US" sz="2400" dirty="0" smtClean="0"/>
              <a:t> A job needs to be launched (</a:t>
            </a:r>
            <a:r>
              <a:rPr lang="en-US" sz="2400" dirty="0" err="1" smtClean="0"/>
              <a:t>JobOperator</a:t>
            </a:r>
            <a:r>
              <a:rPr lang="en-US" sz="2400" dirty="0" smtClean="0"/>
              <a:t>), and meta data about the currently running process needs to be stored (</a:t>
            </a:r>
            <a:r>
              <a:rPr lang="en-US" sz="2400" dirty="0" err="1" smtClean="0"/>
              <a:t>JobRepository</a:t>
            </a:r>
            <a:r>
              <a:rPr lang="en-US" sz="2400" dirty="0" smtClean="0"/>
              <a:t>)</a:t>
            </a:r>
          </a:p>
          <a:p>
            <a:pPr algn="just">
              <a:lnSpc>
                <a:spcPct val="120000"/>
              </a:lnSpc>
              <a:defRPr/>
            </a:pPr>
            <a:r>
              <a:rPr lang="en-US" sz="2400" dirty="0" smtClean="0"/>
              <a:t>A Step is a domain object that encapsulates an independent, sequential phase of a batch job</a:t>
            </a:r>
          </a:p>
          <a:p>
            <a:pPr>
              <a:buNone/>
            </a:pPr>
            <a:endParaRPr lang="en-US" dirty="0" smtClean="0"/>
          </a:p>
          <a:p>
            <a:endParaRPr lang="en-US" dirty="0"/>
          </a:p>
        </p:txBody>
      </p:sp>
    </p:spTree>
    <p:extLst>
      <p:ext uri="{BB962C8B-B14F-4D97-AF65-F5344CB8AC3E}">
        <p14:creationId xmlns:p14="http://schemas.microsoft.com/office/powerpoint/2010/main" val="2548028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ＭＳ Ｐゴシック" pitchFamily="34" charset="-128"/>
                <a:sym typeface="Arial" pitchFamily="34" charset="0"/>
              </a:rPr>
              <a:t>Batch Applications for Java Platform</a:t>
            </a:r>
            <a:endParaRPr lang="en-US" dirty="0"/>
          </a:p>
        </p:txBody>
      </p:sp>
      <p:sp>
        <p:nvSpPr>
          <p:cNvPr id="3" name="Content Placeholder 2"/>
          <p:cNvSpPr>
            <a:spLocks noGrp="1"/>
          </p:cNvSpPr>
          <p:nvPr>
            <p:ph idx="1"/>
          </p:nvPr>
        </p:nvSpPr>
        <p:spPr>
          <a:xfrm>
            <a:off x="533400" y="1143000"/>
            <a:ext cx="8229600" cy="5105400"/>
          </a:xfrm>
        </p:spPr>
        <p:txBody>
          <a:bodyPr>
            <a:normAutofit/>
          </a:bodyPr>
          <a:lstStyle/>
          <a:p>
            <a:r>
              <a:rPr lang="en-US" sz="2400" dirty="0" smtClean="0"/>
              <a:t>A job repository holds information about jobs currently running and jobs that have run in the past</a:t>
            </a:r>
          </a:p>
          <a:p>
            <a:r>
              <a:rPr lang="en-US" sz="2400" dirty="0" smtClean="0"/>
              <a:t>The </a:t>
            </a:r>
            <a:r>
              <a:rPr lang="en-US" sz="2400" dirty="0" err="1" smtClean="0"/>
              <a:t>JobOperator</a:t>
            </a:r>
            <a:r>
              <a:rPr lang="en-US" sz="2400" dirty="0" smtClean="0"/>
              <a:t> interface provides access to this repository</a:t>
            </a:r>
          </a:p>
          <a:p>
            <a:r>
              <a:rPr lang="en-US" sz="2400" dirty="0" smtClean="0"/>
              <a:t>The repository contains job instances, job executions, and step executions</a:t>
            </a:r>
          </a:p>
          <a:p>
            <a:r>
              <a:rPr lang="en-US" sz="2400" dirty="0" err="1" smtClean="0"/>
              <a:t>ItemReader</a:t>
            </a:r>
            <a:r>
              <a:rPr lang="en-US" sz="2400" dirty="0" smtClean="0"/>
              <a:t> is an abstraction that represents the retrieval of input for a Step, one item at a time</a:t>
            </a:r>
          </a:p>
          <a:p>
            <a:r>
              <a:rPr lang="en-US" sz="2400" dirty="0" err="1" smtClean="0"/>
              <a:t>ItemWriter</a:t>
            </a:r>
            <a:r>
              <a:rPr lang="en-US" sz="2400" dirty="0" smtClean="0"/>
              <a:t> is an abstraction that represents the output of a Step, one batch or chunk of items at a time</a:t>
            </a:r>
          </a:p>
          <a:p>
            <a:endParaRPr lang="en-US" sz="2400" dirty="0" smtClean="0"/>
          </a:p>
          <a:p>
            <a:pPr>
              <a:buNone/>
            </a:pPr>
            <a:endParaRPr lang="en-US" dirty="0" smtClean="0"/>
          </a:p>
          <a:p>
            <a:endParaRPr lang="en-US" dirty="0"/>
          </a:p>
        </p:txBody>
      </p:sp>
    </p:spTree>
    <p:extLst>
      <p:ext uri="{BB962C8B-B14F-4D97-AF65-F5344CB8AC3E}">
        <p14:creationId xmlns:p14="http://schemas.microsoft.com/office/powerpoint/2010/main" val="1703891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ＭＳ Ｐゴシック" pitchFamily="34" charset="-128"/>
                <a:sym typeface="Arial" pitchFamily="34" charset="0"/>
              </a:rPr>
              <a:t>Batch Applications for Java Platform</a:t>
            </a:r>
            <a:endParaRPr lang="en-US" dirty="0"/>
          </a:p>
        </p:txBody>
      </p:sp>
      <p:sp>
        <p:nvSpPr>
          <p:cNvPr id="3" name="Content Placeholder 2"/>
          <p:cNvSpPr>
            <a:spLocks noGrp="1"/>
          </p:cNvSpPr>
          <p:nvPr>
            <p:ph idx="1"/>
          </p:nvPr>
        </p:nvSpPr>
        <p:spPr>
          <a:xfrm>
            <a:off x="533400" y="1143000"/>
            <a:ext cx="8229600" cy="5105400"/>
          </a:xfrm>
        </p:spPr>
        <p:txBody>
          <a:bodyPr>
            <a:normAutofit/>
          </a:bodyPr>
          <a:lstStyle/>
          <a:p>
            <a:r>
              <a:rPr lang="en-US" sz="2400" dirty="0" err="1" smtClean="0"/>
              <a:t>ItemProcessor</a:t>
            </a:r>
            <a:r>
              <a:rPr lang="en-US" sz="2400" dirty="0" smtClean="0"/>
              <a:t> is an abstraction that represents the business processing of an item</a:t>
            </a:r>
          </a:p>
          <a:p>
            <a:r>
              <a:rPr lang="en-US" sz="2400" dirty="0" smtClean="0"/>
              <a:t>While the </a:t>
            </a:r>
            <a:r>
              <a:rPr lang="en-US" sz="2400" dirty="0" err="1" smtClean="0"/>
              <a:t>ItemReader</a:t>
            </a:r>
            <a:r>
              <a:rPr lang="en-US" sz="2400" dirty="0" smtClean="0"/>
              <a:t> reads one item, and the </a:t>
            </a:r>
            <a:r>
              <a:rPr lang="en-US" sz="2400" dirty="0" err="1" smtClean="0"/>
              <a:t>ItemWriter</a:t>
            </a:r>
            <a:r>
              <a:rPr lang="en-US" sz="2400" dirty="0" smtClean="0"/>
              <a:t> writes them, the </a:t>
            </a:r>
            <a:r>
              <a:rPr lang="en-US" sz="2400" dirty="0" err="1" smtClean="0"/>
              <a:t>ItemProcessor</a:t>
            </a:r>
            <a:r>
              <a:rPr lang="en-US" sz="2400" dirty="0" smtClean="0"/>
              <a:t> provides access to transform or apply other business processing</a:t>
            </a:r>
          </a:p>
          <a:p>
            <a:endParaRPr lang="en-US" sz="2400" dirty="0" smtClean="0"/>
          </a:p>
          <a:p>
            <a:pPr>
              <a:buNone/>
            </a:pPr>
            <a:endParaRPr lang="en-US" sz="2400" dirty="0" smtClean="0"/>
          </a:p>
          <a:p>
            <a:pPr>
              <a:buNone/>
            </a:pPr>
            <a:endParaRPr lang="en-US" dirty="0" smtClean="0"/>
          </a:p>
          <a:p>
            <a:endParaRPr lang="en-US" dirty="0"/>
          </a:p>
        </p:txBody>
      </p:sp>
    </p:spTree>
    <p:extLst>
      <p:ext uri="{BB962C8B-B14F-4D97-AF65-F5344CB8AC3E}">
        <p14:creationId xmlns:p14="http://schemas.microsoft.com/office/powerpoint/2010/main" val="3358434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ＭＳ Ｐゴシック" pitchFamily="34" charset="-128"/>
                <a:sym typeface="Arial" pitchFamily="34" charset="0"/>
              </a:rPr>
              <a:t>Java Message Service</a:t>
            </a:r>
            <a:endParaRPr lang="en-US" dirty="0"/>
          </a:p>
        </p:txBody>
      </p:sp>
      <p:sp>
        <p:nvSpPr>
          <p:cNvPr id="3" name="Content Placeholder 2"/>
          <p:cNvSpPr>
            <a:spLocks noGrp="1"/>
          </p:cNvSpPr>
          <p:nvPr>
            <p:ph idx="1"/>
          </p:nvPr>
        </p:nvSpPr>
        <p:spPr>
          <a:xfrm>
            <a:off x="533400" y="1143000"/>
            <a:ext cx="8229600" cy="5105400"/>
          </a:xfrm>
        </p:spPr>
        <p:txBody>
          <a:bodyPr>
            <a:normAutofit/>
          </a:bodyPr>
          <a:lstStyle/>
          <a:p>
            <a:pPr algn="just">
              <a:spcAft>
                <a:spcPts val="1800"/>
              </a:spcAft>
            </a:pPr>
            <a:r>
              <a:rPr lang="en-US" sz="2400" dirty="0" smtClean="0">
                <a:cs typeface="Arial"/>
              </a:rPr>
              <a:t>New </a:t>
            </a:r>
            <a:r>
              <a:rPr lang="en-US" sz="2400" dirty="0" err="1" smtClean="0">
                <a:cs typeface="Courier"/>
              </a:rPr>
              <a:t>JMSContext</a:t>
            </a:r>
            <a:r>
              <a:rPr lang="en-US" sz="2400" dirty="0" smtClean="0">
                <a:cs typeface="Arial"/>
              </a:rPr>
              <a:t> interface</a:t>
            </a:r>
          </a:p>
          <a:p>
            <a:pPr algn="just">
              <a:spcAft>
                <a:spcPts val="1800"/>
              </a:spcAft>
            </a:pPr>
            <a:r>
              <a:rPr lang="en-US" sz="2400" dirty="0" err="1" smtClean="0">
                <a:cs typeface="Courier"/>
              </a:rPr>
              <a:t>AutoCloseable</a:t>
            </a:r>
            <a:r>
              <a:rPr lang="en-US" sz="2400" dirty="0" smtClean="0">
                <a:cs typeface="Arial"/>
              </a:rPr>
              <a:t> </a:t>
            </a:r>
            <a:r>
              <a:rPr lang="en-US" sz="2400" dirty="0" err="1" smtClean="0">
                <a:cs typeface="Courier"/>
              </a:rPr>
              <a:t>JMSContext</a:t>
            </a:r>
            <a:r>
              <a:rPr lang="en-US" sz="2400" dirty="0" smtClean="0">
                <a:cs typeface="Arial"/>
              </a:rPr>
              <a:t>, </a:t>
            </a:r>
            <a:r>
              <a:rPr lang="en-US" sz="2400" dirty="0" smtClean="0">
                <a:cs typeface="Courier"/>
              </a:rPr>
              <a:t>Connection</a:t>
            </a:r>
            <a:r>
              <a:rPr lang="en-US" sz="2400" dirty="0" smtClean="0">
                <a:cs typeface="Arial"/>
              </a:rPr>
              <a:t>, </a:t>
            </a:r>
            <a:r>
              <a:rPr lang="en-US" sz="2400" dirty="0" smtClean="0">
                <a:cs typeface="Courier"/>
              </a:rPr>
              <a:t>Session</a:t>
            </a:r>
            <a:r>
              <a:rPr lang="en-US" sz="2400" dirty="0" smtClean="0">
                <a:cs typeface="Arial"/>
              </a:rPr>
              <a:t>, …</a:t>
            </a:r>
          </a:p>
          <a:p>
            <a:pPr algn="just">
              <a:spcAft>
                <a:spcPts val="1800"/>
              </a:spcAft>
            </a:pPr>
            <a:r>
              <a:rPr lang="en-US" sz="2400" dirty="0" smtClean="0">
                <a:cs typeface="Arial"/>
              </a:rPr>
              <a:t>Use of runtime exceptions</a:t>
            </a:r>
          </a:p>
          <a:p>
            <a:pPr algn="just">
              <a:spcAft>
                <a:spcPts val="1800"/>
              </a:spcAft>
            </a:pPr>
            <a:r>
              <a:rPr lang="en-US" sz="2400" dirty="0" smtClean="0">
                <a:cs typeface="Arial"/>
              </a:rPr>
              <a:t>Method chaining on </a:t>
            </a:r>
            <a:r>
              <a:rPr lang="en-US" sz="2400" dirty="0" err="1" smtClean="0">
                <a:cs typeface="Courier"/>
              </a:rPr>
              <a:t>JMSProducer</a:t>
            </a:r>
            <a:endParaRPr lang="en-US" sz="2400" dirty="0" smtClean="0">
              <a:cs typeface="Arial"/>
            </a:endParaRPr>
          </a:p>
          <a:p>
            <a:pPr algn="just">
              <a:spcAft>
                <a:spcPts val="1800"/>
              </a:spcAft>
            </a:pPr>
            <a:r>
              <a:rPr lang="en-US" sz="2400" dirty="0" smtClean="0">
                <a:cs typeface="Arial"/>
              </a:rPr>
              <a:t>Simplified message sending</a:t>
            </a:r>
            <a:endParaRPr lang="en-US" sz="2400" dirty="0" smtClean="0">
              <a:cs typeface="Courier"/>
            </a:endParaRPr>
          </a:p>
          <a:p>
            <a:pPr>
              <a:buNone/>
            </a:pPr>
            <a:endParaRPr lang="en-US" sz="2400" dirty="0" smtClean="0"/>
          </a:p>
          <a:p>
            <a:pPr>
              <a:buNone/>
            </a:pPr>
            <a:endParaRPr lang="en-US" sz="2400" dirty="0" smtClean="0"/>
          </a:p>
          <a:p>
            <a:pPr>
              <a:buNone/>
            </a:pPr>
            <a:endParaRPr lang="en-US" dirty="0" smtClean="0"/>
          </a:p>
          <a:p>
            <a:endParaRPr lang="en-US" dirty="0"/>
          </a:p>
        </p:txBody>
      </p:sp>
    </p:spTree>
    <p:extLst>
      <p:ext uri="{BB962C8B-B14F-4D97-AF65-F5344CB8AC3E}">
        <p14:creationId xmlns:p14="http://schemas.microsoft.com/office/powerpoint/2010/main" val="416578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Contents</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143000"/>
            <a:ext cx="8229600" cy="4525963"/>
          </a:xfrm>
        </p:spPr>
        <p:txBody>
          <a:bodyPr>
            <a:normAutofit/>
          </a:bodyPr>
          <a:lstStyle/>
          <a:p>
            <a:r>
              <a:rPr lang="en-US" sz="2800" dirty="0" smtClean="0">
                <a:cs typeface="Times New Roman" pitchFamily="18" charset="0"/>
              </a:rPr>
              <a:t>EJB’s</a:t>
            </a:r>
          </a:p>
          <a:p>
            <a:r>
              <a:rPr lang="en-US" sz="2800" dirty="0" smtClean="0">
                <a:cs typeface="Times New Roman" pitchFamily="18" charset="0"/>
              </a:rPr>
              <a:t>Batch processing in java</a:t>
            </a:r>
          </a:p>
          <a:p>
            <a:r>
              <a:rPr lang="en-US" sz="2800" dirty="0" smtClean="0">
                <a:cs typeface="Times New Roman" pitchFamily="18" charset="0"/>
              </a:rPr>
              <a:t>Java </a:t>
            </a:r>
            <a:r>
              <a:rPr lang="en-US" sz="2800" smtClean="0">
                <a:cs typeface="Times New Roman" pitchFamily="18" charset="0"/>
              </a:rPr>
              <a:t>Messaging services</a:t>
            </a:r>
            <a:endParaRPr lang="en-US" sz="2800" dirty="0" smtClean="0">
              <a:cs typeface="Times New Roman" pitchFamily="18" charset="0"/>
            </a:endParaRPr>
          </a:p>
          <a:p>
            <a:endParaRPr lang="en-US" sz="2800" dirty="0" smtClean="0"/>
          </a:p>
          <a:p>
            <a:endParaRPr lang="en-US" sz="2800" dirty="0" smtClean="0"/>
          </a:p>
          <a:p>
            <a:pPr marL="0" indent="0">
              <a:buNone/>
            </a:pPr>
            <a:endParaRPr lang="en-US" sz="2800" dirty="0" smtClean="0"/>
          </a:p>
          <a:p>
            <a:endParaRPr lang="en-US" sz="2800" dirty="0" smtClean="0"/>
          </a:p>
          <a:p>
            <a:pPr marL="0" indent="0">
              <a:buNone/>
            </a:pPr>
            <a:endParaRPr lang="en-US" sz="2800" dirty="0" smtClean="0"/>
          </a:p>
          <a:p>
            <a:endParaRPr lang="en-US" sz="2800" dirty="0" smtClean="0"/>
          </a:p>
          <a:p>
            <a:pPr marL="0" indent="0">
              <a:buNone/>
            </a:pPr>
            <a:endParaRPr lang="en-US" sz="2800" dirty="0"/>
          </a:p>
          <a:p>
            <a:endParaRPr lang="en-US" sz="2800" dirty="0" smtClean="0">
              <a:cs typeface="Times New Roman" pitchFamily="18" charset="0"/>
            </a:endParaRPr>
          </a:p>
          <a:p>
            <a:endParaRPr lang="en-US" sz="2800" dirty="0" smtClean="0">
              <a:cs typeface="Times New Roman" pitchFamily="18" charset="0"/>
            </a:endParaRPr>
          </a:p>
        </p:txBody>
      </p:sp>
    </p:spTree>
    <p:extLst>
      <p:ext uri="{BB962C8B-B14F-4D97-AF65-F5344CB8AC3E}">
        <p14:creationId xmlns:p14="http://schemas.microsoft.com/office/powerpoint/2010/main" val="1460323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a typeface="ＭＳ Ｐゴシック" pitchFamily="34" charset="-128"/>
                <a:sym typeface="Arial" pitchFamily="34" charset="0"/>
              </a:rPr>
              <a:t>Java Message Service</a:t>
            </a:r>
            <a:endParaRPr lang="en-US" dirty="0"/>
          </a:p>
        </p:txBody>
      </p:sp>
      <p:sp>
        <p:nvSpPr>
          <p:cNvPr id="3" name="Content Placeholder 2"/>
          <p:cNvSpPr>
            <a:spLocks noGrp="1"/>
          </p:cNvSpPr>
          <p:nvPr>
            <p:ph idx="1"/>
          </p:nvPr>
        </p:nvSpPr>
        <p:spPr>
          <a:xfrm>
            <a:off x="533400" y="1143000"/>
            <a:ext cx="8229600" cy="5105400"/>
          </a:xfrm>
        </p:spPr>
        <p:txBody>
          <a:bodyPr>
            <a:normAutofit/>
          </a:bodyPr>
          <a:lstStyle/>
          <a:p>
            <a:pPr algn="just"/>
            <a:r>
              <a:rPr lang="en-US" sz="2400" dirty="0" smtClean="0">
                <a:cs typeface="Arial"/>
              </a:rPr>
              <a:t>A big focus area of Java EE 7 is in increasing developer productivity by continuing our trend in offering simpler and easier-to-use APIs and in offloading developer tasks onto container services</a:t>
            </a:r>
          </a:p>
          <a:p>
            <a:pPr algn="just"/>
            <a:r>
              <a:rPr lang="en-US" sz="2400" dirty="0" smtClean="0">
                <a:cs typeface="Arial"/>
              </a:rPr>
              <a:t>JMS in particular has undergone a major simplification with the JMS 2.0 release which is part of Java EE 7</a:t>
            </a:r>
          </a:p>
          <a:p>
            <a:pPr algn="just"/>
            <a:r>
              <a:rPr lang="en-US" sz="2400" dirty="0" smtClean="0">
                <a:cs typeface="Arial"/>
              </a:rPr>
              <a:t> The </a:t>
            </a:r>
            <a:r>
              <a:rPr lang="en-US" sz="2400" dirty="0" err="1" smtClean="0">
                <a:cs typeface="Arial"/>
              </a:rPr>
              <a:t>JMSContext</a:t>
            </a:r>
            <a:r>
              <a:rPr lang="en-US" sz="2400" dirty="0" smtClean="0">
                <a:cs typeface="Arial"/>
              </a:rPr>
              <a:t> combines in a single object the functionality of both the Connection and the Session in the earlier JMS APIs  </a:t>
            </a:r>
          </a:p>
          <a:p>
            <a:pPr algn="just"/>
            <a:r>
              <a:rPr lang="en-US" sz="2400" dirty="0" smtClean="0">
                <a:cs typeface="Arial"/>
              </a:rPr>
              <a:t>You can obtain a </a:t>
            </a:r>
            <a:r>
              <a:rPr lang="en-US" sz="2400" dirty="0" err="1" smtClean="0">
                <a:cs typeface="Arial"/>
              </a:rPr>
              <a:t>JMSContext</a:t>
            </a:r>
            <a:r>
              <a:rPr lang="en-US" sz="2400" dirty="0" smtClean="0">
                <a:cs typeface="Arial"/>
              </a:rPr>
              <a:t> object by simply injecting it with the @Inject annotation</a:t>
            </a:r>
          </a:p>
          <a:p>
            <a:pPr>
              <a:buNone/>
            </a:pPr>
            <a:endParaRPr lang="en-US" sz="2400" dirty="0" smtClean="0">
              <a:cs typeface="Arial"/>
            </a:endParaRPr>
          </a:p>
          <a:p>
            <a:pPr>
              <a:buNone/>
            </a:pPr>
            <a:endParaRPr lang="en-US" sz="2400" dirty="0" smtClean="0">
              <a:cs typeface="Arial"/>
            </a:endParaRPr>
          </a:p>
          <a:p>
            <a:pPr>
              <a:buNone/>
            </a:pPr>
            <a:endParaRPr lang="en-US" sz="2400" dirty="0" smtClean="0">
              <a:cs typeface="Arial"/>
            </a:endParaRPr>
          </a:p>
          <a:p>
            <a:pPr>
              <a:buNone/>
            </a:pPr>
            <a:endParaRPr lang="en-US" sz="2400" dirty="0" smtClean="0"/>
          </a:p>
          <a:p>
            <a:pPr>
              <a:buNone/>
            </a:pPr>
            <a:endParaRPr lang="en-US" sz="2400" dirty="0" smtClean="0"/>
          </a:p>
          <a:p>
            <a:pPr>
              <a:buNone/>
            </a:pPr>
            <a:endParaRPr lang="en-US" dirty="0" smtClean="0"/>
          </a:p>
          <a:p>
            <a:endParaRPr lang="en-US" dirty="0"/>
          </a:p>
        </p:txBody>
      </p:sp>
    </p:spTree>
    <p:extLst>
      <p:ext uri="{BB962C8B-B14F-4D97-AF65-F5344CB8AC3E}">
        <p14:creationId xmlns:p14="http://schemas.microsoft.com/office/powerpoint/2010/main" val="4005086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Summary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Different Java platforms  are</a:t>
            </a:r>
          </a:p>
          <a:p>
            <a:pPr lvl="1"/>
            <a:r>
              <a:rPr lang="en-US" dirty="0" smtClean="0"/>
              <a:t>Java Standard Edition</a:t>
            </a:r>
          </a:p>
          <a:p>
            <a:pPr lvl="1"/>
            <a:r>
              <a:rPr lang="en-US" dirty="0" smtClean="0"/>
              <a:t>Java Micro Edition</a:t>
            </a:r>
          </a:p>
          <a:p>
            <a:pPr lvl="1"/>
            <a:r>
              <a:rPr lang="en-US" dirty="0" smtClean="0"/>
              <a:t>Java Enterprise Edition</a:t>
            </a:r>
          </a:p>
          <a:p>
            <a:r>
              <a:rPr lang="en-US" dirty="0" smtClean="0"/>
              <a:t>A JEE application server consists of</a:t>
            </a:r>
          </a:p>
          <a:p>
            <a:pPr lvl="1"/>
            <a:r>
              <a:rPr lang="en-US" dirty="0" smtClean="0"/>
              <a:t>A Web container </a:t>
            </a:r>
          </a:p>
          <a:p>
            <a:pPr lvl="1"/>
            <a:r>
              <a:rPr lang="en-US" dirty="0" smtClean="0"/>
              <a:t>An EJB container</a:t>
            </a:r>
          </a:p>
          <a:p>
            <a:r>
              <a:rPr lang="en-US" dirty="0" err="1" smtClean="0"/>
              <a:t>Servlets</a:t>
            </a:r>
            <a:r>
              <a:rPr lang="en-US" dirty="0" smtClean="0"/>
              <a:t> are Java objects which extend the functionality of a HTTP server</a:t>
            </a:r>
          </a:p>
          <a:p>
            <a:r>
              <a:rPr lang="en-US" dirty="0" smtClean="0"/>
              <a:t>JSP pages are HTML pages with embedded Java</a:t>
            </a:r>
          </a:p>
          <a:p>
            <a:r>
              <a:rPr lang="en-US" dirty="0" smtClean="0">
                <a:solidFill>
                  <a:srgbClr val="000000"/>
                </a:solidFill>
              </a:rPr>
              <a:t>EJB is </a:t>
            </a:r>
            <a:r>
              <a:rPr lang="en-GB" dirty="0" smtClean="0">
                <a:solidFill>
                  <a:srgbClr val="000000"/>
                </a:solidFill>
              </a:rPr>
              <a:t>a </a:t>
            </a:r>
            <a:r>
              <a:rPr lang="en-GB" b="1" dirty="0" smtClean="0">
                <a:solidFill>
                  <a:srgbClr val="000000"/>
                </a:solidFill>
              </a:rPr>
              <a:t>server-side</a:t>
            </a:r>
            <a:r>
              <a:rPr lang="en-GB" dirty="0" smtClean="0">
                <a:solidFill>
                  <a:srgbClr val="000000"/>
                </a:solidFill>
              </a:rPr>
              <a:t> component technology</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Enterprise Java Beans</a:t>
            </a:r>
            <a:endParaRPr lang="en-US" dirty="0"/>
          </a:p>
        </p:txBody>
      </p:sp>
      <p:sp>
        <p:nvSpPr>
          <p:cNvPr id="3" name="Content Placeholder 2"/>
          <p:cNvSpPr>
            <a:spLocks noGrp="1"/>
          </p:cNvSpPr>
          <p:nvPr>
            <p:ph idx="1"/>
          </p:nvPr>
        </p:nvSpPr>
        <p:spPr/>
        <p:txBody>
          <a:bodyPr>
            <a:normAutofit fontScale="92500"/>
          </a:bodyPr>
          <a:lstStyle/>
          <a:p>
            <a:r>
              <a:rPr lang="en-US" dirty="0" smtClean="0"/>
              <a:t>A server-side component technology </a:t>
            </a:r>
          </a:p>
          <a:p>
            <a:r>
              <a:rPr lang="en-US" dirty="0" smtClean="0"/>
              <a:t>Used to encapsulate the business logic of an application</a:t>
            </a:r>
          </a:p>
          <a:p>
            <a:r>
              <a:rPr lang="en-US" dirty="0" smtClean="0"/>
              <a:t>Reusable components that run inside a EJB container, </a:t>
            </a:r>
            <a:r>
              <a:rPr lang="en-IN" dirty="0"/>
              <a:t>a runtime environment </a:t>
            </a:r>
            <a:r>
              <a:rPr lang="en-IN" dirty="0" smtClean="0"/>
              <a:t>provided by </a:t>
            </a:r>
            <a:r>
              <a:rPr lang="en-IN" dirty="0"/>
              <a:t>the application server</a:t>
            </a:r>
            <a:endParaRPr lang="en-US" dirty="0" smtClean="0"/>
          </a:p>
          <a:p>
            <a:endParaRPr lang="en-US" dirty="0" smtClean="0"/>
          </a:p>
          <a:p>
            <a:r>
              <a:rPr lang="en-US" dirty="0" smtClean="0"/>
              <a:t>Easy development and deployment of Java technology-based application that are:</a:t>
            </a:r>
          </a:p>
          <a:p>
            <a:pPr lvl="1"/>
            <a:r>
              <a:rPr lang="en-US" sz="2300" dirty="0" smtClean="0"/>
              <a:t>Transactional, distributed, multi-tier, portable, scalable, secure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EJB Architecture</a:t>
            </a:r>
            <a:endParaRPr lang="en-US" dirty="0"/>
          </a:p>
        </p:txBody>
      </p:sp>
      <p:sp>
        <p:nvSpPr>
          <p:cNvPr id="7" name="Rectangle 10"/>
          <p:cNvSpPr>
            <a:spLocks noChangeArrowheads="1"/>
          </p:cNvSpPr>
          <p:nvPr/>
        </p:nvSpPr>
        <p:spPr bwMode="auto">
          <a:xfrm>
            <a:off x="3657600" y="2667000"/>
            <a:ext cx="1905000" cy="2362200"/>
          </a:xfrm>
          <a:prstGeom prst="rect">
            <a:avLst/>
          </a:prstGeom>
          <a:solidFill>
            <a:schemeClr val="accent1"/>
          </a:solidFill>
          <a:ln w="12700">
            <a:solidFill>
              <a:schemeClr val="tx1"/>
            </a:solidFill>
            <a:miter lim="800000"/>
            <a:headEnd/>
            <a:tailEnd/>
          </a:ln>
          <a:effectLst/>
        </p:spPr>
        <p:txBody>
          <a:bodyPr wrap="none" anchor="ctr"/>
          <a:lstStyle/>
          <a:p>
            <a:endParaRPr lang="en-GB"/>
          </a:p>
        </p:txBody>
      </p:sp>
      <p:sp>
        <p:nvSpPr>
          <p:cNvPr id="8" name="Rectangle 3"/>
          <p:cNvSpPr>
            <a:spLocks noChangeArrowheads="1"/>
          </p:cNvSpPr>
          <p:nvPr/>
        </p:nvSpPr>
        <p:spPr bwMode="auto">
          <a:xfrm>
            <a:off x="990600" y="3124200"/>
            <a:ext cx="1066800" cy="1219200"/>
          </a:xfrm>
          <a:prstGeom prst="rect">
            <a:avLst/>
          </a:prstGeom>
          <a:solidFill>
            <a:schemeClr val="accent1"/>
          </a:solidFill>
          <a:ln w="12700">
            <a:solidFill>
              <a:schemeClr val="tx1"/>
            </a:solidFill>
            <a:miter lim="800000"/>
            <a:headEnd/>
            <a:tailEnd/>
          </a:ln>
          <a:effectLst/>
        </p:spPr>
        <p:txBody>
          <a:bodyPr wrap="none" anchor="ctr"/>
          <a:lstStyle/>
          <a:p>
            <a:endParaRPr lang="en-GB"/>
          </a:p>
        </p:txBody>
      </p:sp>
      <p:sp>
        <p:nvSpPr>
          <p:cNvPr id="9" name="Text Box 4"/>
          <p:cNvSpPr txBox="1">
            <a:spLocks noChangeArrowheads="1"/>
          </p:cNvSpPr>
          <p:nvPr/>
        </p:nvSpPr>
        <p:spPr bwMode="auto">
          <a:xfrm>
            <a:off x="914400" y="3581400"/>
            <a:ext cx="1066800" cy="369332"/>
          </a:xfrm>
          <a:prstGeom prst="rect">
            <a:avLst/>
          </a:prstGeom>
          <a:noFill/>
          <a:ln w="12700">
            <a:noFill/>
            <a:miter lim="800000"/>
            <a:headEnd/>
            <a:tailEnd/>
          </a:ln>
          <a:effectLst/>
        </p:spPr>
        <p:txBody>
          <a:bodyPr wrap="square">
            <a:spAutoFit/>
          </a:bodyPr>
          <a:lstStyle/>
          <a:p>
            <a:pPr>
              <a:spcBef>
                <a:spcPct val="50000"/>
              </a:spcBef>
            </a:pPr>
            <a:r>
              <a:rPr lang="en-US" dirty="0"/>
              <a:t>Browser</a:t>
            </a:r>
          </a:p>
        </p:txBody>
      </p:sp>
      <p:sp>
        <p:nvSpPr>
          <p:cNvPr id="10" name="Rectangle 5"/>
          <p:cNvSpPr>
            <a:spLocks noChangeArrowheads="1"/>
          </p:cNvSpPr>
          <p:nvPr/>
        </p:nvSpPr>
        <p:spPr bwMode="auto">
          <a:xfrm>
            <a:off x="3276600" y="1905000"/>
            <a:ext cx="2819400" cy="4191000"/>
          </a:xfrm>
          <a:prstGeom prst="rect">
            <a:avLst/>
          </a:prstGeom>
          <a:solidFill>
            <a:schemeClr val="accent1"/>
          </a:solidFill>
          <a:ln w="12700">
            <a:solidFill>
              <a:schemeClr val="tx1"/>
            </a:solidFill>
            <a:miter lim="800000"/>
            <a:headEnd/>
            <a:tailEnd/>
          </a:ln>
          <a:effectLst/>
        </p:spPr>
        <p:txBody>
          <a:bodyPr wrap="none" anchor="ctr"/>
          <a:lstStyle/>
          <a:p>
            <a:endParaRPr lang="en-GB"/>
          </a:p>
        </p:txBody>
      </p:sp>
      <p:sp>
        <p:nvSpPr>
          <p:cNvPr id="11" name="Rectangle 7"/>
          <p:cNvSpPr>
            <a:spLocks noChangeArrowheads="1"/>
          </p:cNvSpPr>
          <p:nvPr/>
        </p:nvSpPr>
        <p:spPr bwMode="auto">
          <a:xfrm>
            <a:off x="3429000" y="2514600"/>
            <a:ext cx="2514600" cy="3352800"/>
          </a:xfrm>
          <a:prstGeom prst="rect">
            <a:avLst/>
          </a:prstGeom>
          <a:solidFill>
            <a:schemeClr val="accent1"/>
          </a:solidFill>
          <a:ln w="12700">
            <a:solidFill>
              <a:schemeClr val="tx1"/>
            </a:solidFill>
            <a:miter lim="800000"/>
            <a:headEnd/>
            <a:tailEnd/>
          </a:ln>
          <a:effectLst/>
        </p:spPr>
        <p:txBody>
          <a:bodyPr wrap="none" anchor="ctr"/>
          <a:lstStyle/>
          <a:p>
            <a:endParaRPr lang="en-GB"/>
          </a:p>
        </p:txBody>
      </p:sp>
      <p:sp>
        <p:nvSpPr>
          <p:cNvPr id="12" name="Text Box 6"/>
          <p:cNvSpPr txBox="1">
            <a:spLocks noChangeArrowheads="1"/>
          </p:cNvSpPr>
          <p:nvPr/>
        </p:nvSpPr>
        <p:spPr bwMode="auto">
          <a:xfrm>
            <a:off x="3352800" y="2125663"/>
            <a:ext cx="2667000" cy="336550"/>
          </a:xfrm>
          <a:prstGeom prst="rect">
            <a:avLst/>
          </a:prstGeom>
          <a:noFill/>
          <a:ln w="12700">
            <a:noFill/>
            <a:miter lim="800000"/>
            <a:headEnd/>
            <a:tailEnd/>
          </a:ln>
          <a:effectLst/>
        </p:spPr>
        <p:txBody>
          <a:bodyPr>
            <a:spAutoFit/>
          </a:bodyPr>
          <a:lstStyle/>
          <a:p>
            <a:pPr algn="ctr">
              <a:spcBef>
                <a:spcPct val="50000"/>
              </a:spcBef>
            </a:pPr>
            <a:r>
              <a:rPr lang="en-US"/>
              <a:t>Application Server</a:t>
            </a:r>
          </a:p>
        </p:txBody>
      </p:sp>
      <p:sp>
        <p:nvSpPr>
          <p:cNvPr id="13" name="Rectangle 8"/>
          <p:cNvSpPr>
            <a:spLocks noChangeArrowheads="1"/>
          </p:cNvSpPr>
          <p:nvPr/>
        </p:nvSpPr>
        <p:spPr bwMode="auto">
          <a:xfrm>
            <a:off x="3886200" y="2743200"/>
            <a:ext cx="1600200" cy="1066800"/>
          </a:xfrm>
          <a:prstGeom prst="rect">
            <a:avLst/>
          </a:prstGeom>
          <a:solidFill>
            <a:schemeClr val="accent1"/>
          </a:solidFill>
          <a:ln w="12700">
            <a:solidFill>
              <a:schemeClr val="tx1"/>
            </a:solidFill>
            <a:miter lim="800000"/>
            <a:headEnd/>
            <a:tailEnd/>
          </a:ln>
          <a:effectLst/>
        </p:spPr>
        <p:txBody>
          <a:bodyPr wrap="none" anchor="ctr"/>
          <a:lstStyle/>
          <a:p>
            <a:endParaRPr lang="en-GB"/>
          </a:p>
        </p:txBody>
      </p:sp>
      <p:sp>
        <p:nvSpPr>
          <p:cNvPr id="14" name="Text Box 9"/>
          <p:cNvSpPr txBox="1">
            <a:spLocks noChangeArrowheads="1"/>
          </p:cNvSpPr>
          <p:nvPr/>
        </p:nvSpPr>
        <p:spPr bwMode="auto">
          <a:xfrm>
            <a:off x="3886200" y="3124200"/>
            <a:ext cx="1600200" cy="336550"/>
          </a:xfrm>
          <a:prstGeom prst="rect">
            <a:avLst/>
          </a:prstGeom>
          <a:noFill/>
          <a:ln w="12700">
            <a:noFill/>
            <a:miter lim="800000"/>
            <a:headEnd/>
            <a:tailEnd/>
          </a:ln>
          <a:effectLst/>
        </p:spPr>
        <p:txBody>
          <a:bodyPr>
            <a:spAutoFit/>
          </a:bodyPr>
          <a:lstStyle/>
          <a:p>
            <a:pPr algn="ctr">
              <a:spcBef>
                <a:spcPct val="50000"/>
              </a:spcBef>
            </a:pPr>
            <a:r>
              <a:rPr lang="en-US"/>
              <a:t>EJB Container</a:t>
            </a:r>
            <a:endParaRPr lang="en-US" sz="2400"/>
          </a:p>
        </p:txBody>
      </p:sp>
      <p:sp>
        <p:nvSpPr>
          <p:cNvPr id="15" name="Line 11"/>
          <p:cNvSpPr>
            <a:spLocks noChangeShapeType="1"/>
          </p:cNvSpPr>
          <p:nvPr/>
        </p:nvSpPr>
        <p:spPr bwMode="auto">
          <a:xfrm>
            <a:off x="3429000" y="4267200"/>
            <a:ext cx="2514600" cy="0"/>
          </a:xfrm>
          <a:prstGeom prst="line">
            <a:avLst/>
          </a:prstGeom>
          <a:noFill/>
          <a:ln w="12700">
            <a:solidFill>
              <a:schemeClr val="tx1"/>
            </a:solidFill>
            <a:round/>
            <a:headEnd/>
            <a:tailEnd/>
          </a:ln>
          <a:effectLst/>
        </p:spPr>
        <p:txBody>
          <a:bodyPr wrap="none" anchor="ctr"/>
          <a:lstStyle/>
          <a:p>
            <a:endParaRPr lang="en-GB"/>
          </a:p>
        </p:txBody>
      </p:sp>
      <p:sp>
        <p:nvSpPr>
          <p:cNvPr id="16" name="Line 12"/>
          <p:cNvSpPr>
            <a:spLocks noChangeShapeType="1"/>
          </p:cNvSpPr>
          <p:nvPr/>
        </p:nvSpPr>
        <p:spPr bwMode="auto">
          <a:xfrm>
            <a:off x="3429000" y="5105400"/>
            <a:ext cx="2514600" cy="0"/>
          </a:xfrm>
          <a:prstGeom prst="line">
            <a:avLst/>
          </a:prstGeom>
          <a:noFill/>
          <a:ln w="12700">
            <a:solidFill>
              <a:schemeClr val="tx1"/>
            </a:solidFill>
            <a:round/>
            <a:headEnd/>
            <a:tailEnd/>
          </a:ln>
          <a:effectLst/>
        </p:spPr>
        <p:txBody>
          <a:bodyPr wrap="none" anchor="ctr"/>
          <a:lstStyle/>
          <a:p>
            <a:endParaRPr lang="en-GB"/>
          </a:p>
        </p:txBody>
      </p:sp>
      <p:sp>
        <p:nvSpPr>
          <p:cNvPr id="17" name="Text Box 13"/>
          <p:cNvSpPr txBox="1">
            <a:spLocks noChangeArrowheads="1"/>
          </p:cNvSpPr>
          <p:nvPr/>
        </p:nvSpPr>
        <p:spPr bwMode="auto">
          <a:xfrm>
            <a:off x="3886200" y="4495800"/>
            <a:ext cx="1676400" cy="336550"/>
          </a:xfrm>
          <a:prstGeom prst="rect">
            <a:avLst/>
          </a:prstGeom>
          <a:noFill/>
          <a:ln w="12700">
            <a:noFill/>
            <a:miter lim="800000"/>
            <a:headEnd/>
            <a:tailEnd/>
          </a:ln>
          <a:effectLst/>
        </p:spPr>
        <p:txBody>
          <a:bodyPr>
            <a:spAutoFit/>
          </a:bodyPr>
          <a:lstStyle/>
          <a:p>
            <a:pPr algn="ctr">
              <a:spcBef>
                <a:spcPct val="50000"/>
              </a:spcBef>
            </a:pPr>
            <a:r>
              <a:rPr lang="en-US" dirty="0"/>
              <a:t>Transactions</a:t>
            </a:r>
          </a:p>
        </p:txBody>
      </p:sp>
      <p:sp>
        <p:nvSpPr>
          <p:cNvPr id="18" name="Text Box 14"/>
          <p:cNvSpPr txBox="1">
            <a:spLocks noChangeArrowheads="1"/>
          </p:cNvSpPr>
          <p:nvPr/>
        </p:nvSpPr>
        <p:spPr bwMode="auto">
          <a:xfrm>
            <a:off x="4191000" y="5334000"/>
            <a:ext cx="1143000" cy="369332"/>
          </a:xfrm>
          <a:prstGeom prst="rect">
            <a:avLst/>
          </a:prstGeom>
          <a:noFill/>
          <a:ln w="12700">
            <a:noFill/>
            <a:miter lim="800000"/>
            <a:headEnd/>
            <a:tailEnd/>
          </a:ln>
          <a:effectLst/>
        </p:spPr>
        <p:txBody>
          <a:bodyPr wrap="square">
            <a:spAutoFit/>
          </a:bodyPr>
          <a:lstStyle/>
          <a:p>
            <a:pPr>
              <a:spcBef>
                <a:spcPct val="50000"/>
              </a:spcBef>
            </a:pPr>
            <a:r>
              <a:rPr lang="en-US" dirty="0"/>
              <a:t>Security</a:t>
            </a:r>
          </a:p>
        </p:txBody>
      </p:sp>
      <p:sp>
        <p:nvSpPr>
          <p:cNvPr id="19" name="Text Box 15"/>
          <p:cNvSpPr txBox="1">
            <a:spLocks noChangeArrowheads="1"/>
          </p:cNvSpPr>
          <p:nvPr/>
        </p:nvSpPr>
        <p:spPr bwMode="auto">
          <a:xfrm>
            <a:off x="4038600" y="3810000"/>
            <a:ext cx="1295400" cy="336550"/>
          </a:xfrm>
          <a:prstGeom prst="rect">
            <a:avLst/>
          </a:prstGeom>
          <a:noFill/>
          <a:ln w="12700">
            <a:noFill/>
            <a:miter lim="800000"/>
            <a:headEnd/>
            <a:tailEnd/>
          </a:ln>
          <a:effectLst/>
        </p:spPr>
        <p:txBody>
          <a:bodyPr>
            <a:spAutoFit/>
          </a:bodyPr>
          <a:lstStyle/>
          <a:p>
            <a:pPr algn="ctr">
              <a:spcBef>
                <a:spcPct val="50000"/>
              </a:spcBef>
            </a:pPr>
            <a:r>
              <a:rPr lang="en-US"/>
              <a:t>EJB Server</a:t>
            </a:r>
          </a:p>
        </p:txBody>
      </p:sp>
      <p:sp>
        <p:nvSpPr>
          <p:cNvPr id="20" name="Rectangle 16"/>
          <p:cNvSpPr>
            <a:spLocks noChangeArrowheads="1"/>
          </p:cNvSpPr>
          <p:nvPr/>
        </p:nvSpPr>
        <p:spPr bwMode="auto">
          <a:xfrm>
            <a:off x="6781800" y="3276600"/>
            <a:ext cx="1219200" cy="1219200"/>
          </a:xfrm>
          <a:prstGeom prst="rect">
            <a:avLst/>
          </a:prstGeom>
          <a:solidFill>
            <a:schemeClr val="accent1"/>
          </a:solidFill>
          <a:ln w="12700">
            <a:solidFill>
              <a:schemeClr val="tx1"/>
            </a:solidFill>
            <a:miter lim="800000"/>
            <a:headEnd/>
            <a:tailEnd/>
          </a:ln>
          <a:effectLst/>
        </p:spPr>
        <p:txBody>
          <a:bodyPr wrap="none" anchor="ctr"/>
          <a:lstStyle/>
          <a:p>
            <a:endParaRPr lang="en-GB"/>
          </a:p>
        </p:txBody>
      </p:sp>
      <p:sp>
        <p:nvSpPr>
          <p:cNvPr id="21" name="Text Box 17"/>
          <p:cNvSpPr txBox="1">
            <a:spLocks noChangeArrowheads="1"/>
          </p:cNvSpPr>
          <p:nvPr/>
        </p:nvSpPr>
        <p:spPr bwMode="auto">
          <a:xfrm>
            <a:off x="6858000" y="3733800"/>
            <a:ext cx="1066800" cy="369332"/>
          </a:xfrm>
          <a:prstGeom prst="rect">
            <a:avLst/>
          </a:prstGeom>
          <a:noFill/>
          <a:ln w="12700">
            <a:noFill/>
            <a:miter lim="800000"/>
            <a:headEnd/>
            <a:tailEnd/>
          </a:ln>
          <a:effectLst/>
        </p:spPr>
        <p:txBody>
          <a:bodyPr wrap="square">
            <a:spAutoFit/>
          </a:bodyPr>
          <a:lstStyle/>
          <a:p>
            <a:pPr>
              <a:spcBef>
                <a:spcPct val="50000"/>
              </a:spcBef>
            </a:pPr>
            <a:r>
              <a:rPr lang="en-US" dirty="0"/>
              <a:t>Database</a:t>
            </a:r>
          </a:p>
        </p:txBody>
      </p:sp>
      <p:sp>
        <p:nvSpPr>
          <p:cNvPr id="22" name="Line 18"/>
          <p:cNvSpPr>
            <a:spLocks noChangeShapeType="1"/>
          </p:cNvSpPr>
          <p:nvPr/>
        </p:nvSpPr>
        <p:spPr bwMode="auto">
          <a:xfrm>
            <a:off x="2057400" y="3733800"/>
            <a:ext cx="1219200" cy="0"/>
          </a:xfrm>
          <a:prstGeom prst="line">
            <a:avLst/>
          </a:prstGeom>
          <a:noFill/>
          <a:ln w="12700">
            <a:solidFill>
              <a:schemeClr val="tx1"/>
            </a:solidFill>
            <a:round/>
            <a:headEnd/>
            <a:tailEnd/>
          </a:ln>
          <a:effectLst/>
        </p:spPr>
        <p:txBody>
          <a:bodyPr wrap="none" anchor="ctr"/>
          <a:lstStyle/>
          <a:p>
            <a:endParaRPr lang="en-GB"/>
          </a:p>
        </p:txBody>
      </p:sp>
      <p:sp>
        <p:nvSpPr>
          <p:cNvPr id="23" name="Line 19"/>
          <p:cNvSpPr>
            <a:spLocks noChangeShapeType="1"/>
          </p:cNvSpPr>
          <p:nvPr/>
        </p:nvSpPr>
        <p:spPr bwMode="auto">
          <a:xfrm>
            <a:off x="6096000" y="3962400"/>
            <a:ext cx="685800" cy="0"/>
          </a:xfrm>
          <a:prstGeom prst="line">
            <a:avLst/>
          </a:prstGeom>
          <a:noFill/>
          <a:ln w="12700">
            <a:solidFill>
              <a:schemeClr val="tx1"/>
            </a:solidFill>
            <a:round/>
            <a:headEnd type="triangle" w="med" len="med"/>
            <a:tailEnd type="triangle" w="med" len="med"/>
          </a:ln>
          <a:effectLst/>
        </p:spPr>
        <p:txBody>
          <a:bodyPr wrap="none" anchor="ct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EJB Server</a:t>
            </a:r>
            <a:endParaRPr lang="en-GB" dirty="0"/>
          </a:p>
        </p:txBody>
      </p:sp>
      <p:sp>
        <p:nvSpPr>
          <p:cNvPr id="3" name="Content Placeholder 2"/>
          <p:cNvSpPr>
            <a:spLocks noGrp="1"/>
          </p:cNvSpPr>
          <p:nvPr>
            <p:ph idx="1"/>
          </p:nvPr>
        </p:nvSpPr>
        <p:spPr/>
        <p:txBody>
          <a:bodyPr/>
          <a:lstStyle/>
          <a:p>
            <a:r>
              <a:rPr lang="en-US" sz="2800" dirty="0" smtClean="0"/>
              <a:t>Provides services for the EJB container</a:t>
            </a:r>
          </a:p>
          <a:p>
            <a:r>
              <a:rPr lang="en-GB" sz="2800" dirty="0" smtClean="0"/>
              <a:t>Concerned with </a:t>
            </a:r>
            <a:r>
              <a:rPr lang="en-IN" sz="2800" dirty="0" smtClean="0"/>
              <a:t>the </a:t>
            </a:r>
            <a:r>
              <a:rPr lang="en-IN" sz="2800" dirty="0"/>
              <a:t>oﬀered middleware </a:t>
            </a:r>
            <a:r>
              <a:rPr lang="en-IN" sz="2800" dirty="0" smtClean="0"/>
              <a:t>services</a:t>
            </a:r>
          </a:p>
          <a:p>
            <a:pPr lvl="1"/>
            <a:r>
              <a:rPr lang="en-IN" sz="2400" dirty="0" smtClean="0"/>
              <a:t>Services </a:t>
            </a:r>
            <a:r>
              <a:rPr lang="en-IN" sz="2400" dirty="0"/>
              <a:t>for communication, security, transaction</a:t>
            </a:r>
            <a:r>
              <a:rPr lang="en-IN" sz="2400" dirty="0" smtClean="0"/>
              <a:t>, </a:t>
            </a:r>
            <a:r>
              <a:rPr lang="en-GB" sz="2400" dirty="0" smtClean="0"/>
              <a:t>persistence, etc.</a:t>
            </a:r>
            <a:endParaRPr lang="en-IN" sz="2400" dirty="0" smtClean="0"/>
          </a:p>
          <a:p>
            <a:endParaRPr lang="en-US" sz="2800" dirty="0" smtClean="0"/>
          </a:p>
          <a:p>
            <a:r>
              <a:rPr lang="en-US" sz="2800" dirty="0" smtClean="0"/>
              <a:t>The EJB server does not take part in the logical conversation between client and EJB bean</a:t>
            </a:r>
          </a:p>
          <a:p>
            <a:pPr lvl="1"/>
            <a:r>
              <a:rPr lang="en-US" sz="2400" dirty="0" smtClean="0"/>
              <a:t>The </a:t>
            </a:r>
            <a:r>
              <a:rPr lang="en-US" sz="2400" dirty="0"/>
              <a:t>server must handle requests for the container and feed the container incoming client requests</a:t>
            </a:r>
          </a:p>
          <a:p>
            <a:pPr lvl="1"/>
            <a:r>
              <a:rPr lang="en-US" sz="2400" dirty="0"/>
              <a:t>All access is performed against the container</a:t>
            </a:r>
            <a:endParaRPr lang="en-GB" sz="2400" dirty="0"/>
          </a:p>
          <a:p>
            <a:endParaRPr lang="en-US" sz="2800" dirty="0" smtClean="0"/>
          </a:p>
          <a:p>
            <a:endParaRPr lang="en-GB"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EJB Container</a:t>
            </a:r>
            <a:endParaRPr lang="en-GB" dirty="0"/>
          </a:p>
        </p:txBody>
      </p:sp>
      <p:sp>
        <p:nvSpPr>
          <p:cNvPr id="3" name="Content Placeholder 2"/>
          <p:cNvSpPr>
            <a:spLocks noGrp="1"/>
          </p:cNvSpPr>
          <p:nvPr>
            <p:ph idx="1"/>
          </p:nvPr>
        </p:nvSpPr>
        <p:spPr/>
        <p:txBody>
          <a:bodyPr/>
          <a:lstStyle/>
          <a:p>
            <a:r>
              <a:rPr lang="en-US" dirty="0" smtClean="0"/>
              <a:t>EJB Life cycle management (creation to destruction)</a:t>
            </a:r>
          </a:p>
          <a:p>
            <a:r>
              <a:rPr lang="en-US" dirty="0" smtClean="0"/>
              <a:t>Isolates the developer from platform dependent APIs</a:t>
            </a:r>
          </a:p>
          <a:p>
            <a:endParaRPr lang="en-US" dirty="0" smtClean="0"/>
          </a:p>
          <a:p>
            <a:r>
              <a:rPr lang="en-US" dirty="0" smtClean="0"/>
              <a:t>EJB Container provides support for</a:t>
            </a:r>
          </a:p>
          <a:p>
            <a:pPr lvl="1"/>
            <a:r>
              <a:rPr lang="en-US" dirty="0" smtClean="0"/>
              <a:t>Persistence</a:t>
            </a:r>
          </a:p>
          <a:p>
            <a:pPr lvl="1"/>
            <a:r>
              <a:rPr lang="en-US" dirty="0" smtClean="0"/>
              <a:t>Access control</a:t>
            </a:r>
          </a:p>
          <a:p>
            <a:pPr lvl="1"/>
            <a:r>
              <a:rPr lang="en-US" dirty="0" smtClean="0"/>
              <a:t>Transactions</a:t>
            </a:r>
          </a:p>
          <a:p>
            <a:endParaRPr lang="en-US" dirty="0" smtClean="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EJB Container</a:t>
            </a:r>
            <a:endParaRPr lang="en-US" dirty="0"/>
          </a:p>
        </p:txBody>
      </p:sp>
      <p:sp>
        <p:nvSpPr>
          <p:cNvPr id="6" name="Text Box 2"/>
          <p:cNvSpPr txBox="1">
            <a:spLocks noGrp="1" noChangeArrowheads="1"/>
          </p:cNvSpPr>
          <p:nvPr>
            <p:ph sz="half" idx="1"/>
          </p:nvPr>
        </p:nvSpPr>
        <p:spPr bwMode="auto">
          <a:prstGeom prst="rect">
            <a:avLst/>
          </a:prstGeom>
          <a:noFill/>
          <a:ln w="9525">
            <a:noFill/>
            <a:round/>
            <a:headEnd/>
            <a:tailEnd/>
          </a:ln>
        </p:spPr>
        <p:txBody>
          <a:bodyPr lIns="81639" tIns="42452" rIns="81639" bIns="42452"/>
          <a:lstStyle/>
          <a:p>
            <a:pPr marL="390246" indent="-293764">
              <a:spcBef>
                <a:spcPts val="590"/>
              </a:spcBef>
              <a:buSzPct val="45000"/>
              <a:buFont typeface="Wingdings" pitchFamily="2" charset="2"/>
              <a:buChar char=""/>
              <a:tabLst>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US" sz="2200" dirty="0">
                <a:solidFill>
                  <a:srgbClr val="000000"/>
                </a:solidFill>
                <a:latin typeface="Calibri" panose="020F0502020204030204" pitchFamily="34" charset="0"/>
              </a:rPr>
              <a:t>Interface between </a:t>
            </a:r>
            <a:r>
              <a:rPr lang="en-US" sz="2200" dirty="0" smtClean="0">
                <a:solidFill>
                  <a:srgbClr val="000000"/>
                </a:solidFill>
                <a:latin typeface="Calibri" panose="020F0502020204030204" pitchFamily="34" charset="0"/>
              </a:rPr>
              <a:t>EJB </a:t>
            </a:r>
            <a:r>
              <a:rPr lang="en-US" sz="2200" dirty="0">
                <a:solidFill>
                  <a:srgbClr val="000000"/>
                </a:solidFill>
                <a:latin typeface="Calibri" panose="020F0502020204030204" pitchFamily="34" charset="0"/>
              </a:rPr>
              <a:t>&amp; outside world</a:t>
            </a:r>
          </a:p>
          <a:p>
            <a:pPr marL="390246" indent="-293764">
              <a:spcBef>
                <a:spcPts val="590"/>
              </a:spcBef>
              <a:buSzPct val="45000"/>
              <a:buFont typeface="Wingdings" pitchFamily="2" charset="2"/>
              <a:buChar char=""/>
              <a:tabLst>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r>
              <a:rPr lang="en-US" sz="2200" dirty="0">
                <a:solidFill>
                  <a:srgbClr val="000000"/>
                </a:solidFill>
                <a:latin typeface="Calibri" panose="020F0502020204030204" pitchFamily="34" charset="0"/>
              </a:rPr>
              <a:t>EJB Clients never access an EJB directly- any access is done through container-generated methods in turn invoke bean methods</a:t>
            </a:r>
          </a:p>
          <a:p>
            <a:pPr marL="390246" indent="-293764">
              <a:spcBef>
                <a:spcPts val="590"/>
              </a:spcBef>
              <a:buSzPct val="45000"/>
              <a:tabLst>
                <a:tab pos="485288" algn="l"/>
                <a:tab pos="892813" algn="l"/>
                <a:tab pos="1300340" algn="l"/>
                <a:tab pos="1707865" algn="l"/>
                <a:tab pos="2115392" algn="l"/>
                <a:tab pos="2522917" algn="l"/>
                <a:tab pos="2930444" algn="l"/>
                <a:tab pos="3337969" algn="l"/>
                <a:tab pos="3745496" algn="l"/>
                <a:tab pos="4153021" algn="l"/>
                <a:tab pos="4560548" algn="l"/>
                <a:tab pos="4968073" algn="l"/>
                <a:tab pos="5375600" algn="l"/>
                <a:tab pos="5783125" algn="l"/>
                <a:tab pos="6190652" algn="l"/>
                <a:tab pos="6598177" algn="l"/>
                <a:tab pos="7005704" algn="l"/>
                <a:tab pos="7413229" algn="l"/>
                <a:tab pos="7820756" algn="l"/>
                <a:tab pos="8228281" algn="l"/>
              </a:tabLst>
            </a:pPr>
            <a:endParaRPr lang="en-US" sz="2200" dirty="0">
              <a:solidFill>
                <a:srgbClr val="000000"/>
              </a:solidFill>
              <a:latin typeface="Calibri" panose="020F0502020204030204" pitchFamily="34" charset="0"/>
            </a:endParaRPr>
          </a:p>
        </p:txBody>
      </p:sp>
      <p:pic>
        <p:nvPicPr>
          <p:cNvPr id="2050" name="Picture 2"/>
          <p:cNvPicPr>
            <a:picLocks noGrp="1" noChangeAspect="1" noChangeArrowheads="1"/>
          </p:cNvPicPr>
          <p:nvPr>
            <p:ph sz="half" idx="2"/>
          </p:nvPr>
        </p:nvPicPr>
        <p:blipFill>
          <a:blip r:embed="rId2"/>
          <a:srcRect/>
          <a:stretch>
            <a:fillRect/>
          </a:stretch>
        </p:blipFill>
        <p:spPr bwMode="auto">
          <a:xfrm>
            <a:off x="4648200" y="1600200"/>
            <a:ext cx="4038600" cy="384028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Typical EJB</a:t>
            </a:r>
            <a:endParaRPr lang="en-GB" dirty="0"/>
          </a:p>
        </p:txBody>
      </p:sp>
      <p:pic>
        <p:nvPicPr>
          <p:cNvPr id="106499" name="Picture 3"/>
          <p:cNvPicPr>
            <a:picLocks noGrp="1" noChangeAspect="1" noChangeArrowheads="1"/>
          </p:cNvPicPr>
          <p:nvPr>
            <p:ph idx="1"/>
          </p:nvPr>
        </p:nvPicPr>
        <p:blipFill>
          <a:blip r:embed="rId2"/>
          <a:srcRect/>
          <a:stretch>
            <a:fillRect/>
          </a:stretch>
        </p:blipFill>
        <p:spPr bwMode="auto">
          <a:xfrm>
            <a:off x="171374" y="990600"/>
            <a:ext cx="8439225" cy="5181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00</Template>
  <TotalTime>3079</TotalTime>
  <Words>1542</Words>
  <Application>Microsoft Office PowerPoint</Application>
  <PresentationFormat>On-screen Show (4:3)</PresentationFormat>
  <Paragraphs>253</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ＭＳ Ｐゴシック</vt:lpstr>
      <vt:lpstr>Arial</vt:lpstr>
      <vt:lpstr>Calibri</vt:lpstr>
      <vt:lpstr>Courier</vt:lpstr>
      <vt:lpstr>Times New Roman</vt:lpstr>
      <vt:lpstr>Wingdings</vt:lpstr>
      <vt:lpstr>Session 00</vt:lpstr>
      <vt:lpstr>Course Code:CSC402A   Course Title: Web Architecture and Application      Development      </vt:lpstr>
      <vt:lpstr>Objectives</vt:lpstr>
      <vt:lpstr>Contents</vt:lpstr>
      <vt:lpstr>Enterprise Java Beans</vt:lpstr>
      <vt:lpstr>EJB Architecture</vt:lpstr>
      <vt:lpstr>EJB Server</vt:lpstr>
      <vt:lpstr>EJB Container</vt:lpstr>
      <vt:lpstr>EJB Container</vt:lpstr>
      <vt:lpstr>A Typical EJB</vt:lpstr>
      <vt:lpstr>A Typical EJB contd.</vt:lpstr>
      <vt:lpstr>Features of the EJB Architecture</vt:lpstr>
      <vt:lpstr>Enterprise Java Beans</vt:lpstr>
      <vt:lpstr>Session Bean</vt:lpstr>
      <vt:lpstr>Stateless Session Bean</vt:lpstr>
      <vt:lpstr>Stateful Session Bean</vt:lpstr>
      <vt:lpstr>Entity Beans</vt:lpstr>
      <vt:lpstr>Bean Managed Persistence (BMP)</vt:lpstr>
      <vt:lpstr>Container Managed Persistence</vt:lpstr>
      <vt:lpstr>Message-Driven Beans</vt:lpstr>
      <vt:lpstr>Message-Driven Beans contd.</vt:lpstr>
      <vt:lpstr>JEE Containers</vt:lpstr>
      <vt:lpstr>Batch Applications for Java Platform</vt:lpstr>
      <vt:lpstr>Batch Applications for Java Platform</vt:lpstr>
      <vt:lpstr>Batch Applications for Java Platform</vt:lpstr>
      <vt:lpstr>Batch Applications for Java Platform</vt:lpstr>
      <vt:lpstr>Batch Applications for Java Platform</vt:lpstr>
      <vt:lpstr>Batch Applications for Java Platform</vt:lpstr>
      <vt:lpstr>Batch Applications for Java Platform</vt:lpstr>
      <vt:lpstr>Java Message Service</vt:lpstr>
      <vt:lpstr>Java Message Service</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Vineeth P S</dc:creator>
  <cp:lastModifiedBy>Kishor</cp:lastModifiedBy>
  <cp:revision>394</cp:revision>
  <dcterms:created xsi:type="dcterms:W3CDTF">2006-08-16T00:00:00Z</dcterms:created>
  <dcterms:modified xsi:type="dcterms:W3CDTF">2017-08-14T09:33:04Z</dcterms:modified>
</cp:coreProperties>
</file>