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270" r:id="rId4"/>
    <p:sldId id="493" r:id="rId5"/>
    <p:sldId id="492" r:id="rId6"/>
    <p:sldId id="494" r:id="rId7"/>
    <p:sldId id="489" r:id="rId8"/>
    <p:sldId id="490" r:id="rId9"/>
    <p:sldId id="501" r:id="rId10"/>
    <p:sldId id="458" r:id="rId11"/>
    <p:sldId id="500" r:id="rId12"/>
    <p:sldId id="459" r:id="rId13"/>
    <p:sldId id="460" r:id="rId14"/>
    <p:sldId id="461" r:id="rId15"/>
    <p:sldId id="495" r:id="rId16"/>
    <p:sldId id="496" r:id="rId17"/>
    <p:sldId id="497" r:id="rId18"/>
    <p:sldId id="498" r:id="rId19"/>
    <p:sldId id="499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82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57" r:id="rId4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00FF99"/>
    <a:srgbClr val="99FF99"/>
    <a:srgbClr val="FFFF99"/>
    <a:srgbClr val="0F1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5565" autoAdjust="0"/>
  </p:normalViewPr>
  <p:slideViewPr>
    <p:cSldViewPr>
      <p:cViewPr varScale="1">
        <p:scale>
          <a:sx n="74" d="100"/>
          <a:sy n="74" d="100"/>
        </p:scale>
        <p:origin x="110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"/>
            <a:ext cx="9906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601200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601200" cy="5135564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2400"/>
            <a:ext cx="9906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718050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914400"/>
            <a:ext cx="4718050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601200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5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" y="6009620"/>
            <a:ext cx="558800" cy="684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9606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Lecture 11</a:t>
            </a:r>
            <a:br>
              <a:rPr lang="en-IN" sz="3200" b="1" dirty="0" smtClean="0"/>
            </a:br>
            <a:r>
              <a:rPr lang="en-IN" sz="3200" b="1" dirty="0" smtClean="0"/>
              <a:t>Introduction to ARM Processor Architecture</a:t>
            </a:r>
            <a:br>
              <a:rPr lang="en-IN" sz="3200" b="1" dirty="0" smtClean="0"/>
            </a:br>
            <a:r>
              <a:rPr lang="en-IN" sz="3200" b="1" dirty="0" smtClean="0"/>
              <a:t>							      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IN" sz="2800" b="1" dirty="0"/>
              <a:t>Course Leader: </a:t>
            </a:r>
          </a:p>
          <a:p>
            <a:pPr>
              <a:spcAft>
                <a:spcPts val="1200"/>
              </a:spcAft>
            </a:pPr>
            <a:r>
              <a:rPr lang="en-IN" sz="2800" b="1" dirty="0" err="1"/>
              <a:t>Chaitra</a:t>
            </a:r>
            <a:r>
              <a:rPr lang="en-IN" sz="2800" b="1" dirty="0"/>
              <a:t> S.</a:t>
            </a:r>
          </a:p>
          <a:p>
            <a:pPr>
              <a:spcAft>
                <a:spcPts val="1200"/>
              </a:spcAft>
            </a:pPr>
            <a:r>
              <a:rPr lang="en-IN" sz="2800" b="1" dirty="0"/>
              <a:t>Naveeta</a:t>
            </a:r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0722" y="1556792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CSC208A-Computer Organization and Architecture</a:t>
            </a:r>
          </a:p>
          <a:p>
            <a:pPr algn="ctr"/>
            <a:r>
              <a:rPr lang="en-US" dirty="0" smtClean="0"/>
              <a:t>B. Tech.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Processors</a:t>
            </a:r>
            <a:endParaRPr lang="en-IN" dirty="0"/>
          </a:p>
        </p:txBody>
      </p:sp>
      <p:pic>
        <p:nvPicPr>
          <p:cNvPr id="4" name="Picture 2" descr="\\Mercury\Artwork\GRAPHIC_RESOURCES\IMAGES\Processor Overview Diagrams\NEW\Processor Embedded Overview Roadma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609" y="990600"/>
            <a:ext cx="6866782" cy="513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0" y="980728"/>
            <a:ext cx="8668320" cy="48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4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Processors</a:t>
            </a:r>
            <a:endParaRPr lang="en-IN" dirty="0"/>
          </a:p>
        </p:txBody>
      </p:sp>
      <p:pic>
        <p:nvPicPr>
          <p:cNvPr id="4" name="Picture 2" descr="\\Mercury\Artwork\GRAPHIC_RESOURCES\IMAGES\Processor Overview Diagrams\NEW\Processors App Overview Roadmap+A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6365" y="990600"/>
            <a:ext cx="6693269" cy="513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the ARM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0070C0"/>
                </a:solidFill>
              </a:rPr>
              <a:t>Processor Architecture </a:t>
            </a:r>
            <a:r>
              <a:rPr lang="en-IN" sz="2400" dirty="0" smtClean="0"/>
              <a:t>= </a:t>
            </a:r>
            <a:r>
              <a:rPr lang="en-IN" sz="2400" dirty="0" smtClean="0">
                <a:solidFill>
                  <a:srgbClr val="00B050"/>
                </a:solidFill>
              </a:rPr>
              <a:t>Instruction Set + Programmer’s model</a:t>
            </a:r>
          </a:p>
          <a:p>
            <a:endParaRPr lang="en-US" sz="2400" dirty="0" smtClean="0"/>
          </a:p>
          <a:p>
            <a:r>
              <a:rPr lang="en-IN" sz="2400" dirty="0" smtClean="0"/>
              <a:t>Note: Implementations of the same architecture can be very different</a:t>
            </a:r>
          </a:p>
          <a:p>
            <a:pPr lvl="1"/>
            <a:r>
              <a:rPr lang="en-IN" sz="2000" dirty="0" smtClean="0">
                <a:solidFill>
                  <a:srgbClr val="009900"/>
                </a:solidFill>
              </a:rPr>
              <a:t>ARM7TDMI</a:t>
            </a:r>
            <a:r>
              <a:rPr lang="en-IN" sz="2000" dirty="0" smtClean="0"/>
              <a:t> - architecture v4T. </a:t>
            </a:r>
            <a:r>
              <a:rPr lang="en-IN" sz="2000" dirty="0" smtClean="0">
                <a:solidFill>
                  <a:srgbClr val="FF0000"/>
                </a:solidFill>
              </a:rPr>
              <a:t>Von </a:t>
            </a:r>
            <a:r>
              <a:rPr lang="en-IN" sz="2000" dirty="0" err="1" smtClean="0">
                <a:solidFill>
                  <a:srgbClr val="FF0000"/>
                </a:solidFill>
              </a:rPr>
              <a:t>Neuman</a:t>
            </a:r>
            <a:r>
              <a:rPr lang="en-IN" sz="2000" dirty="0" smtClean="0"/>
              <a:t> core with </a:t>
            </a:r>
            <a:r>
              <a:rPr lang="en-IN" sz="2000" dirty="0" smtClean="0">
                <a:solidFill>
                  <a:srgbClr val="FF0000"/>
                </a:solidFill>
              </a:rPr>
              <a:t>3 stage pipeline</a:t>
            </a:r>
          </a:p>
          <a:p>
            <a:pPr lvl="1"/>
            <a:r>
              <a:rPr lang="en-IN" sz="2000" dirty="0" smtClean="0">
                <a:solidFill>
                  <a:srgbClr val="009900"/>
                </a:solidFill>
              </a:rPr>
              <a:t>ARM920T</a:t>
            </a:r>
            <a:r>
              <a:rPr lang="en-IN" sz="2000" dirty="0" smtClean="0"/>
              <a:t> - architecture v4T. </a:t>
            </a:r>
            <a:r>
              <a:rPr lang="en-IN" sz="2000" dirty="0" smtClean="0">
                <a:solidFill>
                  <a:srgbClr val="FF0000"/>
                </a:solidFill>
              </a:rPr>
              <a:t>Harvard core</a:t>
            </a:r>
            <a:r>
              <a:rPr lang="en-IN" sz="2000" dirty="0" smtClean="0"/>
              <a:t> with </a:t>
            </a:r>
            <a:r>
              <a:rPr lang="en-IN" sz="2000" dirty="0" smtClean="0">
                <a:solidFill>
                  <a:srgbClr val="FF0000"/>
                </a:solidFill>
              </a:rPr>
              <a:t>5 stage pipeline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FF0000"/>
                </a:solidFill>
              </a:rPr>
              <a:t>MMU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592" y="2996952"/>
            <a:ext cx="8328558" cy="36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 Profiles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601200" cy="551023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Application profile </a:t>
            </a:r>
            <a:r>
              <a:rPr lang="fr-FR" dirty="0" smtClean="0"/>
              <a:t>(ARMv7-A → </a:t>
            </a:r>
            <a:r>
              <a:rPr lang="fr-FR" dirty="0" err="1" smtClean="0"/>
              <a:t>e.g</a:t>
            </a:r>
            <a:r>
              <a:rPr lang="fr-FR" dirty="0" smtClean="0"/>
              <a:t>. Cortex-A8)</a:t>
            </a:r>
          </a:p>
          <a:p>
            <a:pPr lvl="1"/>
            <a:r>
              <a:rPr lang="en-IN" dirty="0" smtClean="0"/>
              <a:t>Memory management support (MMU)</a:t>
            </a:r>
          </a:p>
          <a:p>
            <a:pPr lvl="1"/>
            <a:r>
              <a:rPr lang="en-IN" dirty="0" smtClean="0"/>
              <a:t>Highest performance at low power</a:t>
            </a:r>
          </a:p>
          <a:p>
            <a:pPr lvl="2"/>
            <a:r>
              <a:rPr lang="en-IN" dirty="0" smtClean="0"/>
              <a:t>Influenced by multi-tasking OS system requirements</a:t>
            </a:r>
          </a:p>
          <a:p>
            <a:pPr lvl="1"/>
            <a:r>
              <a:rPr lang="en-IN" dirty="0" err="1" smtClean="0"/>
              <a:t>TrustZone</a:t>
            </a:r>
            <a:r>
              <a:rPr lang="en-IN" dirty="0" smtClean="0"/>
              <a:t> and </a:t>
            </a:r>
            <a:r>
              <a:rPr lang="en-IN" dirty="0" err="1" smtClean="0"/>
              <a:t>Jazelle</a:t>
            </a:r>
            <a:r>
              <a:rPr lang="en-IN" dirty="0" smtClean="0"/>
              <a:t>-RCT for a safe, extensible system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0070C0"/>
                </a:solidFill>
              </a:rPr>
              <a:t>Real-time profile </a:t>
            </a:r>
            <a:r>
              <a:rPr lang="pt-BR" dirty="0" smtClean="0"/>
              <a:t>(ARMv7-R </a:t>
            </a:r>
            <a:r>
              <a:rPr lang="fr-FR" dirty="0" smtClean="0"/>
              <a:t>→</a:t>
            </a:r>
            <a:r>
              <a:rPr lang="pt-BR" dirty="0" smtClean="0"/>
              <a:t> e.g. Cortex-R4)</a:t>
            </a:r>
          </a:p>
          <a:p>
            <a:pPr lvl="1"/>
            <a:r>
              <a:rPr lang="en-IN" dirty="0" smtClean="0"/>
              <a:t>Protected memory (MPU)</a:t>
            </a:r>
          </a:p>
          <a:p>
            <a:pPr lvl="1"/>
            <a:r>
              <a:rPr lang="en-IN" dirty="0" smtClean="0"/>
              <a:t>Low latency and predictability ‘real-time’ needs</a:t>
            </a:r>
          </a:p>
          <a:p>
            <a:pPr lvl="1"/>
            <a:r>
              <a:rPr lang="en-IN" dirty="0" smtClean="0"/>
              <a:t>Evolutionary path for traditional embedded business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Microcontroller profile </a:t>
            </a:r>
            <a:r>
              <a:rPr lang="en-IN" dirty="0" smtClean="0"/>
              <a:t>(ARMv7-M </a:t>
            </a:r>
            <a:r>
              <a:rPr lang="fr-FR" dirty="0" smtClean="0"/>
              <a:t>→</a:t>
            </a:r>
            <a:r>
              <a:rPr lang="en-IN" dirty="0" smtClean="0"/>
              <a:t> e.g. Cortex-M3)</a:t>
            </a:r>
          </a:p>
          <a:p>
            <a:pPr lvl="1"/>
            <a:r>
              <a:rPr lang="en-IN" dirty="0" smtClean="0"/>
              <a:t>Lowest gate count entry point</a:t>
            </a:r>
          </a:p>
          <a:p>
            <a:pPr lvl="1"/>
            <a:r>
              <a:rPr lang="en-IN" dirty="0" smtClean="0"/>
              <a:t>Deterministic and predictable behaviour a key priority</a:t>
            </a:r>
          </a:p>
          <a:p>
            <a:pPr lvl="1"/>
            <a:r>
              <a:rPr lang="en-IN" dirty="0" smtClean="0"/>
              <a:t>Deeply embedded use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 Core Data Path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Data items are placed in </a:t>
            </a:r>
            <a:r>
              <a:rPr lang="en-US" sz="2800" dirty="0" smtClean="0">
                <a:solidFill>
                  <a:srgbClr val="009900"/>
                </a:solidFill>
              </a:rPr>
              <a:t>register file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 data processing instructions directly manipulate data in </a:t>
            </a:r>
            <a:r>
              <a:rPr lang="en-US" sz="2400" dirty="0" smtClean="0">
                <a:solidFill>
                  <a:srgbClr val="009900"/>
                </a:solidFill>
              </a:rPr>
              <a:t>memory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Instruction </a:t>
            </a:r>
            <a:r>
              <a:rPr lang="en-US" sz="2800" dirty="0"/>
              <a:t>typically use </a:t>
            </a:r>
            <a:r>
              <a:rPr lang="en-US" sz="2800" dirty="0" smtClean="0">
                <a:solidFill>
                  <a:srgbClr val="009900"/>
                </a:solidFill>
              </a:rPr>
              <a:t>two </a:t>
            </a:r>
            <a:r>
              <a:rPr lang="en-US" sz="2800" dirty="0">
                <a:solidFill>
                  <a:srgbClr val="009900"/>
                </a:solidFill>
              </a:rPr>
              <a:t>source registers </a:t>
            </a:r>
            <a:r>
              <a:rPr lang="en-US" sz="2800" dirty="0"/>
              <a:t>and single result or </a:t>
            </a:r>
            <a:r>
              <a:rPr lang="en-US" sz="2800" dirty="0">
                <a:solidFill>
                  <a:srgbClr val="009900"/>
                </a:solidFill>
              </a:rPr>
              <a:t>destination registers </a:t>
            </a:r>
            <a:endParaRPr lang="en-US" sz="2800" dirty="0" smtClean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dirty="0">
                <a:solidFill>
                  <a:srgbClr val="009900"/>
                </a:solidFill>
              </a:rPr>
              <a:t>barrel shifter </a:t>
            </a:r>
            <a:r>
              <a:rPr lang="en-US" sz="2800" dirty="0"/>
              <a:t>on the data path which can </a:t>
            </a:r>
            <a:r>
              <a:rPr lang="en-US" sz="2800" dirty="0">
                <a:solidFill>
                  <a:srgbClr val="009900"/>
                </a:solidFill>
              </a:rPr>
              <a:t>preprocess data </a:t>
            </a:r>
            <a:r>
              <a:rPr lang="en-US" sz="2800" dirty="0"/>
              <a:t>before it enters </a:t>
            </a:r>
            <a:r>
              <a:rPr lang="en-US" sz="2800" dirty="0" smtClean="0">
                <a:solidFill>
                  <a:srgbClr val="009900"/>
                </a:solidFill>
              </a:rPr>
              <a:t>ALU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9900"/>
                </a:solidFill>
              </a:rPr>
              <a:t>Increment/decrement</a:t>
            </a:r>
            <a:r>
              <a:rPr lang="en-US" sz="2800" dirty="0" smtClean="0"/>
              <a:t> </a:t>
            </a:r>
            <a:r>
              <a:rPr lang="en-US" sz="2800" dirty="0"/>
              <a:t>logic </a:t>
            </a:r>
            <a:r>
              <a:rPr lang="en-US" sz="2800" dirty="0" smtClean="0"/>
              <a:t>can update </a:t>
            </a:r>
            <a:r>
              <a:rPr lang="en-US" sz="2800" dirty="0" smtClean="0">
                <a:solidFill>
                  <a:srgbClr val="009900"/>
                </a:solidFill>
              </a:rPr>
              <a:t>register content </a:t>
            </a:r>
            <a:r>
              <a:rPr lang="en-US" sz="2800" dirty="0" smtClean="0"/>
              <a:t>for sequential access </a:t>
            </a:r>
            <a:r>
              <a:rPr lang="en-US" sz="2800" dirty="0">
                <a:solidFill>
                  <a:srgbClr val="009900"/>
                </a:solidFill>
              </a:rPr>
              <a:t>independent</a:t>
            </a:r>
            <a:r>
              <a:rPr lang="en-US" sz="2800" dirty="0"/>
              <a:t> of </a:t>
            </a:r>
            <a:r>
              <a:rPr lang="en-US" sz="2800" dirty="0" smtClean="0">
                <a:solidFill>
                  <a:srgbClr val="009900"/>
                </a:solidFill>
              </a:rPr>
              <a:t>ALU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504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ARM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0031" y="909641"/>
            <a:ext cx="5088632" cy="5135564"/>
          </a:xfrm>
        </p:spPr>
        <p:txBody>
          <a:bodyPr/>
          <a:lstStyle/>
          <a:p>
            <a:r>
              <a:rPr lang="en-US" sz="2600" dirty="0" smtClean="0"/>
              <a:t>Register Bank </a:t>
            </a:r>
          </a:p>
          <a:p>
            <a:pPr lvl="1"/>
            <a:r>
              <a:rPr lang="en-US" sz="2000" dirty="0" smtClean="0"/>
              <a:t>2 read ports, 1 write ports, access any register</a:t>
            </a:r>
          </a:p>
          <a:p>
            <a:pPr lvl="1"/>
            <a:r>
              <a:rPr lang="en-US" sz="2000" dirty="0" smtClean="0"/>
              <a:t>1 additional read port, 1 additional write port for r15 (PC) </a:t>
            </a:r>
          </a:p>
          <a:p>
            <a:r>
              <a:rPr lang="en-US" sz="2600" dirty="0" smtClean="0"/>
              <a:t>Barrel Shifter </a:t>
            </a:r>
          </a:p>
          <a:p>
            <a:pPr lvl="1"/>
            <a:r>
              <a:rPr lang="en-US" sz="2000" dirty="0" smtClean="0"/>
              <a:t>Shift or rotate the operand by any number of bits </a:t>
            </a:r>
          </a:p>
          <a:p>
            <a:r>
              <a:rPr lang="en-US" sz="2600" dirty="0" smtClean="0"/>
              <a:t>ALU </a:t>
            </a:r>
          </a:p>
          <a:p>
            <a:r>
              <a:rPr lang="en-US" sz="2600" dirty="0" smtClean="0"/>
              <a:t>Address register and </a:t>
            </a:r>
            <a:r>
              <a:rPr lang="en-US" sz="2600" dirty="0" err="1" smtClean="0"/>
              <a:t>incrementer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Data Registers </a:t>
            </a:r>
          </a:p>
          <a:p>
            <a:pPr lvl="1"/>
            <a:r>
              <a:rPr lang="en-US" sz="2400" dirty="0" smtClean="0"/>
              <a:t>Hold data passing to and from memory</a:t>
            </a:r>
          </a:p>
          <a:p>
            <a:r>
              <a:rPr lang="en-US" sz="2600" dirty="0" smtClean="0"/>
              <a:t>Instruction Decoder and Control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9" y="975034"/>
            <a:ext cx="422453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9601200" cy="5135564"/>
          </a:xfrm>
        </p:spPr>
        <p:txBody>
          <a:bodyPr/>
          <a:lstStyle/>
          <a:p>
            <a:r>
              <a:rPr lang="en-US" sz="2600" dirty="0"/>
              <a:t>The </a:t>
            </a:r>
            <a:r>
              <a:rPr lang="en-US" sz="2600" dirty="0">
                <a:solidFill>
                  <a:srgbClr val="009900"/>
                </a:solidFill>
              </a:rPr>
              <a:t>register bank</a:t>
            </a:r>
            <a:r>
              <a:rPr lang="en-US" sz="2600" dirty="0"/>
              <a:t> is connected to the </a:t>
            </a:r>
            <a:r>
              <a:rPr lang="en-US" sz="2600" dirty="0">
                <a:solidFill>
                  <a:srgbClr val="009900"/>
                </a:solidFill>
              </a:rPr>
              <a:t>ALU</a:t>
            </a:r>
            <a:r>
              <a:rPr lang="en-US" sz="2600" dirty="0"/>
              <a:t> </a:t>
            </a:r>
            <a:r>
              <a:rPr lang="en-US" sz="2600" dirty="0" smtClean="0"/>
              <a:t>by </a:t>
            </a:r>
            <a:r>
              <a:rPr lang="en-US" sz="2600" dirty="0"/>
              <a:t>two </a:t>
            </a:r>
            <a:r>
              <a:rPr lang="en-US" sz="2600" dirty="0">
                <a:solidFill>
                  <a:srgbClr val="009900"/>
                </a:solidFill>
              </a:rPr>
              <a:t>data parts </a:t>
            </a:r>
            <a:r>
              <a:rPr lang="en-US" sz="2600" dirty="0"/>
              <a:t>one is </a:t>
            </a:r>
            <a:r>
              <a:rPr lang="en-US" sz="2600" dirty="0" smtClean="0">
                <a:solidFill>
                  <a:srgbClr val="009900"/>
                </a:solidFill>
              </a:rPr>
              <a:t>A </a:t>
            </a:r>
            <a:r>
              <a:rPr lang="en-US" sz="2600" dirty="0">
                <a:solidFill>
                  <a:srgbClr val="009900"/>
                </a:solidFill>
              </a:rPr>
              <a:t>bus</a:t>
            </a:r>
            <a:r>
              <a:rPr lang="en-US" sz="2600" dirty="0"/>
              <a:t>, another </a:t>
            </a:r>
            <a:r>
              <a:rPr lang="en-US" sz="2600" dirty="0" smtClean="0"/>
              <a:t>is </a:t>
            </a:r>
            <a:r>
              <a:rPr lang="en-US" sz="2600" dirty="0" smtClean="0">
                <a:solidFill>
                  <a:srgbClr val="009900"/>
                </a:solidFill>
              </a:rPr>
              <a:t>B </a:t>
            </a:r>
            <a:r>
              <a:rPr lang="en-US" sz="2600" dirty="0">
                <a:solidFill>
                  <a:srgbClr val="009900"/>
                </a:solidFill>
              </a:rPr>
              <a:t>bus </a:t>
            </a:r>
            <a:r>
              <a:rPr lang="en-US" sz="2600" dirty="0"/>
              <a:t>and this B bus goes via the </a:t>
            </a:r>
            <a:r>
              <a:rPr lang="en-US" sz="2600" dirty="0">
                <a:solidFill>
                  <a:srgbClr val="009900"/>
                </a:solidFill>
              </a:rPr>
              <a:t>Barrel shifter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009900"/>
                </a:solidFill>
              </a:rPr>
              <a:t>ALU,</a:t>
            </a:r>
            <a:r>
              <a:rPr lang="en-US" sz="2600" dirty="0">
                <a:solidFill>
                  <a:srgbClr val="009900"/>
                </a:solidFill>
              </a:rPr>
              <a:t> Barrel shifter</a:t>
            </a:r>
            <a:r>
              <a:rPr lang="en-US" sz="2600" dirty="0" smtClean="0">
                <a:solidFill>
                  <a:srgbClr val="009900"/>
                </a:solidFill>
              </a:rPr>
              <a:t> </a:t>
            </a:r>
            <a:r>
              <a:rPr lang="en-US" sz="2600" dirty="0" smtClean="0"/>
              <a:t>are </a:t>
            </a:r>
            <a:r>
              <a:rPr lang="en-US" sz="2600" dirty="0">
                <a:solidFill>
                  <a:srgbClr val="009900"/>
                </a:solidFill>
              </a:rPr>
              <a:t>combinational circuit</a:t>
            </a:r>
            <a:r>
              <a:rPr lang="en-US" sz="2600" dirty="0"/>
              <a:t>, </a:t>
            </a:r>
            <a:r>
              <a:rPr lang="en-US" sz="2600" dirty="0" smtClean="0"/>
              <a:t>so </a:t>
            </a:r>
            <a:r>
              <a:rPr lang="en-US" sz="2600" dirty="0"/>
              <a:t>all </a:t>
            </a:r>
            <a:r>
              <a:rPr lang="en-US" sz="2600" dirty="0" smtClean="0"/>
              <a:t>operations carries </a:t>
            </a:r>
            <a:r>
              <a:rPr lang="en-US" sz="2600" dirty="0"/>
              <a:t>out can take place in </a:t>
            </a:r>
            <a:r>
              <a:rPr lang="en-US" sz="2600" dirty="0">
                <a:solidFill>
                  <a:srgbClr val="009900"/>
                </a:solidFill>
              </a:rPr>
              <a:t>one cycle </a:t>
            </a:r>
            <a:r>
              <a:rPr lang="en-US" sz="2600" dirty="0"/>
              <a:t>itself and that actually splits up to the operation execution speed. </a:t>
            </a:r>
          </a:p>
          <a:p>
            <a:r>
              <a:rPr lang="en-US" sz="2600" dirty="0" smtClean="0"/>
              <a:t>PC is </a:t>
            </a:r>
            <a:r>
              <a:rPr lang="en-US" sz="2600" dirty="0"/>
              <a:t>part of the </a:t>
            </a:r>
            <a:r>
              <a:rPr lang="en-US" sz="2600" dirty="0">
                <a:solidFill>
                  <a:srgbClr val="009900"/>
                </a:solidFill>
              </a:rPr>
              <a:t>register bank </a:t>
            </a:r>
            <a:r>
              <a:rPr lang="en-US" sz="2600" dirty="0"/>
              <a:t>and that can generate the </a:t>
            </a:r>
            <a:r>
              <a:rPr lang="en-US" sz="2600" dirty="0">
                <a:solidFill>
                  <a:srgbClr val="009900"/>
                </a:solidFill>
              </a:rPr>
              <a:t>address</a:t>
            </a:r>
            <a:r>
              <a:rPr lang="en-US" sz="2600" dirty="0"/>
              <a:t>. </a:t>
            </a:r>
            <a:r>
              <a:rPr lang="en-US" sz="2600" dirty="0" smtClean="0"/>
              <a:t>So </a:t>
            </a:r>
            <a:r>
              <a:rPr lang="en-US" sz="2600" dirty="0"/>
              <a:t>register </a:t>
            </a:r>
            <a:r>
              <a:rPr lang="en-US" sz="2600" dirty="0" smtClean="0"/>
              <a:t>banks can </a:t>
            </a:r>
            <a:r>
              <a:rPr lang="en-US" sz="2600" dirty="0"/>
              <a:t>be </a:t>
            </a:r>
            <a:r>
              <a:rPr lang="en-US" sz="2600" dirty="0" smtClean="0"/>
              <a:t>used for </a:t>
            </a:r>
            <a:r>
              <a:rPr lang="en-US" sz="2600" dirty="0">
                <a:solidFill>
                  <a:srgbClr val="009900"/>
                </a:solidFill>
              </a:rPr>
              <a:t>generation </a:t>
            </a:r>
            <a:r>
              <a:rPr lang="en-US" sz="2600" dirty="0" smtClean="0">
                <a:solidFill>
                  <a:srgbClr val="009900"/>
                </a:solidFill>
              </a:rPr>
              <a:t>&amp; </a:t>
            </a:r>
            <a:r>
              <a:rPr lang="en-US" sz="2600" dirty="0">
                <a:solidFill>
                  <a:srgbClr val="009900"/>
                </a:solidFill>
              </a:rPr>
              <a:t>manipulation of </a:t>
            </a:r>
            <a:r>
              <a:rPr lang="en-US" sz="2600" dirty="0" smtClean="0">
                <a:solidFill>
                  <a:srgbClr val="009900"/>
                </a:solidFill>
              </a:rPr>
              <a:t>address</a:t>
            </a:r>
            <a:r>
              <a:rPr lang="en-US" sz="2600" dirty="0" smtClean="0"/>
              <a:t>. Incremental </a:t>
            </a:r>
            <a:r>
              <a:rPr lang="en-US" sz="2600" dirty="0"/>
              <a:t>block </a:t>
            </a:r>
            <a:r>
              <a:rPr lang="en-US" sz="2600" dirty="0" smtClean="0">
                <a:solidFill>
                  <a:srgbClr val="009900"/>
                </a:solidFill>
              </a:rPr>
              <a:t>decrement </a:t>
            </a:r>
            <a:r>
              <a:rPr lang="en-US" sz="2600" dirty="0">
                <a:solidFill>
                  <a:srgbClr val="009900"/>
                </a:solidFill>
              </a:rPr>
              <a:t>or increment </a:t>
            </a:r>
            <a:r>
              <a:rPr lang="en-US" sz="2600" dirty="0"/>
              <a:t>the register values independent of the ALU. In fact the PC value can be incremented and put back to the </a:t>
            </a:r>
            <a:r>
              <a:rPr lang="en-US" sz="2600" dirty="0" smtClean="0"/>
              <a:t>registers.</a:t>
            </a:r>
          </a:p>
          <a:p>
            <a:r>
              <a:rPr lang="en-US" sz="2600" dirty="0" smtClean="0"/>
              <a:t>Instruction </a:t>
            </a:r>
            <a:r>
              <a:rPr lang="en-US" sz="2600" dirty="0">
                <a:solidFill>
                  <a:srgbClr val="009900"/>
                </a:solidFill>
              </a:rPr>
              <a:t>decode </a:t>
            </a:r>
            <a:r>
              <a:rPr lang="en-US" sz="2600" dirty="0" smtClean="0">
                <a:solidFill>
                  <a:srgbClr val="009900"/>
                </a:solidFill>
              </a:rPr>
              <a:t>&amp; </a:t>
            </a:r>
            <a:r>
              <a:rPr lang="en-US" sz="2600" dirty="0">
                <a:solidFill>
                  <a:srgbClr val="009900"/>
                </a:solidFill>
              </a:rPr>
              <a:t>control </a:t>
            </a:r>
            <a:r>
              <a:rPr lang="en-US" sz="2600" dirty="0" smtClean="0"/>
              <a:t>provides </a:t>
            </a:r>
            <a:r>
              <a:rPr lang="en-US" sz="2600" dirty="0"/>
              <a:t>a control signal and what you have shown here is this is a basic block where my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177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9601200" cy="51355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Address bus is 0 to 31 means it is a 32 bit and data buses are also 32 bits, so it is </a:t>
            </a:r>
            <a:r>
              <a:rPr lang="en-US" sz="2600" dirty="0" smtClean="0"/>
              <a:t>a </a:t>
            </a:r>
            <a:r>
              <a:rPr lang="en-US" sz="2600" dirty="0">
                <a:solidFill>
                  <a:srgbClr val="C00000"/>
                </a:solidFill>
              </a:rPr>
              <a:t>32 bit processor. </a:t>
            </a:r>
            <a:r>
              <a:rPr lang="en-US" sz="2600" dirty="0"/>
              <a:t>It can operate on 32 bit operands and the addresses that it generates are also 32 bit.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Since registers </a:t>
            </a:r>
            <a:r>
              <a:rPr lang="en-US" sz="2600" dirty="0"/>
              <a:t>can handle data and address in a symmetric fashion it is very easy to handle same number of bits for address and data and </a:t>
            </a:r>
            <a:r>
              <a:rPr lang="en-US" sz="2600" dirty="0">
                <a:solidFill>
                  <a:srgbClr val="C00000"/>
                </a:solidFill>
              </a:rPr>
              <a:t>use the similar kind of operations for manipulating addresses and data in the registers. </a:t>
            </a:r>
            <a:endParaRPr lang="en-US" sz="26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C00000"/>
                </a:solidFill>
              </a:rPr>
              <a:t>Registers</a:t>
            </a:r>
          </a:p>
          <a:p>
            <a:pPr lvl="1"/>
            <a:r>
              <a:rPr lang="en-US" sz="2400" dirty="0" smtClean="0"/>
              <a:t>General purpose registers hold either data or address</a:t>
            </a:r>
          </a:p>
          <a:p>
            <a:pPr lvl="1"/>
            <a:r>
              <a:rPr lang="en-US" sz="2400" dirty="0" smtClean="0"/>
              <a:t>All registers are of 32 bits</a:t>
            </a:r>
          </a:p>
          <a:p>
            <a:pPr lvl="1"/>
            <a:r>
              <a:rPr lang="en-US" sz="2400" dirty="0" smtClean="0"/>
              <a:t>In user mode </a:t>
            </a:r>
            <a:r>
              <a:rPr lang="en-US" sz="2400" dirty="0">
                <a:solidFill>
                  <a:srgbClr val="009900"/>
                </a:solidFill>
              </a:rPr>
              <a:t>16 data registers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9900"/>
                </a:solidFill>
              </a:rPr>
              <a:t>2 </a:t>
            </a:r>
            <a:r>
              <a:rPr lang="en-US" sz="2400" dirty="0" smtClean="0">
                <a:solidFill>
                  <a:srgbClr val="009900"/>
                </a:solidFill>
              </a:rPr>
              <a:t>status </a:t>
            </a:r>
            <a:r>
              <a:rPr lang="en-US" sz="2400" dirty="0">
                <a:solidFill>
                  <a:srgbClr val="009900"/>
                </a:solidFill>
              </a:rPr>
              <a:t>registers </a:t>
            </a:r>
            <a:r>
              <a:rPr lang="en-US" sz="2400" dirty="0"/>
              <a:t>which are visible 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397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9601200" cy="5135564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Data Registers : r0 to r15</a:t>
            </a:r>
          </a:p>
          <a:p>
            <a:pPr lvl="1"/>
            <a:r>
              <a:rPr lang="en-US" sz="2200" dirty="0"/>
              <a:t>3 registers perform </a:t>
            </a:r>
            <a:r>
              <a:rPr lang="en-US" sz="2200" dirty="0">
                <a:solidFill>
                  <a:srgbClr val="C00000"/>
                </a:solidFill>
              </a:rPr>
              <a:t>special function </a:t>
            </a:r>
            <a:r>
              <a:rPr lang="en-US" sz="2200" dirty="0"/>
              <a:t>they are </a:t>
            </a:r>
            <a:r>
              <a:rPr lang="en-US" sz="2200" dirty="0">
                <a:solidFill>
                  <a:srgbClr val="C00000"/>
                </a:solidFill>
              </a:rPr>
              <a:t>r13, r14 and r15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r13 is a stack pointer</a:t>
            </a:r>
            <a:r>
              <a:rPr lang="en-US" sz="2200" dirty="0"/>
              <a:t>, so this stack pointer refers to the entry point on the stack and this is critical for implementation of a stack in the memory.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r14 is a link register</a:t>
            </a:r>
            <a:r>
              <a:rPr lang="en-US" sz="2200" dirty="0"/>
              <a:t> (where return address is put whenever a subroutine is called)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r15 is the program counter </a:t>
            </a:r>
            <a:r>
              <a:rPr lang="en-US" sz="2200" dirty="0"/>
              <a:t>(the current instruction what is being executed will be pointed to by the content of r15) </a:t>
            </a:r>
            <a:endParaRPr lang="en-US" sz="2200" dirty="0" smtClean="0"/>
          </a:p>
          <a:p>
            <a:r>
              <a:rPr lang="en-US" sz="2400" dirty="0" smtClean="0"/>
              <a:t>Depending </a:t>
            </a:r>
            <a:r>
              <a:rPr lang="en-US" sz="2400" dirty="0"/>
              <a:t>on the </a:t>
            </a:r>
            <a:r>
              <a:rPr lang="en-US" sz="2400" dirty="0" smtClean="0"/>
              <a:t>context, </a:t>
            </a:r>
            <a:r>
              <a:rPr lang="en-US" sz="2400" dirty="0"/>
              <a:t>registers r13 and r14 can also be used as </a:t>
            </a:r>
            <a:r>
              <a:rPr lang="en-US" sz="2400" dirty="0" smtClean="0"/>
              <a:t>GPR(general </a:t>
            </a:r>
            <a:r>
              <a:rPr lang="en-US" sz="2400" dirty="0"/>
              <a:t>purpose </a:t>
            </a:r>
            <a:r>
              <a:rPr lang="en-US" sz="2400" dirty="0" smtClean="0"/>
              <a:t>registers)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addition there are 2 status registers. </a:t>
            </a:r>
            <a:endParaRPr lang="en-US" sz="2400" dirty="0" smtClean="0"/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CPSR</a:t>
            </a:r>
            <a:r>
              <a:rPr lang="en-US" sz="2200" dirty="0" smtClean="0"/>
              <a:t> </a:t>
            </a:r>
            <a:r>
              <a:rPr lang="en-US" sz="2200" dirty="0"/>
              <a:t>current program status register and 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SPSR</a:t>
            </a:r>
            <a:r>
              <a:rPr lang="en-US" sz="2200" dirty="0" smtClean="0"/>
              <a:t> </a:t>
            </a:r>
            <a:r>
              <a:rPr lang="en-US" sz="2200" dirty="0"/>
              <a:t>what is called saved program status register. 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9900"/>
                </a:solidFill>
              </a:rPr>
              <a:t>Status</a:t>
            </a:r>
            <a:r>
              <a:rPr lang="en-US" sz="2200" dirty="0" smtClean="0"/>
              <a:t>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9900"/>
                </a:solidFill>
              </a:rPr>
              <a:t>current execution </a:t>
            </a:r>
            <a:r>
              <a:rPr lang="en-US" sz="2200" dirty="0"/>
              <a:t>is being </a:t>
            </a:r>
            <a:r>
              <a:rPr lang="en-US" sz="2200" dirty="0" smtClean="0"/>
              <a:t>captured here. </a:t>
            </a:r>
            <a:r>
              <a:rPr lang="en-US" sz="2200" dirty="0"/>
              <a:t>In fact this status can include </a:t>
            </a:r>
            <a:r>
              <a:rPr lang="en-US" sz="2200" dirty="0">
                <a:solidFill>
                  <a:srgbClr val="009900"/>
                </a:solidFill>
              </a:rPr>
              <a:t>status of </a:t>
            </a:r>
            <a:r>
              <a:rPr lang="en-US" sz="2200" dirty="0" smtClean="0">
                <a:solidFill>
                  <a:srgbClr val="009900"/>
                </a:solidFill>
              </a:rPr>
              <a:t>the </a:t>
            </a:r>
            <a:r>
              <a:rPr lang="en-US" sz="2200" dirty="0">
                <a:solidFill>
                  <a:srgbClr val="009900"/>
                </a:solidFill>
              </a:rPr>
              <a:t>program </a:t>
            </a:r>
            <a:r>
              <a:rPr lang="en-US" sz="2200" dirty="0"/>
              <a:t>as well as that of the </a:t>
            </a:r>
            <a:r>
              <a:rPr lang="en-US" sz="2200" dirty="0">
                <a:solidFill>
                  <a:srgbClr val="009900"/>
                </a:solidFill>
              </a:rPr>
              <a:t>processor</a:t>
            </a:r>
            <a:r>
              <a:rPr lang="en-US" sz="2200" dirty="0"/>
              <a:t>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74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end of this lecture, students will be able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Distinguish between embedded processors and application processors manufactured by ARM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 the major features of the ARM architecture such as instruction sets, memory, interrupt control and exception handling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Explain </a:t>
            </a:r>
            <a:r>
              <a:rPr lang="en-US" dirty="0" smtClean="0"/>
              <a:t>the cache hierarchy of ARM processors and list its features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 and Instruction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9601200" cy="553474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When processor is executing in ARM state</a:t>
            </a:r>
          </a:p>
          <a:p>
            <a:pPr lvl="1"/>
            <a:r>
              <a:rPr lang="en-IN" dirty="0" smtClean="0"/>
              <a:t>All </a:t>
            </a:r>
            <a:r>
              <a:rPr lang="en-IN" dirty="0" smtClean="0">
                <a:solidFill>
                  <a:srgbClr val="00B050"/>
                </a:solidFill>
              </a:rPr>
              <a:t>instructions</a:t>
            </a:r>
            <a:r>
              <a:rPr lang="en-IN" dirty="0" smtClean="0"/>
              <a:t> are 32 bit wide</a:t>
            </a:r>
            <a:endParaRPr lang="en-IN" dirty="0"/>
          </a:p>
          <a:p>
            <a:pPr lvl="1">
              <a:spcAft>
                <a:spcPts val="600"/>
              </a:spcAft>
            </a:pPr>
            <a:r>
              <a:rPr lang="en-IN" dirty="0"/>
              <a:t>All instructions are 32 bit </a:t>
            </a:r>
            <a:r>
              <a:rPr lang="en-IN" dirty="0" smtClean="0"/>
              <a:t>word aligned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IN" dirty="0" smtClean="0"/>
              <a:t>When used in relation to the ARM: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Half-word </a:t>
            </a:r>
            <a:r>
              <a:rPr lang="en-IN" dirty="0" smtClean="0"/>
              <a:t>means 16 bits (two bytes)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Word</a:t>
            </a:r>
            <a:r>
              <a:rPr lang="en-IN" dirty="0" smtClean="0"/>
              <a:t> means 32 bits (four bytes)</a:t>
            </a:r>
          </a:p>
          <a:p>
            <a:pPr lvl="1">
              <a:spcAft>
                <a:spcPts val="600"/>
              </a:spcAft>
            </a:pPr>
            <a:r>
              <a:rPr lang="en-IN" dirty="0" smtClean="0">
                <a:solidFill>
                  <a:srgbClr val="00B050"/>
                </a:solidFill>
              </a:rPr>
              <a:t>Double-word</a:t>
            </a:r>
            <a:r>
              <a:rPr lang="en-IN" dirty="0" smtClean="0"/>
              <a:t> means 64 bits (eight bytes)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IN" dirty="0" smtClean="0"/>
              <a:t>Most ARMs implement two instruction sets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32-bit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ARM</a:t>
            </a:r>
            <a:r>
              <a:rPr lang="en-IN" dirty="0" smtClean="0"/>
              <a:t> Instruction Set</a:t>
            </a:r>
          </a:p>
          <a:p>
            <a:pPr lvl="1">
              <a:spcAft>
                <a:spcPts val="600"/>
              </a:spcAft>
            </a:pPr>
            <a:r>
              <a:rPr lang="en-IN" dirty="0" smtClean="0">
                <a:solidFill>
                  <a:srgbClr val="00B050"/>
                </a:solidFill>
              </a:rPr>
              <a:t>16-bit Thumb </a:t>
            </a:r>
            <a:r>
              <a:rPr lang="en-IN" dirty="0" smtClean="0"/>
              <a:t>Instruction Set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IN" dirty="0" smtClean="0"/>
              <a:t>Latest ARM cores introduce a new instruction set </a:t>
            </a:r>
            <a:r>
              <a:rPr lang="en-IN" dirty="0" smtClean="0">
                <a:solidFill>
                  <a:srgbClr val="00B050"/>
                </a:solidFill>
              </a:rPr>
              <a:t>Thumb-2</a:t>
            </a:r>
          </a:p>
          <a:p>
            <a:pPr lvl="1"/>
            <a:r>
              <a:rPr lang="en-IN" dirty="0" smtClean="0"/>
              <a:t>Provides a </a:t>
            </a:r>
            <a:r>
              <a:rPr lang="en-IN" dirty="0" smtClean="0">
                <a:solidFill>
                  <a:srgbClr val="00B050"/>
                </a:solidFill>
              </a:rPr>
              <a:t>mixture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00B050"/>
                </a:solidFill>
              </a:rPr>
              <a:t>32-bit and 16-bit instructions</a:t>
            </a:r>
          </a:p>
          <a:p>
            <a:pPr lvl="1">
              <a:spcAft>
                <a:spcPts val="600"/>
              </a:spcAft>
            </a:pPr>
            <a:r>
              <a:rPr lang="en-IN" dirty="0" smtClean="0"/>
              <a:t>Maintains </a:t>
            </a:r>
            <a:r>
              <a:rPr lang="en-IN" dirty="0" smtClean="0">
                <a:solidFill>
                  <a:srgbClr val="00B050"/>
                </a:solidFill>
              </a:rPr>
              <a:t>code density </a:t>
            </a:r>
            <a:r>
              <a:rPr lang="en-IN" dirty="0" smtClean="0"/>
              <a:t>with </a:t>
            </a:r>
            <a:r>
              <a:rPr lang="en-IN" dirty="0" smtClean="0">
                <a:solidFill>
                  <a:srgbClr val="00B050"/>
                </a:solidFill>
              </a:rPr>
              <a:t>increased flexibility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IN" dirty="0" err="1" smtClean="0"/>
              <a:t>Jazelle</a:t>
            </a:r>
            <a:r>
              <a:rPr lang="en-IN" dirty="0" smtClean="0"/>
              <a:t>-DBX cores can also execute </a:t>
            </a:r>
            <a:r>
              <a:rPr lang="en-IN" dirty="0" smtClean="0">
                <a:solidFill>
                  <a:srgbClr val="00B050"/>
                </a:solidFill>
              </a:rPr>
              <a:t>Java bytecode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ARM has </a:t>
            </a:r>
            <a:r>
              <a:rPr lang="en-IN" sz="2800" dirty="0" smtClean="0">
                <a:solidFill>
                  <a:srgbClr val="009900"/>
                </a:solidFill>
              </a:rPr>
              <a:t>seven</a:t>
            </a:r>
            <a:r>
              <a:rPr lang="en-IN" sz="2800" dirty="0" smtClean="0"/>
              <a:t> basic operating modes:</a:t>
            </a:r>
          </a:p>
          <a:p>
            <a:pPr lvl="1"/>
            <a:r>
              <a:rPr lang="en-IN" sz="2400" dirty="0" smtClean="0"/>
              <a:t>Each mode has access to </a:t>
            </a:r>
            <a:r>
              <a:rPr lang="en-IN" sz="2400" dirty="0" smtClean="0">
                <a:solidFill>
                  <a:srgbClr val="009900"/>
                </a:solidFill>
              </a:rPr>
              <a:t>own stack </a:t>
            </a:r>
            <a:r>
              <a:rPr lang="en-IN" sz="2400" dirty="0" smtClean="0"/>
              <a:t>and a different subset of </a:t>
            </a:r>
            <a:r>
              <a:rPr lang="en-IN" sz="2400" dirty="0" smtClean="0">
                <a:solidFill>
                  <a:srgbClr val="009900"/>
                </a:solidFill>
              </a:rPr>
              <a:t>registers</a:t>
            </a:r>
          </a:p>
          <a:p>
            <a:pPr lvl="1"/>
            <a:r>
              <a:rPr lang="en-IN" sz="2400" dirty="0" smtClean="0"/>
              <a:t>Some operations can only be carried out in a </a:t>
            </a:r>
            <a:r>
              <a:rPr lang="en-IN" sz="2400" dirty="0" smtClean="0">
                <a:solidFill>
                  <a:srgbClr val="009900"/>
                </a:solidFill>
              </a:rPr>
              <a:t>privileged mode</a:t>
            </a:r>
            <a:endParaRPr lang="en-IN" sz="2400" dirty="0">
              <a:solidFill>
                <a:srgbClr val="0099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142" y="2564904"/>
            <a:ext cx="828229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Register Set</a:t>
            </a:r>
            <a:endParaRPr lang="en-IN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152400" y="990601"/>
            <a:ext cx="9372632" cy="5462735"/>
            <a:chOff x="546100" y="830264"/>
            <a:chExt cx="8391525" cy="5507521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66775" y="1333500"/>
              <a:ext cx="874713" cy="1905000"/>
              <a:chOff x="693" y="840"/>
              <a:chExt cx="551" cy="1200"/>
            </a:xfrm>
          </p:grpSpPr>
          <p:sp>
            <p:nvSpPr>
              <p:cNvPr id="64" name="Rectangle 4"/>
              <p:cNvSpPr>
                <a:spLocks noChangeArrowheads="1"/>
              </p:cNvSpPr>
              <p:nvPr/>
            </p:nvSpPr>
            <p:spPr bwMode="auto">
              <a:xfrm>
                <a:off x="693" y="8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r0</a:t>
                </a:r>
              </a:p>
            </p:txBody>
          </p:sp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693" y="9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r1</a:t>
                </a: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693" y="11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r2</a:t>
                </a:r>
              </a:p>
            </p:txBody>
          </p:sp>
          <p:sp>
            <p:nvSpPr>
              <p:cNvPr id="67" name="Rectangle 7"/>
              <p:cNvSpPr>
                <a:spLocks noChangeArrowheads="1"/>
              </p:cNvSpPr>
              <p:nvPr/>
            </p:nvSpPr>
            <p:spPr bwMode="auto">
              <a:xfrm>
                <a:off x="693" y="12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r3</a:t>
                </a:r>
              </a:p>
            </p:txBody>
          </p:sp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693" y="14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r4</a:t>
                </a:r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693" y="15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r5</a:t>
                </a:r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693" y="17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r6</a:t>
                </a:r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auto">
              <a:xfrm>
                <a:off x="693" y="18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r7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866775" y="3238500"/>
              <a:ext cx="874713" cy="1190625"/>
              <a:chOff x="693" y="2040"/>
              <a:chExt cx="551" cy="750"/>
            </a:xfrm>
          </p:grpSpPr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693" y="20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r8</a:t>
                </a:r>
              </a:p>
            </p:txBody>
          </p:sp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693" y="21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r9</a:t>
                </a:r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693" y="23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r10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693" y="249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r11</a:t>
                </a:r>
              </a:p>
            </p:txBody>
          </p:sp>
          <p:sp>
            <p:nvSpPr>
              <p:cNvPr id="63" name="Rectangle 17"/>
              <p:cNvSpPr>
                <a:spLocks noChangeArrowheads="1"/>
              </p:cNvSpPr>
              <p:nvPr/>
            </p:nvSpPr>
            <p:spPr bwMode="auto">
              <a:xfrm>
                <a:off x="693" y="2640"/>
                <a:ext cx="551" cy="150"/>
              </a:xfrm>
              <a:prstGeom prst="rect">
                <a:avLst/>
              </a:prstGeom>
              <a:solidFill>
                <a:srgbClr val="D6E4EE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r12</a:t>
                </a:r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866775" y="4905375"/>
              <a:ext cx="874713" cy="238125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+mj-lt"/>
                </a:rPr>
                <a:t>r15 (pc)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866775" y="5378450"/>
              <a:ext cx="874713" cy="238125"/>
            </a:xfrm>
            <a:prstGeom prst="rect">
              <a:avLst/>
            </a:prstGeom>
            <a:solidFill>
              <a:srgbClr val="D6E4EE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 anchorCtr="1"/>
            <a:lstStyle/>
            <a:p>
              <a:pPr defTabSz="801688"/>
              <a:r>
                <a:rPr lang="en-US" sz="1300" b="1">
                  <a:latin typeface="+mj-lt"/>
                </a:rPr>
                <a:t>cpsr</a:t>
              </a:r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576263" y="830264"/>
              <a:ext cx="1165225" cy="4075113"/>
              <a:chOff x="363" y="523"/>
              <a:chExt cx="734" cy="2567"/>
            </a:xfrm>
          </p:grpSpPr>
          <p:grpSp>
            <p:nvGrpSpPr>
              <p:cNvPr id="55" name="Group 21"/>
              <p:cNvGrpSpPr>
                <a:grpSpLocks/>
              </p:cNvGrpSpPr>
              <p:nvPr/>
            </p:nvGrpSpPr>
            <p:grpSpPr bwMode="auto">
              <a:xfrm>
                <a:off x="546" y="2790"/>
                <a:ext cx="551" cy="300"/>
                <a:chOff x="693" y="2790"/>
                <a:chExt cx="551" cy="300"/>
              </a:xfrm>
            </p:grpSpPr>
            <p:sp>
              <p:nvSpPr>
                <p:cNvPr id="57" name="Rectangle 22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rgbClr val="D6E4EE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r13 (sp)</a:t>
                  </a:r>
                </a:p>
              </p:txBody>
            </p:sp>
            <p:sp>
              <p:nvSpPr>
                <p:cNvPr id="58" name="Rectangle 23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rgbClr val="D6E4EE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r14 (lr)</a:t>
                  </a:r>
                </a:p>
              </p:txBody>
            </p:sp>
          </p:grp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363" y="523"/>
                <a:ext cx="729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User mode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633663" y="852488"/>
              <a:ext cx="874712" cy="4997452"/>
              <a:chOff x="1659" y="537"/>
              <a:chExt cx="551" cy="3148"/>
            </a:xfrm>
          </p:grpSpPr>
          <p:grpSp>
            <p:nvGrpSpPr>
              <p:cNvPr id="49" name="Group 26"/>
              <p:cNvGrpSpPr>
                <a:grpSpLocks/>
              </p:cNvGrpSpPr>
              <p:nvPr/>
            </p:nvGrpSpPr>
            <p:grpSpPr bwMode="auto">
              <a:xfrm>
                <a:off x="1659" y="2790"/>
                <a:ext cx="551" cy="895"/>
                <a:chOff x="1659" y="2790"/>
                <a:chExt cx="551" cy="895"/>
              </a:xfrm>
            </p:grpSpPr>
            <p:sp>
              <p:nvSpPr>
                <p:cNvPr id="5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59" y="3535"/>
                  <a:ext cx="551" cy="150"/>
                </a:xfrm>
                <a:prstGeom prst="rect">
                  <a:avLst/>
                </a:prstGeom>
                <a:solidFill>
                  <a:schemeClr val="bg2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spsr</a:t>
                  </a:r>
                </a:p>
              </p:txBody>
            </p:sp>
            <p:grpSp>
              <p:nvGrpSpPr>
                <p:cNvPr id="52" name="Group 28"/>
                <p:cNvGrpSpPr>
                  <a:grpSpLocks/>
                </p:cNvGrpSpPr>
                <p:nvPr/>
              </p:nvGrpSpPr>
              <p:grpSpPr bwMode="auto">
                <a:xfrm>
                  <a:off x="1659" y="2790"/>
                  <a:ext cx="551" cy="300"/>
                  <a:chOff x="693" y="2790"/>
                  <a:chExt cx="551" cy="300"/>
                </a:xfrm>
              </p:grpSpPr>
              <p:sp>
                <p:nvSpPr>
                  <p:cNvPr id="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790"/>
                    <a:ext cx="551" cy="15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latin typeface="+mj-lt"/>
                      </a:rPr>
                      <a:t>r13 (sp)</a:t>
                    </a:r>
                  </a:p>
                </p:txBody>
              </p:sp>
              <p:sp>
                <p:nvSpPr>
                  <p:cNvPr id="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940"/>
                    <a:ext cx="551" cy="15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latin typeface="+mj-lt"/>
                      </a:rPr>
                      <a:t>r14 (lr)</a:t>
                    </a:r>
                  </a:p>
                </p:txBody>
              </p:sp>
            </p:grpSp>
          </p:grp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685" y="537"/>
                <a:ext cx="302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IRQ</a:t>
                </a: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3902075" y="852488"/>
              <a:ext cx="874713" cy="5003801"/>
              <a:chOff x="2458" y="537"/>
              <a:chExt cx="551" cy="3152"/>
            </a:xfrm>
          </p:grpSpPr>
          <p:sp>
            <p:nvSpPr>
              <p:cNvPr id="38" name="Text Box 33"/>
              <p:cNvSpPr txBox="1">
                <a:spLocks noChangeArrowheads="1"/>
              </p:cNvSpPr>
              <p:nvPr/>
            </p:nvSpPr>
            <p:spPr bwMode="auto">
              <a:xfrm>
                <a:off x="2458" y="537"/>
                <a:ext cx="289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FIQ</a:t>
                </a:r>
              </a:p>
            </p:txBody>
          </p:sp>
          <p:grpSp>
            <p:nvGrpSpPr>
              <p:cNvPr id="39" name="Group 34"/>
              <p:cNvGrpSpPr>
                <a:grpSpLocks/>
              </p:cNvGrpSpPr>
              <p:nvPr/>
            </p:nvGrpSpPr>
            <p:grpSpPr bwMode="auto">
              <a:xfrm>
                <a:off x="2458" y="2040"/>
                <a:ext cx="551" cy="750"/>
                <a:chOff x="693" y="2040"/>
                <a:chExt cx="551" cy="750"/>
              </a:xfrm>
            </p:grpSpPr>
            <p:sp>
              <p:nvSpPr>
                <p:cNvPr id="44" name="Rectangle 35"/>
                <p:cNvSpPr>
                  <a:spLocks noChangeArrowheads="1"/>
                </p:cNvSpPr>
                <p:nvPr/>
              </p:nvSpPr>
              <p:spPr bwMode="auto">
                <a:xfrm>
                  <a:off x="693" y="204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r8</a:t>
                  </a:r>
                </a:p>
              </p:txBody>
            </p:sp>
            <p:sp>
              <p:nvSpPr>
                <p:cNvPr id="45" name="Rectangle 36"/>
                <p:cNvSpPr>
                  <a:spLocks noChangeArrowheads="1"/>
                </p:cNvSpPr>
                <p:nvPr/>
              </p:nvSpPr>
              <p:spPr bwMode="auto">
                <a:xfrm>
                  <a:off x="693" y="219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r9</a:t>
                  </a:r>
                </a:p>
              </p:txBody>
            </p:sp>
            <p:sp>
              <p:nvSpPr>
                <p:cNvPr id="46" name="Rectangle 37"/>
                <p:cNvSpPr>
                  <a:spLocks noChangeArrowheads="1"/>
                </p:cNvSpPr>
                <p:nvPr/>
              </p:nvSpPr>
              <p:spPr bwMode="auto">
                <a:xfrm>
                  <a:off x="693" y="234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r10</a:t>
                  </a:r>
                </a:p>
              </p:txBody>
            </p:sp>
            <p:sp>
              <p:nvSpPr>
                <p:cNvPr id="47" name="Rectangle 38"/>
                <p:cNvSpPr>
                  <a:spLocks noChangeArrowheads="1"/>
                </p:cNvSpPr>
                <p:nvPr/>
              </p:nvSpPr>
              <p:spPr bwMode="auto">
                <a:xfrm>
                  <a:off x="693" y="249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r11</a:t>
                  </a:r>
                </a:p>
              </p:txBody>
            </p:sp>
            <p:sp>
              <p:nvSpPr>
                <p:cNvPr id="48" name="Rectangle 39"/>
                <p:cNvSpPr>
                  <a:spLocks noChangeArrowheads="1"/>
                </p:cNvSpPr>
                <p:nvPr/>
              </p:nvSpPr>
              <p:spPr bwMode="auto">
                <a:xfrm>
                  <a:off x="693" y="264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r12</a:t>
                  </a:r>
                </a:p>
              </p:txBody>
            </p:sp>
          </p:grpSp>
          <p:grpSp>
            <p:nvGrpSpPr>
              <p:cNvPr id="40" name="Group 40"/>
              <p:cNvGrpSpPr>
                <a:grpSpLocks/>
              </p:cNvGrpSpPr>
              <p:nvPr/>
            </p:nvGrpSpPr>
            <p:grpSpPr bwMode="auto">
              <a:xfrm>
                <a:off x="2458" y="2790"/>
                <a:ext cx="551" cy="300"/>
                <a:chOff x="693" y="2790"/>
                <a:chExt cx="551" cy="300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693" y="279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r13 (sp)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693" y="2940"/>
                  <a:ext cx="551" cy="150"/>
                </a:xfrm>
                <a:prstGeom prst="rect">
                  <a:avLst/>
                </a:prstGeom>
                <a:solidFill>
                  <a:schemeClr val="fol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r14 (lr)</a:t>
                  </a:r>
                </a:p>
              </p:txBody>
            </p:sp>
          </p:grpSp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>
                <a:off x="2458" y="3539"/>
                <a:ext cx="551" cy="150"/>
              </a:xfrm>
              <a:prstGeom prst="rect">
                <a:avLst/>
              </a:prstGeom>
              <a:solidFill>
                <a:schemeClr val="folHlink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 anchorCtr="1"/>
              <a:lstStyle/>
              <a:p>
                <a:pPr defTabSz="801688"/>
                <a:r>
                  <a:rPr lang="en-US" sz="1300" b="1">
                    <a:latin typeface="+mj-lt"/>
                  </a:rPr>
                  <a:t>spsr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5129213" y="852488"/>
              <a:ext cx="966787" cy="4997452"/>
              <a:chOff x="3231" y="537"/>
              <a:chExt cx="609" cy="3148"/>
            </a:xfrm>
          </p:grpSpPr>
          <p:grpSp>
            <p:nvGrpSpPr>
              <p:cNvPr id="32" name="Group 45"/>
              <p:cNvGrpSpPr>
                <a:grpSpLocks/>
              </p:cNvGrpSpPr>
              <p:nvPr/>
            </p:nvGrpSpPr>
            <p:grpSpPr bwMode="auto">
              <a:xfrm>
                <a:off x="3289" y="2790"/>
                <a:ext cx="551" cy="895"/>
                <a:chOff x="3289" y="2790"/>
                <a:chExt cx="551" cy="895"/>
              </a:xfrm>
            </p:grpSpPr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3289" y="3535"/>
                  <a:ext cx="551" cy="150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latin typeface="+mj-lt"/>
                    </a:rPr>
                    <a:t>spsr</a:t>
                  </a:r>
                </a:p>
              </p:txBody>
            </p:sp>
            <p:grpSp>
              <p:nvGrpSpPr>
                <p:cNvPr id="35" name="Group 47"/>
                <p:cNvGrpSpPr>
                  <a:grpSpLocks/>
                </p:cNvGrpSpPr>
                <p:nvPr/>
              </p:nvGrpSpPr>
              <p:grpSpPr bwMode="auto">
                <a:xfrm>
                  <a:off x="3289" y="2790"/>
                  <a:ext cx="551" cy="300"/>
                  <a:chOff x="693" y="2790"/>
                  <a:chExt cx="551" cy="300"/>
                </a:xfrm>
              </p:grpSpPr>
              <p:sp>
                <p:nvSpPr>
                  <p:cNvPr id="3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790"/>
                    <a:ext cx="551" cy="1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latin typeface="+mj-lt"/>
                      </a:rPr>
                      <a:t>r13 (sp)</a:t>
                    </a:r>
                  </a:p>
                </p:txBody>
              </p:sp>
              <p:sp>
                <p:nvSpPr>
                  <p:cNvPr id="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940"/>
                    <a:ext cx="551" cy="1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latin typeface="+mj-lt"/>
                      </a:rPr>
                      <a:t>r14 (lr)</a:t>
                    </a:r>
                  </a:p>
                </p:txBody>
              </p:sp>
            </p:grpSp>
          </p:grpSp>
          <p:sp>
            <p:nvSpPr>
              <p:cNvPr id="33" name="Text Box 50"/>
              <p:cNvSpPr txBox="1">
                <a:spLocks noChangeArrowheads="1"/>
              </p:cNvSpPr>
              <p:nvPr/>
            </p:nvSpPr>
            <p:spPr bwMode="auto">
              <a:xfrm>
                <a:off x="3231" y="537"/>
                <a:ext cx="448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Undef</a:t>
                </a:r>
              </a:p>
            </p:txBody>
          </p: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6470657" y="852488"/>
              <a:ext cx="946151" cy="4997452"/>
              <a:chOff x="4076" y="537"/>
              <a:chExt cx="596" cy="3148"/>
            </a:xfrm>
          </p:grpSpPr>
          <p:grpSp>
            <p:nvGrpSpPr>
              <p:cNvPr id="26" name="Group 52"/>
              <p:cNvGrpSpPr>
                <a:grpSpLocks/>
              </p:cNvGrpSpPr>
              <p:nvPr/>
            </p:nvGrpSpPr>
            <p:grpSpPr bwMode="auto">
              <a:xfrm>
                <a:off x="4121" y="2790"/>
                <a:ext cx="551" cy="895"/>
                <a:chOff x="4121" y="2790"/>
                <a:chExt cx="551" cy="895"/>
              </a:xfrm>
            </p:grpSpPr>
            <p:sp>
              <p:nvSpPr>
                <p:cNvPr id="28" name="Rectangle 53"/>
                <p:cNvSpPr>
                  <a:spLocks noChangeArrowheads="1"/>
                </p:cNvSpPr>
                <p:nvPr/>
              </p:nvSpPr>
              <p:spPr bwMode="auto">
                <a:xfrm>
                  <a:off x="4121" y="3535"/>
                  <a:ext cx="551" cy="150"/>
                </a:xfrm>
                <a:prstGeom prst="rect">
                  <a:avLst/>
                </a:prstGeom>
                <a:solidFill>
                  <a:schemeClr val="hlink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+mj-lt"/>
                    </a:rPr>
                    <a:t>spsr</a:t>
                  </a:r>
                </a:p>
              </p:txBody>
            </p:sp>
            <p:grpSp>
              <p:nvGrpSpPr>
                <p:cNvPr id="29" name="Group 54"/>
                <p:cNvGrpSpPr>
                  <a:grpSpLocks/>
                </p:cNvGrpSpPr>
                <p:nvPr/>
              </p:nvGrpSpPr>
              <p:grpSpPr bwMode="auto">
                <a:xfrm>
                  <a:off x="4121" y="2790"/>
                  <a:ext cx="551" cy="300"/>
                  <a:chOff x="693" y="2790"/>
                  <a:chExt cx="551" cy="300"/>
                </a:xfrm>
              </p:grpSpPr>
              <p:sp>
                <p:nvSpPr>
                  <p:cNvPr id="3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790"/>
                    <a:ext cx="551" cy="150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solidFill>
                          <a:schemeClr val="bg1"/>
                        </a:solidFill>
                        <a:latin typeface="+mj-lt"/>
                      </a:rPr>
                      <a:t>r13 (sp)</a:t>
                    </a:r>
                  </a:p>
                </p:txBody>
              </p:sp>
              <p:sp>
                <p:nvSpPr>
                  <p:cNvPr id="3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940"/>
                    <a:ext cx="551" cy="150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solidFill>
                          <a:schemeClr val="bg1"/>
                        </a:solidFill>
                        <a:latin typeface="+mj-lt"/>
                      </a:rPr>
                      <a:t>r14 (lr)</a:t>
                    </a:r>
                  </a:p>
                </p:txBody>
              </p:sp>
            </p:grpSp>
          </p:grpSp>
          <p:sp>
            <p:nvSpPr>
              <p:cNvPr id="27" name="Text Box 57"/>
              <p:cNvSpPr txBox="1">
                <a:spLocks noChangeArrowheads="1"/>
              </p:cNvSpPr>
              <p:nvPr/>
            </p:nvSpPr>
            <p:spPr bwMode="auto">
              <a:xfrm>
                <a:off x="4076" y="537"/>
                <a:ext cx="425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Abort</a:t>
                </a:r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7861300" y="852488"/>
              <a:ext cx="874713" cy="4997452"/>
              <a:chOff x="4952" y="537"/>
              <a:chExt cx="551" cy="3148"/>
            </a:xfrm>
          </p:grpSpPr>
          <p:grpSp>
            <p:nvGrpSpPr>
              <p:cNvPr id="20" name="Group 59"/>
              <p:cNvGrpSpPr>
                <a:grpSpLocks/>
              </p:cNvGrpSpPr>
              <p:nvPr/>
            </p:nvGrpSpPr>
            <p:grpSpPr bwMode="auto">
              <a:xfrm>
                <a:off x="4952" y="2790"/>
                <a:ext cx="551" cy="895"/>
                <a:chOff x="4952" y="2790"/>
                <a:chExt cx="551" cy="895"/>
              </a:xfrm>
            </p:grpSpPr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52" y="3535"/>
                  <a:ext cx="551" cy="150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80167" tIns="40084" rIns="80167" bIns="40084" anchor="ctr" anchorCtr="1"/>
                <a:lstStyle/>
                <a:p>
                  <a:pPr defTabSz="801688"/>
                  <a:r>
                    <a:rPr lang="en-US" sz="1300" b="1">
                      <a:solidFill>
                        <a:schemeClr val="bg1"/>
                      </a:solidFill>
                      <a:latin typeface="+mj-lt"/>
                    </a:rPr>
                    <a:t>spsr</a:t>
                  </a:r>
                </a:p>
              </p:txBody>
            </p:sp>
            <p:grpSp>
              <p:nvGrpSpPr>
                <p:cNvPr id="23" name="Group 61"/>
                <p:cNvGrpSpPr>
                  <a:grpSpLocks/>
                </p:cNvGrpSpPr>
                <p:nvPr/>
              </p:nvGrpSpPr>
              <p:grpSpPr bwMode="auto">
                <a:xfrm>
                  <a:off x="4952" y="2790"/>
                  <a:ext cx="551" cy="300"/>
                  <a:chOff x="693" y="2790"/>
                  <a:chExt cx="551" cy="300"/>
                </a:xfrm>
              </p:grpSpPr>
              <p:sp>
                <p:nvSpPr>
                  <p:cNvPr id="2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790"/>
                    <a:ext cx="551" cy="1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solidFill>
                          <a:schemeClr val="bg1"/>
                        </a:solidFill>
                        <a:latin typeface="+mj-lt"/>
                      </a:rPr>
                      <a:t>r13 (sp)</a:t>
                    </a:r>
                  </a:p>
                </p:txBody>
              </p:sp>
              <p:sp>
                <p:nvSpPr>
                  <p:cNvPr id="25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2940"/>
                    <a:ext cx="551" cy="1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80167" tIns="40084" rIns="80167" bIns="40084" anchor="ctr" anchorCtr="1"/>
                  <a:lstStyle/>
                  <a:p>
                    <a:pPr defTabSz="801688"/>
                    <a:r>
                      <a:rPr lang="en-US" sz="1300" b="1">
                        <a:solidFill>
                          <a:schemeClr val="bg1"/>
                        </a:solidFill>
                        <a:latin typeface="+mj-lt"/>
                      </a:rPr>
                      <a:t>r14 (lr)</a:t>
                    </a:r>
                  </a:p>
                </p:txBody>
              </p:sp>
            </p:grpSp>
          </p:grpSp>
          <p:sp>
            <p:nvSpPr>
              <p:cNvPr id="21" name="Text Box 64"/>
              <p:cNvSpPr txBox="1">
                <a:spLocks noChangeArrowheads="1"/>
              </p:cNvSpPr>
              <p:nvPr/>
            </p:nvSpPr>
            <p:spPr bwMode="auto">
              <a:xfrm>
                <a:off x="4955" y="537"/>
                <a:ext cx="311" cy="26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>
                <a:spAutoFit/>
              </a:bodyPr>
              <a:lstStyle/>
              <a:p>
                <a:pPr defTabSz="801688"/>
                <a:r>
                  <a:rPr lang="en-US" sz="2000" b="1">
                    <a:solidFill>
                      <a:schemeClr val="accent2"/>
                    </a:solidFill>
                    <a:latin typeface="+mj-lt"/>
                  </a:rPr>
                  <a:t>SVC</a:t>
                </a:r>
              </a:p>
            </p:txBody>
          </p:sp>
        </p:grp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546100" y="1176338"/>
              <a:ext cx="1516063" cy="496092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80167" tIns="40084" rIns="80167" bIns="40084" anchor="ctr">
              <a:spAutoFit/>
            </a:bodyPr>
            <a:lstStyle/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627063" y="6022975"/>
              <a:ext cx="1043378" cy="3148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1400" b="1">
                  <a:latin typeface="+mj-lt"/>
                </a:rPr>
                <a:t>Current mode</a:t>
              </a:r>
            </a:p>
          </p:txBody>
        </p:sp>
        <p:sp>
          <p:nvSpPr>
            <p:cNvPr id="17" name="Rectangle 67"/>
            <p:cNvSpPr>
              <a:spLocks noChangeArrowheads="1"/>
            </p:cNvSpPr>
            <p:nvPr/>
          </p:nvSpPr>
          <p:spPr bwMode="auto">
            <a:xfrm>
              <a:off x="2300288" y="1176338"/>
              <a:ext cx="6637337" cy="496092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80167" tIns="40084" rIns="80167" bIns="40084" anchor="ctr">
              <a:spAutoFit/>
            </a:bodyPr>
            <a:lstStyle/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  <a:p>
              <a:endParaRPr lang="en-US" dirty="0" smtClean="0">
                <a:latin typeface="+mj-lt"/>
              </a:endParaRP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4430713" y="6022975"/>
              <a:ext cx="1473496" cy="3148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>
              <a:spAutoFit/>
            </a:bodyPr>
            <a:lstStyle/>
            <a:p>
              <a:pPr defTabSz="801688"/>
              <a:r>
                <a:rPr lang="en-US" sz="1400" b="1">
                  <a:latin typeface="+mj-lt"/>
                </a:rPr>
                <a:t>Banked out registers</a:t>
              </a:r>
            </a:p>
          </p:txBody>
        </p:sp>
        <p:sp>
          <p:nvSpPr>
            <p:cNvPr id="19" name="Rectangle 69"/>
            <p:cNvSpPr>
              <a:spLocks noChangeArrowheads="1"/>
            </p:cNvSpPr>
            <p:nvPr/>
          </p:nvSpPr>
          <p:spPr bwMode="auto">
            <a:xfrm>
              <a:off x="4438244" y="1398022"/>
              <a:ext cx="4399918" cy="18875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l" defTabSz="801688"/>
              <a:r>
                <a:rPr lang="en-US" sz="1600" b="1" dirty="0">
                  <a:latin typeface="+mj-lt"/>
                </a:rPr>
                <a:t>ARM has 37 registers, all 32-bits long</a:t>
              </a:r>
              <a:br>
                <a:rPr lang="en-US" sz="1600" b="1" dirty="0">
                  <a:latin typeface="+mj-lt"/>
                </a:rPr>
              </a:br>
              <a:r>
                <a:rPr lang="en-US" sz="1600" b="1" dirty="0">
                  <a:latin typeface="+mj-lt"/>
                </a:rPr>
                <a:t/>
              </a:r>
              <a:br>
                <a:rPr lang="en-US" sz="1600" b="1" dirty="0">
                  <a:latin typeface="+mj-lt"/>
                </a:rPr>
              </a:br>
              <a:r>
                <a:rPr lang="en-GB" sz="1600" dirty="0">
                  <a:latin typeface="+mj-lt"/>
                </a:rPr>
                <a:t>A subset of these registers is accessible in each mode</a:t>
              </a:r>
            </a:p>
            <a:p>
              <a:pPr algn="l" defTabSz="801688"/>
              <a:r>
                <a:rPr lang="en-GB" sz="1600" dirty="0">
                  <a:latin typeface="+mj-lt"/>
                </a:rPr>
                <a:t>Note: System mode uses the User mode register set.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8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71463" indent="-271463"/>
            <a:r>
              <a:rPr lang="en-US" sz="1700" b="1" dirty="0" smtClean="0"/>
              <a:t>T bit</a:t>
            </a:r>
          </a:p>
          <a:p>
            <a:pPr marL="700088" lvl="1"/>
            <a:r>
              <a:rPr lang="en-US" sz="1500" dirty="0" smtClean="0"/>
              <a:t>T = 0: Processor in ARM state</a:t>
            </a:r>
          </a:p>
          <a:p>
            <a:pPr marL="700088" lvl="1"/>
            <a:r>
              <a:rPr lang="en-US" sz="1500" dirty="0" smtClean="0"/>
              <a:t>T = 1: Processor in Thumb state</a:t>
            </a:r>
          </a:p>
          <a:p>
            <a:pPr marL="271463" indent="-271463"/>
            <a:r>
              <a:rPr lang="en-US" sz="1700" b="1" dirty="0" smtClean="0"/>
              <a:t>J bit</a:t>
            </a:r>
          </a:p>
          <a:p>
            <a:pPr marL="768350" lvl="1" indent="-234950"/>
            <a:r>
              <a:rPr lang="en-US" sz="1500" dirty="0" smtClean="0"/>
              <a:t>J = 1: Processor in </a:t>
            </a:r>
            <a:r>
              <a:rPr lang="en-US" sz="1500" dirty="0" err="1" smtClean="0"/>
              <a:t>Jazelle</a:t>
            </a:r>
            <a:r>
              <a:rPr lang="en-US" sz="1500" dirty="0" smtClean="0"/>
              <a:t> state</a:t>
            </a:r>
          </a:p>
          <a:p>
            <a:pPr marL="271463" indent="-271463"/>
            <a:r>
              <a:rPr lang="en-US" sz="1700" b="1" dirty="0" smtClean="0"/>
              <a:t>Mode bits</a:t>
            </a:r>
          </a:p>
          <a:p>
            <a:pPr marL="700088" lvl="1"/>
            <a:r>
              <a:rPr lang="en-US" sz="1500" dirty="0" smtClean="0"/>
              <a:t>Specify the processor mode</a:t>
            </a:r>
          </a:p>
          <a:p>
            <a:pPr marL="271463" indent="-271463"/>
            <a:r>
              <a:rPr lang="en-US" sz="1700" b="1" dirty="0" smtClean="0"/>
              <a:t>Interrupt Disable bits</a:t>
            </a:r>
          </a:p>
          <a:p>
            <a:pPr marL="768350" lvl="1" indent="-234950"/>
            <a:r>
              <a:rPr lang="en-US" sz="1500" dirty="0" smtClean="0"/>
              <a:t>I  = 1: Disables IRQ</a:t>
            </a:r>
          </a:p>
          <a:p>
            <a:pPr marL="768350" lvl="1" indent="-234950"/>
            <a:r>
              <a:rPr lang="en-US" sz="1500" dirty="0" smtClean="0"/>
              <a:t>F = 1: Disables FIQ</a:t>
            </a:r>
            <a:endParaRPr lang="en-US" sz="1400" dirty="0" smtClean="0"/>
          </a:p>
          <a:p>
            <a:pPr marL="271463" indent="-271463"/>
            <a:r>
              <a:rPr lang="en-US" sz="1700" b="1" dirty="0" smtClean="0"/>
              <a:t>E bit</a:t>
            </a:r>
          </a:p>
          <a:p>
            <a:pPr marL="700088" lvl="1"/>
            <a:r>
              <a:rPr lang="en-US" sz="1500" dirty="0" smtClean="0"/>
              <a:t>E = 0: Data load/store is little-endian</a:t>
            </a:r>
          </a:p>
          <a:p>
            <a:pPr marL="700088" lvl="1"/>
            <a:r>
              <a:rPr lang="en-US" sz="1500" dirty="0" smtClean="0"/>
              <a:t>E = 1: Data load/store is big-endian</a:t>
            </a:r>
          </a:p>
          <a:p>
            <a:pPr marL="271463" indent="-271463"/>
            <a:r>
              <a:rPr lang="en-US" sz="1700" b="1" dirty="0" smtClean="0"/>
              <a:t>A bit</a:t>
            </a:r>
          </a:p>
          <a:p>
            <a:pPr marL="700088" lvl="1"/>
            <a:r>
              <a:rPr lang="en-US" sz="1500" dirty="0" smtClean="0"/>
              <a:t>A = 1: Disable imprecise data aborts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Status Registers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416" y="1000108"/>
            <a:ext cx="824898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Rectangle 4"/>
          <p:cNvSpPr txBox="1">
            <a:spLocks noChangeArrowheads="1"/>
          </p:cNvSpPr>
          <p:nvPr/>
        </p:nvSpPr>
        <p:spPr>
          <a:xfrm>
            <a:off x="176213" y="1771650"/>
            <a:ext cx="4319587" cy="4543425"/>
          </a:xfrm>
          <a:prstGeom prst="rect">
            <a:avLst/>
          </a:prstGeom>
        </p:spPr>
        <p:txBody>
          <a:bodyPr anchorCtr="1"/>
          <a:lstStyle/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code flags</a:t>
            </a:r>
          </a:p>
          <a:p>
            <a:pPr marL="768350" lvl="1" indent="-2349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500" dirty="0"/>
              <a:t>N =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b="1" dirty="0">
                <a:solidFill>
                  <a:srgbClr val="00B050"/>
                </a:solidFill>
              </a:rPr>
              <a:t>N</a:t>
            </a:r>
            <a:r>
              <a:rPr lang="en-US" sz="1500" dirty="0"/>
              <a:t>egative result from ALU </a:t>
            </a:r>
          </a:p>
          <a:p>
            <a:pPr marL="768350" lvl="1" indent="-2349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500" dirty="0"/>
              <a:t>Z = </a:t>
            </a:r>
            <a:r>
              <a:rPr lang="en-US" sz="1500" b="1" dirty="0">
                <a:solidFill>
                  <a:srgbClr val="00B050"/>
                </a:solidFill>
              </a:rPr>
              <a:t>Z</a:t>
            </a:r>
            <a:r>
              <a:rPr lang="en-US" sz="1500" dirty="0"/>
              <a:t>ero result from ALU</a:t>
            </a:r>
          </a:p>
          <a:p>
            <a:pPr marL="768350" lvl="1" indent="-2349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500" dirty="0"/>
              <a:t>C = ALU operation </a:t>
            </a:r>
            <a:r>
              <a:rPr lang="en-US" sz="1500" b="1" dirty="0">
                <a:solidFill>
                  <a:srgbClr val="00B050"/>
                </a:solidFill>
              </a:rPr>
              <a:t>C</a:t>
            </a:r>
            <a:r>
              <a:rPr lang="en-US" sz="1500" dirty="0"/>
              <a:t>arried out</a:t>
            </a:r>
          </a:p>
          <a:p>
            <a:pPr marL="768350" lvl="1" indent="-2349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500" dirty="0"/>
              <a:t>V = ALU operation </a:t>
            </a:r>
            <a:r>
              <a:rPr lang="en-US" sz="1500" dirty="0" err="1"/>
              <a:t>o</a:t>
            </a:r>
            <a:r>
              <a:rPr lang="en-US" sz="1500" b="1" dirty="0" err="1">
                <a:solidFill>
                  <a:srgbClr val="00B050"/>
                </a:solidFill>
              </a:rPr>
              <a:t>V</a:t>
            </a:r>
            <a:r>
              <a:rPr lang="en-US" sz="1500" dirty="0" err="1"/>
              <a:t>erflowed</a:t>
            </a:r>
            <a:endParaRPr lang="en-US" sz="1700" dirty="0">
              <a:solidFill>
                <a:schemeClr val="folHlink"/>
              </a:solidFill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Sticky Overflow flag - Q flag</a:t>
            </a:r>
          </a:p>
          <a:p>
            <a:pPr marL="768350" marR="0" lvl="1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Indicates if saturation has occurred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SIMD Condition code bits – GE[3:0]</a:t>
            </a:r>
          </a:p>
          <a:p>
            <a:pPr marL="768350" marR="0" lvl="1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by some SIMD instructions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THEN status bits – IT[</a:t>
            </a: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abcde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68350" marR="0" lvl="1" indent="-234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Controls conditional execution of Thumb instructions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Set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ARM Architecture is a </a:t>
            </a:r>
            <a:r>
              <a:rPr lang="en-GB" dirty="0" smtClean="0">
                <a:solidFill>
                  <a:srgbClr val="00B050"/>
                </a:solidFill>
              </a:rPr>
              <a:t>Load/Store architecture</a:t>
            </a:r>
          </a:p>
          <a:p>
            <a:pPr lvl="1"/>
            <a:r>
              <a:rPr lang="en-GB" dirty="0" smtClean="0"/>
              <a:t>No </a:t>
            </a:r>
            <a:r>
              <a:rPr lang="en-GB" dirty="0" smtClean="0">
                <a:solidFill>
                  <a:srgbClr val="00B050"/>
                </a:solidFill>
              </a:rPr>
              <a:t>direct manipulation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00B050"/>
                </a:solidFill>
              </a:rPr>
              <a:t>memory contents</a:t>
            </a:r>
          </a:p>
          <a:p>
            <a:pPr lvl="1"/>
            <a:r>
              <a:rPr lang="en-GB" dirty="0" smtClean="0">
                <a:solidFill>
                  <a:srgbClr val="009900"/>
                </a:solidFill>
              </a:rPr>
              <a:t>Memory</a:t>
            </a:r>
            <a:r>
              <a:rPr lang="en-GB" dirty="0" smtClean="0"/>
              <a:t> must be loaded into the CPU to be modified, then written back out</a:t>
            </a:r>
          </a:p>
          <a:p>
            <a:endParaRPr lang="en-GB" dirty="0" smtClean="0"/>
          </a:p>
          <a:p>
            <a:r>
              <a:rPr lang="en-GB" dirty="0" smtClean="0"/>
              <a:t>Cores are either in </a:t>
            </a:r>
            <a:r>
              <a:rPr lang="en-GB" dirty="0" smtClean="0">
                <a:solidFill>
                  <a:srgbClr val="00B050"/>
                </a:solidFill>
              </a:rPr>
              <a:t>ARM state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00B050"/>
                </a:solidFill>
              </a:rPr>
              <a:t>Thumb state</a:t>
            </a:r>
          </a:p>
          <a:p>
            <a:pPr lvl="1"/>
            <a:r>
              <a:rPr lang="en-GB" dirty="0" smtClean="0"/>
              <a:t>This determines which </a:t>
            </a:r>
            <a:r>
              <a:rPr lang="en-GB" dirty="0" smtClean="0">
                <a:solidFill>
                  <a:srgbClr val="00B050"/>
                </a:solidFill>
              </a:rPr>
              <a:t>instruction set </a:t>
            </a:r>
            <a:r>
              <a:rPr lang="en-GB" dirty="0" smtClean="0"/>
              <a:t>is being executed</a:t>
            </a:r>
          </a:p>
          <a:p>
            <a:pPr lvl="1"/>
            <a:r>
              <a:rPr lang="en-GB" dirty="0" smtClean="0"/>
              <a:t>An instruction must be executed to </a:t>
            </a:r>
            <a:r>
              <a:rPr lang="en-GB" dirty="0" smtClean="0">
                <a:solidFill>
                  <a:srgbClr val="00B050"/>
                </a:solidFill>
              </a:rPr>
              <a:t>switch between states</a:t>
            </a:r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r>
              <a:rPr lang="en-GB" dirty="0" smtClean="0"/>
              <a:t>The architecture allows programmers and compilation tools to </a:t>
            </a:r>
            <a:r>
              <a:rPr lang="en-GB" dirty="0" smtClean="0">
                <a:solidFill>
                  <a:srgbClr val="00B050"/>
                </a:solidFill>
              </a:rPr>
              <a:t>reduce branching </a:t>
            </a:r>
            <a:r>
              <a:rPr lang="en-GB" dirty="0" smtClean="0"/>
              <a:t>through the use of </a:t>
            </a:r>
            <a:r>
              <a:rPr lang="en-GB" dirty="0" smtClean="0">
                <a:solidFill>
                  <a:srgbClr val="00B050"/>
                </a:solidFill>
              </a:rPr>
              <a:t>conditional execution</a:t>
            </a:r>
          </a:p>
          <a:p>
            <a:pPr lvl="1"/>
            <a:r>
              <a:rPr lang="en-GB" dirty="0" smtClean="0"/>
              <a:t>Method differs between </a:t>
            </a:r>
            <a:r>
              <a:rPr lang="en-GB" dirty="0" smtClean="0">
                <a:solidFill>
                  <a:srgbClr val="00B050"/>
                </a:solidFill>
              </a:rPr>
              <a:t>ARM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rgbClr val="00B050"/>
                </a:solidFill>
              </a:rPr>
              <a:t> Thumb</a:t>
            </a:r>
            <a:r>
              <a:rPr lang="en-GB" dirty="0" smtClean="0"/>
              <a:t>, but the principle is that most (ARM) or all (Thumb) instructions can be executed </a:t>
            </a:r>
            <a:r>
              <a:rPr lang="en-GB" dirty="0" smtClean="0">
                <a:solidFill>
                  <a:srgbClr val="00B050"/>
                </a:solidFill>
              </a:rPr>
              <a:t>conditionally</a:t>
            </a:r>
          </a:p>
          <a:p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These instructions operate on the </a:t>
            </a:r>
            <a:r>
              <a:rPr lang="en-US" sz="2800" dirty="0" smtClean="0">
                <a:solidFill>
                  <a:srgbClr val="00B050"/>
                </a:solidFill>
              </a:rPr>
              <a:t>contents of registers</a:t>
            </a:r>
          </a:p>
          <a:p>
            <a:pPr lvl="1"/>
            <a:r>
              <a:rPr lang="en-US" sz="2400" dirty="0" smtClean="0"/>
              <a:t>They DO NOT </a:t>
            </a:r>
            <a:r>
              <a:rPr lang="en-US" sz="2400" dirty="0" smtClean="0">
                <a:solidFill>
                  <a:srgbClr val="00B050"/>
                </a:solidFill>
              </a:rPr>
              <a:t>affect memory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Syntax:</a:t>
            </a:r>
          </a:p>
          <a:p>
            <a:pPr lvl="1"/>
            <a:r>
              <a:rPr lang="en-US" sz="2400" dirty="0" smtClean="0"/>
              <a:t>	&lt;Operation&gt;{&lt;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&gt;}{S} {Rd,} </a:t>
            </a:r>
            <a:r>
              <a:rPr lang="en-US" sz="2400" dirty="0" err="1" smtClean="0"/>
              <a:t>Rn</a:t>
            </a:r>
            <a:r>
              <a:rPr lang="en-US" sz="2400" dirty="0" smtClean="0"/>
              <a:t>, Operand2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Examples:</a:t>
            </a:r>
          </a:p>
          <a:p>
            <a:pPr lvl="1"/>
            <a:r>
              <a:rPr lang="en-US" sz="2400" dirty="0" smtClean="0"/>
              <a:t>ADD r0, r1, r2		; r0 = r1 + r2			</a:t>
            </a:r>
          </a:p>
          <a:p>
            <a:pPr lvl="1"/>
            <a:r>
              <a:rPr lang="en-US" sz="2400" dirty="0" smtClean="0"/>
              <a:t>TEQ r0, r1		; if r0 = r1, Z flag will be set</a:t>
            </a:r>
          </a:p>
          <a:p>
            <a:pPr lvl="1"/>
            <a:r>
              <a:rPr lang="en-US" sz="2400" dirty="0" smtClean="0"/>
              <a:t>MOV r0, r1		; copy r1 to r0</a:t>
            </a:r>
          </a:p>
          <a:p>
            <a:endParaRPr lang="en-IN" sz="2800" dirty="0"/>
          </a:p>
        </p:txBody>
      </p:sp>
      <p:graphicFrame>
        <p:nvGraphicFramePr>
          <p:cNvPr id="4" name="Group 254"/>
          <p:cNvGraphicFramePr>
            <a:graphicFrameLocks noGrp="1"/>
          </p:cNvGraphicFramePr>
          <p:nvPr/>
        </p:nvGraphicFramePr>
        <p:xfrm>
          <a:off x="1523976" y="1960359"/>
          <a:ext cx="7007249" cy="1897269"/>
        </p:xfrm>
        <a:graphic>
          <a:graphicData uri="http://schemas.openxmlformats.org/drawingml/2006/table">
            <a:tbl>
              <a:tblPr/>
              <a:tblGrid>
                <a:gridCol w="1507959"/>
                <a:gridCol w="869180"/>
                <a:gridCol w="504952"/>
                <a:gridCol w="793300"/>
                <a:gridCol w="515990"/>
                <a:gridCol w="938163"/>
                <a:gridCol w="939542"/>
                <a:gridCol w="938163"/>
              </a:tblGrid>
              <a:tr h="298533"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0167" marR="80167" marT="40084" marB="40084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arithmetic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logical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move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430"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manipulation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(has destination register)</a:t>
                      </a:r>
                    </a:p>
                  </a:txBody>
                  <a:tcPr marL="80167" marR="80167" marT="40084" marB="40084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ADC</a:t>
                      </a:r>
                    </a:p>
                  </a:txBody>
                  <a:tcPr marL="80167" marR="80167" marT="40084" marB="4008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</a:t>
                      </a:r>
                    </a:p>
                  </a:txBody>
                  <a:tcPr marL="80167" marR="80167" marT="40084" marB="40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SBC</a:t>
                      </a:r>
                    </a:p>
                    <a:p>
                      <a:pPr marL="0" marR="0" lvl="0" indent="0" algn="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RSB</a:t>
                      </a:r>
                    </a:p>
                    <a:p>
                      <a:pPr marL="0" marR="0" lvl="0" indent="0" algn="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RSC</a:t>
                      </a:r>
                    </a:p>
                  </a:txBody>
                  <a:tcPr marL="80167" marR="80167" marT="40084" marB="40084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EOR</a:t>
                      </a:r>
                    </a:p>
                  </a:txBody>
                  <a:tcPr marL="80167" marR="80167" marT="40084" marB="40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333"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comparison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(set flags only)</a:t>
                      </a:r>
                    </a:p>
                  </a:txBody>
                  <a:tcPr marL="80167" marR="80167" marT="40084" marB="40084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CMN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(ADDS)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0167" marR="80167" marT="40084" marB="400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CMP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(SUBS)</a:t>
                      </a:r>
                    </a:p>
                  </a:txBody>
                  <a:tcPr marL="80167" marR="80167" marT="40084" marB="40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0167" marR="80167" marT="40084" marB="40084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TST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(ANDS)</a:t>
                      </a: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TEQ</a:t>
                      </a:r>
                    </a:p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(EORS)</a:t>
                      </a:r>
                    </a:p>
                  </a:txBody>
                  <a:tcPr marL="80167" marR="80167" marT="40084" marB="400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0167" marR="80167" marT="40084" marB="4008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Access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to </a:t>
            </a:r>
            <a:r>
              <a:rPr lang="en-US" dirty="0" smtClean="0">
                <a:solidFill>
                  <a:srgbClr val="00B050"/>
                </a:solidFill>
              </a:rPr>
              <a:t>move data </a:t>
            </a:r>
            <a:r>
              <a:rPr lang="en-US" dirty="0" smtClean="0"/>
              <a:t>between one or two </a:t>
            </a:r>
            <a:r>
              <a:rPr lang="en-US" dirty="0" smtClean="0">
                <a:solidFill>
                  <a:srgbClr val="00B050"/>
                </a:solidFill>
              </a:rPr>
              <a:t>registers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</a:p>
          <a:p>
            <a:pPr lvl="1"/>
            <a:r>
              <a:rPr lang="en-US" dirty="0" smtClean="0"/>
              <a:t> LDRD	STRD	Double-word</a:t>
            </a:r>
          </a:p>
          <a:p>
            <a:pPr lvl="1"/>
            <a:r>
              <a:rPr lang="en-US" dirty="0" smtClean="0"/>
              <a:t> LDR	STR	Word</a:t>
            </a:r>
          </a:p>
          <a:p>
            <a:pPr lvl="1"/>
            <a:r>
              <a:rPr lang="en-US" dirty="0" smtClean="0"/>
              <a:t> LDRB	STRB	Byte</a:t>
            </a:r>
          </a:p>
          <a:p>
            <a:pPr lvl="1"/>
            <a:r>
              <a:rPr lang="en-US" dirty="0" smtClean="0"/>
              <a:t> LDRH	STRH	Half-word</a:t>
            </a:r>
          </a:p>
          <a:p>
            <a:pPr lvl="1"/>
            <a:r>
              <a:rPr lang="en-US" dirty="0" smtClean="0"/>
              <a:t> LDRSB		Signed byte load</a:t>
            </a:r>
          </a:p>
          <a:p>
            <a:pPr lvl="1"/>
            <a:r>
              <a:rPr lang="en-US" dirty="0" smtClean="0"/>
              <a:t> LDRSH		Signed half-word load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Syntax:</a:t>
            </a:r>
          </a:p>
          <a:p>
            <a:pPr lvl="1"/>
            <a:r>
              <a:rPr lang="en-US" dirty="0"/>
              <a:t>LDR{&lt;size&gt;}{&lt;</a:t>
            </a:r>
            <a:r>
              <a:rPr lang="en-US" dirty="0" err="1"/>
              <a:t>cond</a:t>
            </a:r>
            <a:r>
              <a:rPr lang="en-US" dirty="0"/>
              <a:t>&gt;} Rd, &lt;address&gt;</a:t>
            </a:r>
          </a:p>
          <a:p>
            <a:pPr lvl="1"/>
            <a:r>
              <a:rPr lang="en-US" dirty="0" smtClean="0"/>
              <a:t>STR{&lt;size&gt;}{&lt;</a:t>
            </a:r>
            <a:r>
              <a:rPr lang="en-US" dirty="0" err="1" smtClean="0"/>
              <a:t>cond</a:t>
            </a:r>
            <a:r>
              <a:rPr lang="en-US" dirty="0" smtClean="0"/>
              <a:t>&gt;} Rd, &lt;address&gt;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pPr lvl="1"/>
            <a:r>
              <a:rPr lang="en-US" dirty="0" smtClean="0"/>
              <a:t>LDRB r0, [r1]		; load bottom byte of r0 from the 					              ;  byte of memory at address in r1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60029" t="38086" r="20754" b="41406"/>
          <a:stretch>
            <a:fillRect/>
          </a:stretch>
        </p:blipFill>
        <p:spPr bwMode="auto">
          <a:xfrm>
            <a:off x="5529064" y="2285992"/>
            <a:ext cx="401978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Register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These instructions </a:t>
            </a:r>
            <a:r>
              <a:rPr lang="en-IN" dirty="0" smtClean="0">
                <a:solidFill>
                  <a:srgbClr val="00B050"/>
                </a:solidFill>
              </a:rPr>
              <a:t>move data </a:t>
            </a:r>
            <a:r>
              <a:rPr lang="en-IN" dirty="0" smtClean="0"/>
              <a:t>between </a:t>
            </a:r>
            <a:r>
              <a:rPr lang="en-IN" dirty="0" smtClean="0">
                <a:solidFill>
                  <a:srgbClr val="00B050"/>
                </a:solidFill>
              </a:rPr>
              <a:t>multiple registers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00B050"/>
                </a:solidFill>
              </a:rPr>
              <a:t>memory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Syntax</a:t>
            </a:r>
          </a:p>
          <a:p>
            <a:pPr lvl="1"/>
            <a:r>
              <a:rPr lang="en-IN" dirty="0" smtClean="0"/>
              <a:t>&lt;LDM|STM&gt;{&lt;</a:t>
            </a:r>
            <a:r>
              <a:rPr lang="en-IN" dirty="0" err="1" smtClean="0"/>
              <a:t>addressing_mode</a:t>
            </a:r>
            <a:r>
              <a:rPr lang="en-IN" dirty="0" smtClean="0"/>
              <a:t>&gt;}{&lt;</a:t>
            </a:r>
            <a:r>
              <a:rPr lang="en-IN" dirty="0" err="1" smtClean="0"/>
              <a:t>cond</a:t>
            </a:r>
            <a:r>
              <a:rPr lang="en-IN" dirty="0" smtClean="0"/>
              <a:t>&gt;} </a:t>
            </a:r>
            <a:r>
              <a:rPr lang="en-IN" dirty="0" err="1" smtClean="0"/>
              <a:t>Rb</a:t>
            </a:r>
            <a:r>
              <a:rPr lang="en-IN" dirty="0" smtClean="0"/>
              <a:t>{!}, &lt;register list&gt;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4 addressing modes</a:t>
            </a:r>
          </a:p>
          <a:p>
            <a:pPr lvl="1"/>
            <a:r>
              <a:rPr lang="en-IN" dirty="0" smtClean="0"/>
              <a:t>Increment after/before</a:t>
            </a:r>
          </a:p>
          <a:p>
            <a:pPr lvl="1"/>
            <a:r>
              <a:rPr lang="en-IN" dirty="0" smtClean="0"/>
              <a:t>Decrement after/before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Also</a:t>
            </a:r>
          </a:p>
          <a:p>
            <a:pPr lvl="1"/>
            <a:r>
              <a:rPr lang="en-IN" dirty="0" smtClean="0"/>
              <a:t>PUSH/POP, equivalent to STMDB/LDMIA with SP! as base register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Example</a:t>
            </a:r>
          </a:p>
          <a:p>
            <a:pPr lvl="1"/>
            <a:r>
              <a:rPr lang="en-IN" dirty="0" smtClean="0"/>
              <a:t>LDM    r10, {r0,r1,r4}	; load registers, using r10 base </a:t>
            </a:r>
          </a:p>
          <a:p>
            <a:pPr lvl="1"/>
            <a:r>
              <a:rPr lang="en-IN" dirty="0" smtClean="0"/>
              <a:t>PUSH   {r4-r6,pc}		; store registers, using SP base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4539" t="40039" r="22401" b="36523"/>
          <a:stretch>
            <a:fillRect/>
          </a:stretch>
        </p:blipFill>
        <p:spPr bwMode="auto">
          <a:xfrm>
            <a:off x="6167446" y="2245170"/>
            <a:ext cx="3571900" cy="204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601200" cy="37957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Implementing a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conventional subroutine call </a:t>
            </a:r>
            <a:r>
              <a:rPr lang="en-US" dirty="0" smtClean="0">
                <a:latin typeface="+mj-lt"/>
              </a:rPr>
              <a:t>requires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two</a:t>
            </a:r>
            <a:r>
              <a:rPr lang="en-US" dirty="0" smtClean="0">
                <a:latin typeface="+mj-lt"/>
              </a:rPr>
              <a:t> steps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+mj-lt"/>
              </a:rPr>
              <a:t>Store the return </a:t>
            </a:r>
            <a:r>
              <a:rPr lang="en-US" dirty="0" smtClean="0">
                <a:latin typeface="+mj-lt"/>
              </a:rPr>
              <a:t>address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+mj-lt"/>
              </a:rPr>
              <a:t>Branch to the address </a:t>
            </a:r>
            <a:r>
              <a:rPr lang="en-US" dirty="0" smtClean="0">
                <a:latin typeface="+mj-lt"/>
              </a:rPr>
              <a:t>of the required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subroutine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steps are carried out in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one instruction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BL</a:t>
            </a:r>
          </a:p>
          <a:p>
            <a:pPr lvl="1"/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return address </a:t>
            </a:r>
            <a:r>
              <a:rPr lang="en-US" dirty="0" smtClean="0">
                <a:latin typeface="+mj-lt"/>
              </a:rPr>
              <a:t>is stored in the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link register 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lr</a:t>
            </a:r>
            <a:r>
              <a:rPr lang="en-US" dirty="0" smtClean="0">
                <a:latin typeface="+mj-lt"/>
              </a:rPr>
              <a:t>/r14)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+mj-lt"/>
              </a:rPr>
              <a:t>Branch to an address </a:t>
            </a:r>
            <a:r>
              <a:rPr lang="en-US" dirty="0" smtClean="0">
                <a:latin typeface="+mj-lt"/>
              </a:rPr>
              <a:t>(range dependent on 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instruction set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width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Return is by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branching</a:t>
            </a:r>
            <a:r>
              <a:rPr lang="en-US" dirty="0" smtClean="0">
                <a:latin typeface="+mj-lt"/>
              </a:rPr>
              <a:t> to the address in </a:t>
            </a:r>
            <a:r>
              <a:rPr lang="en-US" dirty="0" err="1" smtClean="0">
                <a:latin typeface="+mj-lt"/>
              </a:rPr>
              <a:t>lr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8616" t="53711" r="23865" b="24804"/>
          <a:stretch>
            <a:fillRect/>
          </a:stretch>
        </p:blipFill>
        <p:spPr bwMode="auto">
          <a:xfrm>
            <a:off x="1928664" y="4581128"/>
            <a:ext cx="633670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Prior to architecture v6 data accesses must be </a:t>
            </a:r>
            <a:r>
              <a:rPr lang="en-IN" sz="2800" dirty="0" smtClean="0">
                <a:solidFill>
                  <a:srgbClr val="00B050"/>
                </a:solidFill>
              </a:rPr>
              <a:t>appropriately aligned</a:t>
            </a:r>
            <a:r>
              <a:rPr lang="en-IN" sz="2800" dirty="0" smtClean="0"/>
              <a:t> for </a:t>
            </a:r>
            <a:r>
              <a:rPr lang="en-IN" sz="2800" dirty="0" smtClean="0">
                <a:solidFill>
                  <a:srgbClr val="00B050"/>
                </a:solidFill>
              </a:rPr>
              <a:t>access size</a:t>
            </a:r>
          </a:p>
          <a:p>
            <a:pPr lvl="1"/>
            <a:r>
              <a:rPr lang="en-IN" sz="2400" dirty="0" smtClean="0"/>
              <a:t>Unaligned addresses will produce </a:t>
            </a:r>
            <a:r>
              <a:rPr lang="en-IN" sz="2400" dirty="0" smtClean="0">
                <a:solidFill>
                  <a:srgbClr val="00B050"/>
                </a:solidFill>
              </a:rPr>
              <a:t>unexpected/undefined</a:t>
            </a:r>
            <a:r>
              <a:rPr lang="en-IN" sz="2400" dirty="0" smtClean="0"/>
              <a:t> results</a:t>
            </a:r>
          </a:p>
          <a:p>
            <a:pPr lvl="1"/>
            <a:endParaRPr lang="en-US" dirty="0" smtClean="0"/>
          </a:p>
          <a:p>
            <a:r>
              <a:rPr lang="en-IN" sz="2800" dirty="0" smtClean="0">
                <a:solidFill>
                  <a:srgbClr val="00B050"/>
                </a:solidFill>
              </a:rPr>
              <a:t>Unaligned data </a:t>
            </a:r>
            <a:r>
              <a:rPr lang="en-IN" sz="2800" dirty="0" smtClean="0"/>
              <a:t>can be accessed using </a:t>
            </a:r>
            <a:r>
              <a:rPr lang="en-IN" sz="2800" dirty="0" smtClean="0">
                <a:solidFill>
                  <a:srgbClr val="00B050"/>
                </a:solidFill>
              </a:rPr>
              <a:t>multiple aligned accesses</a:t>
            </a:r>
            <a:r>
              <a:rPr lang="en-IN" sz="2800" dirty="0" smtClean="0"/>
              <a:t> combined with </a:t>
            </a:r>
            <a:r>
              <a:rPr lang="en-IN" sz="2800" dirty="0" smtClean="0">
                <a:solidFill>
                  <a:srgbClr val="00B050"/>
                </a:solidFill>
              </a:rPr>
              <a:t>shift/mask</a:t>
            </a:r>
            <a:r>
              <a:rPr lang="en-IN" sz="2800" dirty="0" smtClean="0"/>
              <a:t> operations</a:t>
            </a:r>
            <a:endParaRPr lang="en-IN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 l="31881" t="39258" r="29685" b="37304"/>
          <a:stretch>
            <a:fillRect/>
          </a:stretch>
        </p:blipFill>
        <p:spPr bwMode="auto">
          <a:xfrm>
            <a:off x="1928664" y="3960573"/>
            <a:ext cx="6316310" cy="216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9601200" cy="55102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Embedded and Application Processors</a:t>
            </a:r>
          </a:p>
          <a:p>
            <a:endParaRPr lang="en-US" dirty="0" smtClean="0"/>
          </a:p>
          <a:p>
            <a:r>
              <a:rPr lang="en-US" dirty="0" smtClean="0"/>
              <a:t>Development of the ARM Architecture</a:t>
            </a:r>
          </a:p>
          <a:p>
            <a:pPr lvl="1"/>
            <a:r>
              <a:rPr lang="en-US" dirty="0" smtClean="0"/>
              <a:t>Registers and Processor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ARM Instruction Sets</a:t>
            </a:r>
          </a:p>
          <a:p>
            <a:endParaRPr lang="en-US" dirty="0" smtClean="0"/>
          </a:p>
          <a:p>
            <a:r>
              <a:rPr lang="en-US" dirty="0" smtClean="0"/>
              <a:t>Exception handling</a:t>
            </a:r>
          </a:p>
          <a:p>
            <a:endParaRPr lang="en-US" dirty="0" smtClean="0"/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Cache</a:t>
            </a:r>
          </a:p>
          <a:p>
            <a:endParaRPr lang="en-US" dirty="0" smtClean="0"/>
          </a:p>
          <a:p>
            <a:r>
              <a:rPr lang="en-US" dirty="0" smtClean="0"/>
              <a:t>Interrupt Controller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496" y="3000372"/>
            <a:ext cx="5238760" cy="261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SzPct val="100000"/>
              <a:buNone/>
            </a:pPr>
            <a:r>
              <a:rPr lang="en-GB" dirty="0" smtClean="0">
                <a:solidFill>
                  <a:srgbClr val="0070C0"/>
                </a:solidFill>
              </a:rPr>
              <a:t>1.  Save processor status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Copies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CPSR</a:t>
            </a:r>
            <a:r>
              <a:rPr lang="en-US" dirty="0" smtClean="0"/>
              <a:t>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SPSR_&lt;mode&gt;</a:t>
            </a:r>
            <a:endParaRPr lang="en-US" dirty="0" smtClean="0">
              <a:cs typeface="Courier New" pitchFamily="49" charset="0"/>
            </a:endParaRP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Stores the return address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LR_&lt;mode&gt;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Adjusts</a:t>
            </a:r>
            <a:r>
              <a:rPr lang="en-US" dirty="0" smtClean="0"/>
              <a:t> LR based on exception type</a:t>
            </a:r>
            <a:endParaRPr lang="en-GB" dirty="0" smtClean="0"/>
          </a:p>
          <a:p>
            <a:pPr>
              <a:buSzPct val="100000"/>
            </a:pP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SzPct val="100000"/>
              <a:buNone/>
            </a:pPr>
            <a:r>
              <a:rPr lang="en-GB" dirty="0" smtClean="0">
                <a:solidFill>
                  <a:srgbClr val="0070C0"/>
                </a:solidFill>
              </a:rPr>
              <a:t>2.  Change processor status for exception</a:t>
            </a:r>
          </a:p>
          <a:p>
            <a:pPr marL="725488" lvl="1" indent="-323850"/>
            <a:r>
              <a:rPr lang="en-US" dirty="0" smtClean="0"/>
              <a:t>Mode field bits </a:t>
            </a:r>
          </a:p>
          <a:p>
            <a:pPr marL="725488" lvl="1" indent="-323850"/>
            <a:r>
              <a:rPr lang="en-US" dirty="0" smtClean="0"/>
              <a:t>ARM or Thumb state 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Interrupt disable </a:t>
            </a:r>
            <a:r>
              <a:rPr lang="en-US" dirty="0" smtClean="0"/>
              <a:t>bits (if appropriate)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Sets PC to vector </a:t>
            </a:r>
            <a:r>
              <a:rPr lang="en-US" dirty="0" smtClean="0"/>
              <a:t>address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GB" dirty="0" smtClean="0">
                <a:solidFill>
                  <a:srgbClr val="0070C0"/>
                </a:solidFill>
              </a:rPr>
              <a:t>3. Execute exception handler</a:t>
            </a:r>
          </a:p>
          <a:p>
            <a:pPr marL="725488" lvl="1" indent="-323850"/>
            <a:r>
              <a:rPr lang="en-GB" dirty="0" smtClean="0"/>
              <a:t>&lt;users code&gt;</a:t>
            </a:r>
          </a:p>
          <a:p>
            <a:pPr>
              <a:buSzPct val="100000"/>
            </a:pPr>
            <a:endParaRPr lang="en-GB" dirty="0" smtClean="0"/>
          </a:p>
          <a:p>
            <a:pPr marL="0" indent="0">
              <a:buSzPct val="100000"/>
              <a:buNone/>
            </a:pPr>
            <a:r>
              <a:rPr lang="en-GB" dirty="0" smtClean="0">
                <a:solidFill>
                  <a:srgbClr val="0070C0"/>
                </a:solidFill>
              </a:rPr>
              <a:t>4. Return to main application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Restore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CPSR</a:t>
            </a:r>
            <a:r>
              <a:rPr lang="en-US" dirty="0" smtClean="0"/>
              <a:t>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SPSR_&lt;mode&gt;</a:t>
            </a:r>
          </a:p>
          <a:p>
            <a:pPr marL="725488" lvl="1" indent="-323850"/>
            <a:r>
              <a:rPr lang="en-US" dirty="0" smtClean="0">
                <a:solidFill>
                  <a:srgbClr val="00B050"/>
                </a:solidFill>
              </a:rPr>
              <a:t>Restore</a:t>
            </a:r>
            <a:r>
              <a:rPr lang="en-US" dirty="0" smtClean="0"/>
              <a:t> PC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LR_&lt;mode&gt;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1 and 2 performed automatically by the core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3 and 4 responsibility of software</a:t>
            </a:r>
          </a:p>
          <a:p>
            <a:pPr marL="725488" lvl="1" indent="-323850"/>
            <a:endParaRPr lang="en-GB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7487" t="32179" r="49218" b="24698"/>
          <a:stretch>
            <a:fillRect/>
          </a:stretch>
        </p:blipFill>
        <p:spPr bwMode="auto">
          <a:xfrm>
            <a:off x="2648744" y="1052736"/>
            <a:ext cx="4464496" cy="53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Each defined </a:t>
            </a:r>
            <a:r>
              <a:rPr lang="en-GB" dirty="0" smtClean="0">
                <a:solidFill>
                  <a:srgbClr val="00B050"/>
                </a:solidFill>
              </a:rPr>
              <a:t>memory region </a:t>
            </a:r>
            <a:r>
              <a:rPr lang="en-GB" dirty="0" smtClean="0"/>
              <a:t>will specify a </a:t>
            </a:r>
            <a:r>
              <a:rPr lang="en-GB" dirty="0" smtClean="0">
                <a:solidFill>
                  <a:srgbClr val="00B050"/>
                </a:solidFill>
              </a:rPr>
              <a:t>memory type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00B050"/>
                </a:solidFill>
              </a:rPr>
              <a:t>memory type</a:t>
            </a:r>
            <a:r>
              <a:rPr lang="en-GB" dirty="0" smtClean="0"/>
              <a:t> controls the following: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Memory access </a:t>
            </a:r>
            <a:r>
              <a:rPr lang="en-GB" dirty="0" smtClean="0">
                <a:solidFill>
                  <a:srgbClr val="00B050"/>
                </a:solidFill>
              </a:rPr>
              <a:t>ordering rules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Caching and </a:t>
            </a:r>
            <a:r>
              <a:rPr lang="en-GB" dirty="0" smtClean="0">
                <a:solidFill>
                  <a:srgbClr val="00B050"/>
                </a:solidFill>
              </a:rPr>
              <a:t>buffering behaviour 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There are 3 mutually exclusive memory types: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B050"/>
                </a:solidFill>
              </a:rPr>
              <a:t>Normal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B050"/>
                </a:solidFill>
              </a:rPr>
              <a:t>Device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B050"/>
                </a:solidFill>
              </a:rPr>
              <a:t>Strongly Ordered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B050"/>
                </a:solidFill>
              </a:rPr>
              <a:t>Normal and Device memory </a:t>
            </a:r>
            <a:r>
              <a:rPr lang="en-GB" dirty="0" smtClean="0"/>
              <a:t>allow additional attributes for specifying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00B050"/>
                </a:solidFill>
              </a:rPr>
              <a:t>cache policy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Whether the region is </a:t>
            </a:r>
            <a:r>
              <a:rPr lang="en-GB" dirty="0" smtClean="0">
                <a:solidFill>
                  <a:srgbClr val="00B050"/>
                </a:solidFill>
              </a:rPr>
              <a:t>Shared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Normal memory allows you to separately configure </a:t>
            </a:r>
            <a:r>
              <a:rPr lang="en-GB" dirty="0" smtClean="0">
                <a:solidFill>
                  <a:srgbClr val="00B050"/>
                </a:solidFill>
              </a:rPr>
              <a:t>Inner and Outer cache policies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and L2 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 memory system can have </a:t>
            </a:r>
            <a:r>
              <a:rPr lang="en-US" dirty="0" smtClean="0">
                <a:solidFill>
                  <a:srgbClr val="00B050"/>
                </a:solidFill>
              </a:rPr>
              <a:t>multiple levels of cache</a:t>
            </a:r>
          </a:p>
          <a:p>
            <a:pPr lvl="1"/>
            <a:r>
              <a:rPr lang="en-US" dirty="0" smtClean="0"/>
              <a:t>Level 1 memory system typically consists of </a:t>
            </a:r>
            <a:r>
              <a:rPr lang="en-US" dirty="0" smtClean="0">
                <a:solidFill>
                  <a:srgbClr val="00B050"/>
                </a:solidFill>
              </a:rPr>
              <a:t>L1-caches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MMU/MPU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TCMs</a:t>
            </a:r>
          </a:p>
          <a:p>
            <a:pPr lvl="1"/>
            <a:r>
              <a:rPr lang="en-US" dirty="0" smtClean="0"/>
              <a:t>Level 2 memory system depends on the </a:t>
            </a:r>
            <a:r>
              <a:rPr lang="en-US" dirty="0" smtClean="0">
                <a:solidFill>
                  <a:srgbClr val="00B050"/>
                </a:solidFill>
              </a:rPr>
              <a:t>system design</a:t>
            </a:r>
          </a:p>
          <a:p>
            <a:endParaRPr lang="en-US" dirty="0" smtClean="0"/>
          </a:p>
          <a:p>
            <a:r>
              <a:rPr lang="en-US" dirty="0" smtClean="0"/>
              <a:t>Memory attributes determine </a:t>
            </a:r>
            <a:r>
              <a:rPr lang="en-US" dirty="0" smtClean="0">
                <a:solidFill>
                  <a:srgbClr val="00B050"/>
                </a:solidFill>
              </a:rPr>
              <a:t>cache behavior </a:t>
            </a:r>
            <a:r>
              <a:rPr lang="en-US" dirty="0" smtClean="0"/>
              <a:t>at </a:t>
            </a:r>
            <a:r>
              <a:rPr lang="en-US" dirty="0" smtClean="0">
                <a:solidFill>
                  <a:srgbClr val="00B050"/>
                </a:solidFill>
              </a:rPr>
              <a:t>different levels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Controlled</a:t>
            </a:r>
            <a:r>
              <a:rPr lang="en-US" dirty="0" smtClean="0"/>
              <a:t> by the </a:t>
            </a:r>
            <a:r>
              <a:rPr lang="en-US" dirty="0" smtClean="0">
                <a:solidFill>
                  <a:srgbClr val="00B050"/>
                </a:solidFill>
              </a:rPr>
              <a:t>MMU/MPU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Inner Cacheable </a:t>
            </a:r>
            <a:r>
              <a:rPr lang="en-US" dirty="0" smtClean="0"/>
              <a:t>attributes define memory access behavior in the </a:t>
            </a:r>
            <a:r>
              <a:rPr lang="en-US" dirty="0" smtClean="0">
                <a:solidFill>
                  <a:srgbClr val="C00000"/>
                </a:solidFill>
              </a:rPr>
              <a:t>L1 memory system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Outer Cacheable </a:t>
            </a:r>
            <a:r>
              <a:rPr lang="en-US" dirty="0" smtClean="0"/>
              <a:t>attributes define memory access behavior in the </a:t>
            </a:r>
            <a:r>
              <a:rPr lang="en-US" dirty="0" smtClean="0">
                <a:solidFill>
                  <a:srgbClr val="C00000"/>
                </a:solidFill>
              </a:rPr>
              <a:t>L2 memory system </a:t>
            </a:r>
            <a:r>
              <a:rPr lang="en-US" dirty="0" smtClean="0"/>
              <a:t>and beyond</a:t>
            </a:r>
          </a:p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 smtClean="0">
                <a:solidFill>
                  <a:srgbClr val="00B050"/>
                </a:solidFill>
              </a:rPr>
              <a:t>caches can be used</a:t>
            </a:r>
            <a:r>
              <a:rPr lang="en-US" dirty="0" smtClean="0"/>
              <a:t>, software setup must be performed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and L2 Caches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552" t="34961" r="18664" b="30263"/>
          <a:stretch>
            <a:fillRect/>
          </a:stretch>
        </p:blipFill>
        <p:spPr bwMode="auto">
          <a:xfrm>
            <a:off x="952472" y="2000240"/>
            <a:ext cx="835253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Cache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Harvard Implementation </a:t>
            </a:r>
            <a:r>
              <a:rPr lang="en-US" dirty="0" smtClean="0"/>
              <a:t>for L1 caches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>
                <a:solidFill>
                  <a:srgbClr val="00B050"/>
                </a:solidFill>
              </a:rPr>
              <a:t>Instruction and Data caches</a:t>
            </a:r>
          </a:p>
          <a:p>
            <a:pPr lvl="1"/>
            <a:endParaRPr lang="en-US" sz="500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Cache Lockdown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 smtClean="0">
                <a:solidFill>
                  <a:srgbClr val="00B050"/>
                </a:solidFill>
              </a:rPr>
              <a:t>line Eviction </a:t>
            </a:r>
            <a:r>
              <a:rPr lang="en-US" dirty="0" smtClean="0"/>
              <a:t>from a specified </a:t>
            </a:r>
            <a:r>
              <a:rPr lang="en-US" dirty="0" smtClean="0">
                <a:solidFill>
                  <a:srgbClr val="00B050"/>
                </a:solidFill>
              </a:rPr>
              <a:t>Cache Way</a:t>
            </a:r>
            <a:endParaRPr lang="en-US" dirty="0" smtClean="0"/>
          </a:p>
          <a:p>
            <a:pPr lvl="1"/>
            <a:endParaRPr lang="en-US" sz="500" dirty="0" smtClean="0"/>
          </a:p>
          <a:p>
            <a:endParaRPr lang="en-US" dirty="0" smtClean="0"/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Pseudo-random and Round-robin replacement strategies</a:t>
            </a:r>
          </a:p>
          <a:p>
            <a:pPr lvl="1"/>
            <a:r>
              <a:rPr lang="en-US" dirty="0" smtClean="0"/>
              <a:t>Unused lines can be </a:t>
            </a:r>
            <a:r>
              <a:rPr lang="en-US" dirty="0" smtClean="0">
                <a:solidFill>
                  <a:srgbClr val="00B050"/>
                </a:solidFill>
              </a:rPr>
              <a:t>allocated</a:t>
            </a:r>
            <a:r>
              <a:rPr lang="en-US" dirty="0" smtClean="0"/>
              <a:t> before considering </a:t>
            </a:r>
            <a:r>
              <a:rPr lang="en-US" dirty="0" smtClean="0">
                <a:solidFill>
                  <a:srgbClr val="00B050"/>
                </a:solidFill>
              </a:rPr>
              <a:t>replacement</a:t>
            </a:r>
          </a:p>
          <a:p>
            <a:pPr lvl="1"/>
            <a:endParaRPr lang="en-US" sz="5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Cache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Non-blocking data cache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Cache Lookup </a:t>
            </a:r>
            <a:r>
              <a:rPr lang="en-US" dirty="0" smtClean="0"/>
              <a:t>can hit before a </a:t>
            </a:r>
            <a:r>
              <a:rPr lang="en-US" dirty="0" err="1" smtClean="0">
                <a:solidFill>
                  <a:srgbClr val="00B050"/>
                </a:solidFill>
              </a:rPr>
              <a:t>Linefill</a:t>
            </a:r>
            <a:r>
              <a:rPr lang="en-US" dirty="0" smtClean="0"/>
              <a:t> is complete (also checks </a:t>
            </a:r>
            <a:r>
              <a:rPr lang="en-US" dirty="0" err="1" smtClean="0"/>
              <a:t>Linefill</a:t>
            </a:r>
            <a:r>
              <a:rPr lang="en-US" dirty="0" smtClean="0"/>
              <a:t> buffer)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Streaming, Critical-Word-First</a:t>
            </a:r>
          </a:p>
          <a:p>
            <a:pPr lvl="1"/>
            <a:r>
              <a:rPr lang="en-US" dirty="0" smtClean="0"/>
              <a:t>Cache data is forwarded to the core as soon as the requested word is received in the </a:t>
            </a:r>
            <a:r>
              <a:rPr lang="en-US" dirty="0" err="1" smtClean="0">
                <a:solidFill>
                  <a:srgbClr val="00B050"/>
                </a:solidFill>
              </a:rPr>
              <a:t>Linefill</a:t>
            </a:r>
            <a:r>
              <a:rPr lang="en-US" dirty="0" smtClean="0"/>
              <a:t> buffer</a:t>
            </a:r>
          </a:p>
          <a:p>
            <a:pPr lvl="1"/>
            <a:r>
              <a:rPr lang="en-US" dirty="0" smtClean="0"/>
              <a:t>Any word in the cache line can be requested first using a </a:t>
            </a:r>
            <a:r>
              <a:rPr lang="en-US" dirty="0" smtClean="0">
                <a:solidFill>
                  <a:srgbClr val="00B050"/>
                </a:solidFill>
              </a:rPr>
              <a:t>‘WRAP’ </a:t>
            </a:r>
            <a:r>
              <a:rPr lang="en-US" dirty="0" smtClean="0"/>
              <a:t>burst on the bus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ECC or parity checking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32KB ARM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Cache has </a:t>
            </a:r>
            <a:r>
              <a:rPr lang="en-IN" dirty="0" smtClean="0">
                <a:solidFill>
                  <a:srgbClr val="C00000"/>
                </a:solidFill>
              </a:rPr>
              <a:t>8 words </a:t>
            </a:r>
            <a:r>
              <a:rPr lang="en-IN" dirty="0" smtClean="0"/>
              <a:t>of data in </a:t>
            </a:r>
            <a:r>
              <a:rPr lang="en-IN" dirty="0" smtClean="0">
                <a:solidFill>
                  <a:srgbClr val="C00000"/>
                </a:solidFill>
              </a:rPr>
              <a:t>each line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smtClean="0">
                <a:solidFill>
                  <a:srgbClr val="C00000"/>
                </a:solidFill>
              </a:rPr>
              <a:t>cache line </a:t>
            </a:r>
            <a:r>
              <a:rPr lang="en-IN" dirty="0" smtClean="0"/>
              <a:t>contains </a:t>
            </a:r>
            <a:r>
              <a:rPr lang="en-IN" dirty="0" smtClean="0">
                <a:solidFill>
                  <a:srgbClr val="C00000"/>
                </a:solidFill>
              </a:rPr>
              <a:t>Dirty bit</a:t>
            </a:r>
            <a:r>
              <a:rPr lang="en-IN" dirty="0" smtClean="0"/>
              <a:t>(s)</a:t>
            </a:r>
          </a:p>
          <a:p>
            <a:pPr lvl="1"/>
            <a:r>
              <a:rPr lang="en-IN" dirty="0" smtClean="0"/>
              <a:t>Indicates whether a particular </a:t>
            </a:r>
            <a:r>
              <a:rPr lang="en-IN" dirty="0" smtClean="0">
                <a:solidFill>
                  <a:srgbClr val="00B050"/>
                </a:solidFill>
              </a:rPr>
              <a:t>cache line </a:t>
            </a:r>
            <a:r>
              <a:rPr lang="en-IN" dirty="0" smtClean="0"/>
              <a:t>was modified by the ARM core</a:t>
            </a:r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smtClean="0">
                <a:solidFill>
                  <a:srgbClr val="C00000"/>
                </a:solidFill>
              </a:rPr>
              <a:t>cache line </a:t>
            </a:r>
            <a:r>
              <a:rPr lang="en-IN" dirty="0" smtClean="0"/>
              <a:t>can be </a:t>
            </a:r>
            <a:r>
              <a:rPr lang="en-IN" dirty="0" smtClean="0">
                <a:solidFill>
                  <a:srgbClr val="C00000"/>
                </a:solidFill>
              </a:rPr>
              <a:t>Valid or invalid</a:t>
            </a:r>
          </a:p>
          <a:p>
            <a:pPr lvl="1"/>
            <a:r>
              <a:rPr lang="en-IN" dirty="0" smtClean="0"/>
              <a:t>An invalid line is not considered when performing a </a:t>
            </a:r>
            <a:r>
              <a:rPr lang="en-IN" dirty="0" smtClean="0">
                <a:solidFill>
                  <a:srgbClr val="C00000"/>
                </a:solidFill>
              </a:rPr>
              <a:t>Cache Lookup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32KB ARM Cache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230" t="23833" r="15588" b="16352"/>
          <a:stretch>
            <a:fillRect/>
          </a:stretch>
        </p:blipFill>
        <p:spPr bwMode="auto">
          <a:xfrm>
            <a:off x="344488" y="908721"/>
            <a:ext cx="9409112" cy="51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5800732" cy="51355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err="1" smtClean="0"/>
              <a:t>MPCore</a:t>
            </a:r>
            <a:r>
              <a:rPr lang="en-GB" dirty="0" smtClean="0"/>
              <a:t> processors include an </a:t>
            </a:r>
            <a:r>
              <a:rPr lang="en-GB" dirty="0" smtClean="0">
                <a:solidFill>
                  <a:srgbClr val="009900"/>
                </a:solidFill>
              </a:rPr>
              <a:t>integrated Interrupt Controller </a:t>
            </a:r>
            <a:r>
              <a:rPr lang="en-GB" dirty="0" smtClean="0"/>
              <a:t>(IC)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Implementation of the </a:t>
            </a:r>
            <a:r>
              <a:rPr lang="en-GB" dirty="0" smtClean="0">
                <a:solidFill>
                  <a:srgbClr val="009900"/>
                </a:solidFill>
              </a:rPr>
              <a:t>Generic Interrupt Controller (GIC) architecture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The IC provides: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Configurable number of </a:t>
            </a:r>
            <a:r>
              <a:rPr lang="en-GB" dirty="0" smtClean="0">
                <a:solidFill>
                  <a:srgbClr val="009900"/>
                </a:solidFill>
              </a:rPr>
              <a:t>external interrupts</a:t>
            </a:r>
            <a:r>
              <a:rPr lang="en-GB" dirty="0" smtClean="0"/>
              <a:t> (max 224)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9900"/>
                </a:solidFill>
              </a:rPr>
              <a:t>Interrupt prioritization </a:t>
            </a:r>
            <a:r>
              <a:rPr lang="en-GB" dirty="0" smtClean="0"/>
              <a:t>and pre-emption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9900"/>
                </a:solidFill>
              </a:rPr>
              <a:t>Interrupt routing </a:t>
            </a:r>
            <a:r>
              <a:rPr lang="en-GB" dirty="0" smtClean="0"/>
              <a:t>to different cores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9900"/>
                </a:solidFill>
              </a:rPr>
              <a:t>Enabled per CPU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When not enabled, that CPU will use legacy </a:t>
            </a:r>
            <a:r>
              <a:rPr lang="en-GB" dirty="0" err="1" smtClean="0">
                <a:solidFill>
                  <a:srgbClr val="009900"/>
                </a:solidFill>
              </a:rPr>
              <a:t>nIRQ</a:t>
            </a:r>
            <a:r>
              <a:rPr lang="en-GB" dirty="0" smtClean="0">
                <a:solidFill>
                  <a:srgbClr val="009900"/>
                </a:solidFill>
              </a:rPr>
              <a:t>[n]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009900"/>
                </a:solidFill>
              </a:rPr>
              <a:t>nFIQ</a:t>
            </a:r>
            <a:r>
              <a:rPr lang="en-GB" dirty="0" smtClean="0">
                <a:solidFill>
                  <a:srgbClr val="009900"/>
                </a:solidFill>
              </a:rPr>
              <a:t>[n]</a:t>
            </a:r>
            <a:r>
              <a:rPr lang="en-GB" dirty="0" smtClean="0"/>
              <a:t> signals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57833" t="31250" r="9224" b="23828"/>
          <a:stretch>
            <a:fillRect/>
          </a:stretch>
        </p:blipFill>
        <p:spPr bwMode="auto">
          <a:xfrm>
            <a:off x="6024570" y="2285992"/>
            <a:ext cx="363402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052736"/>
            <a:ext cx="9601200" cy="5135564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ARM(</a:t>
            </a:r>
            <a:r>
              <a:rPr lang="en-US" sz="2800" dirty="0"/>
              <a:t>Advanced RISC Machines</a:t>
            </a:r>
            <a:r>
              <a:rPr lang="en-US" sz="2800" dirty="0" smtClean="0"/>
              <a:t>) processors, was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developed at </a:t>
            </a:r>
            <a:r>
              <a:rPr lang="en-US" sz="2800" dirty="0" err="1" smtClean="0"/>
              <a:t>Acron</a:t>
            </a:r>
            <a:r>
              <a:rPr lang="en-US" sz="2800" dirty="0" smtClean="0"/>
              <a:t> Computer Ltd of Cambridge, England between 1983 and 85.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concept of </a:t>
            </a:r>
            <a:r>
              <a:rPr lang="en-US" sz="2400" dirty="0" smtClean="0"/>
              <a:t>RISC </a:t>
            </a:r>
            <a:r>
              <a:rPr lang="en-US" sz="2400" dirty="0"/>
              <a:t>was introduced </a:t>
            </a:r>
            <a:r>
              <a:rPr lang="en-US" sz="2400" dirty="0" smtClean="0"/>
              <a:t>in 1980 at Stanford and Berkley.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ARM limited was formed in 1990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ARM Core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processor core </a:t>
            </a:r>
            <a:r>
              <a:rPr lang="en-US" sz="2400" dirty="0" smtClean="0"/>
              <a:t>which they have licensed to a number of other manufactures to made variety of chips around that same processor core.</a:t>
            </a:r>
          </a:p>
          <a:p>
            <a:pPr lvl="1"/>
            <a:r>
              <a:rPr lang="en-US" sz="2400" dirty="0" smtClean="0"/>
              <a:t>Licensed to partners to develop and fabricate new micro-controllers</a:t>
            </a:r>
          </a:p>
          <a:p>
            <a:pPr lvl="1"/>
            <a:r>
              <a:rPr lang="en-US" sz="2400" dirty="0" smtClean="0"/>
              <a:t>Soft-core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177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Software Development Tools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230" t="22442" r="17935" b="19134"/>
          <a:stretch>
            <a:fillRect/>
          </a:stretch>
        </p:blipFill>
        <p:spPr bwMode="auto">
          <a:xfrm>
            <a:off x="1023910" y="928670"/>
            <a:ext cx="8501122" cy="549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Processor Architecture = Instruction Set + Programmer’s model</a:t>
            </a:r>
          </a:p>
          <a:p>
            <a:endParaRPr lang="en-US" dirty="0" smtClean="0"/>
          </a:p>
          <a:p>
            <a:r>
              <a:rPr lang="en-IN" dirty="0" smtClean="0"/>
              <a:t>Most ARMs implement two instruction sets</a:t>
            </a:r>
          </a:p>
          <a:p>
            <a:endParaRPr lang="en-US" dirty="0" smtClean="0"/>
          </a:p>
          <a:p>
            <a:r>
              <a:rPr lang="en-IN" dirty="0" smtClean="0"/>
              <a:t>The ARM has seven basic operating modes</a:t>
            </a:r>
          </a:p>
          <a:p>
            <a:endParaRPr lang="en-US" dirty="0" smtClean="0"/>
          </a:p>
          <a:p>
            <a:r>
              <a:rPr lang="en-GB" dirty="0" smtClean="0"/>
              <a:t>The ARM instruction set architecture allows programmers and compilation tools to reduce branching through the use of conditional execution</a:t>
            </a:r>
          </a:p>
          <a:p>
            <a:endParaRPr lang="en-GB" dirty="0" smtClean="0"/>
          </a:p>
          <a:p>
            <a:r>
              <a:rPr lang="en-IN" dirty="0" smtClean="0"/>
              <a:t>Prior to architecture v6 data accesses must be appropriately aligned for access size</a:t>
            </a:r>
          </a:p>
          <a:p>
            <a:endParaRPr lang="en-US" dirty="0" smtClean="0"/>
          </a:p>
          <a:p>
            <a:r>
              <a:rPr lang="en-GB" dirty="0" err="1" smtClean="0"/>
              <a:t>MPCore</a:t>
            </a:r>
            <a:r>
              <a:rPr lang="en-GB" dirty="0" smtClean="0"/>
              <a:t> processors include an integrated Interrupt Controller (IC)</a:t>
            </a:r>
          </a:p>
          <a:p>
            <a:r>
              <a:rPr lang="en-GB" dirty="0"/>
              <a:t>https://www.youtube.com/watch?v=GLSPub4ydiM</a:t>
            </a:r>
            <a:endParaRPr lang="en-GB" dirty="0" smtClean="0"/>
          </a:p>
          <a:p>
            <a:endParaRPr lang="en-IN" dirty="0" smtClean="0"/>
          </a:p>
          <a:p>
            <a:endParaRPr lang="en-GB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481120" cy="5135564"/>
          </a:xfrm>
        </p:spPr>
        <p:txBody>
          <a:bodyPr/>
          <a:lstStyle/>
          <a:p>
            <a:r>
              <a:rPr lang="en-US" sz="2800" dirty="0" smtClean="0"/>
              <a:t>Based upon RISC Architecture with enhancements to meet requirements of embedded applications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 large uniform register file</a:t>
            </a:r>
          </a:p>
          <a:p>
            <a:pPr lvl="1"/>
            <a:r>
              <a:rPr lang="en-US" sz="2400" dirty="0" smtClean="0"/>
              <a:t>Load-store architecture, where data processing operations operate on register contents only</a:t>
            </a:r>
          </a:p>
          <a:p>
            <a:pPr lvl="1"/>
            <a:r>
              <a:rPr lang="en-US" sz="2400" dirty="0" smtClean="0"/>
              <a:t>Uniform and fixed length instructions</a:t>
            </a:r>
          </a:p>
          <a:p>
            <a:pPr lvl="1"/>
            <a:r>
              <a:rPr lang="en-US" sz="2400" dirty="0" smtClean="0"/>
              <a:t>32 bit processor </a:t>
            </a:r>
          </a:p>
          <a:p>
            <a:pPr lvl="1"/>
            <a:r>
              <a:rPr lang="en-US" sz="2400" dirty="0" smtClean="0"/>
              <a:t>Instructions are 32 bit long</a:t>
            </a:r>
          </a:p>
          <a:p>
            <a:pPr lvl="1"/>
            <a:r>
              <a:rPr lang="en-US" sz="2400" dirty="0" smtClean="0"/>
              <a:t>Good Speed / Power Consumption Ratio</a:t>
            </a:r>
          </a:p>
          <a:p>
            <a:pPr lvl="1"/>
            <a:r>
              <a:rPr lang="en-US" sz="2400" dirty="0" smtClean="0"/>
              <a:t>High Code Density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6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to Basic RISC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9409112" cy="51355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Control over ALU and shifter for every data processing operations to maximize their usage.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Auto increment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auto decrement </a:t>
            </a:r>
            <a:r>
              <a:rPr lang="en-US" sz="2800" dirty="0"/>
              <a:t>addressing modes to optimize program loops. This is not very common with RISC processors. </a:t>
            </a:r>
            <a:endParaRPr lang="en-US" sz="28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Load and store </a:t>
            </a:r>
            <a:r>
              <a:rPr lang="en-US" sz="2800" dirty="0" smtClean="0">
                <a:solidFill>
                  <a:srgbClr val="C00000"/>
                </a:solidFill>
              </a:rPr>
              <a:t>multiple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instructions </a:t>
            </a:r>
            <a:r>
              <a:rPr lang="en-US" sz="2800" dirty="0" smtClean="0"/>
              <a:t>to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maximize </a:t>
            </a:r>
            <a:r>
              <a:rPr lang="en-US" sz="2800" dirty="0" smtClean="0">
                <a:solidFill>
                  <a:srgbClr val="C00000"/>
                </a:solidFill>
              </a:rPr>
              <a:t>data </a:t>
            </a:r>
            <a:r>
              <a:rPr lang="en-US" sz="2800" dirty="0">
                <a:solidFill>
                  <a:srgbClr val="C00000"/>
                </a:solidFill>
              </a:rPr>
              <a:t>throughput</a:t>
            </a:r>
            <a:r>
              <a:rPr lang="en-US" sz="2800" dirty="0" smtClean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C00000"/>
                </a:solidFill>
              </a:rPr>
              <a:t>Conditional execution </a:t>
            </a:r>
            <a:r>
              <a:rPr lang="en-US" sz="2800" dirty="0" smtClean="0"/>
              <a:t>of instruction to maximize </a:t>
            </a:r>
            <a:r>
              <a:rPr lang="en-US" sz="2800" dirty="0" smtClean="0">
                <a:solidFill>
                  <a:srgbClr val="C00000"/>
                </a:solidFill>
              </a:rPr>
              <a:t>execution </a:t>
            </a:r>
            <a:r>
              <a:rPr lang="en-US" sz="2800" dirty="0">
                <a:solidFill>
                  <a:srgbClr val="C00000"/>
                </a:solidFill>
              </a:rPr>
              <a:t>throughput.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62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0" y="990601"/>
            <a:ext cx="8905056" cy="5135564"/>
          </a:xfrm>
        </p:spPr>
        <p:txBody>
          <a:bodyPr/>
          <a:lstStyle/>
          <a:p>
            <a:r>
              <a:rPr lang="en-US" sz="2800" dirty="0" smtClean="0"/>
              <a:t>Version 1(1983-85)</a:t>
            </a:r>
          </a:p>
          <a:p>
            <a:pPr lvl="1"/>
            <a:r>
              <a:rPr lang="en-US" sz="2400" dirty="0" smtClean="0"/>
              <a:t>26 bit addressing, no multiply or co-processor</a:t>
            </a:r>
          </a:p>
          <a:p>
            <a:r>
              <a:rPr lang="en-US" sz="2800" dirty="0"/>
              <a:t>Version </a:t>
            </a:r>
            <a:r>
              <a:rPr lang="en-US" sz="2800" dirty="0" smtClean="0"/>
              <a:t>2(1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commercial chip)</a:t>
            </a:r>
          </a:p>
          <a:p>
            <a:pPr lvl="1"/>
            <a:r>
              <a:rPr lang="en-US" sz="2400" dirty="0" smtClean="0"/>
              <a:t>Include 32 </a:t>
            </a:r>
            <a:r>
              <a:rPr lang="en-US" sz="2400" dirty="0"/>
              <a:t>bit </a:t>
            </a:r>
            <a:r>
              <a:rPr lang="en-US" sz="2400" dirty="0" smtClean="0"/>
              <a:t>result multiply instruction or co-processor </a:t>
            </a:r>
          </a:p>
          <a:p>
            <a:r>
              <a:rPr lang="en-US" sz="2800" dirty="0" smtClean="0"/>
              <a:t>Version 3</a:t>
            </a:r>
          </a:p>
          <a:p>
            <a:pPr lvl="1"/>
            <a:r>
              <a:rPr lang="en-US" sz="2400" dirty="0" smtClean="0"/>
              <a:t>32 </a:t>
            </a:r>
            <a:r>
              <a:rPr lang="en-US" sz="2400" dirty="0"/>
              <a:t>bit </a:t>
            </a:r>
            <a:r>
              <a:rPr lang="en-US" sz="2400" dirty="0" smtClean="0"/>
              <a:t>addressing, virtual memory support</a:t>
            </a:r>
          </a:p>
          <a:p>
            <a:r>
              <a:rPr lang="en-US" sz="2800" dirty="0" smtClean="0"/>
              <a:t>Version 4</a:t>
            </a:r>
          </a:p>
          <a:p>
            <a:pPr lvl="1"/>
            <a:r>
              <a:rPr lang="en-US" sz="2400" dirty="0" smtClean="0"/>
              <a:t>Add signed, unsigned half-word and signed byte load and store instructions</a:t>
            </a:r>
          </a:p>
          <a:p>
            <a:r>
              <a:rPr lang="en-US" sz="2800" dirty="0"/>
              <a:t>Version </a:t>
            </a:r>
            <a:r>
              <a:rPr lang="en-US" sz="2800" dirty="0" smtClean="0"/>
              <a:t>4T</a:t>
            </a:r>
            <a:endParaRPr lang="en-US" sz="2800" dirty="0"/>
          </a:p>
          <a:p>
            <a:pPr lvl="1"/>
            <a:r>
              <a:rPr lang="en-US" sz="2400" dirty="0" smtClean="0"/>
              <a:t>16 </a:t>
            </a:r>
            <a:r>
              <a:rPr lang="en-US" sz="2400" dirty="0"/>
              <a:t>bit </a:t>
            </a:r>
            <a:r>
              <a:rPr lang="en-US" sz="2400" dirty="0" smtClean="0"/>
              <a:t>Thumb compressed form of instruction introduced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19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32" y="990601"/>
            <a:ext cx="8689032" cy="5135564"/>
          </a:xfrm>
        </p:spPr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5T</a:t>
            </a:r>
          </a:p>
          <a:p>
            <a:pPr lvl="1"/>
            <a:r>
              <a:rPr lang="en-US" dirty="0" smtClean="0"/>
              <a:t>Superset of 4T adding new instruction</a:t>
            </a:r>
          </a:p>
          <a:p>
            <a:r>
              <a:rPr lang="en-US" dirty="0"/>
              <a:t>Version </a:t>
            </a:r>
            <a:r>
              <a:rPr lang="en-US" dirty="0" smtClean="0"/>
              <a:t>5TE</a:t>
            </a:r>
          </a:p>
          <a:p>
            <a:pPr lvl="1"/>
            <a:r>
              <a:rPr lang="en-US" dirty="0" smtClean="0"/>
              <a:t>Add signal processing extension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ARM 6 : V3</a:t>
            </a:r>
          </a:p>
          <a:p>
            <a:pPr lvl="1"/>
            <a:r>
              <a:rPr lang="en-US" dirty="0" smtClean="0"/>
              <a:t>ARM 7 : V3, ARM 7TDMI : V4T</a:t>
            </a:r>
          </a:p>
          <a:p>
            <a:pPr lvl="1"/>
            <a:r>
              <a:rPr lang="en-US" dirty="0" smtClean="0"/>
              <a:t>Strong ARM : V4</a:t>
            </a:r>
          </a:p>
          <a:p>
            <a:pPr lvl="1"/>
            <a:r>
              <a:rPr lang="en-US" dirty="0" smtClean="0"/>
              <a:t>ARM 9E-S : V5TE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微軟正黑體" pitchFamily="34" charset="-120"/>
              </a:rPr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TDMI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9900"/>
                </a:solidFill>
                <a:ea typeface="PMingLiU" pitchFamily="18" charset="-120"/>
                <a:cs typeface="PMingLiU" pitchFamily="18" charset="-120"/>
              </a:rPr>
              <a:t>T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: Thumb, 16-bit instruction set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9900"/>
                </a:solidFill>
                <a:ea typeface="PMingLiU" pitchFamily="18" charset="-120"/>
                <a:cs typeface="PMingLiU" pitchFamily="18" charset="-120"/>
              </a:rPr>
              <a:t>D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: on-chip </a:t>
            </a:r>
            <a:r>
              <a:rPr lang="en-US" altLang="zh-TW" dirty="0" smtClean="0">
                <a:solidFill>
                  <a:srgbClr val="C00000"/>
                </a:solidFill>
                <a:ea typeface="PMingLiU" pitchFamily="18" charset="-120"/>
                <a:cs typeface="PMingLiU" pitchFamily="18" charset="-120"/>
              </a:rPr>
              <a:t>Debug support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, enabling the processor to halt in response to a debug request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9900"/>
                </a:solidFill>
                <a:ea typeface="PMingLiU" pitchFamily="18" charset="-120"/>
                <a:cs typeface="PMingLiU" pitchFamily="18" charset="-120"/>
              </a:rPr>
              <a:t>M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: enhanced Multiplier, yield a full 64-bit result, high performance 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9900"/>
                </a:solidFill>
                <a:ea typeface="PMingLiU" pitchFamily="18" charset="-120"/>
                <a:cs typeface="PMingLiU" pitchFamily="18" charset="-120"/>
              </a:rPr>
              <a:t>I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: </a:t>
            </a:r>
            <a:r>
              <a:rPr lang="en-US" altLang="zh-TW" dirty="0" err="1" smtClean="0">
                <a:ea typeface="PMingLiU" pitchFamily="18" charset="-120"/>
                <a:cs typeface="PMingLiU" pitchFamily="18" charset="-120"/>
              </a:rPr>
              <a:t>EmbeddedICE</a:t>
            </a: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 hardware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Von Neumann architecture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  <a:cs typeface="PMingLiU" pitchFamily="18" charset="-120"/>
              </a:rPr>
              <a:t>3-stage pipeline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2364</Words>
  <Application>Microsoft Office PowerPoint</Application>
  <PresentationFormat>A4 Paper (210x297 mm)</PresentationFormat>
  <Paragraphs>476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Microsoft JhengHei</vt:lpstr>
      <vt:lpstr>PMingLiU</vt:lpstr>
      <vt:lpstr>Arial</vt:lpstr>
      <vt:lpstr>Calibri</vt:lpstr>
      <vt:lpstr>Courier New</vt:lpstr>
      <vt:lpstr>Wingdings</vt:lpstr>
      <vt:lpstr>Office Theme</vt:lpstr>
      <vt:lpstr>Lecture 11 Introduction to ARM Processor Architecture              </vt:lpstr>
      <vt:lpstr>Objectives</vt:lpstr>
      <vt:lpstr>Contents</vt:lpstr>
      <vt:lpstr>History</vt:lpstr>
      <vt:lpstr>Arm Architecture</vt:lpstr>
      <vt:lpstr>Enhancement to Basic RISC Features</vt:lpstr>
      <vt:lpstr>Arm Architecture Versions</vt:lpstr>
      <vt:lpstr>Architecture Versions</vt:lpstr>
      <vt:lpstr>Cont..</vt:lpstr>
      <vt:lpstr>Embedded Processors</vt:lpstr>
      <vt:lpstr>Cont..</vt:lpstr>
      <vt:lpstr>Application Processors</vt:lpstr>
      <vt:lpstr>Development of the ARM Architecture</vt:lpstr>
      <vt:lpstr>ARM Architecture Profiles</vt:lpstr>
      <vt:lpstr>Overview : Core Data Path </vt:lpstr>
      <vt:lpstr>Basic ARM Organization</vt:lpstr>
      <vt:lpstr>Cont..</vt:lpstr>
      <vt:lpstr>Cont..</vt:lpstr>
      <vt:lpstr>Cont..</vt:lpstr>
      <vt:lpstr>Data Sizes and Instruction Sets</vt:lpstr>
      <vt:lpstr>Processor Modes</vt:lpstr>
      <vt:lpstr>ARM Register Set</vt:lpstr>
      <vt:lpstr>Program Status Registers</vt:lpstr>
      <vt:lpstr>ARM Instruction Set</vt:lpstr>
      <vt:lpstr>Data Processing Instructions</vt:lpstr>
      <vt:lpstr>Single Access Data Transfer</vt:lpstr>
      <vt:lpstr>Multiple Register Data Transfer</vt:lpstr>
      <vt:lpstr>Subroutines</vt:lpstr>
      <vt:lpstr>Data Alignment</vt:lpstr>
      <vt:lpstr>Exception Handling</vt:lpstr>
      <vt:lpstr>Exception Handling</vt:lpstr>
      <vt:lpstr>Memory Types</vt:lpstr>
      <vt:lpstr>L1 and L2 Caches</vt:lpstr>
      <vt:lpstr>L1 and L2 Caches</vt:lpstr>
      <vt:lpstr>ARM Cache Features</vt:lpstr>
      <vt:lpstr>ARM Cache Features</vt:lpstr>
      <vt:lpstr>32KB ARM Cache</vt:lpstr>
      <vt:lpstr>32KB ARM Cache</vt:lpstr>
      <vt:lpstr>Interrupt Controller</vt:lpstr>
      <vt:lpstr>ARM Software Development Tools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ARM Processor Architecture</dc:title>
  <dc:creator>Prakash P</dc:creator>
  <cp:lastModifiedBy>Subarna</cp:lastModifiedBy>
  <cp:revision>511</cp:revision>
  <dcterms:created xsi:type="dcterms:W3CDTF">2018-11-22T01:15:26Z</dcterms:created>
  <dcterms:modified xsi:type="dcterms:W3CDTF">2018-11-22T07:08:33Z</dcterms:modified>
</cp:coreProperties>
</file>