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61"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41548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A7A6F-3390-469A-9D40-A7CDFF66014D}"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14005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119624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00861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151375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BA7A6F-3390-469A-9D40-A7CDFF66014D}"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30948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ABA7A6F-3390-469A-9D40-A7CDFF66014D}" type="datetimeFigureOut">
              <a:rPr lang="en-IN" smtClean="0"/>
              <a:t>20-07-2024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164097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439070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400875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58375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A7A6F-3390-469A-9D40-A7CDFF66014D}"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83180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A7A6F-3390-469A-9D40-A7CDFF66014D}"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9685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A7A6F-3390-469A-9D40-A7CDFF66014D}"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23870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BA7A6F-3390-469A-9D40-A7CDFF66014D}"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45767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A7A6F-3390-469A-9D40-A7CDFF66014D}"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281813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A7A6F-3390-469A-9D40-A7CDFF66014D}"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357565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A7A6F-3390-469A-9D40-A7CDFF66014D}"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ABC25F-E6B0-4B62-AC65-94C95E61ABD9}" type="slidenum">
              <a:rPr lang="en-IN" smtClean="0"/>
              <a:t>‹#›</a:t>
            </a:fld>
            <a:endParaRPr lang="en-IN"/>
          </a:p>
        </p:txBody>
      </p:sp>
    </p:spTree>
    <p:extLst>
      <p:ext uri="{BB962C8B-B14F-4D97-AF65-F5344CB8AC3E}">
        <p14:creationId xmlns:p14="http://schemas.microsoft.com/office/powerpoint/2010/main" val="294827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ABA7A6F-3390-469A-9D40-A7CDFF66014D}" type="datetimeFigureOut">
              <a:rPr lang="en-IN" smtClean="0"/>
              <a:t>20-07-2024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ABC25F-E6B0-4B62-AC65-94C95E61ABD9}" type="slidenum">
              <a:rPr lang="en-IN" smtClean="0"/>
              <a:t>‹#›</a:t>
            </a:fld>
            <a:endParaRPr lang="en-IN"/>
          </a:p>
        </p:txBody>
      </p:sp>
    </p:spTree>
    <p:extLst>
      <p:ext uri="{BB962C8B-B14F-4D97-AF65-F5344CB8AC3E}">
        <p14:creationId xmlns:p14="http://schemas.microsoft.com/office/powerpoint/2010/main" val="19648054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1CDD-5776-55C6-7CD3-14D0364FC22A}"/>
              </a:ext>
            </a:extLst>
          </p:cNvPr>
          <p:cNvSpPr>
            <a:spLocks noGrp="1"/>
          </p:cNvSpPr>
          <p:nvPr>
            <p:ph type="ctrTitle"/>
          </p:nvPr>
        </p:nvSpPr>
        <p:spPr>
          <a:xfrm>
            <a:off x="2417779" y="1632155"/>
            <a:ext cx="8637073" cy="1711574"/>
          </a:xfrm>
        </p:spPr>
        <p:txBody>
          <a:bodyPr>
            <a:normAutofit fontScale="90000"/>
          </a:bodyPr>
          <a:lstStyle/>
          <a:p>
            <a:pPr algn="ctr"/>
            <a:r>
              <a:rPr lang="en-US" sz="5400" dirty="0"/>
              <a:t>Project Assignment 2</a:t>
            </a:r>
            <a:br>
              <a:rPr lang="en-US" sz="5400" dirty="0"/>
            </a:br>
            <a:r>
              <a:rPr lang="en-US" sz="5400" dirty="0"/>
              <a:t>Power BI</a:t>
            </a:r>
            <a:endParaRPr lang="en-IN" sz="5400" dirty="0"/>
          </a:p>
        </p:txBody>
      </p:sp>
      <p:sp>
        <p:nvSpPr>
          <p:cNvPr id="3" name="Subtitle 2">
            <a:extLst>
              <a:ext uri="{FF2B5EF4-FFF2-40B4-BE49-F238E27FC236}">
                <a16:creationId xmlns:a16="http://schemas.microsoft.com/office/drawing/2014/main" id="{832642EE-05AF-FC20-5977-F80044A2FD3A}"/>
              </a:ext>
            </a:extLst>
          </p:cNvPr>
          <p:cNvSpPr>
            <a:spLocks noGrp="1"/>
          </p:cNvSpPr>
          <p:nvPr>
            <p:ph type="subTitle" idx="1"/>
          </p:nvPr>
        </p:nvSpPr>
        <p:spPr>
          <a:xfrm>
            <a:off x="2417780" y="3531205"/>
            <a:ext cx="8637072" cy="1030964"/>
          </a:xfrm>
        </p:spPr>
        <p:txBody>
          <a:bodyPr>
            <a:normAutofit/>
          </a:bodyPr>
          <a:lstStyle/>
          <a:p>
            <a:pPr algn="ctr"/>
            <a:r>
              <a:rPr lang="en-US" dirty="0"/>
              <a:t>Project on Sales DATA</a:t>
            </a:r>
          </a:p>
          <a:p>
            <a:pPr algn="ctr"/>
            <a:r>
              <a:rPr lang="en-US" dirty="0"/>
              <a:t>Satyajit </a:t>
            </a:r>
            <a:r>
              <a:rPr lang="en-US" dirty="0" err="1"/>
              <a:t>HEmbram</a:t>
            </a:r>
            <a:endParaRPr lang="en-IN" dirty="0"/>
          </a:p>
        </p:txBody>
      </p:sp>
    </p:spTree>
    <p:extLst>
      <p:ext uri="{BB962C8B-B14F-4D97-AF65-F5344CB8AC3E}">
        <p14:creationId xmlns:p14="http://schemas.microsoft.com/office/powerpoint/2010/main" val="281628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7885-4688-C26B-BC29-6978146E8079}"/>
              </a:ext>
            </a:extLst>
          </p:cNvPr>
          <p:cNvSpPr>
            <a:spLocks noGrp="1"/>
          </p:cNvSpPr>
          <p:nvPr>
            <p:ph type="title"/>
          </p:nvPr>
        </p:nvSpPr>
        <p:spPr/>
        <p:txBody>
          <a:bodyPr/>
          <a:lstStyle/>
          <a:p>
            <a:r>
              <a:rPr lang="en-US" cap="none" dirty="0"/>
              <a:t>Which item is sold the most and which item is sold the least?</a:t>
            </a:r>
            <a:endParaRPr lang="en-IN" dirty="0"/>
          </a:p>
        </p:txBody>
      </p:sp>
      <p:sp>
        <p:nvSpPr>
          <p:cNvPr id="3" name="Text Placeholder 2">
            <a:extLst>
              <a:ext uri="{FF2B5EF4-FFF2-40B4-BE49-F238E27FC236}">
                <a16:creationId xmlns:a16="http://schemas.microsoft.com/office/drawing/2014/main" id="{36F40289-946F-1EA0-0CD7-D0459236906E}"/>
              </a:ext>
            </a:extLst>
          </p:cNvPr>
          <p:cNvSpPr>
            <a:spLocks noGrp="1"/>
          </p:cNvSpPr>
          <p:nvPr>
            <p:ph type="body" idx="1"/>
          </p:nvPr>
        </p:nvSpPr>
        <p:spPr>
          <a:xfrm>
            <a:off x="1495318" y="2358466"/>
            <a:ext cx="9607660" cy="801943"/>
          </a:xfrm>
        </p:spPr>
        <p:txBody>
          <a:bodyPr/>
          <a:lstStyle/>
          <a:p>
            <a:r>
              <a:rPr lang="en-US" cap="none" dirty="0">
                <a:solidFill>
                  <a:srgbClr val="C00000"/>
                </a:solidFill>
              </a:rPr>
              <a:t>The item which is sold the most is Chicken Biriyani and the item which is sold the least is Chicken Biriyani and Cold Coffee.</a:t>
            </a:r>
            <a:endParaRPr lang="en-IN" cap="none" dirty="0">
              <a:solidFill>
                <a:srgbClr val="C00000"/>
              </a:solidFill>
            </a:endParaRPr>
          </a:p>
        </p:txBody>
      </p:sp>
      <p:pic>
        <p:nvPicPr>
          <p:cNvPr id="8" name="Picture 7">
            <a:extLst>
              <a:ext uri="{FF2B5EF4-FFF2-40B4-BE49-F238E27FC236}">
                <a16:creationId xmlns:a16="http://schemas.microsoft.com/office/drawing/2014/main" id="{8074D274-6538-5EA7-321E-D56C7A58CC16}"/>
              </a:ext>
            </a:extLst>
          </p:cNvPr>
          <p:cNvPicPr>
            <a:picLocks noChangeAspect="1"/>
          </p:cNvPicPr>
          <p:nvPr/>
        </p:nvPicPr>
        <p:blipFill>
          <a:blip r:embed="rId2"/>
          <a:stretch>
            <a:fillRect/>
          </a:stretch>
        </p:blipFill>
        <p:spPr>
          <a:xfrm>
            <a:off x="1876925" y="3218193"/>
            <a:ext cx="2871537" cy="3639807"/>
          </a:xfrm>
          <a:prstGeom prst="rect">
            <a:avLst/>
          </a:prstGeom>
        </p:spPr>
      </p:pic>
    </p:spTree>
    <p:extLst>
      <p:ext uri="{BB962C8B-B14F-4D97-AF65-F5344CB8AC3E}">
        <p14:creationId xmlns:p14="http://schemas.microsoft.com/office/powerpoint/2010/main" val="141627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D9FD-4AA9-91E9-297A-CE9E46B7F716}"/>
              </a:ext>
            </a:extLst>
          </p:cNvPr>
          <p:cNvSpPr>
            <a:spLocks noGrp="1"/>
          </p:cNvSpPr>
          <p:nvPr>
            <p:ph type="title"/>
          </p:nvPr>
        </p:nvSpPr>
        <p:spPr/>
        <p:txBody>
          <a:bodyPr>
            <a:normAutofit fontScale="90000"/>
          </a:bodyPr>
          <a:lstStyle/>
          <a:p>
            <a:pPr lvl="2" algn="just">
              <a:spcBef>
                <a:spcPts val="400"/>
              </a:spcBef>
              <a:spcAft>
                <a:spcPts val="400"/>
              </a:spcAft>
              <a:buSzPct val="100000"/>
            </a:pPr>
            <a:r>
              <a:rPr lang="en-US" sz="2800" dirty="0">
                <a:solidFill>
                  <a:schemeClr val="bg1">
                    <a:lumMod val="95000"/>
                  </a:schemeClr>
                </a:solidFill>
                <a:latin typeface="Verdana" panose="020B0604030504040204" pitchFamily="34" charset="0"/>
                <a:ea typeface="Verdana" panose="020B0604030504040204" pitchFamily="34" charset="0"/>
              </a:rPr>
              <a:t>Are more units ordered against lower-priced items or higher-priced items in a single order?</a:t>
            </a:r>
          </a:p>
        </p:txBody>
      </p:sp>
      <p:sp>
        <p:nvSpPr>
          <p:cNvPr id="3" name="Text Placeholder 2">
            <a:extLst>
              <a:ext uri="{FF2B5EF4-FFF2-40B4-BE49-F238E27FC236}">
                <a16:creationId xmlns:a16="http://schemas.microsoft.com/office/drawing/2014/main" id="{6183AA02-EAF6-AC5A-A498-9B396739D0CF}"/>
              </a:ext>
            </a:extLst>
          </p:cNvPr>
          <p:cNvSpPr>
            <a:spLocks noGrp="1"/>
          </p:cNvSpPr>
          <p:nvPr>
            <p:ph type="body" idx="1"/>
          </p:nvPr>
        </p:nvSpPr>
        <p:spPr>
          <a:xfrm>
            <a:off x="1575527" y="2178616"/>
            <a:ext cx="9607661" cy="801943"/>
          </a:xfrm>
        </p:spPr>
        <p:txBody>
          <a:bodyPr>
            <a:normAutofit fontScale="92500" lnSpcReduction="20000"/>
          </a:bodyPr>
          <a:lstStyle/>
          <a:p>
            <a:r>
              <a:rPr lang="en-US" sz="2800" cap="none" dirty="0"/>
              <a:t>The items which has unit prices in the range of 80-100, have maximum orders.</a:t>
            </a:r>
            <a:endParaRPr lang="en-IN" sz="2800" cap="none" dirty="0"/>
          </a:p>
        </p:txBody>
      </p:sp>
      <p:pic>
        <p:nvPicPr>
          <p:cNvPr id="8" name="Picture 7">
            <a:extLst>
              <a:ext uri="{FF2B5EF4-FFF2-40B4-BE49-F238E27FC236}">
                <a16:creationId xmlns:a16="http://schemas.microsoft.com/office/drawing/2014/main" id="{B94CCDD7-C3ED-5593-AEE3-7CB434300B54}"/>
              </a:ext>
            </a:extLst>
          </p:cNvPr>
          <p:cNvPicPr>
            <a:picLocks noChangeAspect="1"/>
          </p:cNvPicPr>
          <p:nvPr/>
        </p:nvPicPr>
        <p:blipFill>
          <a:blip r:embed="rId2"/>
          <a:stretch>
            <a:fillRect/>
          </a:stretch>
        </p:blipFill>
        <p:spPr>
          <a:xfrm>
            <a:off x="2765583" y="2980559"/>
            <a:ext cx="5457281" cy="3738592"/>
          </a:xfrm>
          <a:prstGeom prst="rect">
            <a:avLst/>
          </a:prstGeom>
        </p:spPr>
      </p:pic>
    </p:spTree>
    <p:extLst>
      <p:ext uri="{BB962C8B-B14F-4D97-AF65-F5344CB8AC3E}">
        <p14:creationId xmlns:p14="http://schemas.microsoft.com/office/powerpoint/2010/main" val="351823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7885-4688-C26B-BC29-6978146E8079}"/>
              </a:ext>
            </a:extLst>
          </p:cNvPr>
          <p:cNvSpPr>
            <a:spLocks noGrp="1"/>
          </p:cNvSpPr>
          <p:nvPr>
            <p:ph type="title"/>
          </p:nvPr>
        </p:nvSpPr>
        <p:spPr/>
        <p:txBody>
          <a:bodyPr>
            <a:normAutofit fontScale="90000"/>
          </a:bodyPr>
          <a:lstStyle/>
          <a:p>
            <a:pPr lvl="2" algn="just">
              <a:spcBef>
                <a:spcPts val="400"/>
              </a:spcBef>
              <a:spcAft>
                <a:spcPts val="400"/>
              </a:spcAft>
              <a:buSzPct val="100000"/>
            </a:pPr>
            <a:r>
              <a:rPr lang="en-US" sz="3200" dirty="0">
                <a:solidFill>
                  <a:schemeClr val="bg1">
                    <a:lumMod val="95000"/>
                  </a:schemeClr>
                </a:solidFill>
                <a:latin typeface="Verdana" panose="020B0604030504040204" pitchFamily="34" charset="0"/>
                <a:ea typeface="Verdana" panose="020B0604030504040204" pitchFamily="34" charset="0"/>
              </a:rPr>
              <a:t>What items are sold more and what items are sold less in what type of meal?</a:t>
            </a:r>
          </a:p>
        </p:txBody>
      </p:sp>
      <p:sp>
        <p:nvSpPr>
          <p:cNvPr id="3" name="Text Placeholder 2">
            <a:extLst>
              <a:ext uri="{FF2B5EF4-FFF2-40B4-BE49-F238E27FC236}">
                <a16:creationId xmlns:a16="http://schemas.microsoft.com/office/drawing/2014/main" id="{36F40289-946F-1EA0-0CD7-D0459236906E}"/>
              </a:ext>
            </a:extLst>
          </p:cNvPr>
          <p:cNvSpPr>
            <a:spLocks noGrp="1"/>
          </p:cNvSpPr>
          <p:nvPr>
            <p:ph type="body" idx="1"/>
          </p:nvPr>
        </p:nvSpPr>
        <p:spPr>
          <a:xfrm>
            <a:off x="673768" y="2277980"/>
            <a:ext cx="10972800" cy="789092"/>
          </a:xfrm>
        </p:spPr>
        <p:txBody>
          <a:bodyPr>
            <a:normAutofit fontScale="77500" lnSpcReduction="20000"/>
          </a:bodyPr>
          <a:lstStyle/>
          <a:p>
            <a:r>
              <a:rPr lang="en-US" cap="none" dirty="0"/>
              <a:t>In breakfast sold less are Iced tea and sold more is Tea. In lunch sold less are veg Momo and sold more is Chicken Biriyani. In evening snacks sold less are lime soda and sold more is Coffee.  In dinner sold less is corn sandwich and sold more is Chicken Momo.</a:t>
            </a:r>
            <a:endParaRPr lang="en-IN" cap="none" dirty="0"/>
          </a:p>
        </p:txBody>
      </p:sp>
      <p:pic>
        <p:nvPicPr>
          <p:cNvPr id="7" name="Picture 6">
            <a:extLst>
              <a:ext uri="{FF2B5EF4-FFF2-40B4-BE49-F238E27FC236}">
                <a16:creationId xmlns:a16="http://schemas.microsoft.com/office/drawing/2014/main" id="{75C9B867-41BF-11F7-2A12-55AB0E8A5AB9}"/>
              </a:ext>
            </a:extLst>
          </p:cNvPr>
          <p:cNvPicPr>
            <a:picLocks noChangeAspect="1"/>
          </p:cNvPicPr>
          <p:nvPr/>
        </p:nvPicPr>
        <p:blipFill>
          <a:blip r:embed="rId2"/>
          <a:stretch>
            <a:fillRect/>
          </a:stretch>
        </p:blipFill>
        <p:spPr>
          <a:xfrm>
            <a:off x="2390273" y="3054964"/>
            <a:ext cx="5680618" cy="3803036"/>
          </a:xfrm>
          <a:prstGeom prst="rect">
            <a:avLst/>
          </a:prstGeom>
        </p:spPr>
      </p:pic>
    </p:spTree>
    <p:extLst>
      <p:ext uri="{BB962C8B-B14F-4D97-AF65-F5344CB8AC3E}">
        <p14:creationId xmlns:p14="http://schemas.microsoft.com/office/powerpoint/2010/main" val="133924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7885-4688-C26B-BC29-6978146E8079}"/>
              </a:ext>
            </a:extLst>
          </p:cNvPr>
          <p:cNvSpPr>
            <a:spLocks noGrp="1"/>
          </p:cNvSpPr>
          <p:nvPr>
            <p:ph type="title"/>
          </p:nvPr>
        </p:nvSpPr>
        <p:spPr/>
        <p:txBody>
          <a:bodyPr>
            <a:normAutofit fontScale="90000"/>
          </a:bodyPr>
          <a:lstStyle/>
          <a:p>
            <a:pPr lvl="2" algn="just">
              <a:spcBef>
                <a:spcPts val="400"/>
              </a:spcBef>
              <a:spcAft>
                <a:spcPts val="400"/>
              </a:spcAft>
              <a:buSzPct val="100000"/>
            </a:pPr>
            <a:r>
              <a:rPr lang="en-US" sz="3200" dirty="0">
                <a:solidFill>
                  <a:schemeClr val="bg1">
                    <a:lumMod val="95000"/>
                  </a:schemeClr>
                </a:solidFill>
                <a:latin typeface="Verdana" panose="020B0604030504040204" pitchFamily="34" charset="0"/>
                <a:ea typeface="Verdana" panose="020B0604030504040204" pitchFamily="34" charset="0"/>
              </a:rPr>
              <a:t>Sale of which items in what type of meal generate a greater amount of sales?</a:t>
            </a:r>
          </a:p>
        </p:txBody>
      </p:sp>
      <p:pic>
        <p:nvPicPr>
          <p:cNvPr id="8" name="Picture 7">
            <a:extLst>
              <a:ext uri="{FF2B5EF4-FFF2-40B4-BE49-F238E27FC236}">
                <a16:creationId xmlns:a16="http://schemas.microsoft.com/office/drawing/2014/main" id="{077F1B6C-959C-966E-E579-3CA070EA84D3}"/>
              </a:ext>
            </a:extLst>
          </p:cNvPr>
          <p:cNvPicPr>
            <a:picLocks noChangeAspect="1"/>
          </p:cNvPicPr>
          <p:nvPr/>
        </p:nvPicPr>
        <p:blipFill>
          <a:blip r:embed="rId2"/>
          <a:stretch>
            <a:fillRect/>
          </a:stretch>
        </p:blipFill>
        <p:spPr>
          <a:xfrm>
            <a:off x="2506688" y="2245994"/>
            <a:ext cx="6476891" cy="4403310"/>
          </a:xfrm>
          <a:prstGeom prst="rect">
            <a:avLst/>
          </a:prstGeom>
        </p:spPr>
      </p:pic>
    </p:spTree>
    <p:extLst>
      <p:ext uri="{BB962C8B-B14F-4D97-AF65-F5344CB8AC3E}">
        <p14:creationId xmlns:p14="http://schemas.microsoft.com/office/powerpoint/2010/main" val="1789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5B9D-AFB9-159A-39AB-9BF6E4F51EF5}"/>
              </a:ext>
            </a:extLst>
          </p:cNvPr>
          <p:cNvSpPr>
            <a:spLocks noGrp="1"/>
          </p:cNvSpPr>
          <p:nvPr>
            <p:ph type="title"/>
          </p:nvPr>
        </p:nvSpPr>
        <p:spPr/>
        <p:txBody>
          <a:bodyPr>
            <a:normAutofit fontScale="90000"/>
          </a:bodyPr>
          <a:lstStyle/>
          <a:p>
            <a:r>
              <a:rPr lang="en-US" cap="none" dirty="0">
                <a:latin typeface="Verdana" panose="020B0604030504040204" pitchFamily="34" charset="0"/>
                <a:ea typeface="Verdana" panose="020B0604030504040204" pitchFamily="34" charset="0"/>
              </a:rPr>
              <a:t>Should the company continue offering all items at different times of the day?</a:t>
            </a:r>
            <a:endParaRPr lang="en-IN" cap="none" dirty="0"/>
          </a:p>
        </p:txBody>
      </p:sp>
      <p:sp>
        <p:nvSpPr>
          <p:cNvPr id="3" name="Content Placeholder 2">
            <a:extLst>
              <a:ext uri="{FF2B5EF4-FFF2-40B4-BE49-F238E27FC236}">
                <a16:creationId xmlns:a16="http://schemas.microsoft.com/office/drawing/2014/main" id="{E10F7552-B80A-90FF-D0FD-C820CBC6B506}"/>
              </a:ext>
            </a:extLst>
          </p:cNvPr>
          <p:cNvSpPr>
            <a:spLocks noGrp="1"/>
          </p:cNvSpPr>
          <p:nvPr>
            <p:ph sz="half" idx="1"/>
          </p:nvPr>
        </p:nvSpPr>
        <p:spPr>
          <a:xfrm>
            <a:off x="689811" y="2277978"/>
            <a:ext cx="11069052" cy="4580021"/>
          </a:xfrm>
        </p:spPr>
        <p:txBody>
          <a:bodyPr>
            <a:normAutofit fontScale="47500" lnSpcReduction="20000"/>
          </a:bodyPr>
          <a:lstStyle/>
          <a:p>
            <a:pPr algn="l"/>
            <a:r>
              <a:rPr lang="en-US" sz="2800" b="1" i="0" dirty="0">
                <a:solidFill>
                  <a:srgbClr val="252423"/>
                </a:solidFill>
                <a:effectLst/>
                <a:highlight>
                  <a:srgbClr val="FFFFFF"/>
                </a:highlight>
                <a:latin typeface="Segoe UI" panose="020B0502040204020203" pitchFamily="34" charset="0"/>
              </a:rPr>
              <a:t>Chicken Biryani:</a:t>
            </a:r>
            <a:endParaRPr lang="en-US" sz="2800" b="0" i="0" dirty="0">
              <a:solidFill>
                <a:srgbClr val="252423"/>
              </a:solidFill>
              <a:effectLst/>
              <a:highlight>
                <a:srgbClr val="FFFFFF"/>
              </a:highlight>
              <a:latin typeface="Segoe UI" panose="020B0502040204020203" pitchFamily="34" charset="0"/>
            </a:endParaRPr>
          </a:p>
          <a:p>
            <a:pPr algn="l">
              <a:buFont typeface="Arial" panose="020B0604020202020204" pitchFamily="34" charset="0"/>
              <a:buChar char="•"/>
            </a:pPr>
            <a:r>
              <a:rPr lang="en-US" sz="2800" b="0" i="0" dirty="0">
                <a:solidFill>
                  <a:srgbClr val="252423"/>
                </a:solidFill>
                <a:effectLst/>
                <a:highlight>
                  <a:srgbClr val="FFFFFF"/>
                </a:highlight>
                <a:latin typeface="Segoe UI" panose="020B0502040204020203" pitchFamily="34" charset="0"/>
              </a:rPr>
              <a:t>Continue offering during lunch and dinner as it is popular during both times, especially lunch.</a:t>
            </a:r>
          </a:p>
          <a:p>
            <a:pPr algn="l"/>
            <a:r>
              <a:rPr lang="en-US" sz="2800" b="1" i="0" dirty="0">
                <a:solidFill>
                  <a:srgbClr val="252423"/>
                </a:solidFill>
                <a:effectLst/>
                <a:highlight>
                  <a:srgbClr val="FFFFFF"/>
                </a:highlight>
                <a:latin typeface="Segoe UI" panose="020B0502040204020203" pitchFamily="34" charset="0"/>
              </a:rPr>
              <a:t>Coffee:</a:t>
            </a:r>
            <a:endParaRPr lang="en-US" sz="2800" b="0" i="0" dirty="0">
              <a:solidFill>
                <a:srgbClr val="252423"/>
              </a:solidFill>
              <a:effectLst/>
              <a:highlight>
                <a:srgbClr val="FFFFFF"/>
              </a:highlight>
              <a:latin typeface="Segoe UI" panose="020B0502040204020203" pitchFamily="34" charset="0"/>
            </a:endParaRPr>
          </a:p>
          <a:p>
            <a:pPr algn="l">
              <a:buFont typeface="Arial" panose="020B0604020202020204" pitchFamily="34" charset="0"/>
              <a:buChar char="•"/>
            </a:pPr>
            <a:r>
              <a:rPr lang="en-US" sz="2800" b="0" i="0" dirty="0">
                <a:solidFill>
                  <a:srgbClr val="252423"/>
                </a:solidFill>
                <a:effectLst/>
                <a:highlight>
                  <a:srgbClr val="FFFFFF"/>
                </a:highlight>
                <a:latin typeface="Segoe UI" panose="020B0502040204020203" pitchFamily="34" charset="0"/>
              </a:rPr>
              <a:t>Continue offering during breakfast and evening snacks as there is a consistent demand.</a:t>
            </a:r>
          </a:p>
          <a:p>
            <a:pPr algn="l"/>
            <a:r>
              <a:rPr lang="en-US" sz="2800" b="1" i="0" dirty="0">
                <a:solidFill>
                  <a:srgbClr val="252423"/>
                </a:solidFill>
                <a:effectLst/>
                <a:highlight>
                  <a:srgbClr val="FFFFFF"/>
                </a:highlight>
                <a:latin typeface="Segoe UI" panose="020B0502040204020203" pitchFamily="34" charset="0"/>
              </a:rPr>
              <a:t>Veg Momo:</a:t>
            </a:r>
            <a:endParaRPr lang="en-US" sz="2800" b="0" i="0" dirty="0">
              <a:solidFill>
                <a:srgbClr val="252423"/>
              </a:solidFill>
              <a:effectLst/>
              <a:highlight>
                <a:srgbClr val="FFFFFF"/>
              </a:highlight>
              <a:latin typeface="Segoe UI" panose="020B0502040204020203" pitchFamily="34" charset="0"/>
            </a:endParaRPr>
          </a:p>
          <a:p>
            <a:pPr algn="l">
              <a:buFont typeface="Arial" panose="020B0604020202020204" pitchFamily="34" charset="0"/>
              <a:buChar char="•"/>
            </a:pPr>
            <a:r>
              <a:rPr lang="en-US" sz="2800" b="0" i="0" dirty="0">
                <a:solidFill>
                  <a:srgbClr val="252423"/>
                </a:solidFill>
                <a:effectLst/>
                <a:highlight>
                  <a:srgbClr val="FFFFFF"/>
                </a:highlight>
                <a:latin typeface="Segoe UI" panose="020B0502040204020203" pitchFamily="34" charset="0"/>
              </a:rPr>
              <a:t>Evaluate whether it is profitable to continue offering Veg Momo during dinner given the limited number of orders (3 orders).</a:t>
            </a:r>
          </a:p>
          <a:p>
            <a:pPr algn="l"/>
            <a:r>
              <a:rPr lang="en-US" sz="2800" b="1" i="0" dirty="0">
                <a:solidFill>
                  <a:srgbClr val="252423"/>
                </a:solidFill>
                <a:effectLst/>
                <a:highlight>
                  <a:srgbClr val="FFFFFF"/>
                </a:highlight>
                <a:latin typeface="Segoe UI" panose="020B0502040204020203" pitchFamily="34" charset="0"/>
              </a:rPr>
              <a:t>Lime Soda:</a:t>
            </a:r>
            <a:endParaRPr lang="en-US" sz="2800" b="0" i="0" dirty="0">
              <a:solidFill>
                <a:srgbClr val="252423"/>
              </a:solidFill>
              <a:effectLst/>
              <a:highlight>
                <a:srgbClr val="FFFFFF"/>
              </a:highlight>
              <a:latin typeface="Segoe UI" panose="020B0502040204020203" pitchFamily="34" charset="0"/>
            </a:endParaRPr>
          </a:p>
          <a:p>
            <a:pPr algn="l">
              <a:buFont typeface="Arial" panose="020B0604020202020204" pitchFamily="34" charset="0"/>
              <a:buChar char="•"/>
            </a:pPr>
            <a:r>
              <a:rPr lang="en-US" sz="2800" b="0" i="0" dirty="0">
                <a:solidFill>
                  <a:srgbClr val="252423"/>
                </a:solidFill>
                <a:effectLst/>
                <a:highlight>
                  <a:srgbClr val="FFFFFF"/>
                </a:highlight>
                <a:latin typeface="Segoe UI" panose="020B0502040204020203" pitchFamily="34" charset="0"/>
              </a:rPr>
              <a:t>Evaluate whether it is profitable to continue offering Lime Soda during dinner given the limited number of orders (2 orders).</a:t>
            </a:r>
            <a:br>
              <a:rPr lang="en-US" sz="2800" b="0" i="0" dirty="0">
                <a:solidFill>
                  <a:srgbClr val="252423"/>
                </a:solidFill>
                <a:effectLst/>
                <a:highlight>
                  <a:srgbClr val="FFFFFF"/>
                </a:highlight>
                <a:latin typeface="Segoe UI" panose="020B0502040204020203" pitchFamily="34" charset="0"/>
              </a:rPr>
            </a:br>
            <a:endParaRPr lang="en-US" sz="2800" b="0" i="0" dirty="0">
              <a:solidFill>
                <a:srgbClr val="252423"/>
              </a:solidFill>
              <a:effectLst/>
              <a:highlight>
                <a:srgbClr val="FFFFFF"/>
              </a:highlight>
              <a:latin typeface="Segoe UI" panose="020B0502040204020203" pitchFamily="34" charset="0"/>
            </a:endParaRPr>
          </a:p>
          <a:p>
            <a:pPr marL="0" indent="0" algn="l">
              <a:buNone/>
            </a:pPr>
            <a:r>
              <a:rPr lang="en-US" sz="2800" b="0" i="0" dirty="0">
                <a:solidFill>
                  <a:srgbClr val="252423"/>
                </a:solidFill>
                <a:effectLst/>
                <a:highlight>
                  <a:srgbClr val="FFFFFF"/>
                </a:highlight>
                <a:latin typeface="Segoe UI" panose="020B0502040204020203" pitchFamily="34" charset="0"/>
              </a:rPr>
              <a:t>Additional Considerations</a:t>
            </a:r>
          </a:p>
          <a:p>
            <a:pPr algn="l">
              <a:buFont typeface="Arial" panose="020B0604020202020204" pitchFamily="34" charset="0"/>
              <a:buChar char="•"/>
            </a:pPr>
            <a:r>
              <a:rPr lang="en-US" sz="2800" b="1" i="0" dirty="0">
                <a:solidFill>
                  <a:srgbClr val="252423"/>
                </a:solidFill>
                <a:effectLst/>
                <a:highlight>
                  <a:srgbClr val="FFFFFF"/>
                </a:highlight>
                <a:latin typeface="Segoe UI" panose="020B0502040204020203" pitchFamily="34" charset="0"/>
              </a:rPr>
              <a:t>Customer Feedback:</a:t>
            </a:r>
            <a:r>
              <a:rPr lang="en-US" sz="2800" b="0" i="0" dirty="0">
                <a:solidFill>
                  <a:srgbClr val="252423"/>
                </a:solidFill>
                <a:effectLst/>
                <a:highlight>
                  <a:srgbClr val="FFFFFF"/>
                </a:highlight>
                <a:latin typeface="Segoe UI" panose="020B0502040204020203" pitchFamily="34" charset="0"/>
              </a:rPr>
              <a:t> Collect feedback from customers to understand their preferences and satisfaction with the current menu and timings.</a:t>
            </a:r>
          </a:p>
          <a:p>
            <a:pPr algn="l">
              <a:buFont typeface="Arial" panose="020B0604020202020204" pitchFamily="34" charset="0"/>
              <a:buChar char="•"/>
            </a:pPr>
            <a:r>
              <a:rPr lang="en-US" sz="2800" b="1" i="0" dirty="0">
                <a:solidFill>
                  <a:srgbClr val="252423"/>
                </a:solidFill>
                <a:effectLst/>
                <a:highlight>
                  <a:srgbClr val="FFFFFF"/>
                </a:highlight>
                <a:latin typeface="Segoe UI" panose="020B0502040204020203" pitchFamily="34" charset="0"/>
              </a:rPr>
              <a:t>Profit Margins:</a:t>
            </a:r>
            <a:r>
              <a:rPr lang="en-US" sz="2800" b="0" i="0" dirty="0">
                <a:solidFill>
                  <a:srgbClr val="252423"/>
                </a:solidFill>
                <a:effectLst/>
                <a:highlight>
                  <a:srgbClr val="FFFFFF"/>
                </a:highlight>
                <a:latin typeface="Segoe UI" panose="020B0502040204020203" pitchFamily="34" charset="0"/>
              </a:rPr>
              <a:t> Assess the profit margins for each item to ensure that even items with lower demand are contributing positively to the overall revenue.</a:t>
            </a:r>
          </a:p>
          <a:p>
            <a:pPr algn="l">
              <a:buFont typeface="Arial" panose="020B0604020202020204" pitchFamily="34" charset="0"/>
              <a:buChar char="•"/>
            </a:pPr>
            <a:r>
              <a:rPr lang="en-US" sz="2800" b="1" i="0" dirty="0">
                <a:solidFill>
                  <a:srgbClr val="252423"/>
                </a:solidFill>
                <a:effectLst/>
                <a:highlight>
                  <a:srgbClr val="FFFFFF"/>
                </a:highlight>
                <a:latin typeface="Segoe UI" panose="020B0502040204020203" pitchFamily="34" charset="0"/>
              </a:rPr>
              <a:t>Seasonal Trends:</a:t>
            </a:r>
            <a:r>
              <a:rPr lang="en-US" sz="2800" b="0" i="0" dirty="0">
                <a:solidFill>
                  <a:srgbClr val="252423"/>
                </a:solidFill>
                <a:effectLst/>
                <a:highlight>
                  <a:srgbClr val="FFFFFF"/>
                </a:highlight>
                <a:latin typeface="Segoe UI" panose="020B0502040204020203" pitchFamily="34" charset="0"/>
              </a:rPr>
              <a:t> Consider if there are seasonal trends that might affect the demand for certain items at different times of the day.</a:t>
            </a:r>
          </a:p>
          <a:p>
            <a:pPr algn="l"/>
            <a:r>
              <a:rPr lang="en-US" sz="2800" b="0" i="0" dirty="0">
                <a:solidFill>
                  <a:srgbClr val="252423"/>
                </a:solidFill>
                <a:effectLst/>
                <a:highlight>
                  <a:srgbClr val="FFFFFF"/>
                </a:highlight>
                <a:latin typeface="Segoe UI" panose="020B0502040204020203" pitchFamily="34" charset="0"/>
              </a:rPr>
              <a:t>By analyzing customer preferences and profitability, the company can make an informed decision about whether to continue offering all items at different times of the day.</a:t>
            </a:r>
          </a:p>
        </p:txBody>
      </p:sp>
    </p:spTree>
    <p:extLst>
      <p:ext uri="{BB962C8B-B14F-4D97-AF65-F5344CB8AC3E}">
        <p14:creationId xmlns:p14="http://schemas.microsoft.com/office/powerpoint/2010/main" val="299461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5B9D-AFB9-159A-39AB-9BF6E4F51EF5}"/>
              </a:ext>
            </a:extLst>
          </p:cNvPr>
          <p:cNvSpPr>
            <a:spLocks noGrp="1"/>
          </p:cNvSpPr>
          <p:nvPr>
            <p:ph type="title"/>
          </p:nvPr>
        </p:nvSpPr>
        <p:spPr/>
        <p:txBody>
          <a:bodyPr>
            <a:normAutofit fontScale="90000"/>
          </a:bodyPr>
          <a:lstStyle/>
          <a:p>
            <a:pPr lvl="2" algn="just">
              <a:spcBef>
                <a:spcPts val="400"/>
              </a:spcBef>
              <a:spcAft>
                <a:spcPts val="400"/>
              </a:spcAft>
              <a:buSzPct val="100000"/>
            </a:pPr>
            <a:r>
              <a:rPr lang="en-US" sz="3200" dirty="0">
                <a:solidFill>
                  <a:schemeClr val="bg1">
                    <a:lumMod val="95000"/>
                  </a:schemeClr>
                </a:solidFill>
                <a:latin typeface="Verdana" panose="020B0604030504040204" pitchFamily="34" charset="0"/>
                <a:ea typeface="Verdana" panose="020B0604030504040204" pitchFamily="34" charset="0"/>
              </a:rPr>
              <a:t>Actionable insights from the analysis for cost-cutting and improving the profit</a:t>
            </a:r>
          </a:p>
        </p:txBody>
      </p:sp>
      <p:sp>
        <p:nvSpPr>
          <p:cNvPr id="3" name="Content Placeholder 2">
            <a:extLst>
              <a:ext uri="{FF2B5EF4-FFF2-40B4-BE49-F238E27FC236}">
                <a16:creationId xmlns:a16="http://schemas.microsoft.com/office/drawing/2014/main" id="{E10F7552-B80A-90FF-D0FD-C820CBC6B506}"/>
              </a:ext>
            </a:extLst>
          </p:cNvPr>
          <p:cNvSpPr>
            <a:spLocks noGrp="1"/>
          </p:cNvSpPr>
          <p:nvPr>
            <p:ph sz="half" idx="1"/>
          </p:nvPr>
        </p:nvSpPr>
        <p:spPr>
          <a:xfrm>
            <a:off x="1154954" y="2395888"/>
            <a:ext cx="10427446" cy="4678680"/>
          </a:xfrm>
        </p:spPr>
        <p:txBody>
          <a:bodyPr>
            <a:noAutofit/>
          </a:bodyPr>
          <a:lstStyle/>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Continue offering Chicken Biryani during lunch and dinner; introduce promotions for lunch.</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Maintain Coffee during breakfast and evening snacks; introduce loyalty programs for coffee.</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Assess profitability of Veg Momo and Lime Soda; consider removing or offering as limited-time menu items if not profitable.</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Optimize inventory management to reduce food wastage and better predict demand.</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Adjust staff schedules to optimize labor costs during low-demand times.</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Introduce new items or limited-time offers based on customer feedback and demand patterns.</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Implement targeted marketing campaigns and bundle deals to increase average order value.</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Develop customer loyalty programs to retain frequent customers and offer incentives.</a:t>
            </a:r>
            <a:endParaRPr lang="en-US" sz="1600" b="0" i="0" dirty="0">
              <a:solidFill>
                <a:srgbClr val="252423"/>
              </a:solidFill>
              <a:effectLst/>
              <a:highlight>
                <a:srgbClr val="FFFFFF"/>
              </a:highlight>
              <a:latin typeface="Segoe UI" panose="020B0502040204020203" pitchFamily="34" charset="0"/>
            </a:endParaRPr>
          </a:p>
          <a:p>
            <a:pPr algn="l">
              <a:buFont typeface="+mj-lt"/>
              <a:buAutoNum type="arabicPeriod"/>
            </a:pPr>
            <a:r>
              <a:rPr lang="en-US" sz="1600" b="1" i="0" dirty="0">
                <a:solidFill>
                  <a:srgbClr val="252423"/>
                </a:solidFill>
                <a:effectLst/>
                <a:highlight>
                  <a:srgbClr val="FFFFFF"/>
                </a:highlight>
                <a:latin typeface="Segoe UI" panose="020B0502040204020203" pitchFamily="34" charset="0"/>
              </a:rPr>
              <a:t>Enhance the digital ordering experience to highlight popular items and current promotions.</a:t>
            </a:r>
            <a:endParaRPr lang="en-US" sz="1600" b="0" i="0" dirty="0">
              <a:solidFill>
                <a:srgbClr val="252423"/>
              </a:solidFill>
              <a:effectLst/>
              <a:highlight>
                <a:srgbClr val="FFFFFF"/>
              </a:highlight>
              <a:latin typeface="Segoe UI" panose="020B0502040204020203" pitchFamily="34" charset="0"/>
            </a:endParaRPr>
          </a:p>
          <a:p>
            <a:pPr algn="l"/>
            <a:r>
              <a:rPr lang="en-US" sz="1600" b="0" i="0" dirty="0">
                <a:solidFill>
                  <a:srgbClr val="252423"/>
                </a:solidFill>
                <a:effectLst/>
                <a:highlight>
                  <a:srgbClr val="FFFFFF"/>
                </a:highlight>
                <a:latin typeface="Segoe UI" panose="020B0502040204020203" pitchFamily="34" charset="0"/>
              </a:rPr>
              <a:t>By following these actionable insights, the company can cut costs, improve profit margins, and enhance overall customer satisfaction.</a:t>
            </a:r>
          </a:p>
        </p:txBody>
      </p:sp>
    </p:spTree>
    <p:extLst>
      <p:ext uri="{BB962C8B-B14F-4D97-AF65-F5344CB8AC3E}">
        <p14:creationId xmlns:p14="http://schemas.microsoft.com/office/powerpoint/2010/main" val="357448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1B23-321D-2732-04C7-3A4E2CBB2940}"/>
              </a:ext>
            </a:extLst>
          </p:cNvPr>
          <p:cNvSpPr>
            <a:spLocks noGrp="1"/>
          </p:cNvSpPr>
          <p:nvPr>
            <p:ph type="ctrTitle"/>
          </p:nvPr>
        </p:nvSpPr>
        <p:spPr>
          <a:xfrm>
            <a:off x="3561271" y="1008870"/>
            <a:ext cx="8825658" cy="2677648"/>
          </a:xfrm>
        </p:spPr>
        <p:txBody>
          <a:bodyPr/>
          <a:lstStyle/>
          <a:p>
            <a:r>
              <a:rPr lang="en-US" dirty="0"/>
              <a:t>Thank you</a:t>
            </a:r>
            <a:endParaRPr lang="en-IN" dirty="0"/>
          </a:p>
        </p:txBody>
      </p:sp>
    </p:spTree>
    <p:extLst>
      <p:ext uri="{BB962C8B-B14F-4D97-AF65-F5344CB8AC3E}">
        <p14:creationId xmlns:p14="http://schemas.microsoft.com/office/powerpoint/2010/main" val="354725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530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Segoe UI</vt:lpstr>
      <vt:lpstr>Verdana</vt:lpstr>
      <vt:lpstr>Wingdings 3</vt:lpstr>
      <vt:lpstr>Ion Boardroom</vt:lpstr>
      <vt:lpstr>Project Assignment 2 Power BI</vt:lpstr>
      <vt:lpstr>Which item is sold the most and which item is sold the least?</vt:lpstr>
      <vt:lpstr>Are more units ordered against lower-priced items or higher-priced items in a single order?</vt:lpstr>
      <vt:lpstr>What items are sold more and what items are sold less in what type of meal?</vt:lpstr>
      <vt:lpstr>Sale of which items in what type of meal generate a greater amount of sales?</vt:lpstr>
      <vt:lpstr>Should the company continue offering all items at different times of the day?</vt:lpstr>
      <vt:lpstr>Actionable insights from the analysis for cost-cutting and improving the profit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SATYAJIT HEMBRAM</dc:creator>
  <cp:lastModifiedBy>SATYAJIT HEMBRAM</cp:lastModifiedBy>
  <cp:revision>1</cp:revision>
  <dcterms:created xsi:type="dcterms:W3CDTF">2024-07-20T16:04:18Z</dcterms:created>
  <dcterms:modified xsi:type="dcterms:W3CDTF">2024-07-20T16:17:45Z</dcterms:modified>
</cp:coreProperties>
</file>