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Montserrat SemiBold"/>
      <p:regular r:id="rId38"/>
      <p:bold r:id="rId39"/>
      <p:italic r:id="rId40"/>
      <p:boldItalic r:id="rId41"/>
    </p:embeddedFont>
    <p:embeddedFont>
      <p:font typeface="Roboto"/>
      <p:regular r:id="rId42"/>
      <p:bold r:id="rId43"/>
      <p:italic r:id="rId44"/>
      <p:boldItalic r:id="rId45"/>
    </p:embeddedFont>
    <p:embeddedFont>
      <p:font typeface="Montserrat"/>
      <p:regular r:id="rId46"/>
      <p:bold r:id="rId47"/>
      <p:italic r:id="rId48"/>
      <p:boldItalic r:id="rId49"/>
    </p:embeddedFont>
    <p:embeddedFont>
      <p:font typeface="Montserrat Medium"/>
      <p:regular r:id="rId50"/>
      <p:bold r:id="rId51"/>
      <p:italic r:id="rId52"/>
      <p:boldItalic r:id="rId53"/>
    </p:embeddedFont>
    <p:embeddedFont>
      <p:font typeface="Montserrat Light"/>
      <p:regular r:id="rId54"/>
      <p:bold r:id="rId55"/>
      <p:italic r:id="rId56"/>
      <p:boldItalic r:id="rId57"/>
    </p:embeddedFont>
    <p:embeddedFont>
      <p:font typeface="Montserrat ExtraBold"/>
      <p:bold r:id="rId58"/>
      <p:boldItalic r:id="rId59"/>
    </p:embeddedFont>
    <p:embeddedFont>
      <p:font typeface="Nunito Light"/>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182913-6069-4665-8518-C12F30F31ACB}">
  <a:tblStyle styleId="{8F182913-6069-4665-8518-C12F30F31A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italic.fntdata"/><Relationship Id="rId42" Type="http://schemas.openxmlformats.org/officeDocument/2006/relationships/font" Target="fonts/Roboto-regular.fntdata"/><Relationship Id="rId41" Type="http://schemas.openxmlformats.org/officeDocument/2006/relationships/font" Target="fonts/MontserratSemiBold-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ontserrat-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MontserratSemiBold-bold.fntdata"/><Relationship Id="rId38" Type="http://schemas.openxmlformats.org/officeDocument/2006/relationships/font" Target="fonts/MontserratSemiBold-regular.fntdata"/><Relationship Id="rId62" Type="http://schemas.openxmlformats.org/officeDocument/2006/relationships/font" Target="fonts/NunitoLight-italic.fntdata"/><Relationship Id="rId61" Type="http://schemas.openxmlformats.org/officeDocument/2006/relationships/font" Target="fonts/NunitoLight-bold.fntdata"/><Relationship Id="rId20" Type="http://schemas.openxmlformats.org/officeDocument/2006/relationships/slide" Target="slides/slide14.xml"/><Relationship Id="rId63" Type="http://schemas.openxmlformats.org/officeDocument/2006/relationships/font" Target="fonts/NunitoLigh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unitoLight-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5.xml"/><Relationship Id="rId55" Type="http://schemas.openxmlformats.org/officeDocument/2006/relationships/font" Target="fonts/MontserratLight-bold.fntdata"/><Relationship Id="rId10" Type="http://schemas.openxmlformats.org/officeDocument/2006/relationships/slide" Target="slides/slide4.xml"/><Relationship Id="rId54" Type="http://schemas.openxmlformats.org/officeDocument/2006/relationships/font" Target="fonts/MontserratLight-regular.fntdata"/><Relationship Id="rId13" Type="http://schemas.openxmlformats.org/officeDocument/2006/relationships/slide" Target="slides/slide7.xml"/><Relationship Id="rId57" Type="http://schemas.openxmlformats.org/officeDocument/2006/relationships/font" Target="fonts/MontserratLight-boldItalic.fntdata"/><Relationship Id="rId12" Type="http://schemas.openxmlformats.org/officeDocument/2006/relationships/slide" Target="slides/slide6.xml"/><Relationship Id="rId56" Type="http://schemas.openxmlformats.org/officeDocument/2006/relationships/font" Target="fonts/MontserratLight-italic.fntdata"/><Relationship Id="rId15" Type="http://schemas.openxmlformats.org/officeDocument/2006/relationships/slide" Target="slides/slide9.xml"/><Relationship Id="rId59" Type="http://schemas.openxmlformats.org/officeDocument/2006/relationships/font" Target="fonts/MontserratExtraBold-boldItalic.fntdata"/><Relationship Id="rId14" Type="http://schemas.openxmlformats.org/officeDocument/2006/relationships/slide" Target="slides/slide8.xml"/><Relationship Id="rId58" Type="http://schemas.openxmlformats.org/officeDocument/2006/relationships/font" Target="fonts/Montserrat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1193af39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1193af39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1193af39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1193af39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1193af39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1193af39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1193af39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1193af39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193af39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193af39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1a19a6f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1a19a6f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1193af39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1193af39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f3b0e3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f3b0e3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f3b0e36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f3b0e36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f3b0e367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f3b0e367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f3b0e367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f3b0e367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f3b0e36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ff3b0e36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f3b0e36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f3b0e36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f3b0e367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f3b0e367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f3b0e36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ff3b0e36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f3b0e367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ff3b0e367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1a19a6f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d1a19a6f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f3b0e367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f3b0e367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1acb0e8e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1acb0e8e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1acb0e8e7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1acb0e8e7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1acb0e8e7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1acb0e8e7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1193af39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1193af39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1acb0e8e7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1acb0e8e7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d1a19a6f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d1a19a6f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572de75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572de75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1193af39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1193af39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571739e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571739e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571739e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571739e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1a19a6fe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1a19a6fe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572de75c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572de75c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11.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dgomonov/new-york-city-airbnb-open-data/data"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50588" y="305687"/>
            <a:ext cx="6042826" cy="453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P1 - Data Preprocessing &amp; Cleaning</a:t>
            </a:r>
            <a:endParaRPr>
              <a:solidFill>
                <a:srgbClr val="F05B5F"/>
              </a:solidFill>
              <a:latin typeface="Montserrat ExtraBold"/>
              <a:ea typeface="Montserrat ExtraBold"/>
              <a:cs typeface="Montserrat ExtraBold"/>
              <a:sym typeface="Montserrat ExtraBold"/>
            </a:endParaRPr>
          </a:p>
        </p:txBody>
      </p:sp>
      <p:sp>
        <p:nvSpPr>
          <p:cNvPr id="115" name="Google Shape;115;p22"/>
          <p:cNvSpPr txBox="1"/>
          <p:nvPr>
            <p:ph idx="1" type="body"/>
          </p:nvPr>
        </p:nvSpPr>
        <p:spPr>
          <a:xfrm>
            <a:off x="311700" y="1152475"/>
            <a:ext cx="3477600" cy="34164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0"/>
              </a:spcBef>
              <a:spcAft>
                <a:spcPts val="0"/>
              </a:spcAft>
              <a:buSzPts val="1400"/>
              <a:buFont typeface="Montserrat Light"/>
              <a:buChar char="●"/>
            </a:pPr>
            <a:r>
              <a:rPr lang="en">
                <a:latin typeface="Montserrat Light"/>
                <a:ea typeface="Montserrat Light"/>
                <a:cs typeface="Montserrat Light"/>
                <a:sym typeface="Montserrat Light"/>
              </a:rPr>
              <a:t>After checking for duplicates &amp; Null values, we move on to </a:t>
            </a:r>
            <a:r>
              <a:rPr lang="en">
                <a:latin typeface="Montserrat Medium"/>
                <a:ea typeface="Montserrat Medium"/>
                <a:cs typeface="Montserrat Medium"/>
                <a:sym typeface="Montserrat Medium"/>
              </a:rPr>
              <a:t>remove entries with price = 0 </a:t>
            </a:r>
            <a:r>
              <a:rPr lang="en">
                <a:latin typeface="Montserrat Light"/>
                <a:ea typeface="Montserrat Light"/>
                <a:cs typeface="Montserrat Light"/>
                <a:sym typeface="Montserrat Light"/>
              </a:rPr>
              <a:t>as this is probably an anomaly.</a:t>
            </a:r>
            <a:endParaRPr>
              <a:latin typeface="Montserrat Light"/>
              <a:ea typeface="Montserrat Light"/>
              <a:cs typeface="Montserrat Light"/>
              <a:sym typeface="Montserrat Light"/>
            </a:endParaRPr>
          </a:p>
          <a:p>
            <a:pPr indent="0" lvl="0" marL="0" rtl="0" algn="l">
              <a:spcBef>
                <a:spcPts val="0"/>
              </a:spcBef>
              <a:spcAft>
                <a:spcPts val="1200"/>
              </a:spcAft>
              <a:buNone/>
            </a:pPr>
            <a:r>
              <a:t/>
            </a:r>
            <a:endParaRPr/>
          </a:p>
        </p:txBody>
      </p:sp>
      <p:sp>
        <p:nvSpPr>
          <p:cNvPr id="116" name="Google Shape;116;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4354024" y="1152475"/>
            <a:ext cx="4107376" cy="2768237"/>
          </a:xfrm>
          <a:prstGeom prst="rect">
            <a:avLst/>
          </a:prstGeom>
          <a:noFill/>
          <a:ln>
            <a:noFill/>
          </a:ln>
          <a:effectLst>
            <a:outerShdw blurRad="57150" rotWithShape="0" algn="bl" dir="5400000" dist="19050">
              <a:srgbClr val="000000">
                <a:alpha val="50000"/>
              </a:srgbClr>
            </a:outerShdw>
          </a:effectLst>
        </p:spPr>
      </p:pic>
      <p:pic>
        <p:nvPicPr>
          <p:cNvPr id="118" name="Google Shape;118;p22"/>
          <p:cNvPicPr preferRelativeResize="0"/>
          <p:nvPr/>
        </p:nvPicPr>
        <p:blipFill>
          <a:blip r:embed="rId4">
            <a:alphaModFix/>
          </a:blip>
          <a:stretch>
            <a:fillRect/>
          </a:stretch>
        </p:blipFill>
        <p:spPr>
          <a:xfrm>
            <a:off x="682588" y="4078824"/>
            <a:ext cx="7778824" cy="872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P1 - Data Preprocessing &amp; Cleaning</a:t>
            </a:r>
            <a:endParaRPr>
              <a:solidFill>
                <a:srgbClr val="F05B5F"/>
              </a:solidFill>
              <a:latin typeface="Montserrat ExtraBold"/>
              <a:ea typeface="Montserrat ExtraBold"/>
              <a:cs typeface="Montserrat ExtraBold"/>
              <a:sym typeface="Montserrat ExtraBold"/>
            </a:endParaRPr>
          </a:p>
        </p:txBody>
      </p:sp>
      <p:sp>
        <p:nvSpPr>
          <p:cNvPr id="124" name="Google Shape;124;p23"/>
          <p:cNvSpPr txBox="1"/>
          <p:nvPr>
            <p:ph idx="1" type="body"/>
          </p:nvPr>
        </p:nvSpPr>
        <p:spPr>
          <a:xfrm>
            <a:off x="311700" y="1152475"/>
            <a:ext cx="3801000" cy="34164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0"/>
              </a:spcBef>
              <a:spcAft>
                <a:spcPts val="0"/>
              </a:spcAft>
              <a:buSzPts val="1400"/>
              <a:buFont typeface="Montserrat Light"/>
              <a:buChar char="●"/>
            </a:pPr>
            <a:r>
              <a:rPr lang="en">
                <a:latin typeface="Montserrat Medium"/>
                <a:ea typeface="Montserrat Medium"/>
                <a:cs typeface="Montserrat Medium"/>
                <a:sym typeface="Montserrat Medium"/>
              </a:rPr>
              <a:t>Remove entries with Null </a:t>
            </a:r>
            <a:r>
              <a:rPr lang="en">
                <a:latin typeface="Montserrat Light"/>
                <a:ea typeface="Montserrat Light"/>
                <a:cs typeface="Montserrat Light"/>
                <a:sym typeface="Montserrat Light"/>
              </a:rPr>
              <a:t>host_name and name as these are 0.042% of the values. </a:t>
            </a:r>
            <a:endParaRPr>
              <a:latin typeface="Montserrat Light"/>
              <a:ea typeface="Montserrat Light"/>
              <a:cs typeface="Montserrat Light"/>
              <a:sym typeface="Montserrat Light"/>
            </a:endParaRPr>
          </a:p>
          <a:p>
            <a:pPr indent="0" lvl="0" marL="0" rtl="0" algn="l">
              <a:spcBef>
                <a:spcPts val="0"/>
              </a:spcBef>
              <a:spcAft>
                <a:spcPts val="1200"/>
              </a:spcAft>
              <a:buNone/>
            </a:pPr>
            <a:r>
              <a:t/>
            </a:r>
            <a:endParaRPr/>
          </a:p>
        </p:txBody>
      </p:sp>
      <p:sp>
        <p:nvSpPr>
          <p:cNvPr id="125" name="Google Shape;125;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4281300" y="1152463"/>
            <a:ext cx="4551001" cy="33010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P1 - Data Preprocessing &amp; Cleaning</a:t>
            </a:r>
            <a:endParaRPr>
              <a:solidFill>
                <a:srgbClr val="F05B5F"/>
              </a:solidFill>
              <a:latin typeface="Montserrat ExtraBold"/>
              <a:ea typeface="Montserrat ExtraBold"/>
              <a:cs typeface="Montserrat ExtraBold"/>
              <a:sym typeface="Montserrat ExtraBold"/>
            </a:endParaRPr>
          </a:p>
        </p:txBody>
      </p:sp>
      <p:sp>
        <p:nvSpPr>
          <p:cNvPr id="132" name="Google Shape;132;p24"/>
          <p:cNvSpPr txBox="1"/>
          <p:nvPr>
            <p:ph idx="1" type="body"/>
          </p:nvPr>
        </p:nvSpPr>
        <p:spPr>
          <a:xfrm>
            <a:off x="311700" y="1152475"/>
            <a:ext cx="3289800" cy="34164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0"/>
              </a:spcBef>
              <a:spcAft>
                <a:spcPts val="0"/>
              </a:spcAft>
              <a:buSzPts val="1400"/>
              <a:buFont typeface="Montserrat Light"/>
              <a:buChar char="●"/>
            </a:pPr>
            <a:r>
              <a:rPr lang="en">
                <a:latin typeface="Montserrat Light"/>
                <a:ea typeface="Montserrat Light"/>
                <a:cs typeface="Montserrat Light"/>
                <a:sym typeface="Montserrat Light"/>
              </a:rPr>
              <a:t>Converting values from </a:t>
            </a:r>
            <a:r>
              <a:rPr i="1" lang="en">
                <a:latin typeface="Montserrat Medium"/>
                <a:ea typeface="Montserrat Medium"/>
                <a:cs typeface="Montserrat Medium"/>
                <a:sym typeface="Montserrat Medium"/>
              </a:rPr>
              <a:t>object </a:t>
            </a:r>
            <a:r>
              <a:rPr lang="en">
                <a:latin typeface="Nunito Light"/>
                <a:ea typeface="Nunito Light"/>
                <a:cs typeface="Nunito Light"/>
                <a:sym typeface="Nunito Light"/>
              </a:rPr>
              <a:t>to </a:t>
            </a:r>
            <a:r>
              <a:rPr i="1" lang="en">
                <a:latin typeface="Montserrat Medium"/>
                <a:ea typeface="Montserrat Medium"/>
                <a:cs typeface="Montserrat Medium"/>
                <a:sym typeface="Montserrat Medium"/>
              </a:rPr>
              <a:t>datetime.</a:t>
            </a:r>
            <a:endParaRPr i="1">
              <a:latin typeface="Montserrat Medium"/>
              <a:ea typeface="Montserrat Medium"/>
              <a:cs typeface="Montserrat Medium"/>
              <a:sym typeface="Montserrat Medium"/>
            </a:endParaRPr>
          </a:p>
          <a:p>
            <a:pPr indent="0" lvl="0" marL="0" rtl="0" algn="l">
              <a:spcBef>
                <a:spcPts val="0"/>
              </a:spcBef>
              <a:spcAft>
                <a:spcPts val="1200"/>
              </a:spcAft>
              <a:buNone/>
            </a:pPr>
            <a:r>
              <a:t/>
            </a:r>
            <a:endParaRPr/>
          </a:p>
        </p:txBody>
      </p:sp>
      <p:sp>
        <p:nvSpPr>
          <p:cNvPr id="133" name="Google Shape;133;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p:cNvPicPr preferRelativeResize="0"/>
          <p:nvPr/>
        </p:nvPicPr>
        <p:blipFill>
          <a:blip r:embed="rId3">
            <a:alphaModFix/>
          </a:blip>
          <a:stretch>
            <a:fillRect/>
          </a:stretch>
        </p:blipFill>
        <p:spPr>
          <a:xfrm>
            <a:off x="269838" y="2327825"/>
            <a:ext cx="3884725" cy="2758725"/>
          </a:xfrm>
          <a:prstGeom prst="rect">
            <a:avLst/>
          </a:prstGeom>
          <a:noFill/>
          <a:ln>
            <a:noFill/>
          </a:ln>
          <a:effectLst>
            <a:outerShdw blurRad="57150" rotWithShape="0" algn="bl" dir="5400000" dist="19050">
              <a:srgbClr val="000000">
                <a:alpha val="50000"/>
              </a:srgbClr>
            </a:outerShdw>
          </a:effectLst>
        </p:spPr>
      </p:pic>
      <p:pic>
        <p:nvPicPr>
          <p:cNvPr id="135" name="Google Shape;135;p24"/>
          <p:cNvPicPr preferRelativeResize="0"/>
          <p:nvPr/>
        </p:nvPicPr>
        <p:blipFill>
          <a:blip r:embed="rId4">
            <a:alphaModFix/>
          </a:blip>
          <a:stretch>
            <a:fillRect/>
          </a:stretch>
        </p:blipFill>
        <p:spPr>
          <a:xfrm>
            <a:off x="4000450" y="1152474"/>
            <a:ext cx="4831851" cy="2972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P1 - Data Preprocessing &amp; Cleaning</a:t>
            </a:r>
            <a:endParaRPr>
              <a:solidFill>
                <a:srgbClr val="F05B5F"/>
              </a:solidFill>
              <a:latin typeface="Montserrat ExtraBold"/>
              <a:ea typeface="Montserrat ExtraBold"/>
              <a:cs typeface="Montserrat ExtraBold"/>
              <a:sym typeface="Montserrat ExtraBold"/>
            </a:endParaRPr>
          </a:p>
        </p:txBody>
      </p:sp>
      <p:sp>
        <p:nvSpPr>
          <p:cNvPr id="141" name="Google Shape;141;p25"/>
          <p:cNvSpPr txBox="1"/>
          <p:nvPr>
            <p:ph idx="1" type="body"/>
          </p:nvPr>
        </p:nvSpPr>
        <p:spPr>
          <a:xfrm>
            <a:off x="311700" y="1152475"/>
            <a:ext cx="3289800" cy="34164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0"/>
              </a:spcBef>
              <a:spcAft>
                <a:spcPts val="0"/>
              </a:spcAft>
              <a:buSzPts val="1400"/>
              <a:buFont typeface="Montserrat Light"/>
              <a:buChar char="●"/>
            </a:pPr>
            <a:r>
              <a:rPr lang="en">
                <a:latin typeface="Montserrat Light"/>
                <a:ea typeface="Montserrat Light"/>
                <a:cs typeface="Montserrat Light"/>
                <a:sym typeface="Montserrat Light"/>
              </a:rPr>
              <a:t>We then </a:t>
            </a:r>
            <a:r>
              <a:rPr lang="en">
                <a:latin typeface="Montserrat Medium"/>
                <a:ea typeface="Montserrat Medium"/>
                <a:cs typeface="Montserrat Medium"/>
                <a:sym typeface="Montserrat Medium"/>
              </a:rPr>
              <a:t>convert all Null values</a:t>
            </a:r>
            <a:r>
              <a:rPr lang="en">
                <a:latin typeface="Montserrat Light"/>
                <a:ea typeface="Montserrat Light"/>
                <a:cs typeface="Montserrat Light"/>
                <a:sym typeface="Montserrat Light"/>
              </a:rPr>
              <a:t> in reviews_per_month </a:t>
            </a:r>
            <a:r>
              <a:rPr lang="en">
                <a:latin typeface="Montserrat Medium"/>
                <a:ea typeface="Montserrat Medium"/>
                <a:cs typeface="Montserrat Medium"/>
                <a:sym typeface="Montserrat Medium"/>
              </a:rPr>
              <a:t>into 0 </a:t>
            </a:r>
            <a:r>
              <a:rPr lang="en">
                <a:latin typeface="Montserrat Light"/>
                <a:ea typeface="Montserrat Light"/>
                <a:cs typeface="Montserrat Light"/>
                <a:sym typeface="Montserrat Light"/>
              </a:rPr>
              <a:t>using</a:t>
            </a:r>
            <a:r>
              <a:rPr i="1" lang="en">
                <a:latin typeface="Montserrat Light"/>
                <a:ea typeface="Montserrat Light"/>
                <a:cs typeface="Montserrat Light"/>
                <a:sym typeface="Montserrat Light"/>
              </a:rPr>
              <a:t> fillna()</a:t>
            </a:r>
            <a:r>
              <a:rPr lang="en">
                <a:latin typeface="Montserrat Light"/>
                <a:ea typeface="Montserrat Light"/>
                <a:cs typeface="Montserrat Light"/>
                <a:sym typeface="Montserrat Light"/>
              </a:rPr>
              <a:t> as this would actually indicate zero reviews for that property</a:t>
            </a:r>
            <a:endParaRPr i="1">
              <a:latin typeface="Montserrat Light"/>
              <a:ea typeface="Montserrat Light"/>
              <a:cs typeface="Montserrat Light"/>
              <a:sym typeface="Montserrat Light"/>
            </a:endParaRPr>
          </a:p>
          <a:p>
            <a:pPr indent="0" lvl="0" marL="0" rtl="0" algn="l">
              <a:spcBef>
                <a:spcPts val="0"/>
              </a:spcBef>
              <a:spcAft>
                <a:spcPts val="1200"/>
              </a:spcAft>
              <a:buNone/>
            </a:pPr>
            <a:r>
              <a:t/>
            </a:r>
            <a:endParaRPr/>
          </a:p>
        </p:txBody>
      </p:sp>
      <p:sp>
        <p:nvSpPr>
          <p:cNvPr id="142" name="Google Shape;142;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3767150" y="1152475"/>
            <a:ext cx="5065150" cy="2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1550588" y="305687"/>
            <a:ext cx="6042826" cy="4532126"/>
          </a:xfrm>
          <a:prstGeom prst="rect">
            <a:avLst/>
          </a:prstGeom>
          <a:noFill/>
          <a:ln>
            <a:noFill/>
          </a:ln>
        </p:spPr>
      </p:pic>
      <p:sp>
        <p:nvSpPr>
          <p:cNvPr id="149" name="Google Shape;149;p26"/>
          <p:cNvSpPr txBox="1"/>
          <p:nvPr/>
        </p:nvSpPr>
        <p:spPr>
          <a:xfrm>
            <a:off x="2293963" y="3687050"/>
            <a:ext cx="4556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Montserrat ExtraBold"/>
                <a:ea typeface="Montserrat ExtraBold"/>
                <a:cs typeface="Montserrat ExtraBold"/>
                <a:sym typeface="Montserrat ExtraBold"/>
              </a:rPr>
              <a:t>P2 - EDA &amp; Data Visualization</a:t>
            </a:r>
            <a:r>
              <a:rPr lang="en" sz="2200">
                <a:solidFill>
                  <a:schemeClr val="lt1"/>
                </a:solidFill>
                <a:latin typeface="Montserrat ExtraBold"/>
                <a:ea typeface="Montserrat ExtraBold"/>
                <a:cs typeface="Montserrat ExtraBold"/>
                <a:sym typeface="Montserrat ExtraBold"/>
              </a:rPr>
              <a:t> </a:t>
            </a:r>
            <a:endParaRPr sz="22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a:t>
            </a:r>
            <a:r>
              <a:rPr lang="en">
                <a:solidFill>
                  <a:srgbClr val="F05B5F"/>
                </a:solidFill>
                <a:latin typeface="Montserrat ExtraBold"/>
                <a:ea typeface="Montserrat ExtraBold"/>
                <a:cs typeface="Montserrat ExtraBold"/>
                <a:sym typeface="Montserrat ExtraBold"/>
              </a:rPr>
              <a:t>Exploratory</a:t>
            </a:r>
            <a:r>
              <a:rPr lang="en">
                <a:solidFill>
                  <a:srgbClr val="F05B5F"/>
                </a:solidFill>
                <a:latin typeface="Montserrat ExtraBold"/>
                <a:ea typeface="Montserrat ExtraBold"/>
                <a:cs typeface="Montserrat ExtraBold"/>
                <a:sym typeface="Montserrat ExtraBold"/>
              </a:rPr>
              <a:t> Data Analysis &amp; Visualization</a:t>
            </a:r>
            <a:endParaRPr>
              <a:solidFill>
                <a:srgbClr val="F05B5F"/>
              </a:solidFill>
              <a:latin typeface="Montserrat ExtraBold"/>
              <a:ea typeface="Montserrat ExtraBold"/>
              <a:cs typeface="Montserrat ExtraBold"/>
              <a:sym typeface="Montserrat ExtraBold"/>
            </a:endParaRPr>
          </a:p>
        </p:txBody>
      </p:sp>
      <p:sp>
        <p:nvSpPr>
          <p:cNvPr id="155" name="Google Shape;155;p27"/>
          <p:cNvSpPr txBox="1"/>
          <p:nvPr>
            <p:ph idx="1" type="body"/>
          </p:nvPr>
        </p:nvSpPr>
        <p:spPr>
          <a:xfrm>
            <a:off x="311700" y="1152475"/>
            <a:ext cx="8520600" cy="13557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75000"/>
              </a:lnSpc>
              <a:spcBef>
                <a:spcPts val="0"/>
              </a:spcBef>
              <a:spcAft>
                <a:spcPts val="0"/>
              </a:spcAft>
              <a:buNone/>
            </a:pPr>
            <a:r>
              <a:rPr lang="en" sz="1200">
                <a:solidFill>
                  <a:srgbClr val="0D0D0D"/>
                </a:solidFill>
                <a:highlight>
                  <a:srgbClr val="FFFFFF"/>
                </a:highlight>
                <a:latin typeface="Montserrat Light"/>
                <a:ea typeface="Montserrat Light"/>
                <a:cs typeface="Montserrat Light"/>
                <a:sym typeface="Montserrat Light"/>
              </a:rPr>
              <a:t>Exploratory Data Analysis (EDA) and Visualization are essential as they </a:t>
            </a:r>
            <a:r>
              <a:rPr lang="en" sz="1200">
                <a:solidFill>
                  <a:srgbClr val="0D0D0D"/>
                </a:solidFill>
                <a:highlight>
                  <a:srgbClr val="FFFFFF"/>
                </a:highlight>
                <a:latin typeface="Montserrat Medium"/>
                <a:ea typeface="Montserrat Medium"/>
                <a:cs typeface="Montserrat Medium"/>
                <a:sym typeface="Montserrat Medium"/>
              </a:rPr>
              <a:t>help to uncover patterns, trends, and relationships in the data.</a:t>
            </a:r>
            <a:r>
              <a:rPr lang="en" sz="1200">
                <a:solidFill>
                  <a:srgbClr val="0D0D0D"/>
                </a:solidFill>
                <a:highlight>
                  <a:srgbClr val="FFFFFF"/>
                </a:highlight>
                <a:latin typeface="Montserrat Light"/>
                <a:ea typeface="Montserrat Light"/>
                <a:cs typeface="Montserrat Light"/>
                <a:sym typeface="Montserrat Light"/>
              </a:rPr>
              <a:t> This process provides valuable insights into the dataset, aiding in the selection of appropriate modeling techniques and variables for predictive modeling.</a:t>
            </a:r>
            <a:endParaRPr i="1">
              <a:latin typeface="Montserrat Light"/>
              <a:ea typeface="Montserrat Light"/>
              <a:cs typeface="Montserrat Light"/>
              <a:sym typeface="Montserrat Light"/>
            </a:endParaRPr>
          </a:p>
          <a:p>
            <a:pPr indent="0" lvl="0" marL="0" rtl="0" algn="l">
              <a:spcBef>
                <a:spcPts val="0"/>
              </a:spcBef>
              <a:spcAft>
                <a:spcPts val="1200"/>
              </a:spcAft>
              <a:buNone/>
            </a:pPr>
            <a:r>
              <a:t/>
            </a:r>
            <a:endParaRPr/>
          </a:p>
        </p:txBody>
      </p:sp>
      <p:pic>
        <p:nvPicPr>
          <p:cNvPr id="156" name="Google Shape;156;p27"/>
          <p:cNvPicPr preferRelativeResize="0"/>
          <p:nvPr/>
        </p:nvPicPr>
        <p:blipFill>
          <a:blip r:embed="rId3">
            <a:alphaModFix/>
          </a:blip>
          <a:stretch>
            <a:fillRect/>
          </a:stretch>
        </p:blipFill>
        <p:spPr>
          <a:xfrm>
            <a:off x="920475" y="2153200"/>
            <a:ext cx="2910575" cy="2711925"/>
          </a:xfrm>
          <a:prstGeom prst="rect">
            <a:avLst/>
          </a:prstGeom>
          <a:noFill/>
          <a:ln>
            <a:noFill/>
          </a:ln>
          <a:effectLst>
            <a:outerShdw blurRad="57150" rotWithShape="0" algn="bl" dir="5400000" dist="19050">
              <a:srgbClr val="000000">
                <a:alpha val="50000"/>
              </a:srgbClr>
            </a:outerShdw>
          </a:effectLst>
        </p:spPr>
      </p:pic>
      <p:pic>
        <p:nvPicPr>
          <p:cNvPr id="157" name="Google Shape;157;p27"/>
          <p:cNvPicPr preferRelativeResize="0"/>
          <p:nvPr/>
        </p:nvPicPr>
        <p:blipFill>
          <a:blip r:embed="rId4">
            <a:alphaModFix/>
          </a:blip>
          <a:stretch>
            <a:fillRect/>
          </a:stretch>
        </p:blipFill>
        <p:spPr>
          <a:xfrm>
            <a:off x="4572000" y="2153200"/>
            <a:ext cx="2495398" cy="27119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pic>
        <p:nvPicPr>
          <p:cNvPr id="163" name="Google Shape;163;p28"/>
          <p:cNvPicPr preferRelativeResize="0"/>
          <p:nvPr/>
        </p:nvPicPr>
        <p:blipFill>
          <a:blip r:embed="rId3">
            <a:alphaModFix/>
          </a:blip>
          <a:stretch>
            <a:fillRect/>
          </a:stretch>
        </p:blipFill>
        <p:spPr>
          <a:xfrm>
            <a:off x="311700" y="1507200"/>
            <a:ext cx="3145689" cy="1712600"/>
          </a:xfrm>
          <a:prstGeom prst="rect">
            <a:avLst/>
          </a:prstGeom>
          <a:noFill/>
          <a:ln>
            <a:noFill/>
          </a:ln>
        </p:spPr>
      </p:pic>
      <p:pic>
        <p:nvPicPr>
          <p:cNvPr id="164" name="Google Shape;164;p28"/>
          <p:cNvPicPr preferRelativeResize="0"/>
          <p:nvPr/>
        </p:nvPicPr>
        <p:blipFill>
          <a:blip r:embed="rId4">
            <a:alphaModFix/>
          </a:blip>
          <a:stretch>
            <a:fillRect/>
          </a:stretch>
        </p:blipFill>
        <p:spPr>
          <a:xfrm>
            <a:off x="311700" y="3394925"/>
            <a:ext cx="8520600" cy="1712609"/>
          </a:xfrm>
          <a:prstGeom prst="rect">
            <a:avLst/>
          </a:prstGeom>
          <a:noFill/>
          <a:ln>
            <a:noFill/>
          </a:ln>
        </p:spPr>
      </p:pic>
      <p:pic>
        <p:nvPicPr>
          <p:cNvPr id="165" name="Google Shape;165;p28"/>
          <p:cNvPicPr preferRelativeResize="0"/>
          <p:nvPr/>
        </p:nvPicPr>
        <p:blipFill>
          <a:blip r:embed="rId5">
            <a:alphaModFix/>
          </a:blip>
          <a:stretch>
            <a:fillRect/>
          </a:stretch>
        </p:blipFill>
        <p:spPr>
          <a:xfrm>
            <a:off x="6137726" y="1076225"/>
            <a:ext cx="2694578" cy="2072400"/>
          </a:xfrm>
          <a:prstGeom prst="rect">
            <a:avLst/>
          </a:prstGeom>
          <a:noFill/>
          <a:ln>
            <a:noFill/>
          </a:ln>
        </p:spPr>
      </p:pic>
      <p:pic>
        <p:nvPicPr>
          <p:cNvPr id="166" name="Google Shape;166;p28"/>
          <p:cNvPicPr preferRelativeResize="0"/>
          <p:nvPr/>
        </p:nvPicPr>
        <p:blipFill>
          <a:blip r:embed="rId6">
            <a:alphaModFix/>
          </a:blip>
          <a:stretch>
            <a:fillRect/>
          </a:stretch>
        </p:blipFill>
        <p:spPr>
          <a:xfrm>
            <a:off x="3457400" y="1076225"/>
            <a:ext cx="2694575" cy="2072390"/>
          </a:xfrm>
          <a:prstGeom prst="rect">
            <a:avLst/>
          </a:prstGeom>
          <a:noFill/>
          <a:ln>
            <a:noFill/>
          </a:ln>
        </p:spPr>
      </p:pic>
      <p:sp>
        <p:nvSpPr>
          <p:cNvPr id="167" name="Google Shape;167;p28"/>
          <p:cNvSpPr txBox="1"/>
          <p:nvPr/>
        </p:nvSpPr>
        <p:spPr>
          <a:xfrm>
            <a:off x="461150" y="1162225"/>
            <a:ext cx="60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Medium"/>
                <a:ea typeface="Montserrat Medium"/>
                <a:cs typeface="Montserrat Medium"/>
                <a:sym typeface="Montserrat Medium"/>
              </a:rPr>
              <a:t>Borough-wise Study</a:t>
            </a:r>
            <a:endParaRPr>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sp>
        <p:nvSpPr>
          <p:cNvPr id="173" name="Google Shape;173;p29"/>
          <p:cNvSpPr txBox="1"/>
          <p:nvPr/>
        </p:nvSpPr>
        <p:spPr>
          <a:xfrm>
            <a:off x="461150" y="1162225"/>
            <a:ext cx="60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Medium"/>
                <a:ea typeface="Montserrat Medium"/>
                <a:cs typeface="Montserrat Medium"/>
                <a:sym typeface="Montserrat Medium"/>
              </a:rPr>
              <a:t>Room Type</a:t>
            </a:r>
            <a:r>
              <a:rPr lang="en">
                <a:solidFill>
                  <a:schemeClr val="dk2"/>
                </a:solidFill>
                <a:latin typeface="Montserrat Medium"/>
                <a:ea typeface="Montserrat Medium"/>
                <a:cs typeface="Montserrat Medium"/>
                <a:sym typeface="Montserrat Medium"/>
              </a:rPr>
              <a:t>-wise Study</a:t>
            </a:r>
            <a:endParaRPr>
              <a:solidFill>
                <a:schemeClr val="dk2"/>
              </a:solidFill>
              <a:latin typeface="Montserrat Medium"/>
              <a:ea typeface="Montserrat Medium"/>
              <a:cs typeface="Montserrat Medium"/>
              <a:sym typeface="Montserrat Medium"/>
            </a:endParaRPr>
          </a:p>
        </p:txBody>
      </p:sp>
      <p:pic>
        <p:nvPicPr>
          <p:cNvPr id="174" name="Google Shape;174;p29"/>
          <p:cNvPicPr preferRelativeResize="0"/>
          <p:nvPr/>
        </p:nvPicPr>
        <p:blipFill>
          <a:blip r:embed="rId3">
            <a:alphaModFix/>
          </a:blip>
          <a:stretch>
            <a:fillRect/>
          </a:stretch>
        </p:blipFill>
        <p:spPr>
          <a:xfrm>
            <a:off x="311700" y="1706925"/>
            <a:ext cx="7066357" cy="327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sp>
        <p:nvSpPr>
          <p:cNvPr id="180" name="Google Shape;180;p30"/>
          <p:cNvSpPr txBox="1"/>
          <p:nvPr/>
        </p:nvSpPr>
        <p:spPr>
          <a:xfrm>
            <a:off x="461150" y="1162225"/>
            <a:ext cx="60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ontserrat Medium"/>
                <a:ea typeface="Montserrat Medium"/>
                <a:cs typeface="Montserrat Medium"/>
                <a:sym typeface="Montserrat Medium"/>
              </a:rPr>
              <a:t>Pairplot</a:t>
            </a:r>
            <a:endParaRPr>
              <a:solidFill>
                <a:schemeClr val="dk2"/>
              </a:solidFill>
              <a:latin typeface="Montserrat Medium"/>
              <a:ea typeface="Montserrat Medium"/>
              <a:cs typeface="Montserrat Medium"/>
              <a:sym typeface="Montserrat Medium"/>
            </a:endParaRPr>
          </a:p>
        </p:txBody>
      </p:sp>
      <p:pic>
        <p:nvPicPr>
          <p:cNvPr id="181" name="Google Shape;181;p30"/>
          <p:cNvPicPr preferRelativeResize="0"/>
          <p:nvPr/>
        </p:nvPicPr>
        <p:blipFill>
          <a:blip r:embed="rId3">
            <a:alphaModFix/>
          </a:blip>
          <a:stretch>
            <a:fillRect/>
          </a:stretch>
        </p:blipFill>
        <p:spPr>
          <a:xfrm>
            <a:off x="1690225" y="1226375"/>
            <a:ext cx="3551150" cy="3551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311700" y="1152475"/>
            <a:ext cx="361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There is not an obvious relationship between </a:t>
            </a:r>
            <a:r>
              <a:rPr lang="en">
                <a:latin typeface="Montserrat"/>
                <a:ea typeface="Montserrat"/>
                <a:cs typeface="Montserrat"/>
                <a:sym typeface="Montserrat"/>
              </a:rPr>
              <a:t>availability</a:t>
            </a:r>
            <a:r>
              <a:rPr lang="en">
                <a:latin typeface="Montserrat"/>
                <a:ea typeface="Montserrat"/>
                <a:cs typeface="Montserrat"/>
                <a:sym typeface="Montserrat"/>
              </a:rPr>
              <a:t> and reviews</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As availability </a:t>
            </a:r>
            <a:r>
              <a:rPr lang="en">
                <a:latin typeface="Montserrat"/>
                <a:ea typeface="Montserrat"/>
                <a:cs typeface="Montserrat"/>
                <a:sym typeface="Montserrat"/>
              </a:rPr>
              <a:t>increases</a:t>
            </a:r>
            <a:r>
              <a:rPr lang="en">
                <a:latin typeface="Montserrat"/>
                <a:ea typeface="Montserrat"/>
                <a:cs typeface="Montserrat"/>
                <a:sym typeface="Montserrat"/>
              </a:rPr>
              <a:t>, the number of reviews does not change by a clear pattern </a:t>
            </a:r>
            <a:endParaRPr>
              <a:latin typeface="Montserrat"/>
              <a:ea typeface="Montserrat"/>
              <a:cs typeface="Montserrat"/>
              <a:sym typeface="Montserrat"/>
            </a:endParaRPr>
          </a:p>
        </p:txBody>
      </p:sp>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pic>
        <p:nvPicPr>
          <p:cNvPr id="188" name="Google Shape;188;p31"/>
          <p:cNvPicPr preferRelativeResize="0"/>
          <p:nvPr/>
        </p:nvPicPr>
        <p:blipFill>
          <a:blip r:embed="rId3">
            <a:alphaModFix/>
          </a:blip>
          <a:stretch>
            <a:fillRect/>
          </a:stretch>
        </p:blipFill>
        <p:spPr>
          <a:xfrm>
            <a:off x="4252870" y="1152475"/>
            <a:ext cx="4579429" cy="34163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271252" y="1399150"/>
            <a:ext cx="3307827" cy="2345201"/>
          </a:xfrm>
          <a:prstGeom prst="rect">
            <a:avLst/>
          </a:prstGeom>
          <a:noFill/>
          <a:ln>
            <a:noFill/>
          </a:ln>
        </p:spPr>
      </p:pic>
      <p:sp>
        <p:nvSpPr>
          <p:cNvPr id="60" name="Google Shape;60;p14"/>
          <p:cNvSpPr txBox="1"/>
          <p:nvPr>
            <p:ph type="ctrTitle"/>
          </p:nvPr>
        </p:nvSpPr>
        <p:spPr>
          <a:xfrm>
            <a:off x="3278075" y="588075"/>
            <a:ext cx="5553900" cy="243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400">
                <a:solidFill>
                  <a:srgbClr val="F05B5F"/>
                </a:solidFill>
                <a:highlight>
                  <a:srgbClr val="FFFFFF"/>
                </a:highlight>
                <a:latin typeface="Montserrat ExtraBold"/>
                <a:ea typeface="Montserrat ExtraBold"/>
                <a:cs typeface="Montserrat ExtraBold"/>
                <a:sym typeface="Montserrat ExtraBold"/>
              </a:rPr>
              <a:t>Navigating the NYC AirBnb Landscape</a:t>
            </a:r>
            <a:endParaRPr sz="4400">
              <a:solidFill>
                <a:srgbClr val="F05B5F"/>
              </a:solidFill>
              <a:highlight>
                <a:srgbClr val="FFFFFF"/>
              </a:highlight>
              <a:latin typeface="Montserrat ExtraBold"/>
              <a:ea typeface="Montserrat ExtraBold"/>
              <a:cs typeface="Montserrat ExtraBold"/>
              <a:sym typeface="Montserrat ExtraBold"/>
            </a:endParaRPr>
          </a:p>
          <a:p>
            <a:pPr indent="0" lvl="0" marL="0" rtl="0" algn="ctr">
              <a:spcBef>
                <a:spcPts val="0"/>
              </a:spcBef>
              <a:spcAft>
                <a:spcPts val="0"/>
              </a:spcAft>
              <a:buNone/>
            </a:pPr>
            <a:r>
              <a:rPr lang="en" sz="2400">
                <a:solidFill>
                  <a:srgbClr val="0D0D0D"/>
                </a:solidFill>
                <a:highlight>
                  <a:srgbClr val="FFFFFF"/>
                </a:highlight>
                <a:latin typeface="Montserrat"/>
                <a:ea typeface="Montserrat"/>
                <a:cs typeface="Montserrat"/>
                <a:sym typeface="Montserrat"/>
              </a:rPr>
              <a:t> </a:t>
            </a:r>
            <a:endParaRPr sz="2400">
              <a:solidFill>
                <a:srgbClr val="0D0D0D"/>
              </a:solidFill>
              <a:highlight>
                <a:srgbClr val="FFFFFF"/>
              </a:highlight>
              <a:latin typeface="Montserrat"/>
              <a:ea typeface="Montserrat"/>
              <a:cs typeface="Montserrat"/>
              <a:sym typeface="Montserrat"/>
            </a:endParaRPr>
          </a:p>
          <a:p>
            <a:pPr indent="0" lvl="0" marL="0" rtl="0" algn="ctr">
              <a:spcBef>
                <a:spcPts val="0"/>
              </a:spcBef>
              <a:spcAft>
                <a:spcPts val="0"/>
              </a:spcAft>
              <a:buNone/>
            </a:pPr>
            <a:r>
              <a:rPr lang="en" sz="2400">
                <a:solidFill>
                  <a:schemeClr val="dk2"/>
                </a:solidFill>
                <a:highlight>
                  <a:srgbClr val="FFFFFF"/>
                </a:highlight>
                <a:latin typeface="Montserrat Medium"/>
                <a:ea typeface="Montserrat Medium"/>
                <a:cs typeface="Montserrat Medium"/>
                <a:sym typeface="Montserrat Medium"/>
              </a:rPr>
              <a:t>Insights for Hosts and Renters</a:t>
            </a:r>
            <a:endParaRPr sz="2400">
              <a:solidFill>
                <a:schemeClr val="dk2"/>
              </a:solidFill>
              <a:latin typeface="Montserrat Medium"/>
              <a:ea typeface="Montserrat Medium"/>
              <a:cs typeface="Montserrat Medium"/>
              <a:sym typeface="Montserrat Medium"/>
            </a:endParaRPr>
          </a:p>
        </p:txBody>
      </p:sp>
      <p:sp>
        <p:nvSpPr>
          <p:cNvPr id="61" name="Google Shape;61;p14"/>
          <p:cNvSpPr txBox="1"/>
          <p:nvPr>
            <p:ph idx="1" type="subTitle"/>
          </p:nvPr>
        </p:nvSpPr>
        <p:spPr>
          <a:xfrm>
            <a:off x="3278075" y="3814850"/>
            <a:ext cx="5685900" cy="97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35"/>
              <a:buNone/>
            </a:pPr>
            <a:r>
              <a:rPr lang="en" sz="1800">
                <a:latin typeface="Montserrat"/>
                <a:ea typeface="Montserrat"/>
                <a:cs typeface="Montserrat"/>
                <a:sym typeface="Montserrat"/>
              </a:rPr>
              <a:t>Data Science Bootcamp</a:t>
            </a:r>
            <a:r>
              <a:rPr lang="en" sz="1800">
                <a:latin typeface="Montserrat Light"/>
                <a:ea typeface="Montserrat Light"/>
                <a:cs typeface="Montserrat Light"/>
                <a:sym typeface="Montserrat Light"/>
              </a:rPr>
              <a:t> - Spring 2024</a:t>
            </a:r>
            <a:endParaRPr sz="1800">
              <a:latin typeface="Montserrat Light"/>
              <a:ea typeface="Montserrat Light"/>
              <a:cs typeface="Montserrat Light"/>
              <a:sym typeface="Montserrat Light"/>
            </a:endParaRPr>
          </a:p>
          <a:p>
            <a:pPr indent="0" lvl="0" marL="0" rtl="0" algn="ctr">
              <a:spcBef>
                <a:spcPts val="0"/>
              </a:spcBef>
              <a:spcAft>
                <a:spcPts val="0"/>
              </a:spcAft>
              <a:buSzPts val="935"/>
              <a:buNone/>
            </a:pPr>
            <a:r>
              <a:t/>
            </a:r>
            <a:endParaRPr sz="1800">
              <a:latin typeface="Montserrat Light"/>
              <a:ea typeface="Montserrat Light"/>
              <a:cs typeface="Montserrat Light"/>
              <a:sym typeface="Montserrat Light"/>
            </a:endParaRPr>
          </a:p>
          <a:p>
            <a:pPr indent="0" lvl="0" marL="0" rtl="0" algn="l">
              <a:spcBef>
                <a:spcPts val="0"/>
              </a:spcBef>
              <a:spcAft>
                <a:spcPts val="0"/>
              </a:spcAft>
              <a:buClr>
                <a:schemeClr val="dk1"/>
              </a:buClr>
              <a:buSzPts val="1100"/>
              <a:buFont typeface="Arial"/>
              <a:buNone/>
            </a:pPr>
            <a:r>
              <a:rPr lang="en" sz="1300">
                <a:latin typeface="Montserrat Light"/>
                <a:ea typeface="Montserrat Light"/>
                <a:cs typeface="Montserrat Light"/>
                <a:sym typeface="Montserrat Light"/>
              </a:rPr>
              <a:t>Satyajit Sriram | Saurabh Parrikar | Bradley Guirand | Mofei Wang</a:t>
            </a:r>
            <a:endParaRPr sz="1300">
              <a:latin typeface="Montserrat Light"/>
              <a:ea typeface="Montserrat Light"/>
              <a:cs typeface="Montserrat Light"/>
              <a:sym typeface="Montserrat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idx="1" type="body"/>
          </p:nvPr>
        </p:nvSpPr>
        <p:spPr>
          <a:xfrm>
            <a:off x="279550" y="1152475"/>
            <a:ext cx="366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There is an inverse correlation relationship between the price and number of reviews</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The cheaper properties, also being more common, tend to have a higher amount of reviews</a:t>
            </a:r>
            <a:endParaRPr>
              <a:latin typeface="Montserrat"/>
              <a:ea typeface="Montserrat"/>
              <a:cs typeface="Montserrat"/>
              <a:sym typeface="Montserrat"/>
            </a:endParaRPr>
          </a:p>
        </p:txBody>
      </p:sp>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pic>
        <p:nvPicPr>
          <p:cNvPr id="195" name="Google Shape;195;p32"/>
          <p:cNvPicPr preferRelativeResize="0"/>
          <p:nvPr/>
        </p:nvPicPr>
        <p:blipFill>
          <a:blip r:embed="rId3">
            <a:alphaModFix/>
          </a:blip>
          <a:stretch>
            <a:fillRect/>
          </a:stretch>
        </p:blipFill>
        <p:spPr>
          <a:xfrm>
            <a:off x="4252874" y="1152475"/>
            <a:ext cx="4579426" cy="34163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pic>
        <p:nvPicPr>
          <p:cNvPr id="201" name="Google Shape;201;p33"/>
          <p:cNvPicPr preferRelativeResize="0"/>
          <p:nvPr/>
        </p:nvPicPr>
        <p:blipFill>
          <a:blip r:embed="rId3">
            <a:alphaModFix/>
          </a:blip>
          <a:stretch>
            <a:fillRect/>
          </a:stretch>
        </p:blipFill>
        <p:spPr>
          <a:xfrm>
            <a:off x="4412830" y="1152475"/>
            <a:ext cx="4419470" cy="3416400"/>
          </a:xfrm>
          <a:prstGeom prst="rect">
            <a:avLst/>
          </a:prstGeom>
          <a:noFill/>
          <a:ln>
            <a:noFill/>
          </a:ln>
          <a:effectLst>
            <a:outerShdw blurRad="57150" rotWithShape="0" algn="bl" dir="5400000" dist="19050">
              <a:srgbClr val="000000">
                <a:alpha val="50000"/>
              </a:srgbClr>
            </a:outerShdw>
          </a:effectLst>
        </p:spPr>
      </p:pic>
      <p:sp>
        <p:nvSpPr>
          <p:cNvPr id="202" name="Google Shape;202;p33"/>
          <p:cNvSpPr txBox="1"/>
          <p:nvPr>
            <p:ph idx="1" type="body"/>
          </p:nvPr>
        </p:nvSpPr>
        <p:spPr>
          <a:xfrm>
            <a:off x="279550" y="1152475"/>
            <a:ext cx="3666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Boroughs</a:t>
            </a:r>
            <a:r>
              <a:rPr lang="en">
                <a:latin typeface="Montserrat"/>
                <a:ea typeface="Montserrat"/>
                <a:cs typeface="Montserrat"/>
                <a:sym typeface="Montserrat"/>
              </a:rPr>
              <a:t> are separated by color and density is shown through the dots</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Manhattan has the highest density, followed by Brooklyn</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Staten Island has the lowest density</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pic>
        <p:nvPicPr>
          <p:cNvPr id="208" name="Google Shape;208;p34"/>
          <p:cNvPicPr preferRelativeResize="0"/>
          <p:nvPr/>
        </p:nvPicPr>
        <p:blipFill>
          <a:blip r:embed="rId3">
            <a:alphaModFix/>
          </a:blip>
          <a:stretch>
            <a:fillRect/>
          </a:stretch>
        </p:blipFill>
        <p:spPr>
          <a:xfrm>
            <a:off x="4525975" y="1152475"/>
            <a:ext cx="4306325" cy="3416400"/>
          </a:xfrm>
          <a:prstGeom prst="rect">
            <a:avLst/>
          </a:prstGeom>
          <a:noFill/>
          <a:ln>
            <a:noFill/>
          </a:ln>
        </p:spPr>
      </p:pic>
      <p:sp>
        <p:nvSpPr>
          <p:cNvPr id="209" name="Google Shape;209;p34"/>
          <p:cNvSpPr txBox="1"/>
          <p:nvPr>
            <p:ph idx="1" type="body"/>
          </p:nvPr>
        </p:nvSpPr>
        <p:spPr>
          <a:xfrm>
            <a:off x="279550" y="1152475"/>
            <a:ext cx="3666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Entire home/apt cost the most, on average ($220)</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Private rooms come in second ($90)</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Shared rooms are on average the cheapest room type ($70)</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pic>
        <p:nvPicPr>
          <p:cNvPr id="215" name="Google Shape;215;p35"/>
          <p:cNvPicPr preferRelativeResize="0"/>
          <p:nvPr/>
        </p:nvPicPr>
        <p:blipFill>
          <a:blip r:embed="rId3">
            <a:alphaModFix/>
          </a:blip>
          <a:stretch>
            <a:fillRect/>
          </a:stretch>
        </p:blipFill>
        <p:spPr>
          <a:xfrm>
            <a:off x="3105484" y="1152475"/>
            <a:ext cx="5726817" cy="3416399"/>
          </a:xfrm>
          <a:prstGeom prst="rect">
            <a:avLst/>
          </a:prstGeom>
          <a:noFill/>
          <a:ln>
            <a:noFill/>
          </a:ln>
        </p:spPr>
      </p:pic>
      <p:sp>
        <p:nvSpPr>
          <p:cNvPr id="216" name="Google Shape;216;p35"/>
          <p:cNvSpPr txBox="1"/>
          <p:nvPr>
            <p:ph idx="1" type="body"/>
          </p:nvPr>
        </p:nvSpPr>
        <p:spPr>
          <a:xfrm>
            <a:off x="279550" y="1152475"/>
            <a:ext cx="26700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Availability is highest in Staten Island and the Bronx, on average</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Lowest in Brooklyn followed by Manhattan, on average </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P2 - Exploratory Data Analysis &amp; Visualization</a:t>
            </a:r>
            <a:endParaRPr>
              <a:solidFill>
                <a:srgbClr val="F05B5F"/>
              </a:solidFill>
              <a:latin typeface="Montserrat ExtraBold"/>
              <a:ea typeface="Montserrat ExtraBold"/>
              <a:cs typeface="Montserrat ExtraBold"/>
              <a:sym typeface="Montserrat ExtraBold"/>
            </a:endParaRPr>
          </a:p>
        </p:txBody>
      </p:sp>
      <p:pic>
        <p:nvPicPr>
          <p:cNvPr id="222" name="Google Shape;222;p36"/>
          <p:cNvPicPr preferRelativeResize="0"/>
          <p:nvPr/>
        </p:nvPicPr>
        <p:blipFill>
          <a:blip r:embed="rId3">
            <a:alphaModFix/>
          </a:blip>
          <a:stretch>
            <a:fillRect/>
          </a:stretch>
        </p:blipFill>
        <p:spPr>
          <a:xfrm>
            <a:off x="3105487" y="1152475"/>
            <a:ext cx="5726812" cy="3416399"/>
          </a:xfrm>
          <a:prstGeom prst="rect">
            <a:avLst/>
          </a:prstGeom>
          <a:noFill/>
          <a:ln>
            <a:noFill/>
          </a:ln>
        </p:spPr>
      </p:pic>
      <p:sp>
        <p:nvSpPr>
          <p:cNvPr id="223" name="Google Shape;223;p36"/>
          <p:cNvSpPr txBox="1"/>
          <p:nvPr>
            <p:ph idx="1" type="body"/>
          </p:nvPr>
        </p:nvSpPr>
        <p:spPr>
          <a:xfrm>
            <a:off x="279550" y="1152475"/>
            <a:ext cx="2670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Manhattan has the highest average price ($195)</a:t>
            </a:r>
            <a:endParaRPr>
              <a:latin typeface="Montserrat"/>
              <a:ea typeface="Montserrat"/>
              <a:cs typeface="Montserrat"/>
              <a:sym typeface="Montserrat"/>
            </a:endParaRPr>
          </a:p>
          <a:p>
            <a:pPr indent="0" lvl="0" marL="457200" rtl="0" algn="l">
              <a:spcBef>
                <a:spcPts val="1200"/>
              </a:spcBef>
              <a:spcAft>
                <a:spcPts val="0"/>
              </a:spcAft>
              <a:buNone/>
            </a:pPr>
            <a:r>
              <a:t/>
            </a:r>
            <a:endParaRPr>
              <a:latin typeface="Montserrat"/>
              <a:ea typeface="Montserrat"/>
              <a:cs typeface="Montserrat"/>
              <a:sym typeface="Montserrat"/>
            </a:endParaRPr>
          </a:p>
          <a:p>
            <a:pPr indent="-342900" lvl="0" marL="457200" rtl="0" algn="l">
              <a:spcBef>
                <a:spcPts val="1200"/>
              </a:spcBef>
              <a:spcAft>
                <a:spcPts val="0"/>
              </a:spcAft>
              <a:buSzPts val="1800"/>
              <a:buFont typeface="Montserrat"/>
              <a:buChar char="●"/>
            </a:pPr>
            <a:r>
              <a:rPr lang="en">
                <a:latin typeface="Montserrat"/>
                <a:ea typeface="Montserrat"/>
                <a:cs typeface="Montserrat"/>
                <a:sym typeface="Montserrat"/>
              </a:rPr>
              <a:t>The Bronx has the lowest average price ($85)</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7"/>
          <p:cNvPicPr preferRelativeResize="0"/>
          <p:nvPr/>
        </p:nvPicPr>
        <p:blipFill>
          <a:blip r:embed="rId3">
            <a:alphaModFix/>
          </a:blip>
          <a:stretch>
            <a:fillRect/>
          </a:stretch>
        </p:blipFill>
        <p:spPr>
          <a:xfrm>
            <a:off x="1550588" y="305687"/>
            <a:ext cx="6042826" cy="4532126"/>
          </a:xfrm>
          <a:prstGeom prst="rect">
            <a:avLst/>
          </a:prstGeom>
          <a:noFill/>
          <a:ln>
            <a:noFill/>
          </a:ln>
        </p:spPr>
      </p:pic>
      <p:sp>
        <p:nvSpPr>
          <p:cNvPr id="229" name="Google Shape;229;p37"/>
          <p:cNvSpPr txBox="1"/>
          <p:nvPr/>
        </p:nvSpPr>
        <p:spPr>
          <a:xfrm>
            <a:off x="2083662" y="3666175"/>
            <a:ext cx="497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Montserrat ExtraBold"/>
                <a:ea typeface="Montserrat ExtraBold"/>
                <a:cs typeface="Montserrat ExtraBold"/>
                <a:sym typeface="Montserrat ExtraBold"/>
              </a:rPr>
              <a:t>P3 - The Price Prediction Model </a:t>
            </a:r>
            <a:endParaRPr sz="22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Montserrat"/>
                <a:ea typeface="Montserrat"/>
                <a:cs typeface="Montserrat"/>
                <a:sym typeface="Montserrat"/>
              </a:rPr>
              <a:t>Step 1- Taking log value of price</a:t>
            </a:r>
            <a:endParaRPr b="1">
              <a:latin typeface="Montserrat"/>
              <a:ea typeface="Montserrat"/>
              <a:cs typeface="Montserrat"/>
              <a:sym typeface="Montserrat"/>
            </a:endParaRPr>
          </a:p>
        </p:txBody>
      </p:sp>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P3 - The Model (Price Prediction)</a:t>
            </a:r>
            <a:endParaRPr>
              <a:solidFill>
                <a:srgbClr val="F05B5F"/>
              </a:solidFill>
              <a:latin typeface="Montserrat ExtraBold"/>
              <a:ea typeface="Montserrat ExtraBold"/>
              <a:cs typeface="Montserrat ExtraBold"/>
              <a:sym typeface="Montserrat ExtraBold"/>
            </a:endParaRPr>
          </a:p>
        </p:txBody>
      </p:sp>
      <p:pic>
        <p:nvPicPr>
          <p:cNvPr id="236" name="Google Shape;236;p38"/>
          <p:cNvPicPr preferRelativeResize="0"/>
          <p:nvPr/>
        </p:nvPicPr>
        <p:blipFill>
          <a:blip r:embed="rId3">
            <a:alphaModFix/>
          </a:blip>
          <a:stretch>
            <a:fillRect/>
          </a:stretch>
        </p:blipFill>
        <p:spPr>
          <a:xfrm>
            <a:off x="4726225" y="1644104"/>
            <a:ext cx="4169800" cy="3256746"/>
          </a:xfrm>
          <a:prstGeom prst="rect">
            <a:avLst/>
          </a:prstGeom>
          <a:noFill/>
          <a:ln>
            <a:noFill/>
          </a:ln>
        </p:spPr>
      </p:pic>
      <p:pic>
        <p:nvPicPr>
          <p:cNvPr id="237" name="Google Shape;237;p38"/>
          <p:cNvPicPr preferRelativeResize="0"/>
          <p:nvPr/>
        </p:nvPicPr>
        <p:blipFill>
          <a:blip r:embed="rId4">
            <a:alphaModFix/>
          </a:blip>
          <a:stretch>
            <a:fillRect/>
          </a:stretch>
        </p:blipFill>
        <p:spPr>
          <a:xfrm>
            <a:off x="246981" y="1644100"/>
            <a:ext cx="4234518" cy="3256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idx="1" type="body"/>
          </p:nvPr>
        </p:nvSpPr>
        <p:spPr>
          <a:xfrm>
            <a:off x="311700" y="1152475"/>
            <a:ext cx="39354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550">
                <a:latin typeface="Montserrat SemiBold"/>
                <a:ea typeface="Montserrat SemiBold"/>
                <a:cs typeface="Montserrat SemiBold"/>
                <a:sym typeface="Montserrat SemiBold"/>
              </a:rPr>
              <a:t>Step 2- Probability plot analysis</a:t>
            </a:r>
            <a:endParaRPr sz="2550">
              <a:latin typeface="Montserrat SemiBold"/>
              <a:ea typeface="Montserrat SemiBold"/>
              <a:cs typeface="Montserrat SemiBold"/>
              <a:sym typeface="Montserrat SemiBold"/>
            </a:endParaRPr>
          </a:p>
          <a:p>
            <a:pPr indent="0" lvl="0" marL="0" rtl="0" algn="l">
              <a:spcBef>
                <a:spcPts val="1200"/>
              </a:spcBef>
              <a:spcAft>
                <a:spcPts val="0"/>
              </a:spcAft>
              <a:buNone/>
            </a:pPr>
            <a:r>
              <a:rPr lang="en">
                <a:latin typeface="Montserrat Medium"/>
                <a:ea typeface="Montserrat Medium"/>
                <a:cs typeface="Montserrat Medium"/>
                <a:sym typeface="Montserrat Medium"/>
              </a:rPr>
              <a:t>Close Fit at Lower Tail:</a:t>
            </a:r>
            <a:r>
              <a:rPr b="1" lang="en">
                <a:latin typeface="Montserrat"/>
                <a:ea typeface="Montserrat"/>
                <a:cs typeface="Montserrat"/>
                <a:sym typeface="Montserrat"/>
              </a:rPr>
              <a:t> </a:t>
            </a:r>
            <a:r>
              <a:rPr lang="en">
                <a:latin typeface="Montserrat Light"/>
                <a:ea typeface="Montserrat Light"/>
                <a:cs typeface="Montserrat Light"/>
                <a:sym typeface="Montserrat Light"/>
              </a:rPr>
              <a:t>The closeness of the blue dots to the red line at the lower tail suggests that the lower values closely follow a normal distribution.</a:t>
            </a:r>
            <a:endParaRPr>
              <a:latin typeface="Montserrat Light"/>
              <a:ea typeface="Montserrat Light"/>
              <a:cs typeface="Montserrat Light"/>
              <a:sym typeface="Montserrat Light"/>
            </a:endParaRPr>
          </a:p>
          <a:p>
            <a:pPr indent="0" lvl="0" marL="0" rtl="0" algn="l">
              <a:spcBef>
                <a:spcPts val="1200"/>
              </a:spcBef>
              <a:spcAft>
                <a:spcPts val="1200"/>
              </a:spcAft>
              <a:buNone/>
            </a:pPr>
            <a:r>
              <a:rPr lang="en">
                <a:latin typeface="Montserrat Medium"/>
                <a:ea typeface="Montserrat Medium"/>
                <a:cs typeface="Montserrat Medium"/>
                <a:sym typeface="Montserrat Medium"/>
              </a:rPr>
              <a:t>Deviation in Upper Tail:</a:t>
            </a:r>
            <a:r>
              <a:rPr b="1" lang="en">
                <a:latin typeface="Montserrat"/>
                <a:ea typeface="Montserrat"/>
                <a:cs typeface="Montserrat"/>
                <a:sym typeface="Montserrat"/>
              </a:rPr>
              <a:t> </a:t>
            </a:r>
            <a:r>
              <a:rPr lang="en">
                <a:latin typeface="Montserrat Light"/>
                <a:ea typeface="Montserrat Light"/>
                <a:cs typeface="Montserrat Light"/>
                <a:sym typeface="Montserrat Light"/>
              </a:rPr>
              <a:t>As the values increase, the blue dots start to deviate significantly from the red line, particularly at the upper tail (right side). This indicates a heavy right skew, meaning there are more high values than what a normal distribution would predict.</a:t>
            </a:r>
            <a:endParaRPr>
              <a:latin typeface="Montserrat Light"/>
              <a:ea typeface="Montserrat Light"/>
              <a:cs typeface="Montserrat Light"/>
              <a:sym typeface="Montserrat Light"/>
            </a:endParaRPr>
          </a:p>
        </p:txBody>
      </p:sp>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P3 - The Model (Price Prediction)</a:t>
            </a:r>
            <a:endParaRPr>
              <a:solidFill>
                <a:srgbClr val="F05B5F"/>
              </a:solidFill>
              <a:latin typeface="Montserrat ExtraBold"/>
              <a:ea typeface="Montserrat ExtraBold"/>
              <a:cs typeface="Montserrat ExtraBold"/>
              <a:sym typeface="Montserrat ExtraBold"/>
            </a:endParaRPr>
          </a:p>
        </p:txBody>
      </p:sp>
      <p:pic>
        <p:nvPicPr>
          <p:cNvPr id="244" name="Google Shape;244;p39"/>
          <p:cNvPicPr preferRelativeResize="0"/>
          <p:nvPr/>
        </p:nvPicPr>
        <p:blipFill>
          <a:blip r:embed="rId3">
            <a:alphaModFix/>
          </a:blip>
          <a:stretch>
            <a:fillRect/>
          </a:stretch>
        </p:blipFill>
        <p:spPr>
          <a:xfrm>
            <a:off x="4326898" y="1128110"/>
            <a:ext cx="4505399" cy="3465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idx="1" type="body"/>
          </p:nvPr>
        </p:nvSpPr>
        <p:spPr>
          <a:xfrm>
            <a:off x="311700" y="1152475"/>
            <a:ext cx="8722200" cy="34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Step 3- Encoding</a:t>
            </a:r>
            <a:endParaRPr>
              <a:latin typeface="Montserrat SemiBold"/>
              <a:ea typeface="Montserrat SemiBold"/>
              <a:cs typeface="Montserrat SemiBold"/>
              <a:sym typeface="Montserrat SemiBold"/>
            </a:endParaRPr>
          </a:p>
          <a:p>
            <a:pPr indent="-307975" lvl="0" marL="457200" rtl="0" algn="l">
              <a:spcBef>
                <a:spcPts val="1200"/>
              </a:spcBef>
              <a:spcAft>
                <a:spcPts val="0"/>
              </a:spcAft>
              <a:buSzPts val="1250"/>
              <a:buFont typeface="Montserrat Light"/>
              <a:buAutoNum type="arabicPeriod"/>
            </a:pPr>
            <a:r>
              <a:rPr lang="en" sz="1250">
                <a:latin typeface="Montserrat Light"/>
                <a:ea typeface="Montserrat Light"/>
                <a:cs typeface="Montserrat Light"/>
                <a:sym typeface="Montserrat Light"/>
              </a:rPr>
              <a:t>Encode categorical data</a:t>
            </a:r>
            <a:endParaRPr sz="1250">
              <a:latin typeface="Montserrat Light"/>
              <a:ea typeface="Montserrat Light"/>
              <a:cs typeface="Montserrat Light"/>
              <a:sym typeface="Montserrat Light"/>
            </a:endParaRPr>
          </a:p>
          <a:p>
            <a:pPr indent="-307975" lvl="0" marL="457200" rtl="0" algn="l">
              <a:spcBef>
                <a:spcPts val="0"/>
              </a:spcBef>
              <a:spcAft>
                <a:spcPts val="0"/>
              </a:spcAft>
              <a:buSzPts val="1250"/>
              <a:buFont typeface="Montserrat Light"/>
              <a:buAutoNum type="arabicPeriod"/>
            </a:pPr>
            <a:r>
              <a:rPr lang="en" sz="1250">
                <a:latin typeface="Montserrat Light"/>
                <a:ea typeface="Montserrat Light"/>
                <a:cs typeface="Montserrat Light"/>
                <a:sym typeface="Montserrat Light"/>
              </a:rPr>
              <a:t>Have hot encoded columns</a:t>
            </a:r>
            <a:endParaRPr sz="1250">
              <a:latin typeface="Montserrat Light"/>
              <a:ea typeface="Montserrat Light"/>
              <a:cs typeface="Montserrat Light"/>
              <a:sym typeface="Montserrat Light"/>
            </a:endParaRPr>
          </a:p>
          <a:p>
            <a:pPr indent="-307975" lvl="0" marL="457200" rtl="0" algn="l">
              <a:spcBef>
                <a:spcPts val="0"/>
              </a:spcBef>
              <a:spcAft>
                <a:spcPts val="0"/>
              </a:spcAft>
              <a:buSzPts val="1250"/>
              <a:buFont typeface="Montserrat Light"/>
              <a:buAutoNum type="arabicPeriod"/>
            </a:pPr>
            <a:r>
              <a:rPr lang="en" sz="1250">
                <a:latin typeface="Montserrat Light"/>
                <a:ea typeface="Montserrat Light"/>
                <a:cs typeface="Montserrat Light"/>
                <a:sym typeface="Montserrat Light"/>
              </a:rPr>
              <a:t>Adjust for Target variable (Price)</a:t>
            </a:r>
            <a:endParaRPr sz="1250">
              <a:latin typeface="Montserrat Light"/>
              <a:ea typeface="Montserrat Light"/>
              <a:cs typeface="Montserrat Light"/>
              <a:sym typeface="Montserrat Light"/>
            </a:endParaRPr>
          </a:p>
        </p:txBody>
      </p:sp>
      <p:sp>
        <p:nvSpPr>
          <p:cNvPr id="250" name="Google Shape;25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P3 - The Model (Price Prediction)</a:t>
            </a:r>
            <a:endParaRPr>
              <a:solidFill>
                <a:srgbClr val="F05B5F"/>
              </a:solidFill>
              <a:latin typeface="Montserrat ExtraBold"/>
              <a:ea typeface="Montserrat ExtraBold"/>
              <a:cs typeface="Montserrat ExtraBold"/>
              <a:sym typeface="Montserrat ExtraBold"/>
            </a:endParaRPr>
          </a:p>
        </p:txBody>
      </p:sp>
      <p:pic>
        <p:nvPicPr>
          <p:cNvPr id="251" name="Google Shape;251;p40"/>
          <p:cNvPicPr preferRelativeResize="0"/>
          <p:nvPr/>
        </p:nvPicPr>
        <p:blipFill>
          <a:blip r:embed="rId3">
            <a:alphaModFix/>
          </a:blip>
          <a:stretch>
            <a:fillRect/>
          </a:stretch>
        </p:blipFill>
        <p:spPr>
          <a:xfrm>
            <a:off x="556100" y="2505950"/>
            <a:ext cx="8031799" cy="224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idx="1" type="body"/>
          </p:nvPr>
        </p:nvSpPr>
        <p:spPr>
          <a:xfrm>
            <a:off x="311700" y="1152475"/>
            <a:ext cx="8722200" cy="34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Step 4 - </a:t>
            </a:r>
            <a:r>
              <a:rPr lang="en">
                <a:latin typeface="Montserrat SemiBold"/>
                <a:ea typeface="Montserrat SemiBold"/>
                <a:cs typeface="Montserrat SemiBold"/>
                <a:sym typeface="Montserrat SemiBold"/>
              </a:rPr>
              <a:t>Hyperparameter</a:t>
            </a:r>
            <a:r>
              <a:rPr lang="en">
                <a:latin typeface="Montserrat SemiBold"/>
                <a:ea typeface="Montserrat SemiBold"/>
                <a:cs typeface="Montserrat SemiBold"/>
                <a:sym typeface="Montserrat SemiBold"/>
              </a:rPr>
              <a:t> tuning and Random Forest Results &amp; Outcomes</a:t>
            </a:r>
            <a:endParaRPr>
              <a:latin typeface="Montserrat SemiBold"/>
              <a:ea typeface="Montserrat SemiBold"/>
              <a:cs typeface="Montserrat SemiBold"/>
              <a:sym typeface="Montserrat SemiBold"/>
            </a:endParaRPr>
          </a:p>
          <a:p>
            <a:pPr indent="-307975" lvl="0" marL="457200" rtl="0" algn="l">
              <a:lnSpc>
                <a:spcPct val="100000"/>
              </a:lnSpc>
              <a:spcBef>
                <a:spcPts val="1200"/>
              </a:spcBef>
              <a:spcAft>
                <a:spcPts val="0"/>
              </a:spcAft>
              <a:buSzPts val="1250"/>
              <a:buFont typeface="Montserrat"/>
              <a:buAutoNum type="arabicPeriod"/>
            </a:pPr>
            <a:r>
              <a:rPr lang="en" sz="1250">
                <a:latin typeface="Montserrat"/>
                <a:ea typeface="Montserrat"/>
                <a:cs typeface="Montserrat"/>
                <a:sym typeface="Montserrat"/>
              </a:rPr>
              <a:t>R squared value of close to </a:t>
            </a:r>
            <a:r>
              <a:rPr lang="en" sz="1250">
                <a:latin typeface="Montserrat Medium"/>
                <a:ea typeface="Montserrat Medium"/>
                <a:cs typeface="Montserrat Medium"/>
                <a:sym typeface="Montserrat Medium"/>
              </a:rPr>
              <a:t>99%</a:t>
            </a:r>
            <a:endParaRPr sz="1250">
              <a:latin typeface="Montserrat Medium"/>
              <a:ea typeface="Montserrat Medium"/>
              <a:cs typeface="Montserrat Medium"/>
              <a:sym typeface="Montserrat Medium"/>
            </a:endParaRPr>
          </a:p>
          <a:p>
            <a:pPr indent="-307975" lvl="0" marL="457200" rtl="0" algn="l">
              <a:lnSpc>
                <a:spcPct val="100000"/>
              </a:lnSpc>
              <a:spcBef>
                <a:spcPts val="1000"/>
              </a:spcBef>
              <a:spcAft>
                <a:spcPts val="0"/>
              </a:spcAft>
              <a:buSzPts val="1250"/>
              <a:buFont typeface="Montserrat"/>
              <a:buAutoNum type="arabicPeriod"/>
            </a:pPr>
            <a:r>
              <a:rPr lang="en" sz="1250">
                <a:latin typeface="Montserrat"/>
                <a:ea typeface="Montserrat"/>
                <a:cs typeface="Montserrat"/>
                <a:sym typeface="Montserrat"/>
              </a:rPr>
              <a:t>Mean Squared Error (MSE) of</a:t>
            </a:r>
            <a:endParaRPr sz="1250">
              <a:latin typeface="Montserrat"/>
              <a:ea typeface="Montserrat"/>
              <a:cs typeface="Montserrat"/>
              <a:sym typeface="Montserrat"/>
            </a:endParaRPr>
          </a:p>
          <a:p>
            <a:pPr indent="0" lvl="0" marL="457200" rtl="0" algn="l">
              <a:lnSpc>
                <a:spcPct val="100000"/>
              </a:lnSpc>
              <a:spcBef>
                <a:spcPts val="1000"/>
              </a:spcBef>
              <a:spcAft>
                <a:spcPts val="1000"/>
              </a:spcAft>
              <a:buNone/>
            </a:pPr>
            <a:r>
              <a:rPr lang="en" sz="1250">
                <a:latin typeface="Montserrat"/>
                <a:ea typeface="Montserrat"/>
                <a:cs typeface="Montserrat"/>
                <a:sym typeface="Montserrat"/>
              </a:rPr>
              <a:t>around</a:t>
            </a:r>
            <a:r>
              <a:rPr lang="en" sz="1250">
                <a:latin typeface="Montserrat"/>
                <a:ea typeface="Montserrat"/>
                <a:cs typeface="Montserrat"/>
                <a:sym typeface="Montserrat"/>
              </a:rPr>
              <a:t> </a:t>
            </a:r>
            <a:r>
              <a:rPr lang="en" sz="1250">
                <a:latin typeface="Montserrat Medium"/>
                <a:ea typeface="Montserrat Medium"/>
                <a:cs typeface="Montserrat Medium"/>
                <a:sym typeface="Montserrat Medium"/>
              </a:rPr>
              <a:t>175</a:t>
            </a:r>
            <a:endParaRPr sz="1250">
              <a:latin typeface="Montserrat Medium"/>
              <a:ea typeface="Montserrat Medium"/>
              <a:cs typeface="Montserrat Medium"/>
              <a:sym typeface="Montserrat Medium"/>
            </a:endParaRPr>
          </a:p>
        </p:txBody>
      </p:sp>
      <p:sp>
        <p:nvSpPr>
          <p:cNvPr id="257" name="Google Shape;25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P3 - The Model (Price Prediction)</a:t>
            </a:r>
            <a:endParaRPr>
              <a:solidFill>
                <a:srgbClr val="F05B5F"/>
              </a:solidFill>
              <a:latin typeface="Montserrat ExtraBold"/>
              <a:ea typeface="Montserrat ExtraBold"/>
              <a:cs typeface="Montserrat ExtraBold"/>
              <a:sym typeface="Montserrat ExtraBold"/>
            </a:endParaRPr>
          </a:p>
        </p:txBody>
      </p:sp>
      <p:pic>
        <p:nvPicPr>
          <p:cNvPr id="258" name="Google Shape;258;p41"/>
          <p:cNvPicPr preferRelativeResize="0"/>
          <p:nvPr/>
        </p:nvPicPr>
        <p:blipFill rotWithShape="1">
          <a:blip r:embed="rId3">
            <a:alphaModFix/>
          </a:blip>
          <a:srcRect b="10618" l="3678" r="17556" t="0"/>
          <a:stretch/>
        </p:blipFill>
        <p:spPr>
          <a:xfrm>
            <a:off x="4645675" y="1912500"/>
            <a:ext cx="4332151" cy="2727175"/>
          </a:xfrm>
          <a:prstGeom prst="rect">
            <a:avLst/>
          </a:prstGeom>
          <a:noFill/>
          <a:ln>
            <a:noFill/>
          </a:ln>
        </p:spPr>
      </p:pic>
      <p:pic>
        <p:nvPicPr>
          <p:cNvPr id="259" name="Google Shape;259;p41"/>
          <p:cNvPicPr preferRelativeResize="0"/>
          <p:nvPr/>
        </p:nvPicPr>
        <p:blipFill rotWithShape="1">
          <a:blip r:embed="rId3">
            <a:alphaModFix/>
          </a:blip>
          <a:srcRect b="2351" l="9208" r="26487" t="91938"/>
          <a:stretch/>
        </p:blipFill>
        <p:spPr>
          <a:xfrm>
            <a:off x="742575" y="4218900"/>
            <a:ext cx="3161176" cy="15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Introduction</a:t>
            </a:r>
            <a:endParaRPr>
              <a:solidFill>
                <a:srgbClr val="F05B5F"/>
              </a:solidFill>
              <a:latin typeface="Montserrat ExtraBold"/>
              <a:ea typeface="Montserrat ExtraBold"/>
              <a:cs typeface="Montserrat ExtraBold"/>
              <a:sym typeface="Montserrat ExtraBol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Table of Contents</a:t>
            </a:r>
            <a:endParaRPr>
              <a:latin typeface="Montserrat Light"/>
              <a:ea typeface="Montserrat Light"/>
              <a:cs typeface="Montserrat Light"/>
              <a:sym typeface="Montserrat Light"/>
            </a:endParaRPr>
          </a:p>
          <a:p>
            <a:pPr indent="-342900" lvl="0" marL="457200" rtl="0" algn="l">
              <a:lnSpc>
                <a:spcPct val="150000"/>
              </a:lnSpc>
              <a:spcBef>
                <a:spcPts val="1200"/>
              </a:spcBef>
              <a:spcAft>
                <a:spcPts val="0"/>
              </a:spcAft>
              <a:buSzPts val="1800"/>
              <a:buFont typeface="Montserrat Light"/>
              <a:buAutoNum type="arabicPeriod"/>
            </a:pPr>
            <a:r>
              <a:rPr lang="en">
                <a:latin typeface="Montserrat Light"/>
                <a:ea typeface="Montserrat Light"/>
                <a:cs typeface="Montserrat Light"/>
                <a:sym typeface="Montserrat Light"/>
              </a:rPr>
              <a:t>The Dataset</a:t>
            </a:r>
            <a:endParaRPr>
              <a:latin typeface="Montserrat Light"/>
              <a:ea typeface="Montserrat Light"/>
              <a:cs typeface="Montserrat Light"/>
              <a:sym typeface="Montserrat Light"/>
            </a:endParaRPr>
          </a:p>
          <a:p>
            <a:pPr indent="-342900" lvl="0" marL="457200" rtl="0" algn="l">
              <a:lnSpc>
                <a:spcPct val="150000"/>
              </a:lnSpc>
              <a:spcBef>
                <a:spcPts val="0"/>
              </a:spcBef>
              <a:spcAft>
                <a:spcPts val="0"/>
              </a:spcAft>
              <a:buSzPts val="1800"/>
              <a:buFont typeface="Montserrat Light"/>
              <a:buAutoNum type="arabicPeriod"/>
            </a:pPr>
            <a:r>
              <a:rPr lang="en">
                <a:latin typeface="Montserrat Light"/>
                <a:ea typeface="Montserrat Light"/>
                <a:cs typeface="Montserrat Light"/>
                <a:sym typeface="Montserrat Light"/>
              </a:rPr>
              <a:t>Problem Statement</a:t>
            </a:r>
            <a:endParaRPr>
              <a:latin typeface="Montserrat Light"/>
              <a:ea typeface="Montserrat Light"/>
              <a:cs typeface="Montserrat Light"/>
              <a:sym typeface="Montserrat Light"/>
            </a:endParaRPr>
          </a:p>
          <a:p>
            <a:pPr indent="-342900" lvl="0" marL="457200" rtl="0" algn="l">
              <a:lnSpc>
                <a:spcPct val="150000"/>
              </a:lnSpc>
              <a:spcBef>
                <a:spcPts val="0"/>
              </a:spcBef>
              <a:spcAft>
                <a:spcPts val="0"/>
              </a:spcAft>
              <a:buSzPts val="1800"/>
              <a:buFont typeface="Montserrat Light"/>
              <a:buAutoNum type="arabicPeriod"/>
            </a:pPr>
            <a:r>
              <a:rPr lang="en">
                <a:latin typeface="Montserrat Light"/>
                <a:ea typeface="Montserrat Light"/>
                <a:cs typeface="Montserrat Light"/>
                <a:sym typeface="Montserrat Light"/>
              </a:rPr>
              <a:t>Overview </a:t>
            </a:r>
            <a:endParaRPr>
              <a:latin typeface="Montserrat Light"/>
              <a:ea typeface="Montserrat Light"/>
              <a:cs typeface="Montserrat Light"/>
              <a:sym typeface="Montserrat Light"/>
            </a:endParaRPr>
          </a:p>
          <a:p>
            <a:pPr indent="-342900" lvl="0" marL="457200" rtl="0" algn="l">
              <a:lnSpc>
                <a:spcPct val="150000"/>
              </a:lnSpc>
              <a:spcBef>
                <a:spcPts val="0"/>
              </a:spcBef>
              <a:spcAft>
                <a:spcPts val="0"/>
              </a:spcAft>
              <a:buSzPts val="1800"/>
              <a:buFont typeface="Montserrat Light"/>
              <a:buAutoNum type="arabicPeriod"/>
            </a:pPr>
            <a:r>
              <a:rPr lang="en">
                <a:latin typeface="Montserrat Light"/>
                <a:ea typeface="Montserrat Light"/>
                <a:cs typeface="Montserrat Light"/>
                <a:sym typeface="Montserrat Light"/>
              </a:rPr>
              <a:t>P1 - Data Preprocessing &amp; Cleaning</a:t>
            </a:r>
            <a:endParaRPr>
              <a:latin typeface="Montserrat Light"/>
              <a:ea typeface="Montserrat Light"/>
              <a:cs typeface="Montserrat Light"/>
              <a:sym typeface="Montserrat Light"/>
            </a:endParaRPr>
          </a:p>
          <a:p>
            <a:pPr indent="-342900" lvl="0" marL="457200" rtl="0" algn="l">
              <a:lnSpc>
                <a:spcPct val="150000"/>
              </a:lnSpc>
              <a:spcBef>
                <a:spcPts val="0"/>
              </a:spcBef>
              <a:spcAft>
                <a:spcPts val="0"/>
              </a:spcAft>
              <a:buSzPts val="1800"/>
              <a:buFont typeface="Montserrat Light"/>
              <a:buAutoNum type="arabicPeriod"/>
            </a:pPr>
            <a:r>
              <a:rPr lang="en">
                <a:latin typeface="Montserrat Light"/>
                <a:ea typeface="Montserrat Light"/>
                <a:cs typeface="Montserrat Light"/>
                <a:sym typeface="Montserrat Light"/>
              </a:rPr>
              <a:t>P2 - Exploratory Data Analysis (EDA) &amp; Visualization</a:t>
            </a:r>
            <a:endParaRPr>
              <a:latin typeface="Montserrat Light"/>
              <a:ea typeface="Montserrat Light"/>
              <a:cs typeface="Montserrat Light"/>
              <a:sym typeface="Montserrat Light"/>
            </a:endParaRPr>
          </a:p>
          <a:p>
            <a:pPr indent="-342900" lvl="0" marL="457200" rtl="0" algn="l">
              <a:lnSpc>
                <a:spcPct val="150000"/>
              </a:lnSpc>
              <a:spcBef>
                <a:spcPts val="0"/>
              </a:spcBef>
              <a:spcAft>
                <a:spcPts val="0"/>
              </a:spcAft>
              <a:buSzPts val="1800"/>
              <a:buFont typeface="Montserrat Light"/>
              <a:buAutoNum type="arabicPeriod"/>
            </a:pPr>
            <a:r>
              <a:rPr lang="en">
                <a:latin typeface="Montserrat Light"/>
                <a:ea typeface="Montserrat Light"/>
                <a:cs typeface="Montserrat Light"/>
                <a:sym typeface="Montserrat Light"/>
              </a:rPr>
              <a:t>P3 - </a:t>
            </a:r>
            <a:r>
              <a:rPr lang="en">
                <a:latin typeface="Montserrat Light"/>
                <a:ea typeface="Montserrat Light"/>
                <a:cs typeface="Montserrat Light"/>
                <a:sym typeface="Montserrat Light"/>
              </a:rPr>
              <a:t>Data Science Model</a:t>
            </a:r>
            <a:endParaRPr>
              <a:latin typeface="Montserrat Light"/>
              <a:ea typeface="Montserrat Light"/>
              <a:cs typeface="Montserrat Light"/>
              <a:sym typeface="Montserrat Light"/>
            </a:endParaRPr>
          </a:p>
          <a:p>
            <a:pPr indent="-342900" lvl="0" marL="457200" rtl="0" algn="l">
              <a:lnSpc>
                <a:spcPct val="150000"/>
              </a:lnSpc>
              <a:spcBef>
                <a:spcPts val="0"/>
              </a:spcBef>
              <a:spcAft>
                <a:spcPts val="0"/>
              </a:spcAft>
              <a:buSzPts val="1800"/>
              <a:buFont typeface="Montserrat Light"/>
              <a:buAutoNum type="arabicPeriod"/>
            </a:pPr>
            <a:r>
              <a:rPr lang="en">
                <a:latin typeface="Montserrat Light"/>
                <a:ea typeface="Montserrat Light"/>
                <a:cs typeface="Montserrat Light"/>
                <a:sym typeface="Montserrat Light"/>
              </a:rPr>
              <a:t>Conclusion</a:t>
            </a:r>
            <a:endParaRPr>
              <a:latin typeface="Montserrat Light"/>
              <a:ea typeface="Montserrat Light"/>
              <a:cs typeface="Montserrat Light"/>
              <a:sym typeface="Montserrat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idx="1" type="body"/>
          </p:nvPr>
        </p:nvSpPr>
        <p:spPr>
          <a:xfrm>
            <a:off x="311700" y="1152475"/>
            <a:ext cx="8722200" cy="348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Benefits</a:t>
            </a:r>
            <a:r>
              <a:rPr lang="en">
                <a:latin typeface="Montserrat SemiBold"/>
                <a:ea typeface="Montserrat SemiBold"/>
                <a:cs typeface="Montserrat SemiBold"/>
                <a:sym typeface="Montserrat SemiBold"/>
              </a:rPr>
              <a:t> &amp; Possible scope of improvement in the future</a:t>
            </a:r>
            <a:endParaRPr>
              <a:latin typeface="Montserrat SemiBold"/>
              <a:ea typeface="Montserrat SemiBold"/>
              <a:cs typeface="Montserrat SemiBold"/>
              <a:sym typeface="Montserrat SemiBold"/>
            </a:endParaRPr>
          </a:p>
          <a:p>
            <a:pPr indent="-314325" lvl="0" marL="457200" rtl="0" algn="l">
              <a:lnSpc>
                <a:spcPct val="100000"/>
              </a:lnSpc>
              <a:spcBef>
                <a:spcPts val="1200"/>
              </a:spcBef>
              <a:spcAft>
                <a:spcPts val="0"/>
              </a:spcAft>
              <a:buSzPts val="1350"/>
              <a:buFont typeface="Montserrat Light"/>
              <a:buAutoNum type="arabicPeriod"/>
            </a:pPr>
            <a:r>
              <a:rPr lang="en" sz="1350">
                <a:latin typeface="Montserrat Light"/>
                <a:ea typeface="Montserrat Light"/>
                <a:cs typeface="Montserrat Light"/>
                <a:sym typeface="Montserrat Light"/>
              </a:rPr>
              <a:t>Very </a:t>
            </a:r>
            <a:r>
              <a:rPr lang="en" sz="1350">
                <a:latin typeface="Montserrat Medium"/>
                <a:ea typeface="Montserrat Medium"/>
                <a:cs typeface="Montserrat Medium"/>
                <a:sym typeface="Montserrat Medium"/>
              </a:rPr>
              <a:t>accurate </a:t>
            </a:r>
            <a:r>
              <a:rPr lang="en" sz="1350">
                <a:latin typeface="Montserrat Light"/>
                <a:ea typeface="Montserrat Light"/>
                <a:cs typeface="Montserrat Light"/>
                <a:sym typeface="Montserrat Light"/>
              </a:rPr>
              <a:t>in given data</a:t>
            </a:r>
            <a:endParaRPr sz="1350">
              <a:latin typeface="Montserrat Light"/>
              <a:ea typeface="Montserrat Light"/>
              <a:cs typeface="Montserrat Light"/>
              <a:sym typeface="Montserrat Light"/>
            </a:endParaRPr>
          </a:p>
          <a:p>
            <a:pPr indent="-314325" lvl="0" marL="457200" rtl="0" algn="l">
              <a:lnSpc>
                <a:spcPct val="100000"/>
              </a:lnSpc>
              <a:spcBef>
                <a:spcPts val="1000"/>
              </a:spcBef>
              <a:spcAft>
                <a:spcPts val="0"/>
              </a:spcAft>
              <a:buSzPts val="1350"/>
              <a:buFont typeface="Montserrat Light"/>
              <a:buAutoNum type="arabicPeriod"/>
            </a:pPr>
            <a:r>
              <a:rPr lang="en" sz="1350">
                <a:latin typeface="Montserrat Light"/>
                <a:ea typeface="Montserrat Light"/>
                <a:cs typeface="Montserrat Light"/>
                <a:sym typeface="Montserrat Light"/>
              </a:rPr>
              <a:t>Can help new owners/ people new to Airbnb and</a:t>
            </a:r>
            <a:r>
              <a:rPr lang="en" sz="1350">
                <a:latin typeface="Montserrat Medium"/>
                <a:ea typeface="Montserrat Medium"/>
                <a:cs typeface="Montserrat Medium"/>
                <a:sym typeface="Montserrat Medium"/>
              </a:rPr>
              <a:t> suggest a price for their listing</a:t>
            </a:r>
            <a:r>
              <a:rPr lang="en" sz="1350">
                <a:latin typeface="Montserrat Light"/>
                <a:ea typeface="Montserrat Light"/>
                <a:cs typeface="Montserrat Light"/>
                <a:sym typeface="Montserrat Light"/>
              </a:rPr>
              <a:t>- not too high or low</a:t>
            </a:r>
            <a:endParaRPr sz="1350">
              <a:latin typeface="Montserrat Light"/>
              <a:ea typeface="Montserrat Light"/>
              <a:cs typeface="Montserrat Light"/>
              <a:sym typeface="Montserrat Light"/>
            </a:endParaRPr>
          </a:p>
          <a:p>
            <a:pPr indent="-314325" lvl="0" marL="457200" rtl="0" algn="l">
              <a:lnSpc>
                <a:spcPct val="100000"/>
              </a:lnSpc>
              <a:spcBef>
                <a:spcPts val="1000"/>
              </a:spcBef>
              <a:spcAft>
                <a:spcPts val="0"/>
              </a:spcAft>
              <a:buSzPts val="1350"/>
              <a:buFont typeface="Montserrat Light"/>
              <a:buAutoNum type="arabicPeriod"/>
            </a:pPr>
            <a:r>
              <a:rPr lang="en" sz="1350">
                <a:latin typeface="Montserrat Light"/>
                <a:ea typeface="Montserrat Light"/>
                <a:cs typeface="Montserrat Light"/>
                <a:sym typeface="Montserrat Light"/>
              </a:rPr>
              <a:t>Data could include features about the listing to </a:t>
            </a:r>
            <a:r>
              <a:rPr lang="en" sz="1350">
                <a:latin typeface="Montserrat Medium"/>
                <a:ea typeface="Montserrat Medium"/>
                <a:cs typeface="Montserrat Medium"/>
                <a:sym typeface="Montserrat Medium"/>
              </a:rPr>
              <a:t>help better predict price over larger geographical areas</a:t>
            </a:r>
            <a:endParaRPr sz="1350">
              <a:latin typeface="Montserrat Medium"/>
              <a:ea typeface="Montserrat Medium"/>
              <a:cs typeface="Montserrat Medium"/>
              <a:sym typeface="Montserrat Medium"/>
            </a:endParaRPr>
          </a:p>
          <a:p>
            <a:pPr indent="-314325" lvl="0" marL="457200" rtl="0" algn="l">
              <a:lnSpc>
                <a:spcPct val="100000"/>
              </a:lnSpc>
              <a:spcBef>
                <a:spcPts val="1000"/>
              </a:spcBef>
              <a:spcAft>
                <a:spcPts val="0"/>
              </a:spcAft>
              <a:buSzPts val="1350"/>
              <a:buFont typeface="Montserrat Light"/>
              <a:buAutoNum type="arabicPeriod"/>
            </a:pPr>
            <a:r>
              <a:rPr lang="en" sz="1350">
                <a:latin typeface="Montserrat Light"/>
                <a:ea typeface="Montserrat Light"/>
                <a:cs typeface="Montserrat Light"/>
                <a:sym typeface="Montserrat Light"/>
              </a:rPr>
              <a:t>We c</a:t>
            </a:r>
            <a:r>
              <a:rPr lang="en" sz="1350">
                <a:latin typeface="Montserrat Medium"/>
                <a:ea typeface="Montserrat Medium"/>
                <a:cs typeface="Montserrat Medium"/>
                <a:sym typeface="Montserrat Medium"/>
              </a:rPr>
              <a:t>ould have more temporal data</a:t>
            </a:r>
            <a:r>
              <a:rPr lang="en" sz="1350">
                <a:latin typeface="Montserrat Light"/>
                <a:ea typeface="Montserrat Light"/>
                <a:cs typeface="Montserrat Light"/>
                <a:sym typeface="Montserrat Light"/>
              </a:rPr>
              <a:t> to judge the traffic of airbnbs over time.</a:t>
            </a:r>
            <a:endParaRPr sz="1350">
              <a:latin typeface="Montserrat Light"/>
              <a:ea typeface="Montserrat Light"/>
              <a:cs typeface="Montserrat Light"/>
              <a:sym typeface="Montserrat Light"/>
            </a:endParaRPr>
          </a:p>
          <a:p>
            <a:pPr indent="0" lvl="0" marL="0" rtl="0" algn="l">
              <a:lnSpc>
                <a:spcPct val="100000"/>
              </a:lnSpc>
              <a:spcBef>
                <a:spcPts val="1000"/>
              </a:spcBef>
              <a:spcAft>
                <a:spcPts val="0"/>
              </a:spcAft>
              <a:buNone/>
            </a:pPr>
            <a:r>
              <a:t/>
            </a:r>
            <a:endParaRPr sz="1250">
              <a:latin typeface="Montserrat Light"/>
              <a:ea typeface="Montserrat Light"/>
              <a:cs typeface="Montserrat Light"/>
              <a:sym typeface="Montserrat Light"/>
            </a:endParaRPr>
          </a:p>
          <a:p>
            <a:pPr indent="0" lvl="0" marL="0" rtl="0" algn="l">
              <a:spcBef>
                <a:spcPts val="1000"/>
              </a:spcBef>
              <a:spcAft>
                <a:spcPts val="0"/>
              </a:spcAft>
              <a:buClr>
                <a:schemeClr val="dk1"/>
              </a:buClr>
              <a:buSzPts val="1100"/>
              <a:buFont typeface="Arial"/>
              <a:buNone/>
            </a:pPr>
            <a:r>
              <a:rPr lang="en" sz="1200">
                <a:solidFill>
                  <a:srgbClr val="0D0D0D"/>
                </a:solidFill>
                <a:highlight>
                  <a:srgbClr val="FFFFFF"/>
                </a:highlight>
                <a:latin typeface="Montserrat Light"/>
                <a:ea typeface="Montserrat Light"/>
                <a:cs typeface="Montserrat Light"/>
                <a:sym typeface="Montserrat Light"/>
              </a:rPr>
              <a:t>Moving forward, this predictive model can be a </a:t>
            </a:r>
            <a:r>
              <a:rPr lang="en" sz="1200">
                <a:solidFill>
                  <a:srgbClr val="0D0D0D"/>
                </a:solidFill>
                <a:highlight>
                  <a:srgbClr val="FFFFFF"/>
                </a:highlight>
                <a:latin typeface="Montserrat Medium"/>
                <a:ea typeface="Montserrat Medium"/>
                <a:cs typeface="Montserrat Medium"/>
                <a:sym typeface="Montserrat Medium"/>
              </a:rPr>
              <a:t>valuable tool for hosts </a:t>
            </a:r>
            <a:r>
              <a:rPr lang="en" sz="1200">
                <a:solidFill>
                  <a:srgbClr val="0D0D0D"/>
                </a:solidFill>
                <a:highlight>
                  <a:srgbClr val="FFFFFF"/>
                </a:highlight>
                <a:latin typeface="Montserrat Light"/>
                <a:ea typeface="Montserrat Light"/>
                <a:cs typeface="Montserrat Light"/>
                <a:sym typeface="Montserrat Light"/>
              </a:rPr>
              <a:t>to set competitive prices and maximize their earnings, while </a:t>
            </a:r>
            <a:r>
              <a:rPr lang="en" sz="1200">
                <a:solidFill>
                  <a:srgbClr val="0D0D0D"/>
                </a:solidFill>
                <a:highlight>
                  <a:srgbClr val="FFFFFF"/>
                </a:highlight>
                <a:latin typeface="Montserrat Medium"/>
                <a:ea typeface="Montserrat Medium"/>
                <a:cs typeface="Montserrat Medium"/>
                <a:sym typeface="Montserrat Medium"/>
              </a:rPr>
              <a:t>also helping travelers</a:t>
            </a:r>
            <a:r>
              <a:rPr lang="en" sz="1200">
                <a:solidFill>
                  <a:srgbClr val="0D0D0D"/>
                </a:solidFill>
                <a:highlight>
                  <a:srgbClr val="FFFFFF"/>
                </a:highlight>
                <a:latin typeface="Montserrat Light"/>
                <a:ea typeface="Montserrat Light"/>
                <a:cs typeface="Montserrat Light"/>
                <a:sym typeface="Montserrat Light"/>
              </a:rPr>
              <a:t> find affordable and suitable accommodations in the vibrant city of NYC. </a:t>
            </a:r>
            <a:endParaRPr sz="1200">
              <a:solidFill>
                <a:srgbClr val="0D0D0D"/>
              </a:solidFill>
              <a:highlight>
                <a:srgbClr val="FFFFFF"/>
              </a:highlight>
              <a:latin typeface="Montserrat Light"/>
              <a:ea typeface="Montserrat Light"/>
              <a:cs typeface="Montserrat Light"/>
              <a:sym typeface="Montserrat Light"/>
            </a:endParaRPr>
          </a:p>
          <a:p>
            <a:pPr indent="0" lvl="0" marL="0" rtl="0" algn="l">
              <a:spcBef>
                <a:spcPts val="1200"/>
              </a:spcBef>
              <a:spcAft>
                <a:spcPts val="1200"/>
              </a:spcAft>
              <a:buClr>
                <a:schemeClr val="dk1"/>
              </a:buClr>
              <a:buSzPts val="1100"/>
              <a:buFont typeface="Arial"/>
              <a:buNone/>
            </a:pPr>
            <a:r>
              <a:rPr lang="en" sz="1200">
                <a:solidFill>
                  <a:srgbClr val="0D0D0D"/>
                </a:solidFill>
                <a:highlight>
                  <a:srgbClr val="FFFFFF"/>
                </a:highlight>
                <a:latin typeface="Montserrat Light"/>
                <a:ea typeface="Montserrat Light"/>
                <a:cs typeface="Montserrat Light"/>
                <a:sym typeface="Montserrat Light"/>
              </a:rPr>
              <a:t>As the Airbnb market continues to evolve, understanding these pricing dynamics will be essential for both hosts and travelers to make informed decisions.</a:t>
            </a:r>
            <a:endParaRPr sz="1050">
              <a:latin typeface="Montserrat Light"/>
              <a:ea typeface="Montserrat Light"/>
              <a:cs typeface="Montserrat Light"/>
              <a:sym typeface="Montserrat Light"/>
            </a:endParaRPr>
          </a:p>
        </p:txBody>
      </p:sp>
      <p:sp>
        <p:nvSpPr>
          <p:cNvPr id="265" name="Google Shape;26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Conclusions from </a:t>
            </a:r>
            <a:r>
              <a:rPr lang="en">
                <a:solidFill>
                  <a:srgbClr val="F05B5F"/>
                </a:solidFill>
                <a:latin typeface="Montserrat ExtraBold"/>
                <a:ea typeface="Montserrat ExtraBold"/>
                <a:cs typeface="Montserrat ExtraBold"/>
                <a:sym typeface="Montserrat ExtraBold"/>
              </a:rPr>
              <a:t>the Model</a:t>
            </a:r>
            <a:endParaRPr>
              <a:solidFill>
                <a:srgbClr val="F05B5F"/>
              </a:solidFill>
              <a:latin typeface="Montserrat ExtraBold"/>
              <a:ea typeface="Montserrat ExtraBold"/>
              <a:cs typeface="Montserrat ExtraBold"/>
              <a:sym typeface="Montserrat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05B5F"/>
                </a:solidFill>
                <a:latin typeface="Montserrat ExtraBold"/>
                <a:ea typeface="Montserrat ExtraBold"/>
                <a:cs typeface="Montserrat ExtraBold"/>
                <a:sym typeface="Montserrat ExtraBold"/>
              </a:rPr>
              <a:t>Thank You</a:t>
            </a:r>
            <a:endParaRPr>
              <a:solidFill>
                <a:srgbClr val="F05B5F"/>
              </a:solidFill>
              <a:latin typeface="Montserrat ExtraBold"/>
              <a:ea typeface="Montserrat ExtraBold"/>
              <a:cs typeface="Montserrat ExtraBold"/>
              <a:sym typeface="Montserrat ExtraBold"/>
            </a:endParaRPr>
          </a:p>
        </p:txBody>
      </p:sp>
      <p:sp>
        <p:nvSpPr>
          <p:cNvPr id="271" name="Google Shape;271;p4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The Dataset</a:t>
            </a:r>
            <a:endParaRPr>
              <a:solidFill>
                <a:srgbClr val="F05B5F"/>
              </a:solidFill>
              <a:latin typeface="Montserrat ExtraBold"/>
              <a:ea typeface="Montserrat ExtraBold"/>
              <a:cs typeface="Montserrat ExtraBold"/>
              <a:sym typeface="Montserrat ExtraBold"/>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u="sng">
                <a:solidFill>
                  <a:srgbClr val="27278B"/>
                </a:solidFill>
                <a:latin typeface="Montserrat"/>
                <a:ea typeface="Montserrat"/>
                <a:cs typeface="Montserrat"/>
                <a:sym typeface="Montserrat"/>
                <a:hlinkClick r:id="rId3">
                  <a:extLst>
                    <a:ext uri="{A12FA001-AC4F-418D-AE19-62706E023703}">
                      <ahyp:hlinkClr val="tx"/>
                    </a:ext>
                  </a:extLst>
                </a:hlinkClick>
              </a:rPr>
              <a:t>https://www.kaggle.com/datasets/dgomonov/new-york-city-airbnb-open-data/data</a:t>
            </a:r>
            <a:endParaRPr sz="1300">
              <a:solidFill>
                <a:srgbClr val="424242"/>
              </a:solidFill>
              <a:latin typeface="Montserrat"/>
              <a:ea typeface="Montserrat"/>
              <a:cs typeface="Montserrat"/>
              <a:sym typeface="Montserrat"/>
            </a:endParaRPr>
          </a:p>
          <a:p>
            <a:pPr indent="-304800" lvl="0" marL="457200" rtl="0" algn="l">
              <a:spcBef>
                <a:spcPts val="1500"/>
              </a:spcBef>
              <a:spcAft>
                <a:spcPts val="0"/>
              </a:spcAft>
              <a:buSzPts val="1200"/>
              <a:buFont typeface="Montserrat Light"/>
              <a:buChar char="●"/>
            </a:pPr>
            <a:r>
              <a:rPr lang="en" sz="1200">
                <a:solidFill>
                  <a:srgbClr val="424242"/>
                </a:solidFill>
                <a:latin typeface="Montserrat Light"/>
                <a:ea typeface="Montserrat Light"/>
                <a:cs typeface="Montserrat Light"/>
                <a:sym typeface="Montserrat Light"/>
              </a:rPr>
              <a:t>Since 2008, guests and hosts have used Airbnb to expand on traveling possibilities and present more unique, personalized way of experiencing the world. This dataset describes the listing activity and metrics in NYC, NY for </a:t>
            </a:r>
            <a:r>
              <a:rPr lang="en" sz="1200">
                <a:solidFill>
                  <a:srgbClr val="424242"/>
                </a:solidFill>
                <a:latin typeface="Montserrat Medium"/>
                <a:ea typeface="Montserrat Medium"/>
                <a:cs typeface="Montserrat Medium"/>
                <a:sym typeface="Montserrat Medium"/>
              </a:rPr>
              <a:t>2019</a:t>
            </a:r>
            <a:r>
              <a:rPr lang="en" sz="1200">
                <a:solidFill>
                  <a:srgbClr val="424242"/>
                </a:solidFill>
                <a:latin typeface="Montserrat Light"/>
                <a:ea typeface="Montserrat Light"/>
                <a:cs typeface="Montserrat Light"/>
                <a:sym typeface="Montserrat Light"/>
              </a:rPr>
              <a:t>.</a:t>
            </a:r>
            <a:endParaRPr sz="1200">
              <a:solidFill>
                <a:srgbClr val="424242"/>
              </a:solidFill>
              <a:latin typeface="Montserrat Light"/>
              <a:ea typeface="Montserrat Light"/>
              <a:cs typeface="Montserrat Light"/>
              <a:sym typeface="Montserrat Light"/>
            </a:endParaRPr>
          </a:p>
          <a:p>
            <a:pPr indent="0" lvl="0" marL="457200" rtl="0" algn="l">
              <a:spcBef>
                <a:spcPts val="1200"/>
              </a:spcBef>
              <a:spcAft>
                <a:spcPts val="0"/>
              </a:spcAft>
              <a:buNone/>
            </a:pPr>
            <a:r>
              <a:t/>
            </a:r>
            <a:endParaRPr sz="1200">
              <a:latin typeface="Montserrat"/>
              <a:ea typeface="Montserrat"/>
              <a:cs typeface="Montserrat"/>
              <a:sym typeface="Montserrat"/>
            </a:endParaRPr>
          </a:p>
          <a:p>
            <a:pPr indent="0" lvl="0" marL="0" rtl="0" algn="l">
              <a:spcBef>
                <a:spcPts val="1500"/>
              </a:spcBef>
              <a:spcAft>
                <a:spcPts val="0"/>
              </a:spcAft>
              <a:buNone/>
            </a:pPr>
            <a:r>
              <a:t/>
            </a:r>
            <a:endParaRPr sz="1200" strike="sngStrike">
              <a:solidFill>
                <a:srgbClr val="0D0D0D"/>
              </a:solidFill>
              <a:highlight>
                <a:srgbClr val="FFFFFF"/>
              </a:highlight>
              <a:latin typeface="Roboto"/>
              <a:ea typeface="Roboto"/>
              <a:cs typeface="Roboto"/>
              <a:sym typeface="Roboto"/>
            </a:endParaRPr>
          </a:p>
          <a:p>
            <a:pPr indent="0" lvl="0" marL="0" rtl="0" algn="l">
              <a:spcBef>
                <a:spcPts val="0"/>
              </a:spcBef>
              <a:spcAft>
                <a:spcPts val="1500"/>
              </a:spcAft>
              <a:buNone/>
            </a:pPr>
            <a:r>
              <a:t/>
            </a:r>
            <a:endParaRPr sz="1200">
              <a:solidFill>
                <a:srgbClr val="0D0D0D"/>
              </a:solidFill>
              <a:latin typeface="Roboto"/>
              <a:ea typeface="Roboto"/>
              <a:cs typeface="Roboto"/>
              <a:sym typeface="Roboto"/>
            </a:endParaRPr>
          </a:p>
        </p:txBody>
      </p:sp>
      <p:pic>
        <p:nvPicPr>
          <p:cNvPr id="74" name="Google Shape;74;p16"/>
          <p:cNvPicPr preferRelativeResize="0"/>
          <p:nvPr/>
        </p:nvPicPr>
        <p:blipFill>
          <a:blip r:embed="rId4">
            <a:alphaModFix/>
          </a:blip>
          <a:stretch>
            <a:fillRect/>
          </a:stretch>
        </p:blipFill>
        <p:spPr>
          <a:xfrm>
            <a:off x="3110762" y="2278075"/>
            <a:ext cx="5273626" cy="2489826"/>
          </a:xfrm>
          <a:prstGeom prst="rect">
            <a:avLst/>
          </a:prstGeom>
          <a:noFill/>
          <a:ln>
            <a:noFill/>
          </a:ln>
        </p:spPr>
      </p:pic>
      <p:sp>
        <p:nvSpPr>
          <p:cNvPr id="75" name="Google Shape;75;p16"/>
          <p:cNvSpPr txBox="1"/>
          <p:nvPr/>
        </p:nvSpPr>
        <p:spPr>
          <a:xfrm>
            <a:off x="311700" y="2414200"/>
            <a:ext cx="2274300" cy="264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424242"/>
                </a:solidFill>
                <a:latin typeface="Montserrat Medium"/>
                <a:ea typeface="Montserrat Medium"/>
                <a:cs typeface="Montserrat Medium"/>
                <a:sym typeface="Montserrat Medium"/>
              </a:rPr>
              <a:t>Fields to Analyze:</a:t>
            </a:r>
            <a:endParaRPr sz="1200">
              <a:solidFill>
                <a:srgbClr val="424242"/>
              </a:solidFill>
              <a:latin typeface="Montserrat Medium"/>
              <a:ea typeface="Montserrat Medium"/>
              <a:cs typeface="Montserrat Medium"/>
              <a:sym typeface="Montserrat Medium"/>
            </a:endParaRPr>
          </a:p>
          <a:p>
            <a:pPr indent="-304800" lvl="0" marL="457200" rtl="0" algn="l">
              <a:lnSpc>
                <a:spcPct val="115000"/>
              </a:lnSpc>
              <a:spcBef>
                <a:spcPts val="120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List_id</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Listing_name</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Host_id</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Host_name</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Neighborhood</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Borough</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Room_type</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Lat-Long</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Price</a:t>
            </a:r>
            <a:endParaRPr sz="1200">
              <a:solidFill>
                <a:srgbClr val="42424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rgbClr val="424242"/>
              </a:buClr>
              <a:buSzPts val="1200"/>
              <a:buFont typeface="Montserrat Light"/>
              <a:buChar char="●"/>
            </a:pPr>
            <a:r>
              <a:rPr lang="en" sz="1200">
                <a:solidFill>
                  <a:srgbClr val="424242"/>
                </a:solidFill>
                <a:latin typeface="Montserrat Light"/>
                <a:ea typeface="Montserrat Light"/>
                <a:cs typeface="Montserrat Light"/>
                <a:sym typeface="Montserrat Light"/>
              </a:rPr>
              <a:t>Reviews</a:t>
            </a:r>
            <a:endParaRPr sz="1200">
              <a:solidFill>
                <a:srgbClr val="424242"/>
              </a:solidFill>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Problem Statement</a:t>
            </a:r>
            <a:endParaRPr>
              <a:solidFill>
                <a:srgbClr val="F05B5F"/>
              </a:solidFill>
              <a:latin typeface="Montserrat ExtraBold"/>
              <a:ea typeface="Montserrat ExtraBold"/>
              <a:cs typeface="Montserrat ExtraBold"/>
              <a:sym typeface="Montserrat ExtraBold"/>
            </a:endParaRPr>
          </a:p>
        </p:txBody>
      </p:sp>
      <p:sp>
        <p:nvSpPr>
          <p:cNvPr id="81" name="Google Shape;81;p17"/>
          <p:cNvSpPr txBox="1"/>
          <p:nvPr>
            <p:ph idx="1" type="body"/>
          </p:nvPr>
        </p:nvSpPr>
        <p:spPr>
          <a:xfrm>
            <a:off x="311700" y="1152475"/>
            <a:ext cx="313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Predicting Rental Prices:</a:t>
            </a:r>
            <a:endParaRPr sz="1600">
              <a:latin typeface="Montserrat SemiBold"/>
              <a:ea typeface="Montserrat SemiBold"/>
              <a:cs typeface="Montserrat SemiBold"/>
              <a:sym typeface="Montserrat SemiBold"/>
            </a:endParaRPr>
          </a:p>
          <a:p>
            <a:pPr indent="-323850" lvl="0" marL="457200" rtl="0" algn="l">
              <a:spcBef>
                <a:spcPts val="1500"/>
              </a:spcBef>
              <a:spcAft>
                <a:spcPts val="0"/>
              </a:spcAft>
              <a:buSzPts val="1500"/>
              <a:buFont typeface="Montserrat"/>
              <a:buChar char="●"/>
            </a:pPr>
            <a:r>
              <a:rPr lang="en" sz="1500">
                <a:latin typeface="Montserrat Light"/>
                <a:ea typeface="Montserrat Light"/>
                <a:cs typeface="Montserrat Light"/>
                <a:sym typeface="Montserrat Light"/>
              </a:rPr>
              <a:t>Develop a</a:t>
            </a:r>
            <a:r>
              <a:rPr lang="en" sz="1500">
                <a:latin typeface="Montserrat"/>
                <a:ea typeface="Montserrat"/>
                <a:cs typeface="Montserrat"/>
                <a:sym typeface="Montserrat"/>
              </a:rPr>
              <a:t> </a:t>
            </a:r>
            <a:r>
              <a:rPr lang="en" sz="1500">
                <a:latin typeface="Montserrat Medium"/>
                <a:ea typeface="Montserrat Medium"/>
                <a:cs typeface="Montserrat Medium"/>
                <a:sym typeface="Montserrat Medium"/>
              </a:rPr>
              <a:t>model to predict Airbnb rental prices in NYC</a:t>
            </a:r>
            <a:r>
              <a:rPr lang="en" sz="1500">
                <a:latin typeface="Nunito Light"/>
                <a:ea typeface="Nunito Light"/>
                <a:cs typeface="Nunito Light"/>
                <a:sym typeface="Nunito Light"/>
              </a:rPr>
              <a:t> </a:t>
            </a:r>
            <a:r>
              <a:rPr lang="en" sz="1500">
                <a:latin typeface="Montserrat Light"/>
                <a:ea typeface="Montserrat Light"/>
                <a:cs typeface="Montserrat Light"/>
                <a:sym typeface="Montserrat Light"/>
              </a:rPr>
              <a:t>based on features such as neighborhood, room type, minimum nights, and number of reviews.</a:t>
            </a:r>
            <a:endParaRPr sz="1500">
              <a:latin typeface="Montserrat Light"/>
              <a:ea typeface="Montserrat Light"/>
              <a:cs typeface="Montserrat Light"/>
              <a:sym typeface="Montserrat Light"/>
            </a:endParaRPr>
          </a:p>
          <a:p>
            <a:pPr indent="0" lvl="0" marL="0" rtl="0" algn="l">
              <a:spcBef>
                <a:spcPts val="1500"/>
              </a:spcBef>
              <a:spcAft>
                <a:spcPts val="0"/>
              </a:spcAft>
              <a:buNone/>
            </a:pPr>
            <a:r>
              <a:t/>
            </a:r>
            <a:endParaRPr sz="1200" strike="sngStrike">
              <a:solidFill>
                <a:srgbClr val="0D0D0D"/>
              </a:solidFill>
              <a:highlight>
                <a:srgbClr val="FFFFFF"/>
              </a:highlight>
              <a:latin typeface="Roboto"/>
              <a:ea typeface="Roboto"/>
              <a:cs typeface="Roboto"/>
              <a:sym typeface="Roboto"/>
            </a:endParaRPr>
          </a:p>
          <a:p>
            <a:pPr indent="0" lvl="0" marL="0" rtl="0" algn="l">
              <a:spcBef>
                <a:spcPts val="0"/>
              </a:spcBef>
              <a:spcAft>
                <a:spcPts val="1500"/>
              </a:spcAft>
              <a:buNone/>
            </a:pPr>
            <a:r>
              <a:t/>
            </a:r>
            <a:endParaRPr sz="1200">
              <a:solidFill>
                <a:srgbClr val="0D0D0D"/>
              </a:solidFill>
              <a:latin typeface="Roboto"/>
              <a:ea typeface="Roboto"/>
              <a:cs typeface="Roboto"/>
              <a:sym typeface="Roboto"/>
            </a:endParaRPr>
          </a:p>
        </p:txBody>
      </p:sp>
      <p:pic>
        <p:nvPicPr>
          <p:cNvPr id="82" name="Google Shape;82;p17"/>
          <p:cNvPicPr preferRelativeResize="0"/>
          <p:nvPr/>
        </p:nvPicPr>
        <p:blipFill>
          <a:blip r:embed="rId3">
            <a:alphaModFix/>
          </a:blip>
          <a:stretch>
            <a:fillRect/>
          </a:stretch>
        </p:blipFill>
        <p:spPr>
          <a:xfrm>
            <a:off x="3993725" y="1152475"/>
            <a:ext cx="4838575" cy="31743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Overview</a:t>
            </a:r>
            <a:endParaRPr>
              <a:solidFill>
                <a:srgbClr val="F05B5F"/>
              </a:solidFill>
              <a:latin typeface="Montserrat ExtraBold"/>
              <a:ea typeface="Montserrat ExtraBold"/>
              <a:cs typeface="Montserrat ExtraBold"/>
              <a:sym typeface="Montserrat ExtraBold"/>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1150" lvl="0" marL="457200" rtl="0" algn="l">
              <a:lnSpc>
                <a:spcPct val="150000"/>
              </a:lnSpc>
              <a:spcBef>
                <a:spcPts val="0"/>
              </a:spcBef>
              <a:spcAft>
                <a:spcPts val="0"/>
              </a:spcAft>
              <a:buClr>
                <a:srgbClr val="0D0D0D"/>
              </a:buClr>
              <a:buSzPts val="1300"/>
              <a:buFont typeface="Montserrat Light"/>
              <a:buChar char="●"/>
            </a:pPr>
            <a:r>
              <a:rPr lang="en" sz="1300">
                <a:solidFill>
                  <a:srgbClr val="0D0D0D"/>
                </a:solidFill>
                <a:highlight>
                  <a:schemeClr val="lt1"/>
                </a:highlight>
                <a:latin typeface="Montserrat Light"/>
                <a:ea typeface="Montserrat Light"/>
                <a:cs typeface="Montserrat Light"/>
                <a:sym typeface="Montserrat Light"/>
              </a:rPr>
              <a:t>In this report/presentation, we will delve into the world of Airbnb in NYC, </a:t>
            </a:r>
            <a:r>
              <a:rPr lang="en" sz="1300">
                <a:solidFill>
                  <a:srgbClr val="0D0D0D"/>
                </a:solidFill>
                <a:highlight>
                  <a:schemeClr val="lt1"/>
                </a:highlight>
                <a:latin typeface="Montserrat Medium"/>
                <a:ea typeface="Montserrat Medium"/>
                <a:cs typeface="Montserrat Medium"/>
                <a:sym typeface="Montserrat Medium"/>
              </a:rPr>
              <a:t>focusing on the development of a model to predict rental prices</a:t>
            </a:r>
            <a:r>
              <a:rPr lang="en" sz="1300">
                <a:solidFill>
                  <a:srgbClr val="0D0D0D"/>
                </a:solidFill>
                <a:highlight>
                  <a:schemeClr val="lt1"/>
                </a:highlight>
                <a:latin typeface="Montserrat Light"/>
                <a:ea typeface="Montserrat Light"/>
                <a:cs typeface="Montserrat Light"/>
                <a:sym typeface="Montserrat Light"/>
              </a:rPr>
              <a:t> based on these key features. </a:t>
            </a:r>
            <a:endParaRPr sz="1300">
              <a:solidFill>
                <a:srgbClr val="0D0D0D"/>
              </a:solidFill>
              <a:highlight>
                <a:schemeClr val="lt1"/>
              </a:highlight>
              <a:latin typeface="Montserrat Light"/>
              <a:ea typeface="Montserrat Light"/>
              <a:cs typeface="Montserrat Light"/>
              <a:sym typeface="Montserrat Light"/>
            </a:endParaRPr>
          </a:p>
          <a:p>
            <a:pPr indent="-311150" lvl="0" marL="457200" rtl="0" algn="l">
              <a:lnSpc>
                <a:spcPct val="150000"/>
              </a:lnSpc>
              <a:spcBef>
                <a:spcPts val="0"/>
              </a:spcBef>
              <a:spcAft>
                <a:spcPts val="0"/>
              </a:spcAft>
              <a:buClr>
                <a:srgbClr val="0D0D0D"/>
              </a:buClr>
              <a:buSzPts val="1300"/>
              <a:buFont typeface="Montserrat Light"/>
              <a:buChar char="●"/>
            </a:pPr>
            <a:r>
              <a:rPr lang="en" sz="1300">
                <a:solidFill>
                  <a:srgbClr val="0D0D0D"/>
                </a:solidFill>
                <a:highlight>
                  <a:schemeClr val="lt1"/>
                </a:highlight>
                <a:latin typeface="Montserrat Light"/>
                <a:ea typeface="Montserrat Light"/>
                <a:cs typeface="Montserrat Light"/>
                <a:sym typeface="Montserrat Light"/>
              </a:rPr>
              <a:t>By analyzing the NYC Airbnb dataset and leveraging machine learning techniques, we </a:t>
            </a:r>
            <a:r>
              <a:rPr lang="en" sz="1300">
                <a:solidFill>
                  <a:srgbClr val="0D0D0D"/>
                </a:solidFill>
                <a:highlight>
                  <a:schemeClr val="lt1"/>
                </a:highlight>
                <a:latin typeface="Montserrat Medium"/>
                <a:ea typeface="Montserrat Medium"/>
                <a:cs typeface="Montserrat Medium"/>
                <a:sym typeface="Montserrat Medium"/>
              </a:rPr>
              <a:t>aim to provide valuable insights into the factors influencing rental prices</a:t>
            </a:r>
            <a:r>
              <a:rPr lang="en" sz="1300">
                <a:solidFill>
                  <a:srgbClr val="0D0D0D"/>
                </a:solidFill>
                <a:highlight>
                  <a:schemeClr val="lt1"/>
                </a:highlight>
                <a:latin typeface="Montserrat Light"/>
                <a:ea typeface="Montserrat Light"/>
                <a:cs typeface="Montserrat Light"/>
                <a:sym typeface="Montserrat Light"/>
              </a:rPr>
              <a:t> in one of the world's most vibrant cities.</a:t>
            </a:r>
            <a:endParaRPr sz="1300">
              <a:solidFill>
                <a:srgbClr val="0D0D0D"/>
              </a:solidFill>
              <a:highlight>
                <a:srgbClr val="FFFFFF"/>
              </a:highlight>
              <a:latin typeface="Montserrat Light"/>
              <a:ea typeface="Montserrat Light"/>
              <a:cs typeface="Montserrat Light"/>
              <a:sym typeface="Montserrat Light"/>
            </a:endParaRPr>
          </a:p>
          <a:p>
            <a:pPr indent="0" lvl="0" marL="457200" rtl="0" algn="l">
              <a:lnSpc>
                <a:spcPct val="150000"/>
              </a:lnSpc>
              <a:spcBef>
                <a:spcPts val="1200"/>
              </a:spcBef>
              <a:spcAft>
                <a:spcPts val="0"/>
              </a:spcAft>
              <a:buNone/>
            </a:pPr>
            <a:r>
              <a:t/>
            </a:r>
            <a:endParaRPr sz="1300">
              <a:solidFill>
                <a:srgbClr val="0D0D0D"/>
              </a:solidFill>
              <a:highlight>
                <a:srgbClr val="FFFFFF"/>
              </a:highlight>
              <a:latin typeface="Montserrat Light"/>
              <a:ea typeface="Montserrat Light"/>
              <a:cs typeface="Montserrat Light"/>
              <a:sym typeface="Montserrat Light"/>
            </a:endParaRPr>
          </a:p>
          <a:p>
            <a:pPr indent="-311150" lvl="0" marL="457200" rtl="0" algn="l">
              <a:lnSpc>
                <a:spcPct val="150000"/>
              </a:lnSpc>
              <a:spcBef>
                <a:spcPts val="1200"/>
              </a:spcBef>
              <a:spcAft>
                <a:spcPts val="0"/>
              </a:spcAft>
              <a:buClr>
                <a:srgbClr val="0D0D0D"/>
              </a:buClr>
              <a:buSzPts val="1300"/>
              <a:buFont typeface="Montserrat Light"/>
              <a:buChar char="●"/>
            </a:pPr>
            <a:r>
              <a:rPr lang="en" sz="1300">
                <a:solidFill>
                  <a:srgbClr val="0D0D0D"/>
                </a:solidFill>
                <a:highlight>
                  <a:srgbClr val="FFFFFF"/>
                </a:highlight>
                <a:latin typeface="Montserrat Light"/>
                <a:ea typeface="Montserrat Light"/>
                <a:cs typeface="Montserrat Light"/>
                <a:sym typeface="Montserrat Light"/>
              </a:rPr>
              <a:t>With its </a:t>
            </a:r>
            <a:r>
              <a:rPr lang="en" sz="1300">
                <a:solidFill>
                  <a:srgbClr val="0D0D0D"/>
                </a:solidFill>
                <a:highlight>
                  <a:srgbClr val="FFFFFF"/>
                </a:highlight>
                <a:latin typeface="Montserrat Medium"/>
                <a:ea typeface="Montserrat Medium"/>
                <a:cs typeface="Montserrat Medium"/>
                <a:sym typeface="Montserrat Medium"/>
              </a:rPr>
              <a:t>diverse neighborhoods</a:t>
            </a:r>
            <a:r>
              <a:rPr lang="en" sz="1300">
                <a:solidFill>
                  <a:srgbClr val="0D0D0D"/>
                </a:solidFill>
                <a:highlight>
                  <a:srgbClr val="FFFFFF"/>
                </a:highlight>
                <a:latin typeface="Montserrat Light"/>
                <a:ea typeface="Montserrat Light"/>
                <a:cs typeface="Montserrat Light"/>
                <a:sym typeface="Montserrat Light"/>
              </a:rPr>
              <a:t> and array of listings, </a:t>
            </a:r>
            <a:r>
              <a:rPr lang="en" sz="1300">
                <a:solidFill>
                  <a:srgbClr val="0D0D0D"/>
                </a:solidFill>
                <a:highlight>
                  <a:srgbClr val="FFFFFF"/>
                </a:highlight>
                <a:latin typeface="Montserrat Medium"/>
                <a:ea typeface="Montserrat Medium"/>
                <a:cs typeface="Montserrat Medium"/>
                <a:sym typeface="Montserrat Medium"/>
              </a:rPr>
              <a:t>NYC has offered a dynamic Airbnb market </a:t>
            </a:r>
            <a:r>
              <a:rPr lang="en" sz="1300">
                <a:solidFill>
                  <a:srgbClr val="0D0D0D"/>
                </a:solidFill>
                <a:highlight>
                  <a:srgbClr val="FFFFFF"/>
                </a:highlight>
                <a:latin typeface="Montserrat Light"/>
                <a:ea typeface="Montserrat Light"/>
                <a:cs typeface="Montserrat Light"/>
                <a:sym typeface="Montserrat Light"/>
              </a:rPr>
              <a:t>where </a:t>
            </a:r>
            <a:r>
              <a:rPr lang="en" sz="1300">
                <a:solidFill>
                  <a:srgbClr val="0D0D0D"/>
                </a:solidFill>
                <a:highlight>
                  <a:srgbClr val="FFFFFF"/>
                </a:highlight>
                <a:latin typeface="Montserrat Medium"/>
                <a:ea typeface="Montserrat Medium"/>
                <a:cs typeface="Montserrat Medium"/>
                <a:sym typeface="Montserrat Medium"/>
              </a:rPr>
              <a:t>rental prices vary widely </a:t>
            </a:r>
            <a:r>
              <a:rPr lang="en" sz="1300">
                <a:solidFill>
                  <a:srgbClr val="0D0D0D"/>
                </a:solidFill>
                <a:highlight>
                  <a:srgbClr val="FFFFFF"/>
                </a:highlight>
                <a:latin typeface="Montserrat Light"/>
                <a:ea typeface="Montserrat Light"/>
                <a:cs typeface="Montserrat Light"/>
                <a:sym typeface="Montserrat Light"/>
              </a:rPr>
              <a:t>based on factors such as neighborhood, room type, minimum nights, and number of reviews. </a:t>
            </a:r>
            <a:endParaRPr sz="1300">
              <a:solidFill>
                <a:srgbClr val="0D0D0D"/>
              </a:solidFill>
              <a:highlight>
                <a:srgbClr val="FFFFFF"/>
              </a:highlight>
              <a:latin typeface="Montserrat Light"/>
              <a:ea typeface="Montserrat Light"/>
              <a:cs typeface="Montserrat Light"/>
              <a:sym typeface="Montserrat Light"/>
            </a:endParaRPr>
          </a:p>
          <a:p>
            <a:pPr indent="-311150" lvl="0" marL="457200" rtl="0" algn="l">
              <a:lnSpc>
                <a:spcPct val="150000"/>
              </a:lnSpc>
              <a:spcBef>
                <a:spcPts val="0"/>
              </a:spcBef>
              <a:spcAft>
                <a:spcPts val="0"/>
              </a:spcAft>
              <a:buClr>
                <a:srgbClr val="0D0D0D"/>
              </a:buClr>
              <a:buSzPts val="1300"/>
              <a:buFont typeface="Montserrat Light"/>
              <a:buChar char="●"/>
            </a:pPr>
            <a:r>
              <a:rPr lang="en" sz="1300">
                <a:solidFill>
                  <a:srgbClr val="0D0D0D"/>
                </a:solidFill>
                <a:highlight>
                  <a:srgbClr val="FFFFFF"/>
                </a:highlight>
                <a:latin typeface="Montserrat Medium"/>
                <a:ea typeface="Montserrat Medium"/>
                <a:cs typeface="Montserrat Medium"/>
                <a:sym typeface="Montserrat Medium"/>
              </a:rPr>
              <a:t>Understanding and predicting these rental prices is essential </a:t>
            </a:r>
            <a:r>
              <a:rPr lang="en" sz="1300">
                <a:solidFill>
                  <a:srgbClr val="0D0D0D"/>
                </a:solidFill>
                <a:highlight>
                  <a:srgbClr val="FFFFFF"/>
                </a:highlight>
                <a:latin typeface="Montserrat Light"/>
                <a:ea typeface="Montserrat Light"/>
                <a:cs typeface="Montserrat Light"/>
                <a:sym typeface="Montserrat Light"/>
              </a:rPr>
              <a:t>for hosts looking to optimize their listings and for travelers seeking the best value for their stay. </a:t>
            </a:r>
            <a:endParaRPr sz="1900">
              <a:latin typeface="Montserrat Light"/>
              <a:ea typeface="Montserrat Light"/>
              <a:cs typeface="Montserrat Light"/>
              <a:sym typeface="Montserrat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from Comments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95" name="Google Shape;95;p19"/>
          <p:cNvGraphicFramePr/>
          <p:nvPr/>
        </p:nvGraphicFramePr>
        <p:xfrm>
          <a:off x="311700" y="1152475"/>
          <a:ext cx="3000000" cy="3000000"/>
        </p:xfrm>
        <a:graphic>
          <a:graphicData uri="http://schemas.openxmlformats.org/drawingml/2006/table">
            <a:tbl>
              <a:tblPr>
                <a:solidFill>
                  <a:srgbClr val="FFFFFF"/>
                </a:solidFill>
                <a:tableStyleId>{8F182913-6069-4665-8518-C12F30F31ACB}</a:tableStyleId>
              </a:tblPr>
              <a:tblGrid>
                <a:gridCol w="2130150"/>
                <a:gridCol w="2130150"/>
                <a:gridCol w="2130150"/>
                <a:gridCol w="2130150"/>
              </a:tblGrid>
              <a:tr h="772750">
                <a:tc>
                  <a:txBody>
                    <a:bodyPr/>
                    <a:lstStyle/>
                    <a:p>
                      <a:pPr indent="0" lvl="0" marL="0" rtl="0" algn="l">
                        <a:lnSpc>
                          <a:spcPct val="115000"/>
                        </a:lnSpc>
                        <a:spcBef>
                          <a:spcPts val="0"/>
                        </a:spcBef>
                        <a:spcAft>
                          <a:spcPts val="0"/>
                        </a:spcAft>
                        <a:buNone/>
                      </a:pPr>
                      <a:r>
                        <a:rPr b="1" lang="en" sz="1000">
                          <a:solidFill>
                            <a:srgbClr val="222222"/>
                          </a:solidFill>
                          <a:highlight>
                            <a:srgbClr val="FFFFFF"/>
                          </a:highlight>
                        </a:rPr>
                        <a:t>Please provide any additional comments regarding this group's project design.</a:t>
                      </a:r>
                      <a:endParaRPr b="1"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222222"/>
                          </a:solidFill>
                          <a:highlight>
                            <a:srgbClr val="FFFFFF"/>
                          </a:highlight>
                        </a:rPr>
                        <a:t>Please provide any additional comments about how the group addressed the stated problem in their project.</a:t>
                      </a:r>
                      <a:endParaRPr b="1"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222222"/>
                          </a:solidFill>
                          <a:highlight>
                            <a:srgbClr val="FFFFFF"/>
                          </a:highlight>
                        </a:rPr>
                        <a:t>Please share any additional comments for the presentation and demo here.</a:t>
                      </a:r>
                      <a:endParaRPr b="1"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222222"/>
                          </a:solidFill>
                          <a:highlight>
                            <a:srgbClr val="FFFFFF"/>
                          </a:highlight>
                        </a:rPr>
                        <a:t>Please provide any additional feedback or suggestions for this group regarding their project here.</a:t>
                      </a:r>
                      <a:endParaRPr b="1"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1687875">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 Need more detail on how they are going to solve the stated problem</a:t>
                      </a:r>
                      <a:endParaRPr sz="1000">
                        <a:solidFill>
                          <a:srgbClr val="222222"/>
                        </a:solidFill>
                        <a:highlight>
                          <a:srgbClr val="FFFFFF"/>
                        </a:highlight>
                      </a:endParaRPr>
                    </a:p>
                    <a:p>
                      <a:pPr indent="0" lvl="0" marL="0" rtl="0" algn="l">
                        <a:lnSpc>
                          <a:spcPct val="115000"/>
                        </a:lnSpc>
                        <a:spcBef>
                          <a:spcPts val="0"/>
                        </a:spcBef>
                        <a:spcAft>
                          <a:spcPts val="0"/>
                        </a:spcAft>
                        <a:buNone/>
                      </a:pPr>
                      <a:r>
                        <a:rPr lang="en" sz="1000">
                          <a:solidFill>
                            <a:srgbClr val="222222"/>
                          </a:solidFill>
                          <a:highlight>
                            <a:srgbClr val="FFFFFF"/>
                          </a:highlight>
                        </a:rPr>
                        <a:t>- Should reconsider why they are deleting missing values, there could be value there</a:t>
                      </a:r>
                      <a:endParaRPr sz="1000">
                        <a:solidFill>
                          <a:srgbClr val="222222"/>
                        </a:solidFill>
                        <a:highlight>
                          <a:srgbClr val="FFFFFF"/>
                        </a:highlight>
                      </a:endParaRPr>
                    </a:p>
                    <a:p>
                      <a:pPr indent="0" lvl="0" marL="0" rtl="0" algn="l">
                        <a:lnSpc>
                          <a:spcPct val="115000"/>
                        </a:lnSpc>
                        <a:spcBef>
                          <a:spcPts val="0"/>
                        </a:spcBef>
                        <a:spcAft>
                          <a:spcPts val="0"/>
                        </a:spcAft>
                        <a:buNone/>
                      </a:pPr>
                      <a:r>
                        <a:rPr lang="en" sz="1000">
                          <a:solidFill>
                            <a:srgbClr val="222222"/>
                          </a:solidFill>
                          <a:highlight>
                            <a:srgbClr val="FFFFFF"/>
                          </a:highlight>
                        </a:rPr>
                        <a:t>- Histogram is actually a bar chart</a:t>
                      </a:r>
                      <a:endParaRPr sz="1000">
                        <a:solidFill>
                          <a:srgbClr val="222222"/>
                        </a:solidFill>
                        <a:highlight>
                          <a:srgbClr val="FFFFFF"/>
                        </a:highlight>
                      </a:endParaRPr>
                    </a:p>
                    <a:p>
                      <a:pPr indent="0" lvl="0" marL="0" rtl="0" algn="l">
                        <a:lnSpc>
                          <a:spcPct val="115000"/>
                        </a:lnSpc>
                        <a:spcBef>
                          <a:spcPts val="0"/>
                        </a:spcBef>
                        <a:spcAft>
                          <a:spcPts val="0"/>
                        </a:spcAft>
                        <a:buNone/>
                      </a:pPr>
                      <a:r>
                        <a:rPr lang="en" sz="1000">
                          <a:solidFill>
                            <a:srgbClr val="222222"/>
                          </a:solidFill>
                          <a:highlight>
                            <a:srgbClr val="FFFFFF"/>
                          </a:highlight>
                        </a:rPr>
                        <a:t>- Use Log(price), Log(# of reviews) before visualizing and taking average</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Good job here</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 Shouldn't flip back and forth through the presentation</a:t>
                      </a:r>
                      <a:endParaRPr sz="1000">
                        <a:solidFill>
                          <a:srgbClr val="222222"/>
                        </a:solidFill>
                        <a:highlight>
                          <a:srgbClr val="FFFFFF"/>
                        </a:highlight>
                      </a:endParaRPr>
                    </a:p>
                    <a:p>
                      <a:pPr indent="0" lvl="0" marL="0" rtl="0" algn="l">
                        <a:lnSpc>
                          <a:spcPct val="115000"/>
                        </a:lnSpc>
                        <a:spcBef>
                          <a:spcPts val="0"/>
                        </a:spcBef>
                        <a:spcAft>
                          <a:spcPts val="0"/>
                        </a:spcAft>
                        <a:buNone/>
                      </a:pPr>
                      <a:r>
                        <a:rPr lang="en" sz="1000">
                          <a:solidFill>
                            <a:srgbClr val="222222"/>
                          </a:solidFill>
                          <a:highlight>
                            <a:srgbClr val="FFFFFF"/>
                          </a:highlight>
                        </a:rPr>
                        <a:t>- Introduce yourselves at the beginning then the problem</a:t>
                      </a:r>
                      <a:endParaRPr sz="1000">
                        <a:solidFill>
                          <a:srgbClr val="222222"/>
                        </a:solidFill>
                        <a:highlight>
                          <a:srgbClr val="FFFFFF"/>
                        </a:highlight>
                      </a:endParaRPr>
                    </a:p>
                    <a:p>
                      <a:pPr indent="0" lvl="0" marL="0" rtl="0" algn="l">
                        <a:lnSpc>
                          <a:spcPct val="115000"/>
                        </a:lnSpc>
                        <a:spcBef>
                          <a:spcPts val="0"/>
                        </a:spcBef>
                        <a:spcAft>
                          <a:spcPts val="0"/>
                        </a:spcAft>
                        <a:buNone/>
                      </a:pPr>
                      <a:r>
                        <a:rPr lang="en" sz="1000">
                          <a:solidFill>
                            <a:srgbClr val="222222"/>
                          </a:solidFill>
                          <a:highlight>
                            <a:srgbClr val="FFFFFF"/>
                          </a:highlight>
                        </a:rPr>
                        <a:t>- Add a section for "Next Steps"</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N/A</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955775">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Values above 10k and below 10 were thrown out but no methodological reason was given. Not clear overall what the project wants to accomplish, analytics-wise.</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There was no clear problem statement or what the team is trying to work towards.</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Should do a better job of keeping audience in mind and practice your flow of working through the slides and speaker parts. Lots of hesitating and flipping between slides.</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rgbClr val="222222"/>
                          </a:solidFill>
                          <a:highlight>
                            <a:srgbClr val="FFFFFF"/>
                          </a:highlight>
                        </a:rPr>
                        <a:t>NA</a:t>
                      </a:r>
                      <a:endParaRPr sz="1000">
                        <a:solidFill>
                          <a:srgbClr val="222222"/>
                        </a:solidFill>
                        <a:highlight>
                          <a:srgbClr val="FFFFFF"/>
                        </a:highlight>
                      </a:endParaRPr>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550588" y="305687"/>
            <a:ext cx="6042826" cy="4532126"/>
          </a:xfrm>
          <a:prstGeom prst="rect">
            <a:avLst/>
          </a:prstGeom>
          <a:noFill/>
          <a:ln>
            <a:noFill/>
          </a:ln>
        </p:spPr>
      </p:pic>
      <p:sp>
        <p:nvSpPr>
          <p:cNvPr id="101" name="Google Shape;101;p20"/>
          <p:cNvSpPr txBox="1"/>
          <p:nvPr/>
        </p:nvSpPr>
        <p:spPr>
          <a:xfrm>
            <a:off x="1862250" y="3676600"/>
            <a:ext cx="541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Montserrat ExtraBold"/>
                <a:ea typeface="Montserrat ExtraBold"/>
                <a:cs typeface="Montserrat ExtraBold"/>
                <a:sym typeface="Montserrat ExtraBold"/>
              </a:rPr>
              <a:t>P1 - Data Preprocessing &amp; Cleaning </a:t>
            </a:r>
            <a:endParaRPr sz="2200">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05B5F"/>
                </a:solidFill>
                <a:latin typeface="Montserrat ExtraBold"/>
                <a:ea typeface="Montserrat ExtraBold"/>
                <a:cs typeface="Montserrat ExtraBold"/>
                <a:sym typeface="Montserrat ExtraBold"/>
              </a:rPr>
              <a:t>P1 - Data Preprocessing &amp; Cleaning</a:t>
            </a:r>
            <a:endParaRPr>
              <a:solidFill>
                <a:srgbClr val="F05B5F"/>
              </a:solidFill>
              <a:latin typeface="Montserrat ExtraBold"/>
              <a:ea typeface="Montserrat ExtraBold"/>
              <a:cs typeface="Montserrat ExtraBold"/>
              <a:sym typeface="Montserrat ExtraBold"/>
            </a:endParaRPr>
          </a:p>
        </p:txBody>
      </p:sp>
      <p:sp>
        <p:nvSpPr>
          <p:cNvPr id="107" name="Google Shape;107;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0"/>
              </a:spcBef>
              <a:spcAft>
                <a:spcPts val="0"/>
              </a:spcAft>
              <a:buSzPts val="1400"/>
              <a:buFont typeface="Montserrat Light"/>
              <a:buChar char="●"/>
            </a:pPr>
            <a:r>
              <a:rPr lang="en">
                <a:latin typeface="Montserrat Light"/>
                <a:ea typeface="Montserrat Light"/>
                <a:cs typeface="Montserrat Light"/>
                <a:sym typeface="Montserrat Light"/>
              </a:rPr>
              <a:t>Data </a:t>
            </a:r>
            <a:r>
              <a:rPr lang="en">
                <a:latin typeface="Montserrat Light"/>
                <a:ea typeface="Montserrat Light"/>
                <a:cs typeface="Montserrat Light"/>
                <a:sym typeface="Montserrat Light"/>
              </a:rPr>
              <a:t>preprocessing &amp; Cleaning is crucial because it </a:t>
            </a:r>
            <a:r>
              <a:rPr lang="en">
                <a:latin typeface="Montserrat Light"/>
                <a:ea typeface="Montserrat Light"/>
                <a:cs typeface="Montserrat Light"/>
                <a:sym typeface="Montserrat Light"/>
              </a:rPr>
              <a:t>ensures that the dataset is </a:t>
            </a:r>
            <a:r>
              <a:rPr lang="en">
                <a:latin typeface="Montserrat Medium"/>
                <a:ea typeface="Montserrat Medium"/>
                <a:cs typeface="Montserrat Medium"/>
                <a:sym typeface="Montserrat Medium"/>
              </a:rPr>
              <a:t>accurate and ready for analysis.</a:t>
            </a:r>
            <a:endParaRPr>
              <a:latin typeface="Montserrat Medium"/>
              <a:ea typeface="Montserrat Medium"/>
              <a:cs typeface="Montserrat Medium"/>
              <a:sym typeface="Montserrat Medium"/>
            </a:endParaRPr>
          </a:p>
          <a:p>
            <a:pPr indent="-317500" lvl="0" marL="457200" rtl="0" algn="l">
              <a:lnSpc>
                <a:spcPct val="175000"/>
              </a:lnSpc>
              <a:spcBef>
                <a:spcPts val="0"/>
              </a:spcBef>
              <a:spcAft>
                <a:spcPts val="0"/>
              </a:spcAft>
              <a:buSzPts val="1400"/>
              <a:buFont typeface="Montserrat Light"/>
              <a:buChar char="●"/>
            </a:pPr>
            <a:r>
              <a:rPr lang="en">
                <a:latin typeface="Montserrat Light"/>
                <a:ea typeface="Montserrat Light"/>
                <a:cs typeface="Montserrat Light"/>
                <a:sym typeface="Montserrat Light"/>
              </a:rPr>
              <a:t>This step helps to </a:t>
            </a:r>
            <a:r>
              <a:rPr lang="en">
                <a:latin typeface="Montserrat Medium"/>
                <a:ea typeface="Montserrat Medium"/>
                <a:cs typeface="Montserrat Medium"/>
                <a:sym typeface="Montserrat Medium"/>
              </a:rPr>
              <a:t>remove errors, inconsistencies, and irrelevant information</a:t>
            </a:r>
            <a:r>
              <a:rPr lang="en">
                <a:latin typeface="Montserrat Light"/>
                <a:ea typeface="Montserrat Light"/>
                <a:cs typeface="Montserrat Light"/>
                <a:sym typeface="Montserrat Light"/>
              </a:rPr>
              <a:t>, leading to more reliable and meaningful insights.</a:t>
            </a:r>
            <a:endParaRPr>
              <a:latin typeface="Montserrat Light"/>
              <a:ea typeface="Montserrat Light"/>
              <a:cs typeface="Montserrat Light"/>
              <a:sym typeface="Montserrat Light"/>
            </a:endParaRPr>
          </a:p>
          <a:p>
            <a:pPr indent="0" lvl="0" marL="0" rtl="0" algn="l">
              <a:spcBef>
                <a:spcPts val="0"/>
              </a:spcBef>
              <a:spcAft>
                <a:spcPts val="1200"/>
              </a:spcAft>
              <a:buNone/>
            </a:pPr>
            <a:r>
              <a:t/>
            </a:r>
            <a:endParaRPr/>
          </a:p>
        </p:txBody>
      </p:sp>
      <p:sp>
        <p:nvSpPr>
          <p:cNvPr id="108" name="Google Shape;108;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4832400" y="1152477"/>
            <a:ext cx="3464276" cy="3416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