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7" r:id="rId19"/>
    <p:sldId id="273" r:id="rId20"/>
    <p:sldId id="274" r:id="rId21"/>
    <p:sldId id="276"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5/18/2020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5/18/2020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5/18/2020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5/18/2020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5/18/2020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4B6011-C208-40AB-9A87-1E584524D9A2}"/>
              </a:ext>
            </a:extLst>
          </p:cNvPr>
          <p:cNvSpPr>
            <a:spLocks noGrp="1"/>
          </p:cNvSpPr>
          <p:nvPr>
            <p:ph type="title"/>
          </p:nvPr>
        </p:nvSpPr>
        <p:spPr>
          <a:xfrm>
            <a:off x="944596" y="697850"/>
            <a:ext cx="10146186" cy="2511835"/>
          </a:xfrm>
        </p:spPr>
        <p:txBody>
          <a:bodyPr>
            <a:normAutofit/>
          </a:bodyPr>
          <a:lstStyle/>
          <a:p>
            <a:r>
              <a:rPr lang="en-IN" dirty="0"/>
              <a:t>Predicting Customer Lifetime value for an auto insurance company</a:t>
            </a:r>
          </a:p>
        </p:txBody>
      </p:sp>
      <p:sp>
        <p:nvSpPr>
          <p:cNvPr id="5" name="Text Placeholder 4">
            <a:extLst>
              <a:ext uri="{FF2B5EF4-FFF2-40B4-BE49-F238E27FC236}">
                <a16:creationId xmlns:a16="http://schemas.microsoft.com/office/drawing/2014/main" id="{C8AFE0A1-8FDC-4926-8570-2133E57E657B}"/>
              </a:ext>
            </a:extLst>
          </p:cNvPr>
          <p:cNvSpPr>
            <a:spLocks noGrp="1"/>
          </p:cNvSpPr>
          <p:nvPr>
            <p:ph type="body" sz="half" idx="2"/>
          </p:nvPr>
        </p:nvSpPr>
        <p:spPr>
          <a:xfrm>
            <a:off x="6351069" y="6160150"/>
            <a:ext cx="10144654" cy="999885"/>
          </a:xfrm>
        </p:spPr>
        <p:txBody>
          <a:bodyPr/>
          <a:lstStyle/>
          <a:p>
            <a:r>
              <a:rPr lang="en-IN" dirty="0"/>
              <a:t>A Business Case study presentation by Satyaki Dhar</a:t>
            </a:r>
          </a:p>
        </p:txBody>
      </p:sp>
    </p:spTree>
    <p:extLst>
      <p:ext uri="{BB962C8B-B14F-4D97-AF65-F5344CB8AC3E}">
        <p14:creationId xmlns:p14="http://schemas.microsoft.com/office/powerpoint/2010/main" val="3971457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786B-C23D-4A92-BA42-ED285CC69132}"/>
              </a:ext>
            </a:extLst>
          </p:cNvPr>
          <p:cNvSpPr>
            <a:spLocks noGrp="1"/>
          </p:cNvSpPr>
          <p:nvPr>
            <p:ph type="title"/>
          </p:nvPr>
        </p:nvSpPr>
        <p:spPr/>
        <p:txBody>
          <a:bodyPr/>
          <a:lstStyle/>
          <a:p>
            <a:r>
              <a:rPr lang="en-IN" dirty="0"/>
              <a:t>education</a:t>
            </a:r>
          </a:p>
        </p:txBody>
      </p:sp>
      <p:pic>
        <p:nvPicPr>
          <p:cNvPr id="4" name="Content Placeholder 3">
            <a:extLst>
              <a:ext uri="{FF2B5EF4-FFF2-40B4-BE49-F238E27FC236}">
                <a16:creationId xmlns:a16="http://schemas.microsoft.com/office/drawing/2014/main" id="{6672F780-2722-4E2C-B83A-3240E8F89142}"/>
              </a:ext>
            </a:extLst>
          </p:cNvPr>
          <p:cNvPicPr>
            <a:picLocks noGrp="1" noChangeAspect="1"/>
          </p:cNvPicPr>
          <p:nvPr>
            <p:ph sz="half" idx="1"/>
          </p:nvPr>
        </p:nvPicPr>
        <p:blipFill>
          <a:blip r:embed="rId2"/>
          <a:stretch>
            <a:fillRect/>
          </a:stretch>
        </p:blipFill>
        <p:spPr>
          <a:xfrm>
            <a:off x="846534" y="2193925"/>
            <a:ext cx="5012531" cy="4024313"/>
          </a:xfrm>
          <a:prstGeom prst="rect">
            <a:avLst/>
          </a:prstGeom>
        </p:spPr>
      </p:pic>
      <p:sp>
        <p:nvSpPr>
          <p:cNvPr id="5" name="Content Placeholder 4">
            <a:extLst>
              <a:ext uri="{FF2B5EF4-FFF2-40B4-BE49-F238E27FC236}">
                <a16:creationId xmlns:a16="http://schemas.microsoft.com/office/drawing/2014/main" id="{DE68F275-E6E8-40CD-BA5E-2C933F376561}"/>
              </a:ext>
            </a:extLst>
          </p:cNvPr>
          <p:cNvSpPr>
            <a:spLocks noGrp="1"/>
          </p:cNvSpPr>
          <p:nvPr>
            <p:ph sz="half" idx="2"/>
          </p:nvPr>
        </p:nvSpPr>
        <p:spPr/>
        <p:txBody>
          <a:bodyPr>
            <a:normAutofit fontScale="92500"/>
          </a:bodyPr>
          <a:lstStyle/>
          <a:p>
            <a:r>
              <a:rPr lang="en-IN" dirty="0"/>
              <a:t>Education is acting as dummy variable here with Bachelor as base dummy.</a:t>
            </a:r>
          </a:p>
          <a:p>
            <a:r>
              <a:rPr lang="en-IN" dirty="0"/>
              <a:t>More Advanced degree, more will be safe awareness, lesser will be need to insure.</a:t>
            </a:r>
          </a:p>
          <a:p>
            <a:r>
              <a:rPr lang="en-IN" dirty="0"/>
              <a:t>A person with less advanced degree tends to pay more premium.</a:t>
            </a:r>
          </a:p>
          <a:p>
            <a:r>
              <a:rPr lang="en-IN" dirty="0"/>
              <a:t>Compared to Bachelor level, mean CLV will increase by 72.07,211.6,67.06,158.60 units for </a:t>
            </a:r>
            <a:r>
              <a:rPr lang="en-IN" dirty="0" err="1"/>
              <a:t>College,Doctor,High</a:t>
            </a:r>
            <a:r>
              <a:rPr lang="en-IN" dirty="0"/>
              <a:t> school or Below and Master respectively.</a:t>
            </a:r>
          </a:p>
        </p:txBody>
      </p:sp>
    </p:spTree>
    <p:extLst>
      <p:ext uri="{BB962C8B-B14F-4D97-AF65-F5344CB8AC3E}">
        <p14:creationId xmlns:p14="http://schemas.microsoft.com/office/powerpoint/2010/main" val="2633400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E8F6A-EECB-474D-BF2F-8C13138A2DBD}"/>
              </a:ext>
            </a:extLst>
          </p:cNvPr>
          <p:cNvSpPr>
            <a:spLocks noGrp="1"/>
          </p:cNvSpPr>
          <p:nvPr>
            <p:ph type="title"/>
          </p:nvPr>
        </p:nvSpPr>
        <p:spPr/>
        <p:txBody>
          <a:bodyPr/>
          <a:lstStyle/>
          <a:p>
            <a:r>
              <a:rPr lang="en-IN" dirty="0"/>
              <a:t>Gender</a:t>
            </a:r>
          </a:p>
        </p:txBody>
      </p:sp>
      <p:pic>
        <p:nvPicPr>
          <p:cNvPr id="5" name="Content Placeholder 4">
            <a:extLst>
              <a:ext uri="{FF2B5EF4-FFF2-40B4-BE49-F238E27FC236}">
                <a16:creationId xmlns:a16="http://schemas.microsoft.com/office/drawing/2014/main" id="{74BD0944-78AB-485D-B6CB-4507D5694B8F}"/>
              </a:ext>
            </a:extLst>
          </p:cNvPr>
          <p:cNvPicPr>
            <a:picLocks noGrp="1" noChangeAspect="1"/>
          </p:cNvPicPr>
          <p:nvPr>
            <p:ph sz="half" idx="1"/>
          </p:nvPr>
        </p:nvPicPr>
        <p:blipFill>
          <a:blip r:embed="rId2"/>
          <a:stretch>
            <a:fillRect/>
          </a:stretch>
        </p:blipFill>
        <p:spPr>
          <a:xfrm>
            <a:off x="846534" y="2193925"/>
            <a:ext cx="5012531" cy="4024313"/>
          </a:xfrm>
          <a:prstGeom prst="rect">
            <a:avLst/>
          </a:prstGeom>
        </p:spPr>
      </p:pic>
      <p:sp>
        <p:nvSpPr>
          <p:cNvPr id="4" name="Content Placeholder 3">
            <a:extLst>
              <a:ext uri="{FF2B5EF4-FFF2-40B4-BE49-F238E27FC236}">
                <a16:creationId xmlns:a16="http://schemas.microsoft.com/office/drawing/2014/main" id="{02FC79AC-D19A-4912-B8D1-463A04F1DECC}"/>
              </a:ext>
            </a:extLst>
          </p:cNvPr>
          <p:cNvSpPr>
            <a:spLocks noGrp="1"/>
          </p:cNvSpPr>
          <p:nvPr>
            <p:ph sz="half" idx="2"/>
          </p:nvPr>
        </p:nvSpPr>
        <p:spPr/>
        <p:txBody>
          <a:bodyPr/>
          <a:lstStyle/>
          <a:p>
            <a:r>
              <a:rPr lang="en-IN" dirty="0"/>
              <a:t>Generally Female pays less premium than Male but there’s always an exception.</a:t>
            </a:r>
          </a:p>
          <a:p>
            <a:r>
              <a:rPr lang="en-IN" dirty="0"/>
              <a:t>It actually varies between ages.</a:t>
            </a:r>
          </a:p>
          <a:p>
            <a:r>
              <a:rPr lang="en-IN" dirty="0"/>
              <a:t>Here profit of Company increases more due to Female drivers.</a:t>
            </a:r>
          </a:p>
          <a:p>
            <a:r>
              <a:rPr lang="en-IN" dirty="0"/>
              <a:t>Compared to Female driver, average CLV for Male is 45.47 units less.</a:t>
            </a:r>
          </a:p>
          <a:p>
            <a:endParaRPr lang="en-IN" dirty="0"/>
          </a:p>
        </p:txBody>
      </p:sp>
    </p:spTree>
    <p:extLst>
      <p:ext uri="{BB962C8B-B14F-4D97-AF65-F5344CB8AC3E}">
        <p14:creationId xmlns:p14="http://schemas.microsoft.com/office/powerpoint/2010/main" val="4254991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5B53-53BF-4F72-8B31-337EC4471C89}"/>
              </a:ext>
            </a:extLst>
          </p:cNvPr>
          <p:cNvSpPr>
            <a:spLocks noGrp="1"/>
          </p:cNvSpPr>
          <p:nvPr>
            <p:ph type="title"/>
          </p:nvPr>
        </p:nvSpPr>
        <p:spPr/>
        <p:txBody>
          <a:bodyPr/>
          <a:lstStyle/>
          <a:p>
            <a:r>
              <a:rPr lang="en-IN" dirty="0"/>
              <a:t>income</a:t>
            </a:r>
          </a:p>
        </p:txBody>
      </p:sp>
      <p:pic>
        <p:nvPicPr>
          <p:cNvPr id="5" name="Content Placeholder 4">
            <a:extLst>
              <a:ext uri="{FF2B5EF4-FFF2-40B4-BE49-F238E27FC236}">
                <a16:creationId xmlns:a16="http://schemas.microsoft.com/office/drawing/2014/main" id="{20827832-6B72-4CB5-9349-6CC88B298F38}"/>
              </a:ext>
            </a:extLst>
          </p:cNvPr>
          <p:cNvPicPr>
            <a:picLocks noGrp="1" noChangeAspect="1"/>
          </p:cNvPicPr>
          <p:nvPr>
            <p:ph sz="half" idx="1"/>
          </p:nvPr>
        </p:nvPicPr>
        <p:blipFill>
          <a:blip r:embed="rId2"/>
          <a:stretch>
            <a:fillRect/>
          </a:stretch>
        </p:blipFill>
        <p:spPr>
          <a:xfrm>
            <a:off x="518060" y="2194559"/>
            <a:ext cx="6575197" cy="4741578"/>
          </a:xfrm>
          <a:prstGeom prst="rect">
            <a:avLst/>
          </a:prstGeom>
        </p:spPr>
      </p:pic>
      <p:sp>
        <p:nvSpPr>
          <p:cNvPr id="4" name="Content Placeholder 3">
            <a:extLst>
              <a:ext uri="{FF2B5EF4-FFF2-40B4-BE49-F238E27FC236}">
                <a16:creationId xmlns:a16="http://schemas.microsoft.com/office/drawing/2014/main" id="{C7D39D0C-9F2A-4E12-8C2D-5013F4B02506}"/>
              </a:ext>
            </a:extLst>
          </p:cNvPr>
          <p:cNvSpPr>
            <a:spLocks noGrp="1"/>
          </p:cNvSpPr>
          <p:nvPr>
            <p:ph sz="half" idx="2"/>
          </p:nvPr>
        </p:nvSpPr>
        <p:spPr/>
        <p:txBody>
          <a:bodyPr>
            <a:normAutofit lnSpcReduction="10000"/>
          </a:bodyPr>
          <a:lstStyle/>
          <a:p>
            <a:r>
              <a:rPr lang="en-IN" dirty="0"/>
              <a:t>Disposable Income has significant role in contributing of Total CLV.</a:t>
            </a:r>
          </a:p>
          <a:p>
            <a:r>
              <a:rPr lang="en-IN" dirty="0"/>
              <a:t>Unemployed people or Less income group spend most of their income in buying necessary things.</a:t>
            </a:r>
          </a:p>
          <a:p>
            <a:r>
              <a:rPr lang="en-IN" dirty="0"/>
              <a:t>Buying an automobile is considerable taken as luxury commodity.</a:t>
            </a:r>
          </a:p>
          <a:p>
            <a:r>
              <a:rPr lang="en-IN" dirty="0"/>
              <a:t>With all other things remaining constant an increase in 1 unit of Income, increases the average CLV by 0.00251 units.</a:t>
            </a:r>
          </a:p>
          <a:p>
            <a:endParaRPr lang="en-IN" dirty="0"/>
          </a:p>
        </p:txBody>
      </p:sp>
    </p:spTree>
    <p:extLst>
      <p:ext uri="{BB962C8B-B14F-4D97-AF65-F5344CB8AC3E}">
        <p14:creationId xmlns:p14="http://schemas.microsoft.com/office/powerpoint/2010/main" val="1241400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498E-5059-4343-95F5-D339A21FC783}"/>
              </a:ext>
            </a:extLst>
          </p:cNvPr>
          <p:cNvSpPr>
            <a:spLocks noGrp="1"/>
          </p:cNvSpPr>
          <p:nvPr>
            <p:ph type="title"/>
          </p:nvPr>
        </p:nvSpPr>
        <p:spPr/>
        <p:txBody>
          <a:bodyPr/>
          <a:lstStyle/>
          <a:p>
            <a:r>
              <a:rPr lang="en-IN" dirty="0"/>
              <a:t>Employment status</a:t>
            </a:r>
          </a:p>
        </p:txBody>
      </p:sp>
      <p:pic>
        <p:nvPicPr>
          <p:cNvPr id="5" name="Content Placeholder 4">
            <a:extLst>
              <a:ext uri="{FF2B5EF4-FFF2-40B4-BE49-F238E27FC236}">
                <a16:creationId xmlns:a16="http://schemas.microsoft.com/office/drawing/2014/main" id="{DBEDAAFA-2B29-4DC9-8DC7-30A2F39D579A}"/>
              </a:ext>
            </a:extLst>
          </p:cNvPr>
          <p:cNvPicPr>
            <a:picLocks noGrp="1" noChangeAspect="1"/>
          </p:cNvPicPr>
          <p:nvPr>
            <p:ph sz="half" idx="1"/>
          </p:nvPr>
        </p:nvPicPr>
        <p:blipFill>
          <a:blip r:embed="rId2"/>
          <a:stretch>
            <a:fillRect/>
          </a:stretch>
        </p:blipFill>
        <p:spPr>
          <a:xfrm>
            <a:off x="488272" y="1906295"/>
            <a:ext cx="6258757" cy="5024846"/>
          </a:xfrm>
          <a:prstGeom prst="rect">
            <a:avLst/>
          </a:prstGeom>
        </p:spPr>
      </p:pic>
      <p:sp>
        <p:nvSpPr>
          <p:cNvPr id="4" name="Content Placeholder 3">
            <a:extLst>
              <a:ext uri="{FF2B5EF4-FFF2-40B4-BE49-F238E27FC236}">
                <a16:creationId xmlns:a16="http://schemas.microsoft.com/office/drawing/2014/main" id="{4FF7144E-B926-4837-9FA2-1F51E3CC9D96}"/>
              </a:ext>
            </a:extLst>
          </p:cNvPr>
          <p:cNvSpPr>
            <a:spLocks noGrp="1"/>
          </p:cNvSpPr>
          <p:nvPr>
            <p:ph sz="half" idx="2"/>
          </p:nvPr>
        </p:nvSpPr>
        <p:spPr/>
        <p:txBody>
          <a:bodyPr/>
          <a:lstStyle/>
          <a:p>
            <a:r>
              <a:rPr lang="en-IN" dirty="0"/>
              <a:t>Not all the segments are significant.</a:t>
            </a:r>
          </a:p>
          <a:p>
            <a:r>
              <a:rPr lang="en-IN" dirty="0"/>
              <a:t>Employment status generates income which helps the consumers to pay their premium.</a:t>
            </a:r>
          </a:p>
          <a:p>
            <a:r>
              <a:rPr lang="en-IN" dirty="0"/>
              <a:t>Profit of Insurance Company is highly dependent to this variable.</a:t>
            </a:r>
          </a:p>
          <a:p>
            <a:r>
              <a:rPr lang="en-IN" dirty="0"/>
              <a:t>People who are in medical leave are less significant in paying premium than the employed one.</a:t>
            </a:r>
          </a:p>
          <a:p>
            <a:endParaRPr lang="en-IN" dirty="0"/>
          </a:p>
          <a:p>
            <a:pPr marL="0" indent="0">
              <a:buNone/>
            </a:pPr>
            <a:endParaRPr lang="en-IN" dirty="0"/>
          </a:p>
        </p:txBody>
      </p:sp>
    </p:spTree>
    <p:extLst>
      <p:ext uri="{BB962C8B-B14F-4D97-AF65-F5344CB8AC3E}">
        <p14:creationId xmlns:p14="http://schemas.microsoft.com/office/powerpoint/2010/main" val="3615823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4818-BD84-40CE-8714-0C14DD6F1DAD}"/>
              </a:ext>
            </a:extLst>
          </p:cNvPr>
          <p:cNvSpPr>
            <a:spLocks noGrp="1"/>
          </p:cNvSpPr>
          <p:nvPr>
            <p:ph type="title"/>
          </p:nvPr>
        </p:nvSpPr>
        <p:spPr/>
        <p:txBody>
          <a:bodyPr/>
          <a:lstStyle/>
          <a:p>
            <a:r>
              <a:rPr lang="en-IN" dirty="0"/>
              <a:t>Monthly premium</a:t>
            </a:r>
          </a:p>
        </p:txBody>
      </p:sp>
      <p:sp>
        <p:nvSpPr>
          <p:cNvPr id="3" name="Content Placeholder 2">
            <a:extLst>
              <a:ext uri="{FF2B5EF4-FFF2-40B4-BE49-F238E27FC236}">
                <a16:creationId xmlns:a16="http://schemas.microsoft.com/office/drawing/2014/main" id="{5D079386-AEF6-4D61-802B-B77EA66EE0B0}"/>
              </a:ext>
            </a:extLst>
          </p:cNvPr>
          <p:cNvSpPr>
            <a:spLocks noGrp="1"/>
          </p:cNvSpPr>
          <p:nvPr>
            <p:ph sz="half" idx="1"/>
          </p:nvPr>
        </p:nvSpPr>
        <p:spPr/>
        <p:txBody>
          <a:bodyPr/>
          <a:lstStyle/>
          <a:p>
            <a:r>
              <a:rPr lang="en-IN" dirty="0"/>
              <a:t>Insurance companies highly depends on Monthly premium deposits of Customers.</a:t>
            </a:r>
          </a:p>
          <a:p>
            <a:r>
              <a:rPr lang="en-IN" dirty="0"/>
              <a:t>Depending upon the policy interest rates they deposits the amount of premium.</a:t>
            </a:r>
          </a:p>
          <a:p>
            <a:r>
              <a:rPr lang="en-IN" dirty="0"/>
              <a:t>It is positively related with CLV.</a:t>
            </a:r>
          </a:p>
          <a:p>
            <a:r>
              <a:rPr lang="en-IN" dirty="0"/>
              <a:t>With all other things remaining constant, an increase of Monthly premium by one unit results in increase of CLV by 63.15 units.</a:t>
            </a:r>
          </a:p>
          <a:p>
            <a:endParaRPr lang="en-IN" dirty="0"/>
          </a:p>
        </p:txBody>
      </p:sp>
      <p:sp>
        <p:nvSpPr>
          <p:cNvPr id="5" name="Content Placeholder 4">
            <a:extLst>
              <a:ext uri="{FF2B5EF4-FFF2-40B4-BE49-F238E27FC236}">
                <a16:creationId xmlns:a16="http://schemas.microsoft.com/office/drawing/2014/main" id="{95EFD3CD-B28E-4ADA-8808-C0679347E4B5}"/>
              </a:ext>
            </a:extLst>
          </p:cNvPr>
          <p:cNvSpPr>
            <a:spLocks noGrp="1"/>
          </p:cNvSpPr>
          <p:nvPr>
            <p:ph sz="half" idx="2"/>
          </p:nvPr>
        </p:nvSpPr>
        <p:spPr/>
        <p:txBody>
          <a:bodyPr/>
          <a:lstStyle/>
          <a:p>
            <a:endParaRPr lang="en-IN"/>
          </a:p>
        </p:txBody>
      </p:sp>
      <p:pic>
        <p:nvPicPr>
          <p:cNvPr id="4" name="Picture 3">
            <a:extLst>
              <a:ext uri="{FF2B5EF4-FFF2-40B4-BE49-F238E27FC236}">
                <a16:creationId xmlns:a16="http://schemas.microsoft.com/office/drawing/2014/main" id="{843E63F9-F94C-4EA4-A167-70DF1642F771}"/>
              </a:ext>
            </a:extLst>
          </p:cNvPr>
          <p:cNvPicPr>
            <a:picLocks noChangeAspect="1"/>
          </p:cNvPicPr>
          <p:nvPr/>
        </p:nvPicPr>
        <p:blipFill>
          <a:blip r:embed="rId2"/>
          <a:stretch>
            <a:fillRect/>
          </a:stretch>
        </p:blipFill>
        <p:spPr>
          <a:xfrm>
            <a:off x="5841506" y="2179023"/>
            <a:ext cx="6764785" cy="5109542"/>
          </a:xfrm>
          <a:prstGeom prst="rect">
            <a:avLst/>
          </a:prstGeom>
        </p:spPr>
      </p:pic>
    </p:spTree>
    <p:extLst>
      <p:ext uri="{BB962C8B-B14F-4D97-AF65-F5344CB8AC3E}">
        <p14:creationId xmlns:p14="http://schemas.microsoft.com/office/powerpoint/2010/main" val="737037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62089C-EBA2-4EFC-A82C-1708A565D9CD}"/>
              </a:ext>
            </a:extLst>
          </p:cNvPr>
          <p:cNvSpPr>
            <a:spLocks noGrp="1"/>
          </p:cNvSpPr>
          <p:nvPr>
            <p:ph type="title"/>
          </p:nvPr>
        </p:nvSpPr>
        <p:spPr/>
        <p:txBody>
          <a:bodyPr/>
          <a:lstStyle/>
          <a:p>
            <a:r>
              <a:rPr lang="en-IN" dirty="0"/>
              <a:t>Marital status</a:t>
            </a:r>
          </a:p>
        </p:txBody>
      </p:sp>
      <p:pic>
        <p:nvPicPr>
          <p:cNvPr id="7" name="Content Placeholder 6">
            <a:extLst>
              <a:ext uri="{FF2B5EF4-FFF2-40B4-BE49-F238E27FC236}">
                <a16:creationId xmlns:a16="http://schemas.microsoft.com/office/drawing/2014/main" id="{9D874DD9-65C6-4EF3-8C39-8CA92BF3A9C0}"/>
              </a:ext>
            </a:extLst>
          </p:cNvPr>
          <p:cNvPicPr>
            <a:picLocks noGrp="1" noChangeAspect="1"/>
          </p:cNvPicPr>
          <p:nvPr>
            <p:ph sz="half" idx="1"/>
          </p:nvPr>
        </p:nvPicPr>
        <p:blipFill>
          <a:blip r:embed="rId2"/>
          <a:stretch>
            <a:fillRect/>
          </a:stretch>
        </p:blipFill>
        <p:spPr>
          <a:xfrm>
            <a:off x="846534" y="2193925"/>
            <a:ext cx="5012531" cy="4024313"/>
          </a:xfrm>
          <a:prstGeom prst="rect">
            <a:avLst/>
          </a:prstGeom>
        </p:spPr>
      </p:pic>
      <p:sp>
        <p:nvSpPr>
          <p:cNvPr id="6" name="Content Placeholder 5">
            <a:extLst>
              <a:ext uri="{FF2B5EF4-FFF2-40B4-BE49-F238E27FC236}">
                <a16:creationId xmlns:a16="http://schemas.microsoft.com/office/drawing/2014/main" id="{F0498505-C3DD-4B20-A026-267E8A191135}"/>
              </a:ext>
            </a:extLst>
          </p:cNvPr>
          <p:cNvSpPr>
            <a:spLocks noGrp="1"/>
          </p:cNvSpPr>
          <p:nvPr>
            <p:ph sz="half" idx="2"/>
          </p:nvPr>
        </p:nvSpPr>
        <p:spPr/>
        <p:txBody>
          <a:bodyPr>
            <a:normAutofit fontScale="92500"/>
          </a:bodyPr>
          <a:lstStyle/>
          <a:p>
            <a:r>
              <a:rPr lang="en-IN" dirty="0"/>
              <a:t>Single and Married both are significant incorporating CLV</a:t>
            </a:r>
          </a:p>
          <a:p>
            <a:r>
              <a:rPr lang="en-IN" dirty="0"/>
              <a:t>A single may indulge in reckless driving and so there will be less commitments towards family and wellbeing hence they will keep away from insuring</a:t>
            </a:r>
          </a:p>
          <a:p>
            <a:r>
              <a:rPr lang="en-IN" dirty="0"/>
              <a:t>Similarly a married person for the sake of family will insure against Auto.</a:t>
            </a:r>
          </a:p>
          <a:p>
            <a:r>
              <a:rPr lang="en-IN" dirty="0"/>
              <a:t>Single and Married are the targeted customer as the former is inclined towards rash driving while the later towards commitments.</a:t>
            </a:r>
          </a:p>
        </p:txBody>
      </p:sp>
    </p:spTree>
    <p:extLst>
      <p:ext uri="{BB962C8B-B14F-4D97-AF65-F5344CB8AC3E}">
        <p14:creationId xmlns:p14="http://schemas.microsoft.com/office/powerpoint/2010/main" val="2715665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D91E4-4763-4CE2-AE71-0430D7F3070D}"/>
              </a:ext>
            </a:extLst>
          </p:cNvPr>
          <p:cNvSpPr>
            <a:spLocks noGrp="1"/>
          </p:cNvSpPr>
          <p:nvPr>
            <p:ph type="title"/>
          </p:nvPr>
        </p:nvSpPr>
        <p:spPr/>
        <p:txBody>
          <a:bodyPr/>
          <a:lstStyle/>
          <a:p>
            <a:r>
              <a:rPr lang="en-IN" dirty="0"/>
              <a:t>Open complaints</a:t>
            </a:r>
          </a:p>
        </p:txBody>
      </p:sp>
      <p:pic>
        <p:nvPicPr>
          <p:cNvPr id="5" name="Content Placeholder 4">
            <a:extLst>
              <a:ext uri="{FF2B5EF4-FFF2-40B4-BE49-F238E27FC236}">
                <a16:creationId xmlns:a16="http://schemas.microsoft.com/office/drawing/2014/main" id="{DD866A85-AADD-4623-BF91-3B44A0FDCDF0}"/>
              </a:ext>
            </a:extLst>
          </p:cNvPr>
          <p:cNvPicPr>
            <a:picLocks noGrp="1" noChangeAspect="1"/>
          </p:cNvPicPr>
          <p:nvPr>
            <p:ph sz="half" idx="1"/>
          </p:nvPr>
        </p:nvPicPr>
        <p:blipFill>
          <a:blip r:embed="rId2"/>
          <a:stretch>
            <a:fillRect/>
          </a:stretch>
        </p:blipFill>
        <p:spPr>
          <a:xfrm>
            <a:off x="159798" y="1642579"/>
            <a:ext cx="6249880" cy="4989040"/>
          </a:xfrm>
          <a:prstGeom prst="rect">
            <a:avLst/>
          </a:prstGeom>
        </p:spPr>
      </p:pic>
      <p:sp>
        <p:nvSpPr>
          <p:cNvPr id="4" name="Content Placeholder 3">
            <a:extLst>
              <a:ext uri="{FF2B5EF4-FFF2-40B4-BE49-F238E27FC236}">
                <a16:creationId xmlns:a16="http://schemas.microsoft.com/office/drawing/2014/main" id="{449396C1-BC5A-4EB0-9964-0873B6D988BD}"/>
              </a:ext>
            </a:extLst>
          </p:cNvPr>
          <p:cNvSpPr>
            <a:spLocks noGrp="1"/>
          </p:cNvSpPr>
          <p:nvPr>
            <p:ph sz="half" idx="2"/>
          </p:nvPr>
        </p:nvSpPr>
        <p:spPr/>
        <p:txBody>
          <a:bodyPr/>
          <a:lstStyle/>
          <a:p>
            <a:r>
              <a:rPr lang="en-IN" dirty="0"/>
              <a:t>Open complaints are a serious threat for the Profit of CLV.</a:t>
            </a:r>
          </a:p>
          <a:p>
            <a:r>
              <a:rPr lang="en-IN" dirty="0"/>
              <a:t>More number of Complaints harm the reputations of the company.</a:t>
            </a:r>
          </a:p>
          <a:p>
            <a:r>
              <a:rPr lang="en-IN" dirty="0"/>
              <a:t>Most of the common complaints include shortage of services, Non approval of claims.</a:t>
            </a:r>
          </a:p>
          <a:p>
            <a:r>
              <a:rPr lang="en-IN" dirty="0"/>
              <a:t>There lies a strong negative relations between Complaints and CLV.</a:t>
            </a:r>
          </a:p>
          <a:p>
            <a:endParaRPr lang="en-IN" dirty="0"/>
          </a:p>
        </p:txBody>
      </p:sp>
    </p:spTree>
    <p:extLst>
      <p:ext uri="{BB962C8B-B14F-4D97-AF65-F5344CB8AC3E}">
        <p14:creationId xmlns:p14="http://schemas.microsoft.com/office/powerpoint/2010/main" val="1394735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EC94-6CFE-4F5F-987D-02F7B49DD48B}"/>
              </a:ext>
            </a:extLst>
          </p:cNvPr>
          <p:cNvSpPr>
            <a:spLocks noGrp="1"/>
          </p:cNvSpPr>
          <p:nvPr>
            <p:ph type="title"/>
          </p:nvPr>
        </p:nvSpPr>
        <p:spPr/>
        <p:txBody>
          <a:bodyPr/>
          <a:lstStyle/>
          <a:p>
            <a:r>
              <a:rPr lang="en-IN" dirty="0"/>
              <a:t>Number of policies</a:t>
            </a:r>
          </a:p>
        </p:txBody>
      </p:sp>
      <p:pic>
        <p:nvPicPr>
          <p:cNvPr id="5" name="Content Placeholder 4">
            <a:extLst>
              <a:ext uri="{FF2B5EF4-FFF2-40B4-BE49-F238E27FC236}">
                <a16:creationId xmlns:a16="http://schemas.microsoft.com/office/drawing/2014/main" id="{54D3DE09-5C84-4742-8653-C63D1AE8F665}"/>
              </a:ext>
            </a:extLst>
          </p:cNvPr>
          <p:cNvPicPr>
            <a:picLocks noGrp="1" noChangeAspect="1"/>
          </p:cNvPicPr>
          <p:nvPr>
            <p:ph sz="half" idx="1"/>
          </p:nvPr>
        </p:nvPicPr>
        <p:blipFill>
          <a:blip r:embed="rId2"/>
          <a:stretch>
            <a:fillRect/>
          </a:stretch>
        </p:blipFill>
        <p:spPr>
          <a:xfrm>
            <a:off x="79900" y="1482571"/>
            <a:ext cx="6507332" cy="4985725"/>
          </a:xfrm>
          <a:prstGeom prst="rect">
            <a:avLst/>
          </a:prstGeom>
        </p:spPr>
      </p:pic>
      <p:sp>
        <p:nvSpPr>
          <p:cNvPr id="4" name="Content Placeholder 3">
            <a:extLst>
              <a:ext uri="{FF2B5EF4-FFF2-40B4-BE49-F238E27FC236}">
                <a16:creationId xmlns:a16="http://schemas.microsoft.com/office/drawing/2014/main" id="{9389D41F-D1EB-4DD6-B61E-42B76A23CCD3}"/>
              </a:ext>
            </a:extLst>
          </p:cNvPr>
          <p:cNvSpPr>
            <a:spLocks noGrp="1"/>
          </p:cNvSpPr>
          <p:nvPr>
            <p:ph sz="half" idx="2"/>
          </p:nvPr>
        </p:nvSpPr>
        <p:spPr/>
        <p:txBody>
          <a:bodyPr/>
          <a:lstStyle/>
          <a:p>
            <a:r>
              <a:rPr lang="en-IN" dirty="0"/>
              <a:t>Number of Policies plays a significant role in increasing Profit of Insurance company</a:t>
            </a:r>
          </a:p>
          <a:p>
            <a:r>
              <a:rPr lang="en-IN" dirty="0"/>
              <a:t>Greater number of policies produces incentive to the customer.</a:t>
            </a:r>
          </a:p>
          <a:p>
            <a:r>
              <a:rPr lang="en-IN" dirty="0"/>
              <a:t>More publicity attracts more Consumers.</a:t>
            </a:r>
          </a:p>
          <a:p>
            <a:pPr marL="0" indent="0">
              <a:buNone/>
            </a:pPr>
            <a:endParaRPr lang="en-IN" dirty="0"/>
          </a:p>
        </p:txBody>
      </p:sp>
    </p:spTree>
    <p:extLst>
      <p:ext uri="{BB962C8B-B14F-4D97-AF65-F5344CB8AC3E}">
        <p14:creationId xmlns:p14="http://schemas.microsoft.com/office/powerpoint/2010/main" val="102987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5667A-3779-4E20-B729-5C51A48AD293}"/>
              </a:ext>
            </a:extLst>
          </p:cNvPr>
          <p:cNvSpPr>
            <a:spLocks noGrp="1"/>
          </p:cNvSpPr>
          <p:nvPr>
            <p:ph type="title"/>
          </p:nvPr>
        </p:nvSpPr>
        <p:spPr>
          <a:xfrm>
            <a:off x="2895600" y="541424"/>
            <a:ext cx="8610600" cy="789219"/>
          </a:xfrm>
        </p:spPr>
        <p:txBody>
          <a:bodyPr/>
          <a:lstStyle/>
          <a:p>
            <a:r>
              <a:rPr lang="en-IN" dirty="0"/>
              <a:t>Actual vs predicted</a:t>
            </a:r>
          </a:p>
        </p:txBody>
      </p:sp>
      <p:pic>
        <p:nvPicPr>
          <p:cNvPr id="4" name="Content Placeholder 3">
            <a:extLst>
              <a:ext uri="{FF2B5EF4-FFF2-40B4-BE49-F238E27FC236}">
                <a16:creationId xmlns:a16="http://schemas.microsoft.com/office/drawing/2014/main" id="{7146FA56-444F-45D5-9514-2D7336602C60}"/>
              </a:ext>
            </a:extLst>
          </p:cNvPr>
          <p:cNvPicPr>
            <a:picLocks noGrp="1" noChangeAspect="1"/>
          </p:cNvPicPr>
          <p:nvPr>
            <p:ph idx="1"/>
          </p:nvPr>
        </p:nvPicPr>
        <p:blipFill>
          <a:blip r:embed="rId2"/>
          <a:stretch>
            <a:fillRect/>
          </a:stretch>
        </p:blipFill>
        <p:spPr>
          <a:xfrm>
            <a:off x="150920" y="1330643"/>
            <a:ext cx="12881499" cy="6224254"/>
          </a:xfrm>
          <a:prstGeom prst="rect">
            <a:avLst/>
          </a:prstGeom>
        </p:spPr>
      </p:pic>
    </p:spTree>
    <p:extLst>
      <p:ext uri="{BB962C8B-B14F-4D97-AF65-F5344CB8AC3E}">
        <p14:creationId xmlns:p14="http://schemas.microsoft.com/office/powerpoint/2010/main" val="2907456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AD57-D237-4AC6-AAFD-22CA5B79F21C}"/>
              </a:ext>
            </a:extLst>
          </p:cNvPr>
          <p:cNvSpPr>
            <a:spLocks noGrp="1"/>
          </p:cNvSpPr>
          <p:nvPr>
            <p:ph type="title"/>
          </p:nvPr>
        </p:nvSpPr>
        <p:spPr/>
        <p:txBody>
          <a:bodyPr/>
          <a:lstStyle/>
          <a:p>
            <a:r>
              <a:rPr lang="en-IN" dirty="0"/>
              <a:t>Results obtained</a:t>
            </a:r>
          </a:p>
        </p:txBody>
      </p:sp>
      <p:sp>
        <p:nvSpPr>
          <p:cNvPr id="3" name="Content Placeholder 2">
            <a:extLst>
              <a:ext uri="{FF2B5EF4-FFF2-40B4-BE49-F238E27FC236}">
                <a16:creationId xmlns:a16="http://schemas.microsoft.com/office/drawing/2014/main" id="{7F7E259D-B452-4BE7-AF2D-AB31E70D3A5C}"/>
              </a:ext>
            </a:extLst>
          </p:cNvPr>
          <p:cNvSpPr>
            <a:spLocks noGrp="1"/>
          </p:cNvSpPr>
          <p:nvPr>
            <p:ph idx="1"/>
          </p:nvPr>
        </p:nvSpPr>
        <p:spPr/>
        <p:txBody>
          <a:bodyPr>
            <a:normAutofit fontScale="77500" lnSpcReduction="20000"/>
          </a:bodyPr>
          <a:lstStyle/>
          <a:p>
            <a:r>
              <a:rPr lang="en-IN" dirty="0"/>
              <a:t>The overall model stands good in terms of its predictive power, The significant variables contributes in explaining the model.</a:t>
            </a:r>
          </a:p>
          <a:p>
            <a:r>
              <a:rPr lang="en-IN" dirty="0"/>
              <a:t>The R-squared value and the Adjusted R-squared value is quite close </a:t>
            </a:r>
            <a:r>
              <a:rPr lang="en-IN" dirty="0" err="1"/>
              <a:t>i.e</a:t>
            </a:r>
            <a:r>
              <a:rPr lang="en-IN" dirty="0"/>
              <a:t> 0.9292 and 0.9289. It measures the goodness of fit. Above 90% of the variation among the explanatory variables have been explained by the model.</a:t>
            </a:r>
          </a:p>
          <a:p>
            <a:r>
              <a:rPr lang="en-IN" dirty="0"/>
              <a:t>There is no serial correlation present in this model, test shows a value of 2.0133. It means that there is no dependency between previous value of the same variable on present one.</a:t>
            </a:r>
          </a:p>
          <a:p>
            <a:r>
              <a:rPr lang="en-IN" dirty="0"/>
              <a:t>The p value of bp test comes out to be less than 0.05, so out model is heteroscedastic. This means the residual term has non constant variance.</a:t>
            </a:r>
          </a:p>
          <a:p>
            <a:r>
              <a:rPr lang="en-IN" dirty="0"/>
              <a:t>This model also breaks the Normality assumption of the residual. The P value of Ad-test is quite less.</a:t>
            </a:r>
          </a:p>
          <a:p>
            <a:r>
              <a:rPr lang="en-IN" dirty="0"/>
              <a:t>Lastly Mean Absolute Percentage Error for both the Training and testing dataset is quite low. MAPE signifies how different the predictions are from actuals. Lower MAPE signifies Better model. For training set MAPE is 0.09980191 while the testing dataset is 0.09692094. </a:t>
            </a:r>
          </a:p>
          <a:p>
            <a:r>
              <a:rPr lang="en-IN" dirty="0"/>
              <a:t>There lies no multicollinearity in the model except for Income and Employed status. Its just above 2 so we have kept it in model since both are significant variable.</a:t>
            </a:r>
          </a:p>
          <a:p>
            <a:r>
              <a:rPr lang="en-IN" dirty="0" err="1"/>
              <a:t>Anova</a:t>
            </a:r>
            <a:r>
              <a:rPr lang="en-IN" dirty="0"/>
              <a:t> also suggests the estimates values are significant.</a:t>
            </a:r>
          </a:p>
          <a:p>
            <a:endParaRPr lang="en-IN" dirty="0"/>
          </a:p>
        </p:txBody>
      </p:sp>
    </p:spTree>
    <p:extLst>
      <p:ext uri="{BB962C8B-B14F-4D97-AF65-F5344CB8AC3E}">
        <p14:creationId xmlns:p14="http://schemas.microsoft.com/office/powerpoint/2010/main" val="3829991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D1233-F055-4B0A-BA22-D7D382D8E3E3}"/>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B4660746-B5BE-4A4A-9332-9FB142755A49}"/>
              </a:ext>
            </a:extLst>
          </p:cNvPr>
          <p:cNvSpPr>
            <a:spLocks noGrp="1"/>
          </p:cNvSpPr>
          <p:nvPr>
            <p:ph idx="1"/>
          </p:nvPr>
        </p:nvSpPr>
        <p:spPr/>
        <p:txBody>
          <a:bodyPr/>
          <a:lstStyle/>
          <a:p>
            <a:r>
              <a:rPr lang="en-IN" dirty="0"/>
              <a:t>Customer lifetime value (CLV) is the total revenue that the client will derive from their entire relationship with customers.</a:t>
            </a:r>
          </a:p>
          <a:p>
            <a:r>
              <a:rPr lang="en-IN" dirty="0"/>
              <a:t>Our main objective is to predict Customer Life time value for each customer so as to get an idea that which are the factors each customer can repay to the company in exchange of the benefits he or she receives.</a:t>
            </a:r>
          </a:p>
          <a:p>
            <a:r>
              <a:rPr lang="en-IN" dirty="0"/>
              <a:t>Similarly it will also give us idea that which customers type (out of total customer) are responsible to generate profit for Insurance firm.</a:t>
            </a:r>
          </a:p>
          <a:p>
            <a:r>
              <a:rPr lang="en-IN" dirty="0"/>
              <a:t>Considering this objective we are running a linear regression model, to analyse the impact of several independent variable that affects </a:t>
            </a:r>
            <a:r>
              <a:rPr lang="en-IN" dirty="0" err="1"/>
              <a:t>Clv</a:t>
            </a:r>
            <a:r>
              <a:rPr lang="en-IN" dirty="0"/>
              <a:t>.</a:t>
            </a:r>
          </a:p>
        </p:txBody>
      </p:sp>
    </p:spTree>
    <p:extLst>
      <p:ext uri="{BB962C8B-B14F-4D97-AF65-F5344CB8AC3E}">
        <p14:creationId xmlns:p14="http://schemas.microsoft.com/office/powerpoint/2010/main" val="1329093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39A9-A9F7-4D11-91FC-6A8C1A9ED963}"/>
              </a:ext>
            </a:extLst>
          </p:cNvPr>
          <p:cNvSpPr>
            <a:spLocks noGrp="1"/>
          </p:cNvSpPr>
          <p:nvPr>
            <p:ph type="title"/>
          </p:nvPr>
        </p:nvSpPr>
        <p:spPr/>
        <p:txBody>
          <a:bodyPr/>
          <a:lstStyle/>
          <a:p>
            <a:r>
              <a:rPr lang="en-IN" dirty="0"/>
              <a:t>Variable relationship at a glance</a:t>
            </a:r>
          </a:p>
        </p:txBody>
      </p:sp>
      <p:graphicFrame>
        <p:nvGraphicFramePr>
          <p:cNvPr id="4" name="Table 4">
            <a:extLst>
              <a:ext uri="{FF2B5EF4-FFF2-40B4-BE49-F238E27FC236}">
                <a16:creationId xmlns:a16="http://schemas.microsoft.com/office/drawing/2014/main" id="{84C471DF-ABAB-476E-AD20-3FBD4DDB32CF}"/>
              </a:ext>
            </a:extLst>
          </p:cNvPr>
          <p:cNvGraphicFramePr>
            <a:graphicFrameLocks noGrp="1"/>
          </p:cNvGraphicFramePr>
          <p:nvPr>
            <p:ph idx="1"/>
            <p:extLst>
              <p:ext uri="{D42A27DB-BD31-4B8C-83A1-F6EECF244321}">
                <p14:modId xmlns:p14="http://schemas.microsoft.com/office/powerpoint/2010/main" val="2436282541"/>
              </p:ext>
            </p:extLst>
          </p:nvPr>
        </p:nvGraphicFramePr>
        <p:xfrm>
          <a:off x="685800" y="2193925"/>
          <a:ext cx="10820400" cy="5562600"/>
        </p:xfrm>
        <a:graphic>
          <a:graphicData uri="http://schemas.openxmlformats.org/drawingml/2006/table">
            <a:tbl>
              <a:tblPr firstRow="1" bandRow="1">
                <a:tableStyleId>{5C22544A-7EE6-4342-B048-85BDC9FD1C3A}</a:tableStyleId>
              </a:tblPr>
              <a:tblGrid>
                <a:gridCol w="3606800">
                  <a:extLst>
                    <a:ext uri="{9D8B030D-6E8A-4147-A177-3AD203B41FA5}">
                      <a16:colId xmlns:a16="http://schemas.microsoft.com/office/drawing/2014/main" val="1575528106"/>
                    </a:ext>
                  </a:extLst>
                </a:gridCol>
                <a:gridCol w="3606800">
                  <a:extLst>
                    <a:ext uri="{9D8B030D-6E8A-4147-A177-3AD203B41FA5}">
                      <a16:colId xmlns:a16="http://schemas.microsoft.com/office/drawing/2014/main" val="1729460645"/>
                    </a:ext>
                  </a:extLst>
                </a:gridCol>
                <a:gridCol w="3606800">
                  <a:extLst>
                    <a:ext uri="{9D8B030D-6E8A-4147-A177-3AD203B41FA5}">
                      <a16:colId xmlns:a16="http://schemas.microsoft.com/office/drawing/2014/main" val="593708252"/>
                    </a:ext>
                  </a:extLst>
                </a:gridCol>
              </a:tblGrid>
              <a:tr h="370840">
                <a:tc>
                  <a:txBody>
                    <a:bodyPr/>
                    <a:lstStyle/>
                    <a:p>
                      <a:r>
                        <a:rPr lang="en-IN" dirty="0"/>
                        <a:t>Variables Name</a:t>
                      </a:r>
                    </a:p>
                  </a:txBody>
                  <a:tcPr/>
                </a:tc>
                <a:tc>
                  <a:txBody>
                    <a:bodyPr/>
                    <a:lstStyle/>
                    <a:p>
                      <a:r>
                        <a:rPr lang="en-IN" dirty="0"/>
                        <a:t>Sign</a:t>
                      </a:r>
                    </a:p>
                  </a:txBody>
                  <a:tcPr/>
                </a:tc>
                <a:tc>
                  <a:txBody>
                    <a:bodyPr/>
                    <a:lstStyle/>
                    <a:p>
                      <a:r>
                        <a:rPr lang="en-IN" dirty="0"/>
                        <a:t>Coefficient Values</a:t>
                      </a:r>
                    </a:p>
                  </a:txBody>
                  <a:tcPr/>
                </a:tc>
                <a:extLst>
                  <a:ext uri="{0D108BD9-81ED-4DB2-BD59-A6C34878D82A}">
                    <a16:rowId xmlns:a16="http://schemas.microsoft.com/office/drawing/2014/main" val="1968487006"/>
                  </a:ext>
                </a:extLst>
              </a:tr>
              <a:tr h="370840">
                <a:tc>
                  <a:txBody>
                    <a:bodyPr/>
                    <a:lstStyle/>
                    <a:p>
                      <a:r>
                        <a:rPr lang="en-IN" dirty="0"/>
                        <a:t>Coverage Extended</a:t>
                      </a:r>
                    </a:p>
                  </a:txBody>
                  <a:tcPr/>
                </a:tc>
                <a:tc>
                  <a:txBody>
                    <a:bodyPr/>
                    <a:lstStyle/>
                    <a:p>
                      <a:r>
                        <a:rPr lang="en-IN" dirty="0"/>
                        <a:t>-</a:t>
                      </a:r>
                    </a:p>
                  </a:txBody>
                  <a:tcPr/>
                </a:tc>
                <a:tc>
                  <a:txBody>
                    <a:bodyPr/>
                    <a:lstStyle/>
                    <a:p>
                      <a:r>
                        <a:rPr lang="en-IN" dirty="0">
                          <a:effectLst/>
                        </a:rPr>
                        <a:t>5.628e+01</a:t>
                      </a:r>
                      <a:endParaRPr lang="en-IN" dirty="0"/>
                    </a:p>
                  </a:txBody>
                  <a:tcPr/>
                </a:tc>
                <a:extLst>
                  <a:ext uri="{0D108BD9-81ED-4DB2-BD59-A6C34878D82A}">
                    <a16:rowId xmlns:a16="http://schemas.microsoft.com/office/drawing/2014/main" val="4089273867"/>
                  </a:ext>
                </a:extLst>
              </a:tr>
              <a:tr h="370840">
                <a:tc>
                  <a:txBody>
                    <a:bodyPr/>
                    <a:lstStyle/>
                    <a:p>
                      <a:r>
                        <a:rPr lang="en-IN" dirty="0"/>
                        <a:t>Coverage Premium</a:t>
                      </a:r>
                    </a:p>
                  </a:txBody>
                  <a:tcPr/>
                </a:tc>
                <a:tc>
                  <a:txBody>
                    <a:bodyPr/>
                    <a:lstStyle/>
                    <a:p>
                      <a:r>
                        <a:rPr lang="en-IN" dirty="0"/>
                        <a:t>+</a:t>
                      </a:r>
                    </a:p>
                  </a:txBody>
                  <a:tcPr/>
                </a:tc>
                <a:tc>
                  <a:txBody>
                    <a:bodyPr/>
                    <a:lstStyle/>
                    <a:p>
                      <a:r>
                        <a:rPr lang="en-IN" dirty="0">
                          <a:effectLst/>
                        </a:rPr>
                        <a:t>1.286e+02</a:t>
                      </a:r>
                      <a:endParaRPr lang="en-IN" dirty="0"/>
                    </a:p>
                  </a:txBody>
                  <a:tcPr/>
                </a:tc>
                <a:extLst>
                  <a:ext uri="{0D108BD9-81ED-4DB2-BD59-A6C34878D82A}">
                    <a16:rowId xmlns:a16="http://schemas.microsoft.com/office/drawing/2014/main" val="658510641"/>
                  </a:ext>
                </a:extLst>
              </a:tr>
              <a:tr h="370840">
                <a:tc>
                  <a:txBody>
                    <a:bodyPr/>
                    <a:lstStyle/>
                    <a:p>
                      <a:r>
                        <a:rPr lang="en-IN" dirty="0"/>
                        <a:t>Education College</a:t>
                      </a:r>
                    </a:p>
                  </a:txBody>
                  <a:tcPr/>
                </a:tc>
                <a:tc>
                  <a:txBody>
                    <a:bodyPr/>
                    <a:lstStyle/>
                    <a:p>
                      <a:r>
                        <a:rPr lang="en-IN" dirty="0"/>
                        <a:t>+</a:t>
                      </a:r>
                    </a:p>
                  </a:txBody>
                  <a:tcPr/>
                </a:tc>
                <a:tc>
                  <a:txBody>
                    <a:bodyPr/>
                    <a:lstStyle/>
                    <a:p>
                      <a:r>
                        <a:rPr lang="en-IN" dirty="0">
                          <a:effectLst/>
                        </a:rPr>
                        <a:t>7.207e+01</a:t>
                      </a:r>
                      <a:endParaRPr lang="en-IN" dirty="0"/>
                    </a:p>
                  </a:txBody>
                  <a:tcPr/>
                </a:tc>
                <a:extLst>
                  <a:ext uri="{0D108BD9-81ED-4DB2-BD59-A6C34878D82A}">
                    <a16:rowId xmlns:a16="http://schemas.microsoft.com/office/drawing/2014/main" val="1352936359"/>
                  </a:ext>
                </a:extLst>
              </a:tr>
              <a:tr h="370840">
                <a:tc>
                  <a:txBody>
                    <a:bodyPr/>
                    <a:lstStyle/>
                    <a:p>
                      <a:r>
                        <a:rPr lang="en-IN" dirty="0"/>
                        <a:t>Education Doctor</a:t>
                      </a:r>
                    </a:p>
                  </a:txBody>
                  <a:tcPr/>
                </a:tc>
                <a:tc>
                  <a:txBody>
                    <a:bodyPr/>
                    <a:lstStyle/>
                    <a:p>
                      <a:r>
                        <a:rPr lang="en-IN" dirty="0"/>
                        <a:t>+</a:t>
                      </a:r>
                    </a:p>
                  </a:txBody>
                  <a:tcPr/>
                </a:tc>
                <a:tc>
                  <a:txBody>
                    <a:bodyPr/>
                    <a:lstStyle/>
                    <a:p>
                      <a:r>
                        <a:rPr lang="en-IN" dirty="0">
                          <a:effectLst/>
                        </a:rPr>
                        <a:t>2.116e+02</a:t>
                      </a:r>
                      <a:endParaRPr lang="en-IN" dirty="0"/>
                    </a:p>
                  </a:txBody>
                  <a:tcPr/>
                </a:tc>
                <a:extLst>
                  <a:ext uri="{0D108BD9-81ED-4DB2-BD59-A6C34878D82A}">
                    <a16:rowId xmlns:a16="http://schemas.microsoft.com/office/drawing/2014/main" val="2584939578"/>
                  </a:ext>
                </a:extLst>
              </a:tr>
              <a:tr h="370840">
                <a:tc>
                  <a:txBody>
                    <a:bodyPr/>
                    <a:lstStyle/>
                    <a:p>
                      <a:r>
                        <a:rPr lang="en-IN" dirty="0"/>
                        <a:t>Education Master</a:t>
                      </a:r>
                    </a:p>
                  </a:txBody>
                  <a:tcPr/>
                </a:tc>
                <a:tc>
                  <a:txBody>
                    <a:bodyPr/>
                    <a:lstStyle/>
                    <a:p>
                      <a:r>
                        <a:rPr lang="en-IN" dirty="0"/>
                        <a:t>+</a:t>
                      </a:r>
                    </a:p>
                  </a:txBody>
                  <a:tcPr/>
                </a:tc>
                <a:tc>
                  <a:txBody>
                    <a:bodyPr/>
                    <a:lstStyle/>
                    <a:p>
                      <a:r>
                        <a:rPr lang="en-IN" dirty="0">
                          <a:effectLst/>
                        </a:rPr>
                        <a:t>1.586e+02</a:t>
                      </a:r>
                      <a:endParaRPr lang="en-IN" dirty="0"/>
                    </a:p>
                  </a:txBody>
                  <a:tcPr/>
                </a:tc>
                <a:extLst>
                  <a:ext uri="{0D108BD9-81ED-4DB2-BD59-A6C34878D82A}">
                    <a16:rowId xmlns:a16="http://schemas.microsoft.com/office/drawing/2014/main" val="64231735"/>
                  </a:ext>
                </a:extLst>
              </a:tr>
              <a:tr h="370840">
                <a:tc>
                  <a:txBody>
                    <a:bodyPr/>
                    <a:lstStyle/>
                    <a:p>
                      <a:r>
                        <a:rPr lang="en-IN" dirty="0"/>
                        <a:t>Male Gender</a:t>
                      </a:r>
                    </a:p>
                  </a:txBody>
                  <a:tcPr/>
                </a:tc>
                <a:tc>
                  <a:txBody>
                    <a:bodyPr/>
                    <a:lstStyle/>
                    <a:p>
                      <a:r>
                        <a:rPr lang="en-IN" dirty="0"/>
                        <a:t>-</a:t>
                      </a:r>
                    </a:p>
                  </a:txBody>
                  <a:tcPr/>
                </a:tc>
                <a:tc>
                  <a:txBody>
                    <a:bodyPr/>
                    <a:lstStyle/>
                    <a:p>
                      <a:r>
                        <a:rPr lang="en-IN" dirty="0">
                          <a:effectLst/>
                        </a:rPr>
                        <a:t>4.547e+01</a:t>
                      </a:r>
                      <a:endParaRPr lang="en-IN" dirty="0"/>
                    </a:p>
                  </a:txBody>
                  <a:tcPr/>
                </a:tc>
                <a:extLst>
                  <a:ext uri="{0D108BD9-81ED-4DB2-BD59-A6C34878D82A}">
                    <a16:rowId xmlns:a16="http://schemas.microsoft.com/office/drawing/2014/main" val="3959679902"/>
                  </a:ext>
                </a:extLst>
              </a:tr>
              <a:tr h="370840">
                <a:tc>
                  <a:txBody>
                    <a:bodyPr/>
                    <a:lstStyle/>
                    <a:p>
                      <a:r>
                        <a:rPr lang="en-IN" dirty="0">
                          <a:effectLst/>
                        </a:rPr>
                        <a:t>Income</a:t>
                      </a:r>
                      <a:endParaRPr lang="en-IN" dirty="0"/>
                    </a:p>
                  </a:txBody>
                  <a:tcPr/>
                </a:tc>
                <a:tc>
                  <a:txBody>
                    <a:bodyPr/>
                    <a:lstStyle/>
                    <a:p>
                      <a:r>
                        <a:rPr lang="en-IN" dirty="0"/>
                        <a:t>+</a:t>
                      </a:r>
                    </a:p>
                  </a:txBody>
                  <a:tcPr/>
                </a:tc>
                <a:tc>
                  <a:txBody>
                    <a:bodyPr/>
                    <a:lstStyle/>
                    <a:p>
                      <a:r>
                        <a:rPr lang="en-IN" dirty="0">
                          <a:effectLst/>
                        </a:rPr>
                        <a:t>2.561e-03</a:t>
                      </a:r>
                      <a:endParaRPr lang="en-IN" dirty="0"/>
                    </a:p>
                  </a:txBody>
                  <a:tcPr/>
                </a:tc>
                <a:extLst>
                  <a:ext uri="{0D108BD9-81ED-4DB2-BD59-A6C34878D82A}">
                    <a16:rowId xmlns:a16="http://schemas.microsoft.com/office/drawing/2014/main" val="3841573375"/>
                  </a:ext>
                </a:extLst>
              </a:tr>
              <a:tr h="370840">
                <a:tc>
                  <a:txBody>
                    <a:bodyPr/>
                    <a:lstStyle/>
                    <a:p>
                      <a:r>
                        <a:rPr lang="en-IN" dirty="0"/>
                        <a:t>Employed</a:t>
                      </a:r>
                    </a:p>
                  </a:txBody>
                  <a:tcPr/>
                </a:tc>
                <a:tc>
                  <a:txBody>
                    <a:bodyPr/>
                    <a:lstStyle/>
                    <a:p>
                      <a:r>
                        <a:rPr lang="en-IN" dirty="0"/>
                        <a:t>+</a:t>
                      </a:r>
                    </a:p>
                  </a:txBody>
                  <a:tcPr/>
                </a:tc>
                <a:tc>
                  <a:txBody>
                    <a:bodyPr/>
                    <a:lstStyle/>
                    <a:p>
                      <a:r>
                        <a:rPr lang="en-IN" dirty="0">
                          <a:effectLst/>
                        </a:rPr>
                        <a:t>3.423e+02</a:t>
                      </a:r>
                      <a:endParaRPr lang="en-IN" dirty="0"/>
                    </a:p>
                  </a:txBody>
                  <a:tcPr/>
                </a:tc>
                <a:extLst>
                  <a:ext uri="{0D108BD9-81ED-4DB2-BD59-A6C34878D82A}">
                    <a16:rowId xmlns:a16="http://schemas.microsoft.com/office/drawing/2014/main" val="3250731921"/>
                  </a:ext>
                </a:extLst>
              </a:tr>
              <a:tr h="370840">
                <a:tc>
                  <a:txBody>
                    <a:bodyPr/>
                    <a:lstStyle/>
                    <a:p>
                      <a:r>
                        <a:rPr lang="en-IN" dirty="0"/>
                        <a:t>Medical leave</a:t>
                      </a:r>
                    </a:p>
                  </a:txBody>
                  <a:tcPr/>
                </a:tc>
                <a:tc>
                  <a:txBody>
                    <a:bodyPr/>
                    <a:lstStyle/>
                    <a:p>
                      <a:r>
                        <a:rPr lang="en-IN" dirty="0"/>
                        <a:t>+</a:t>
                      </a:r>
                    </a:p>
                  </a:txBody>
                  <a:tcPr/>
                </a:tc>
                <a:tc>
                  <a:txBody>
                    <a:bodyPr/>
                    <a:lstStyle/>
                    <a:p>
                      <a:r>
                        <a:rPr lang="en-IN" dirty="0">
                          <a:effectLst/>
                        </a:rPr>
                        <a:t>1.879e+02</a:t>
                      </a:r>
                      <a:endParaRPr lang="en-IN" dirty="0"/>
                    </a:p>
                  </a:txBody>
                  <a:tcPr/>
                </a:tc>
                <a:extLst>
                  <a:ext uri="{0D108BD9-81ED-4DB2-BD59-A6C34878D82A}">
                    <a16:rowId xmlns:a16="http://schemas.microsoft.com/office/drawing/2014/main" val="3113022195"/>
                  </a:ext>
                </a:extLst>
              </a:tr>
              <a:tr h="370840">
                <a:tc>
                  <a:txBody>
                    <a:bodyPr/>
                    <a:lstStyle/>
                    <a:p>
                      <a:r>
                        <a:rPr lang="en-IN" dirty="0"/>
                        <a:t>Monthly Premium</a:t>
                      </a:r>
                    </a:p>
                  </a:txBody>
                  <a:tcPr/>
                </a:tc>
                <a:tc>
                  <a:txBody>
                    <a:bodyPr/>
                    <a:lstStyle/>
                    <a:p>
                      <a:r>
                        <a:rPr lang="en-IN" dirty="0"/>
                        <a:t>+</a:t>
                      </a:r>
                    </a:p>
                  </a:txBody>
                  <a:tcPr/>
                </a:tc>
                <a:tc>
                  <a:txBody>
                    <a:bodyPr/>
                    <a:lstStyle/>
                    <a:p>
                      <a:r>
                        <a:rPr lang="en-IN" dirty="0"/>
                        <a:t>6.315e+01</a:t>
                      </a:r>
                    </a:p>
                  </a:txBody>
                  <a:tcPr/>
                </a:tc>
                <a:extLst>
                  <a:ext uri="{0D108BD9-81ED-4DB2-BD59-A6C34878D82A}">
                    <a16:rowId xmlns:a16="http://schemas.microsoft.com/office/drawing/2014/main" val="3542195037"/>
                  </a:ext>
                </a:extLst>
              </a:tr>
              <a:tr h="370840">
                <a:tc>
                  <a:txBody>
                    <a:bodyPr/>
                    <a:lstStyle/>
                    <a:p>
                      <a:r>
                        <a:rPr lang="en-IN" dirty="0"/>
                        <a:t>Married</a:t>
                      </a:r>
                    </a:p>
                  </a:txBody>
                  <a:tcPr/>
                </a:tc>
                <a:tc>
                  <a:txBody>
                    <a:bodyPr/>
                    <a:lstStyle/>
                    <a:p>
                      <a:r>
                        <a:rPr lang="en-IN" dirty="0"/>
                        <a:t>+</a:t>
                      </a:r>
                    </a:p>
                  </a:txBody>
                  <a:tcPr/>
                </a:tc>
                <a:tc>
                  <a:txBody>
                    <a:bodyPr/>
                    <a:lstStyle/>
                    <a:p>
                      <a:r>
                        <a:rPr lang="en-IN" dirty="0"/>
                        <a:t>8.194e+01</a:t>
                      </a:r>
                    </a:p>
                  </a:txBody>
                  <a:tcPr/>
                </a:tc>
                <a:extLst>
                  <a:ext uri="{0D108BD9-81ED-4DB2-BD59-A6C34878D82A}">
                    <a16:rowId xmlns:a16="http://schemas.microsoft.com/office/drawing/2014/main" val="3947012148"/>
                  </a:ext>
                </a:extLst>
              </a:tr>
              <a:tr h="370840">
                <a:tc>
                  <a:txBody>
                    <a:bodyPr/>
                    <a:lstStyle/>
                    <a:p>
                      <a:r>
                        <a:rPr lang="en-IN" dirty="0"/>
                        <a:t>Single</a:t>
                      </a:r>
                    </a:p>
                  </a:txBody>
                  <a:tcPr/>
                </a:tc>
                <a:tc>
                  <a:txBody>
                    <a:bodyPr/>
                    <a:lstStyle/>
                    <a:p>
                      <a:r>
                        <a:rPr lang="en-IN" dirty="0"/>
                        <a:t>-</a:t>
                      </a:r>
                    </a:p>
                  </a:txBody>
                  <a:tcPr/>
                </a:tc>
                <a:tc>
                  <a:txBody>
                    <a:bodyPr/>
                    <a:lstStyle/>
                    <a:p>
                      <a:r>
                        <a:rPr lang="en-IN" dirty="0"/>
                        <a:t>1.046e+02</a:t>
                      </a:r>
                    </a:p>
                  </a:txBody>
                  <a:tcPr/>
                </a:tc>
                <a:extLst>
                  <a:ext uri="{0D108BD9-81ED-4DB2-BD59-A6C34878D82A}">
                    <a16:rowId xmlns:a16="http://schemas.microsoft.com/office/drawing/2014/main" val="1459719199"/>
                  </a:ext>
                </a:extLst>
              </a:tr>
              <a:tr h="370840">
                <a:tc>
                  <a:txBody>
                    <a:bodyPr/>
                    <a:lstStyle/>
                    <a:p>
                      <a:r>
                        <a:rPr lang="en-IN" dirty="0"/>
                        <a:t>Open complaints(3,4,5)</a:t>
                      </a:r>
                    </a:p>
                  </a:txBody>
                  <a:tcPr/>
                </a:tc>
                <a:tc>
                  <a:txBody>
                    <a:bodyPr/>
                    <a:lstStyle/>
                    <a:p>
                      <a:r>
                        <a:rPr lang="en-IN" dirty="0"/>
                        <a:t>-</a:t>
                      </a:r>
                    </a:p>
                  </a:txBody>
                  <a:tcPr/>
                </a:tc>
                <a:tc>
                  <a:txBody>
                    <a:bodyPr/>
                    <a:lstStyle/>
                    <a:p>
                      <a:r>
                        <a:rPr lang="en-IN" dirty="0"/>
                        <a:t>2.57e+02,3.642e+02,4.347e+02</a:t>
                      </a:r>
                    </a:p>
                  </a:txBody>
                  <a:tcPr/>
                </a:tc>
                <a:extLst>
                  <a:ext uri="{0D108BD9-81ED-4DB2-BD59-A6C34878D82A}">
                    <a16:rowId xmlns:a16="http://schemas.microsoft.com/office/drawing/2014/main" val="3692363267"/>
                  </a:ext>
                </a:extLst>
              </a:tr>
              <a:tr h="370840">
                <a:tc>
                  <a:txBody>
                    <a:bodyPr/>
                    <a:lstStyle/>
                    <a:p>
                      <a:r>
                        <a:rPr lang="en-IN" dirty="0"/>
                        <a:t>Number of Policies</a:t>
                      </a:r>
                    </a:p>
                  </a:txBody>
                  <a:tcPr/>
                </a:tc>
                <a:tc>
                  <a:txBody>
                    <a:bodyPr/>
                    <a:lstStyle/>
                    <a:p>
                      <a:r>
                        <a:rPr lang="en-IN" dirty="0"/>
                        <a:t>+</a:t>
                      </a:r>
                    </a:p>
                  </a:txBody>
                  <a:tcPr/>
                </a:tc>
                <a:tc>
                  <a:txBody>
                    <a:bodyPr/>
                    <a:lstStyle/>
                    <a:p>
                      <a:r>
                        <a:rPr lang="en-IN" dirty="0"/>
                        <a:t>All around 3.277e+02</a:t>
                      </a:r>
                    </a:p>
                  </a:txBody>
                  <a:tcPr/>
                </a:tc>
                <a:extLst>
                  <a:ext uri="{0D108BD9-81ED-4DB2-BD59-A6C34878D82A}">
                    <a16:rowId xmlns:a16="http://schemas.microsoft.com/office/drawing/2014/main" val="3011094098"/>
                  </a:ext>
                </a:extLst>
              </a:tr>
            </a:tbl>
          </a:graphicData>
        </a:graphic>
      </p:graphicFrame>
    </p:spTree>
    <p:extLst>
      <p:ext uri="{BB962C8B-B14F-4D97-AF65-F5344CB8AC3E}">
        <p14:creationId xmlns:p14="http://schemas.microsoft.com/office/powerpoint/2010/main" val="2116208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1EA-6AE6-481F-88A6-4B16E129988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5048C76-E03F-49BA-9E54-BA1B4B25D5B0}"/>
              </a:ext>
            </a:extLst>
          </p:cNvPr>
          <p:cNvSpPr>
            <a:spLocks noGrp="1"/>
          </p:cNvSpPr>
          <p:nvPr>
            <p:ph idx="1"/>
          </p:nvPr>
        </p:nvSpPr>
        <p:spPr/>
        <p:txBody>
          <a:bodyPr/>
          <a:lstStyle/>
          <a:p>
            <a:r>
              <a:rPr lang="en-IN" dirty="0"/>
              <a:t>In all the model is pretty good except some of the assumptions of Linear regression like Homoscedasticity, Normality </a:t>
            </a:r>
            <a:r>
              <a:rPr lang="en-IN" dirty="0" err="1"/>
              <a:t>dosen’t</a:t>
            </a:r>
            <a:r>
              <a:rPr lang="en-IN" dirty="0"/>
              <a:t> hold true.</a:t>
            </a:r>
          </a:p>
          <a:p>
            <a:r>
              <a:rPr lang="en-IN" dirty="0"/>
              <a:t>Overall we can see a positive premium </a:t>
            </a:r>
            <a:r>
              <a:rPr lang="en-IN" dirty="0" err="1"/>
              <a:t>coverage,Education,Employed,Medical</a:t>
            </a:r>
            <a:r>
              <a:rPr lang="en-IN" dirty="0"/>
              <a:t> leave, Income, Married, No. of policies have significant positive impact over CLV.</a:t>
            </a:r>
          </a:p>
          <a:p>
            <a:r>
              <a:rPr lang="en-IN" dirty="0"/>
              <a:t>The matter of fact is that Retired person, Vehicle type, class are not at all significant.</a:t>
            </a:r>
          </a:p>
          <a:p>
            <a:r>
              <a:rPr lang="en-IN" dirty="0"/>
              <a:t>Female gender has greater impact than Male.</a:t>
            </a:r>
          </a:p>
          <a:p>
            <a:r>
              <a:rPr lang="en-IN" dirty="0"/>
              <a:t>Married, Educated people are more inclined towards contributing higher CLV.</a:t>
            </a:r>
          </a:p>
        </p:txBody>
      </p:sp>
    </p:spTree>
    <p:extLst>
      <p:ext uri="{BB962C8B-B14F-4D97-AF65-F5344CB8AC3E}">
        <p14:creationId xmlns:p14="http://schemas.microsoft.com/office/powerpoint/2010/main" val="3161124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91472-133C-48E2-93BB-93918FBFB4F3}"/>
              </a:ext>
            </a:extLst>
          </p:cNvPr>
          <p:cNvSpPr>
            <a:spLocks noGrp="1"/>
          </p:cNvSpPr>
          <p:nvPr>
            <p:ph type="title"/>
          </p:nvPr>
        </p:nvSpPr>
        <p:spPr/>
        <p:txBody>
          <a:bodyPr/>
          <a:lstStyle/>
          <a:p>
            <a:r>
              <a:rPr lang="en-IN" dirty="0"/>
              <a:t>Business recommendations</a:t>
            </a:r>
          </a:p>
        </p:txBody>
      </p:sp>
      <p:sp>
        <p:nvSpPr>
          <p:cNvPr id="3" name="Content Placeholder 2">
            <a:extLst>
              <a:ext uri="{FF2B5EF4-FFF2-40B4-BE49-F238E27FC236}">
                <a16:creationId xmlns:a16="http://schemas.microsoft.com/office/drawing/2014/main" id="{E59C75D7-02DC-4C96-ACDC-806E868CAEB0}"/>
              </a:ext>
            </a:extLst>
          </p:cNvPr>
          <p:cNvSpPr>
            <a:spLocks noGrp="1"/>
          </p:cNvSpPr>
          <p:nvPr>
            <p:ph idx="1"/>
          </p:nvPr>
        </p:nvSpPr>
        <p:spPr/>
        <p:txBody>
          <a:bodyPr/>
          <a:lstStyle/>
          <a:p>
            <a:r>
              <a:rPr lang="en-IN" dirty="0"/>
              <a:t>The agent should target mainly the customer who are employed , married people and Education with advanced degree.</a:t>
            </a:r>
          </a:p>
          <a:p>
            <a:r>
              <a:rPr lang="en-IN" dirty="0"/>
              <a:t>The number of complaints should be reduced.</a:t>
            </a:r>
          </a:p>
          <a:p>
            <a:r>
              <a:rPr lang="en-IN" dirty="0"/>
              <a:t>Attentions need to be given for Premium coverage consumers.</a:t>
            </a:r>
          </a:p>
          <a:p>
            <a:r>
              <a:rPr lang="en-IN" dirty="0"/>
              <a:t>Increase in Monthly premium deposit can bring profit to a larger extend.</a:t>
            </a:r>
          </a:p>
          <a:p>
            <a:r>
              <a:rPr lang="en-IN" dirty="0"/>
              <a:t>A well organised team needs to be setup to examine the defaulters.</a:t>
            </a:r>
          </a:p>
          <a:p>
            <a:r>
              <a:rPr lang="en-IN" dirty="0"/>
              <a:t>More advertisement regarding the policies needs to be taken so that </a:t>
            </a:r>
            <a:r>
              <a:rPr lang="en-IN" dirty="0" err="1"/>
              <a:t>itt</a:t>
            </a:r>
            <a:r>
              <a:rPr lang="en-IN" dirty="0"/>
              <a:t> can reach to a mass.</a:t>
            </a:r>
          </a:p>
          <a:p>
            <a:endParaRPr lang="en-IN" dirty="0"/>
          </a:p>
        </p:txBody>
      </p:sp>
    </p:spTree>
    <p:extLst>
      <p:ext uri="{BB962C8B-B14F-4D97-AF65-F5344CB8AC3E}">
        <p14:creationId xmlns:p14="http://schemas.microsoft.com/office/powerpoint/2010/main" val="2339906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78132-2609-4375-9369-03C6D74D349A}"/>
              </a:ext>
            </a:extLst>
          </p:cNvPr>
          <p:cNvSpPr>
            <a:spLocks noGrp="1"/>
          </p:cNvSpPr>
          <p:nvPr>
            <p:ph type="title"/>
          </p:nvPr>
        </p:nvSpPr>
        <p:spPr/>
        <p:txBody>
          <a:bodyPr/>
          <a:lstStyle/>
          <a:p>
            <a:r>
              <a:rPr lang="en-IN" dirty="0"/>
              <a:t>Dependent variable</a:t>
            </a:r>
          </a:p>
        </p:txBody>
      </p:sp>
      <p:sp>
        <p:nvSpPr>
          <p:cNvPr id="3" name="Content Placeholder 2">
            <a:extLst>
              <a:ext uri="{FF2B5EF4-FFF2-40B4-BE49-F238E27FC236}">
                <a16:creationId xmlns:a16="http://schemas.microsoft.com/office/drawing/2014/main" id="{312F3B4D-D5EA-4895-8A77-5745EF1049E5}"/>
              </a:ext>
            </a:extLst>
          </p:cNvPr>
          <p:cNvSpPr>
            <a:spLocks noGrp="1"/>
          </p:cNvSpPr>
          <p:nvPr>
            <p:ph idx="1"/>
          </p:nvPr>
        </p:nvSpPr>
        <p:spPr/>
        <p:txBody>
          <a:bodyPr/>
          <a:lstStyle/>
          <a:p>
            <a:r>
              <a:rPr lang="en-IN" dirty="0"/>
              <a:t>As mentioned earlier Customer lifetime value (CLV) is the total revenue that the client will derive from their entire relationship with customers. </a:t>
            </a:r>
          </a:p>
          <a:p>
            <a:r>
              <a:rPr lang="en-US" dirty="0"/>
              <a:t>CLV provides firms with a forward-looking metric that combines customers’ retention rate, marketing spend, and cash flows.</a:t>
            </a:r>
          </a:p>
          <a:p>
            <a:endParaRPr lang="en-US" dirty="0"/>
          </a:p>
          <a:p>
            <a:r>
              <a:rPr lang="en-US" dirty="0"/>
              <a:t> The metric is a good tool to assess the effects of increasing retention rates on future customer value and the amount a firm should spend on customer acquisition. </a:t>
            </a:r>
          </a:p>
          <a:p>
            <a:endParaRPr lang="en-IN" dirty="0"/>
          </a:p>
        </p:txBody>
      </p:sp>
    </p:spTree>
    <p:extLst>
      <p:ext uri="{BB962C8B-B14F-4D97-AF65-F5344CB8AC3E}">
        <p14:creationId xmlns:p14="http://schemas.microsoft.com/office/powerpoint/2010/main" val="3999547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93248-FCA7-4074-A6BF-A7237248A465}"/>
              </a:ext>
            </a:extLst>
          </p:cNvPr>
          <p:cNvSpPr>
            <a:spLocks noGrp="1"/>
          </p:cNvSpPr>
          <p:nvPr>
            <p:ph type="title"/>
          </p:nvPr>
        </p:nvSpPr>
        <p:spPr/>
        <p:txBody>
          <a:bodyPr/>
          <a:lstStyle/>
          <a:p>
            <a:r>
              <a:rPr lang="en-IN" dirty="0"/>
              <a:t>Dependent variable</a:t>
            </a:r>
          </a:p>
        </p:txBody>
      </p:sp>
      <p:pic>
        <p:nvPicPr>
          <p:cNvPr id="5" name="Content Placeholder 4">
            <a:extLst>
              <a:ext uri="{FF2B5EF4-FFF2-40B4-BE49-F238E27FC236}">
                <a16:creationId xmlns:a16="http://schemas.microsoft.com/office/drawing/2014/main" id="{38B153FA-9C72-4886-B09A-0390E22DDAD9}"/>
              </a:ext>
            </a:extLst>
          </p:cNvPr>
          <p:cNvPicPr>
            <a:picLocks noGrp="1" noChangeAspect="1"/>
          </p:cNvPicPr>
          <p:nvPr>
            <p:ph sz="half" idx="1"/>
          </p:nvPr>
        </p:nvPicPr>
        <p:blipFill>
          <a:blip r:embed="rId2"/>
          <a:stretch>
            <a:fillRect/>
          </a:stretch>
        </p:blipFill>
        <p:spPr>
          <a:xfrm>
            <a:off x="408373" y="2194559"/>
            <a:ext cx="5996262" cy="5024761"/>
          </a:xfrm>
          <a:prstGeom prst="rect">
            <a:avLst/>
          </a:prstGeom>
        </p:spPr>
      </p:pic>
      <p:sp>
        <p:nvSpPr>
          <p:cNvPr id="4" name="Content Placeholder 3">
            <a:extLst>
              <a:ext uri="{FF2B5EF4-FFF2-40B4-BE49-F238E27FC236}">
                <a16:creationId xmlns:a16="http://schemas.microsoft.com/office/drawing/2014/main" id="{E571FB6D-6750-4AAE-A14B-A914430EF2B1}"/>
              </a:ext>
            </a:extLst>
          </p:cNvPr>
          <p:cNvSpPr>
            <a:spLocks noGrp="1"/>
          </p:cNvSpPr>
          <p:nvPr>
            <p:ph sz="half" idx="2"/>
          </p:nvPr>
        </p:nvSpPr>
        <p:spPr/>
        <p:txBody>
          <a:bodyPr/>
          <a:lstStyle/>
          <a:p>
            <a:r>
              <a:rPr lang="en-IN" dirty="0"/>
              <a:t>CLV shows a right skewed distribution.</a:t>
            </a:r>
          </a:p>
          <a:p>
            <a:r>
              <a:rPr lang="en-IN" dirty="0"/>
              <a:t>Mean is greater than median for the distribution.</a:t>
            </a:r>
          </a:p>
          <a:p>
            <a:r>
              <a:rPr lang="en-IN" dirty="0"/>
              <a:t>Most of the have been concentrated below 20000 margins.</a:t>
            </a:r>
          </a:p>
          <a:p>
            <a:endParaRPr lang="en-IN" dirty="0"/>
          </a:p>
        </p:txBody>
      </p:sp>
    </p:spTree>
    <p:extLst>
      <p:ext uri="{BB962C8B-B14F-4D97-AF65-F5344CB8AC3E}">
        <p14:creationId xmlns:p14="http://schemas.microsoft.com/office/powerpoint/2010/main" val="2682688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A031-4EA1-40B0-8163-52F226D4F94F}"/>
              </a:ext>
            </a:extLst>
          </p:cNvPr>
          <p:cNvSpPr>
            <a:spLocks noGrp="1"/>
          </p:cNvSpPr>
          <p:nvPr>
            <p:ph type="title"/>
          </p:nvPr>
        </p:nvSpPr>
        <p:spPr/>
        <p:txBody>
          <a:bodyPr>
            <a:normAutofit fontScale="90000"/>
          </a:bodyPr>
          <a:lstStyle/>
          <a:p>
            <a:r>
              <a:rPr lang="en-IN" dirty="0"/>
              <a:t>Count on variables &amp; observations</a:t>
            </a:r>
            <a:br>
              <a:rPr lang="en-IN" dirty="0"/>
            </a:br>
            <a:endParaRPr lang="en-IN" dirty="0"/>
          </a:p>
        </p:txBody>
      </p:sp>
      <p:sp>
        <p:nvSpPr>
          <p:cNvPr id="3" name="Content Placeholder 2">
            <a:extLst>
              <a:ext uri="{FF2B5EF4-FFF2-40B4-BE49-F238E27FC236}">
                <a16:creationId xmlns:a16="http://schemas.microsoft.com/office/drawing/2014/main" id="{3B21A9A4-596E-4563-BED0-7ED2DF293A7E}"/>
              </a:ext>
            </a:extLst>
          </p:cNvPr>
          <p:cNvSpPr>
            <a:spLocks noGrp="1"/>
          </p:cNvSpPr>
          <p:nvPr>
            <p:ph idx="1"/>
          </p:nvPr>
        </p:nvSpPr>
        <p:spPr/>
        <p:txBody>
          <a:bodyPr/>
          <a:lstStyle/>
          <a:p>
            <a:r>
              <a:rPr lang="en-IN" dirty="0"/>
              <a:t>The dataset consists of 9134 observations and 24 variables, after data cleaning, outlier treatment it boils down to 7588 observations. Some variables like Customer, State, effective to date are presently of no use. So they are removed.</a:t>
            </a:r>
          </a:p>
          <a:p>
            <a:endParaRPr lang="en-IN" dirty="0"/>
          </a:p>
        </p:txBody>
      </p:sp>
    </p:spTree>
    <p:extLst>
      <p:ext uri="{BB962C8B-B14F-4D97-AF65-F5344CB8AC3E}">
        <p14:creationId xmlns:p14="http://schemas.microsoft.com/office/powerpoint/2010/main" val="3647495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0E0B-E97C-4D7E-AAEB-EFFF31EB01E2}"/>
              </a:ext>
            </a:extLst>
          </p:cNvPr>
          <p:cNvSpPr>
            <a:spLocks noGrp="1"/>
          </p:cNvSpPr>
          <p:nvPr>
            <p:ph type="title"/>
          </p:nvPr>
        </p:nvSpPr>
        <p:spPr/>
        <p:txBody>
          <a:bodyPr/>
          <a:lstStyle/>
          <a:p>
            <a:r>
              <a:rPr lang="en-IN" dirty="0"/>
              <a:t>Significant variable</a:t>
            </a:r>
          </a:p>
        </p:txBody>
      </p:sp>
      <p:sp>
        <p:nvSpPr>
          <p:cNvPr id="3" name="Content Placeholder 2">
            <a:extLst>
              <a:ext uri="{FF2B5EF4-FFF2-40B4-BE49-F238E27FC236}">
                <a16:creationId xmlns:a16="http://schemas.microsoft.com/office/drawing/2014/main" id="{E82EA7D4-312E-4617-975D-261E9018548A}"/>
              </a:ext>
            </a:extLst>
          </p:cNvPr>
          <p:cNvSpPr>
            <a:spLocks noGrp="1"/>
          </p:cNvSpPr>
          <p:nvPr>
            <p:ph idx="1"/>
          </p:nvPr>
        </p:nvSpPr>
        <p:spPr/>
        <p:txBody>
          <a:bodyPr>
            <a:normAutofit lnSpcReduction="10000"/>
          </a:bodyPr>
          <a:lstStyle/>
          <a:p>
            <a:r>
              <a:rPr lang="en-IN" dirty="0"/>
              <a:t>Coverage</a:t>
            </a:r>
          </a:p>
          <a:p>
            <a:r>
              <a:rPr lang="en-IN" dirty="0"/>
              <a:t>Education</a:t>
            </a:r>
          </a:p>
          <a:p>
            <a:r>
              <a:rPr lang="en-IN" dirty="0"/>
              <a:t>Gender</a:t>
            </a:r>
          </a:p>
          <a:p>
            <a:r>
              <a:rPr lang="en-IN" dirty="0"/>
              <a:t>Income</a:t>
            </a:r>
          </a:p>
          <a:p>
            <a:r>
              <a:rPr lang="en-IN" dirty="0"/>
              <a:t>Employment status = Employed</a:t>
            </a:r>
          </a:p>
          <a:p>
            <a:r>
              <a:rPr lang="en-IN" dirty="0"/>
              <a:t>Employment status = Medical leave</a:t>
            </a:r>
          </a:p>
          <a:p>
            <a:r>
              <a:rPr lang="en-IN" dirty="0"/>
              <a:t>Monthly premium Auto</a:t>
            </a:r>
          </a:p>
          <a:p>
            <a:r>
              <a:rPr lang="en-IN" dirty="0"/>
              <a:t>Marital Status</a:t>
            </a:r>
          </a:p>
          <a:p>
            <a:r>
              <a:rPr lang="en-IN" dirty="0"/>
              <a:t>Open complaints 3,4,5</a:t>
            </a:r>
          </a:p>
          <a:p>
            <a:r>
              <a:rPr lang="en-IN" dirty="0"/>
              <a:t>Number of Policies.</a:t>
            </a:r>
          </a:p>
        </p:txBody>
      </p:sp>
    </p:spTree>
    <p:extLst>
      <p:ext uri="{BB962C8B-B14F-4D97-AF65-F5344CB8AC3E}">
        <p14:creationId xmlns:p14="http://schemas.microsoft.com/office/powerpoint/2010/main" val="334731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D38E8-5001-4732-B4E2-D0B1E47CB194}"/>
              </a:ext>
            </a:extLst>
          </p:cNvPr>
          <p:cNvSpPr>
            <a:spLocks noGrp="1"/>
          </p:cNvSpPr>
          <p:nvPr>
            <p:ph type="title"/>
          </p:nvPr>
        </p:nvSpPr>
        <p:spPr/>
        <p:txBody>
          <a:bodyPr/>
          <a:lstStyle/>
          <a:p>
            <a:r>
              <a:rPr lang="en-IN" dirty="0"/>
              <a:t>Insignificant variables</a:t>
            </a:r>
          </a:p>
        </p:txBody>
      </p:sp>
      <p:sp>
        <p:nvSpPr>
          <p:cNvPr id="3" name="Content Placeholder 2">
            <a:extLst>
              <a:ext uri="{FF2B5EF4-FFF2-40B4-BE49-F238E27FC236}">
                <a16:creationId xmlns:a16="http://schemas.microsoft.com/office/drawing/2014/main" id="{D11C19B8-9E0A-44D4-8512-2928AEC20CCC}"/>
              </a:ext>
            </a:extLst>
          </p:cNvPr>
          <p:cNvSpPr>
            <a:spLocks noGrp="1"/>
          </p:cNvSpPr>
          <p:nvPr>
            <p:ph idx="1"/>
          </p:nvPr>
        </p:nvSpPr>
        <p:spPr/>
        <p:txBody>
          <a:bodyPr>
            <a:normAutofit fontScale="92500" lnSpcReduction="20000"/>
          </a:bodyPr>
          <a:lstStyle/>
          <a:p>
            <a:r>
              <a:rPr lang="en-IN" dirty="0"/>
              <a:t>Response</a:t>
            </a:r>
          </a:p>
          <a:p>
            <a:r>
              <a:rPr lang="en-IN" dirty="0"/>
              <a:t>Location code</a:t>
            </a:r>
          </a:p>
          <a:p>
            <a:r>
              <a:rPr lang="en-IN" dirty="0"/>
              <a:t>Months since last claim</a:t>
            </a:r>
          </a:p>
          <a:p>
            <a:r>
              <a:rPr lang="en-IN" dirty="0"/>
              <a:t>Months since policy inception</a:t>
            </a:r>
          </a:p>
          <a:p>
            <a:r>
              <a:rPr lang="en-IN" dirty="0"/>
              <a:t>Renew offer type</a:t>
            </a:r>
          </a:p>
          <a:p>
            <a:r>
              <a:rPr lang="en-IN" dirty="0"/>
              <a:t>Sales Channel</a:t>
            </a:r>
          </a:p>
          <a:p>
            <a:r>
              <a:rPr lang="en-IN" dirty="0"/>
              <a:t>Vehicle Class</a:t>
            </a:r>
          </a:p>
          <a:p>
            <a:r>
              <a:rPr lang="en-IN" dirty="0"/>
              <a:t>Vehicle size</a:t>
            </a:r>
          </a:p>
          <a:p>
            <a:r>
              <a:rPr lang="en-IN" dirty="0"/>
              <a:t>Total claim amount</a:t>
            </a:r>
          </a:p>
          <a:p>
            <a:r>
              <a:rPr lang="en-IN" dirty="0"/>
              <a:t>Employment status = Retired, Unemployed</a:t>
            </a:r>
          </a:p>
          <a:p>
            <a:r>
              <a:rPr lang="en-IN" dirty="0"/>
              <a:t>Open complaints =1,2</a:t>
            </a:r>
          </a:p>
        </p:txBody>
      </p:sp>
    </p:spTree>
    <p:extLst>
      <p:ext uri="{BB962C8B-B14F-4D97-AF65-F5344CB8AC3E}">
        <p14:creationId xmlns:p14="http://schemas.microsoft.com/office/powerpoint/2010/main" val="3011779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0D801-5606-4D21-908A-BC5F928A85F7}"/>
              </a:ext>
            </a:extLst>
          </p:cNvPr>
          <p:cNvSpPr>
            <a:spLocks noGrp="1"/>
          </p:cNvSpPr>
          <p:nvPr>
            <p:ph type="title"/>
          </p:nvPr>
        </p:nvSpPr>
        <p:spPr>
          <a:xfrm>
            <a:off x="790113" y="764373"/>
            <a:ext cx="10716087" cy="1293028"/>
          </a:xfrm>
        </p:spPr>
        <p:txBody>
          <a:bodyPr/>
          <a:lstStyle/>
          <a:p>
            <a:r>
              <a:rPr lang="en-IN" dirty="0"/>
              <a:t>Explanation of significant variables (Coverage)</a:t>
            </a:r>
          </a:p>
        </p:txBody>
      </p:sp>
      <p:sp>
        <p:nvSpPr>
          <p:cNvPr id="3" name="Content Placeholder 2">
            <a:extLst>
              <a:ext uri="{FF2B5EF4-FFF2-40B4-BE49-F238E27FC236}">
                <a16:creationId xmlns:a16="http://schemas.microsoft.com/office/drawing/2014/main" id="{0FD273B3-6C01-4797-BDB1-C589DEE1B399}"/>
              </a:ext>
            </a:extLst>
          </p:cNvPr>
          <p:cNvSpPr>
            <a:spLocks noGrp="1"/>
          </p:cNvSpPr>
          <p:nvPr>
            <p:ph idx="1"/>
          </p:nvPr>
        </p:nvSpPr>
        <p:spPr/>
        <p:txBody>
          <a:bodyPr/>
          <a:lstStyle/>
          <a:p>
            <a:r>
              <a:rPr lang="en-IN" dirty="0"/>
              <a:t>Insurance coverage stands out to be significant variable.</a:t>
            </a:r>
          </a:p>
          <a:p>
            <a:pPr marL="0" indent="0">
              <a:buNone/>
            </a:pPr>
            <a:r>
              <a:rPr lang="en-IN" dirty="0"/>
              <a:t>An Auto-Insurance coverage includes :-  </a:t>
            </a:r>
          </a:p>
          <a:p>
            <a:pPr>
              <a:buFont typeface="Wingdings" panose="05000000000000000000" pitchFamily="2" charset="2"/>
              <a:buChar char="Ø"/>
            </a:pPr>
            <a:r>
              <a:rPr lang="en-IN" dirty="0"/>
              <a:t>Bodily Injury liability</a:t>
            </a:r>
          </a:p>
          <a:p>
            <a:pPr>
              <a:buFont typeface="Wingdings" panose="05000000000000000000" pitchFamily="2" charset="2"/>
              <a:buChar char="Ø"/>
            </a:pPr>
            <a:r>
              <a:rPr lang="en-IN" dirty="0"/>
              <a:t>Medical payments or Personal injury protection</a:t>
            </a:r>
          </a:p>
          <a:p>
            <a:pPr>
              <a:buFont typeface="Wingdings" panose="05000000000000000000" pitchFamily="2" charset="2"/>
              <a:buChar char="Ø"/>
            </a:pPr>
            <a:r>
              <a:rPr lang="en-IN" dirty="0"/>
              <a:t>Property damage liability</a:t>
            </a:r>
          </a:p>
          <a:p>
            <a:pPr>
              <a:buFont typeface="Wingdings" panose="05000000000000000000" pitchFamily="2" charset="2"/>
              <a:buChar char="Ø"/>
            </a:pPr>
            <a:r>
              <a:rPr lang="en-IN" dirty="0" err="1"/>
              <a:t>Collission</a:t>
            </a:r>
            <a:endParaRPr lang="en-IN" dirty="0"/>
          </a:p>
          <a:p>
            <a:r>
              <a:rPr lang="en-IN" dirty="0"/>
              <a:t>In this dataset Coverage is divided into Basic, Extended, Premium</a:t>
            </a:r>
          </a:p>
          <a:p>
            <a:pPr marL="0" indent="0">
              <a:buNone/>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1338347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C578-489B-419E-AB23-61D2EB76546A}"/>
              </a:ext>
            </a:extLst>
          </p:cNvPr>
          <p:cNvSpPr>
            <a:spLocks noGrp="1"/>
          </p:cNvSpPr>
          <p:nvPr>
            <p:ph type="title"/>
          </p:nvPr>
        </p:nvSpPr>
        <p:spPr/>
        <p:txBody>
          <a:bodyPr/>
          <a:lstStyle/>
          <a:p>
            <a:r>
              <a:rPr lang="en-IN" dirty="0"/>
              <a:t>Coverage</a:t>
            </a:r>
          </a:p>
        </p:txBody>
      </p:sp>
      <p:pic>
        <p:nvPicPr>
          <p:cNvPr id="4" name="Content Placeholder 3">
            <a:extLst>
              <a:ext uri="{FF2B5EF4-FFF2-40B4-BE49-F238E27FC236}">
                <a16:creationId xmlns:a16="http://schemas.microsoft.com/office/drawing/2014/main" id="{62993257-93EA-4E58-B498-29C02236C787}"/>
              </a:ext>
            </a:extLst>
          </p:cNvPr>
          <p:cNvPicPr>
            <a:picLocks noGrp="1" noChangeAspect="1"/>
          </p:cNvPicPr>
          <p:nvPr>
            <p:ph sz="half" idx="1"/>
          </p:nvPr>
        </p:nvPicPr>
        <p:blipFill>
          <a:blip r:embed="rId2"/>
          <a:stretch>
            <a:fillRect/>
          </a:stretch>
        </p:blipFill>
        <p:spPr>
          <a:xfrm>
            <a:off x="249513" y="2194559"/>
            <a:ext cx="5770288" cy="4886588"/>
          </a:xfrm>
          <a:prstGeom prst="rect">
            <a:avLst/>
          </a:prstGeom>
        </p:spPr>
      </p:pic>
      <p:sp>
        <p:nvSpPr>
          <p:cNvPr id="5" name="Content Placeholder 4">
            <a:extLst>
              <a:ext uri="{FF2B5EF4-FFF2-40B4-BE49-F238E27FC236}">
                <a16:creationId xmlns:a16="http://schemas.microsoft.com/office/drawing/2014/main" id="{343CE6AC-7041-4D19-9398-D27831395C0B}"/>
              </a:ext>
            </a:extLst>
          </p:cNvPr>
          <p:cNvSpPr>
            <a:spLocks noGrp="1"/>
          </p:cNvSpPr>
          <p:nvPr>
            <p:ph sz="half" idx="2"/>
          </p:nvPr>
        </p:nvSpPr>
        <p:spPr/>
        <p:txBody>
          <a:bodyPr>
            <a:normAutofit lnSpcReduction="10000"/>
          </a:bodyPr>
          <a:lstStyle/>
          <a:p>
            <a:r>
              <a:rPr lang="en-IN" dirty="0"/>
              <a:t>Here Basic is the Base dummy.</a:t>
            </a:r>
          </a:p>
          <a:p>
            <a:r>
              <a:rPr lang="en-IN" dirty="0"/>
              <a:t>Compared to Basic coverage, an attainment of Extended coverage will decrease the mean Consumer lifetime value by 56.28 units.</a:t>
            </a:r>
          </a:p>
          <a:p>
            <a:r>
              <a:rPr lang="en-IN" dirty="0"/>
              <a:t>Compared to Basic coverage, an attainment of Premium Coverage will increase the mean CLV by 128.6 units.</a:t>
            </a:r>
          </a:p>
          <a:p>
            <a:r>
              <a:rPr lang="en-IN" dirty="0"/>
              <a:t>Pie shows most of the Consumer are using Basic coverage for this dataset.</a:t>
            </a:r>
          </a:p>
        </p:txBody>
      </p:sp>
    </p:spTree>
    <p:extLst>
      <p:ext uri="{BB962C8B-B14F-4D97-AF65-F5344CB8AC3E}">
        <p14:creationId xmlns:p14="http://schemas.microsoft.com/office/powerpoint/2010/main" val="96353316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1059</TotalTime>
  <Words>1402</Words>
  <Application>Microsoft Office PowerPoint</Application>
  <PresentationFormat>Widescreen</PresentationFormat>
  <Paragraphs>164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vt:lpstr>
      <vt:lpstr>Vapor Trail</vt:lpstr>
      <vt:lpstr>Predicting Customer Lifetime value for an auto insurance company</vt:lpstr>
      <vt:lpstr>Objective</vt:lpstr>
      <vt:lpstr>Dependent variable</vt:lpstr>
      <vt:lpstr>Dependent variable</vt:lpstr>
      <vt:lpstr>Count on variables &amp; observations </vt:lpstr>
      <vt:lpstr>Significant variable</vt:lpstr>
      <vt:lpstr>Insignificant variables</vt:lpstr>
      <vt:lpstr>Explanation of significant variables (Coverage)</vt:lpstr>
      <vt:lpstr>Coverage</vt:lpstr>
      <vt:lpstr>education</vt:lpstr>
      <vt:lpstr>Gender</vt:lpstr>
      <vt:lpstr>income</vt:lpstr>
      <vt:lpstr>Employment status</vt:lpstr>
      <vt:lpstr>Monthly premium</vt:lpstr>
      <vt:lpstr>Marital status</vt:lpstr>
      <vt:lpstr>Open complaints</vt:lpstr>
      <vt:lpstr>Number of policies</vt:lpstr>
      <vt:lpstr>Actual vs predicted</vt:lpstr>
      <vt:lpstr>Results obtained</vt:lpstr>
      <vt:lpstr>Variable relationship at a glance</vt:lpstr>
      <vt:lpstr>conclusion</vt:lpstr>
      <vt:lpstr>Business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Lifetime value for an auto insurance company</dc:title>
  <dc:creator>Satyaki Dhar</dc:creator>
  <cp:lastModifiedBy>Satyaki Dhar</cp:lastModifiedBy>
  <cp:revision>57</cp:revision>
  <dcterms:created xsi:type="dcterms:W3CDTF">2020-05-17T05:18:51Z</dcterms:created>
  <dcterms:modified xsi:type="dcterms:W3CDTF">2020-05-18T15:03:56Z</dcterms:modified>
</cp:coreProperties>
</file>