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8" r:id="rId2"/>
    <p:sldId id="265" r:id="rId3"/>
    <p:sldId id="318" r:id="rId4"/>
    <p:sldId id="328" r:id="rId5"/>
    <p:sldId id="333" r:id="rId6"/>
    <p:sldId id="330" r:id="rId7"/>
    <p:sldId id="316" r:id="rId8"/>
    <p:sldId id="329" r:id="rId9"/>
    <p:sldId id="306" r:id="rId10"/>
    <p:sldId id="323" r:id="rId11"/>
    <p:sldId id="310" r:id="rId12"/>
    <p:sldId id="293" r:id="rId13"/>
    <p:sldId id="331" r:id="rId14"/>
    <p:sldId id="332"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DBA945-2E88-4625-9C3A-79FDE075A170}" type="doc">
      <dgm:prSet loTypeId="urn:microsoft.com/office/officeart/2011/layout/HexagonRadial" loCatId="officeonline" qsTypeId="urn:microsoft.com/office/officeart/2005/8/quickstyle/simple1" qsCatId="simple" csTypeId="urn:microsoft.com/office/officeart/2005/8/colors/colorful5" csCatId="colorful" phldr="1"/>
      <dgm:spPr/>
      <dgm:t>
        <a:bodyPr/>
        <a:lstStyle/>
        <a:p>
          <a:endParaRPr lang="en-US"/>
        </a:p>
      </dgm:t>
    </dgm:pt>
    <dgm:pt modelId="{181A6E46-55E0-4E71-8F59-7E6DC1CD42B3}">
      <dgm:prSet phldrT="[Text]"/>
      <dgm:spPr>
        <a:solidFill>
          <a:schemeClr val="accent2">
            <a:lumMod val="60000"/>
            <a:lumOff val="40000"/>
          </a:schemeClr>
        </a:solidFill>
      </dgm:spPr>
      <dgm:t>
        <a:bodyPr/>
        <a:lstStyle/>
        <a:p>
          <a:r>
            <a:rPr lang="en-US" dirty="0" err="1" smtClean="0">
              <a:solidFill>
                <a:schemeClr val="tx1"/>
              </a:solidFill>
            </a:rPr>
            <a:t>PPTalk</a:t>
          </a:r>
          <a:endParaRPr lang="en-US" dirty="0">
            <a:solidFill>
              <a:schemeClr val="tx1"/>
            </a:solidFill>
          </a:endParaRPr>
        </a:p>
      </dgm:t>
    </dgm:pt>
    <dgm:pt modelId="{807D82EE-2574-4068-AEAD-11F0790E4F5D}" type="parTrans" cxnId="{C7137303-E41A-458E-94FF-7D534752022E}">
      <dgm:prSet/>
      <dgm:spPr/>
      <dgm:t>
        <a:bodyPr/>
        <a:lstStyle/>
        <a:p>
          <a:endParaRPr lang="en-US"/>
        </a:p>
      </dgm:t>
    </dgm:pt>
    <dgm:pt modelId="{6448C030-E274-4EB8-9114-25770396721C}" type="sibTrans" cxnId="{C7137303-E41A-458E-94FF-7D534752022E}">
      <dgm:prSet/>
      <dgm:spPr/>
      <dgm:t>
        <a:bodyPr/>
        <a:lstStyle/>
        <a:p>
          <a:endParaRPr lang="en-US"/>
        </a:p>
      </dgm:t>
    </dgm:pt>
    <dgm:pt modelId="{D8F7E77A-BFE3-471E-A56B-B6C81CC99244}">
      <dgm:prSet phldrT="[Text]"/>
      <dgm:spPr/>
      <dgm:t>
        <a:bodyPr/>
        <a:lstStyle/>
        <a:p>
          <a:r>
            <a:rPr lang="en-US" dirty="0" smtClean="0">
              <a:solidFill>
                <a:schemeClr val="tx1"/>
              </a:solidFill>
            </a:rPr>
            <a:t>Pre preparation	</a:t>
          </a:r>
          <a:endParaRPr lang="en-US" dirty="0">
            <a:solidFill>
              <a:schemeClr val="tx1"/>
            </a:solidFill>
          </a:endParaRPr>
        </a:p>
      </dgm:t>
    </dgm:pt>
    <dgm:pt modelId="{DD9001A3-39F0-4F56-9A35-78B8C015DB00}" type="parTrans" cxnId="{C804A5DD-35DE-449B-B6C0-E8198E6BD209}">
      <dgm:prSet/>
      <dgm:spPr/>
      <dgm:t>
        <a:bodyPr/>
        <a:lstStyle/>
        <a:p>
          <a:endParaRPr lang="en-US"/>
        </a:p>
      </dgm:t>
    </dgm:pt>
    <dgm:pt modelId="{CC8EB0CE-88DB-4BB1-B71A-E968CB9C70D9}" type="sibTrans" cxnId="{C804A5DD-35DE-449B-B6C0-E8198E6BD209}">
      <dgm:prSet/>
      <dgm:spPr/>
      <dgm:t>
        <a:bodyPr/>
        <a:lstStyle/>
        <a:p>
          <a:endParaRPr lang="en-US"/>
        </a:p>
      </dgm:t>
    </dgm:pt>
    <dgm:pt modelId="{D4D97407-0C7A-469E-8C4B-D93323EA048E}">
      <dgm:prSet phldrT="[Text]"/>
      <dgm:spPr/>
      <dgm:t>
        <a:bodyPr/>
        <a:lstStyle/>
        <a:p>
          <a:r>
            <a:rPr lang="en-US" dirty="0" smtClean="0">
              <a:solidFill>
                <a:schemeClr val="tx1"/>
              </a:solidFill>
            </a:rPr>
            <a:t>Job Description</a:t>
          </a:r>
          <a:endParaRPr lang="en-US" dirty="0">
            <a:solidFill>
              <a:schemeClr val="tx1"/>
            </a:solidFill>
          </a:endParaRPr>
        </a:p>
      </dgm:t>
    </dgm:pt>
    <dgm:pt modelId="{3F6D2399-8225-45BE-85BB-B84F54301888}" type="parTrans" cxnId="{EB9BCB81-37A2-4C10-81DD-F8610120D748}">
      <dgm:prSet/>
      <dgm:spPr/>
      <dgm:t>
        <a:bodyPr/>
        <a:lstStyle/>
        <a:p>
          <a:endParaRPr lang="en-US"/>
        </a:p>
      </dgm:t>
    </dgm:pt>
    <dgm:pt modelId="{2197911B-1F29-435F-841F-6A4D07685067}" type="sibTrans" cxnId="{EB9BCB81-37A2-4C10-81DD-F8610120D748}">
      <dgm:prSet/>
      <dgm:spPr/>
      <dgm:t>
        <a:bodyPr/>
        <a:lstStyle/>
        <a:p>
          <a:endParaRPr lang="en-US"/>
        </a:p>
      </dgm:t>
    </dgm:pt>
    <dgm:pt modelId="{4DA23752-A3C8-499A-9AEC-3AE754E0A665}">
      <dgm:prSet phldrT="[Text]"/>
      <dgm:spPr/>
      <dgm:t>
        <a:bodyPr/>
        <a:lstStyle/>
        <a:p>
          <a:r>
            <a:rPr lang="en-US" dirty="0" smtClean="0">
              <a:solidFill>
                <a:schemeClr val="tx1"/>
              </a:solidFill>
            </a:rPr>
            <a:t>Your as a candidate</a:t>
          </a:r>
          <a:endParaRPr lang="en-US" dirty="0">
            <a:solidFill>
              <a:schemeClr val="tx1"/>
            </a:solidFill>
          </a:endParaRPr>
        </a:p>
      </dgm:t>
    </dgm:pt>
    <dgm:pt modelId="{4BA1C0C5-392E-4B8A-BD9A-C00E3897B801}" type="parTrans" cxnId="{3E14C9E2-12DE-4A5C-94BF-0FA2A1BD9553}">
      <dgm:prSet/>
      <dgm:spPr/>
      <dgm:t>
        <a:bodyPr/>
        <a:lstStyle/>
        <a:p>
          <a:endParaRPr lang="en-US"/>
        </a:p>
      </dgm:t>
    </dgm:pt>
    <dgm:pt modelId="{303D8391-521C-46A2-8D05-B84EB41B7E0F}" type="sibTrans" cxnId="{3E14C9E2-12DE-4A5C-94BF-0FA2A1BD9553}">
      <dgm:prSet/>
      <dgm:spPr/>
      <dgm:t>
        <a:bodyPr/>
        <a:lstStyle/>
        <a:p>
          <a:endParaRPr lang="en-US"/>
        </a:p>
      </dgm:t>
    </dgm:pt>
    <dgm:pt modelId="{589FB0F7-ECCD-4642-BDF3-81F571BE8D4A}">
      <dgm:prSet phldrT="[Text]"/>
      <dgm:spPr/>
      <dgm:t>
        <a:bodyPr/>
        <a:lstStyle/>
        <a:p>
          <a:r>
            <a:rPr lang="en-US" dirty="0" smtClean="0">
              <a:solidFill>
                <a:schemeClr val="tx1"/>
              </a:solidFill>
            </a:rPr>
            <a:t>Types of interviews</a:t>
          </a:r>
          <a:endParaRPr lang="en-US" dirty="0">
            <a:solidFill>
              <a:schemeClr val="tx1"/>
            </a:solidFill>
          </a:endParaRPr>
        </a:p>
      </dgm:t>
    </dgm:pt>
    <dgm:pt modelId="{04441AB8-F0DC-428B-A1C3-417FAD4C97D3}" type="parTrans" cxnId="{92A647EA-0437-4C99-863F-38725B3694C5}">
      <dgm:prSet/>
      <dgm:spPr/>
      <dgm:t>
        <a:bodyPr/>
        <a:lstStyle/>
        <a:p>
          <a:endParaRPr lang="en-US"/>
        </a:p>
      </dgm:t>
    </dgm:pt>
    <dgm:pt modelId="{B650B144-8EA8-41C5-B3EB-5D71F3D57509}" type="sibTrans" cxnId="{92A647EA-0437-4C99-863F-38725B3694C5}">
      <dgm:prSet/>
      <dgm:spPr/>
      <dgm:t>
        <a:bodyPr/>
        <a:lstStyle/>
        <a:p>
          <a:endParaRPr lang="en-US"/>
        </a:p>
      </dgm:t>
    </dgm:pt>
    <dgm:pt modelId="{69F1DBD3-6220-4FF7-A6ED-8AF4A6FB25CB}">
      <dgm:prSet phldrT="[Text]"/>
      <dgm:spPr/>
      <dgm:t>
        <a:bodyPr/>
        <a:lstStyle/>
        <a:p>
          <a:r>
            <a:rPr lang="en-US" dirty="0" smtClean="0">
              <a:solidFill>
                <a:schemeClr val="tx1"/>
              </a:solidFill>
            </a:rPr>
            <a:t>Roles and Responsibilities</a:t>
          </a:r>
          <a:endParaRPr lang="en-US" dirty="0">
            <a:solidFill>
              <a:schemeClr val="tx1"/>
            </a:solidFill>
          </a:endParaRPr>
        </a:p>
      </dgm:t>
    </dgm:pt>
    <dgm:pt modelId="{EE19DA15-4480-421E-AC52-9F040B12C34F}" type="parTrans" cxnId="{0132E989-32E9-49E1-9631-9DBADB7E67FF}">
      <dgm:prSet/>
      <dgm:spPr/>
      <dgm:t>
        <a:bodyPr/>
        <a:lstStyle/>
        <a:p>
          <a:endParaRPr lang="en-US"/>
        </a:p>
      </dgm:t>
    </dgm:pt>
    <dgm:pt modelId="{1C2DE235-DD95-4422-95D5-8932CC810F45}" type="sibTrans" cxnId="{0132E989-32E9-49E1-9631-9DBADB7E67FF}">
      <dgm:prSet/>
      <dgm:spPr/>
      <dgm:t>
        <a:bodyPr/>
        <a:lstStyle/>
        <a:p>
          <a:endParaRPr lang="en-US"/>
        </a:p>
      </dgm:t>
    </dgm:pt>
    <dgm:pt modelId="{F63AA6BC-F279-4ADA-BBEB-7924D2D91491}">
      <dgm:prSet phldrT="[Text]"/>
      <dgm:spPr/>
      <dgm:t>
        <a:bodyPr/>
        <a:lstStyle/>
        <a:p>
          <a:r>
            <a:rPr lang="en-US" dirty="0" smtClean="0">
              <a:solidFill>
                <a:schemeClr val="tx1"/>
              </a:solidFill>
            </a:rPr>
            <a:t>Expectations of Interviewer</a:t>
          </a:r>
          <a:endParaRPr lang="en-US" dirty="0">
            <a:solidFill>
              <a:schemeClr val="tx1"/>
            </a:solidFill>
          </a:endParaRPr>
        </a:p>
      </dgm:t>
    </dgm:pt>
    <dgm:pt modelId="{A801F3B4-F08D-4BDA-A7E4-72C9681032D7}" type="parTrans" cxnId="{80762D5B-ED6F-4FF1-BA52-45F1C851FBFB}">
      <dgm:prSet/>
      <dgm:spPr/>
      <dgm:t>
        <a:bodyPr/>
        <a:lstStyle/>
        <a:p>
          <a:endParaRPr lang="en-US"/>
        </a:p>
      </dgm:t>
    </dgm:pt>
    <dgm:pt modelId="{BA49B393-0F09-4194-AEB3-0BA2CB1BC524}" type="sibTrans" cxnId="{80762D5B-ED6F-4FF1-BA52-45F1C851FBFB}">
      <dgm:prSet/>
      <dgm:spPr/>
      <dgm:t>
        <a:bodyPr/>
        <a:lstStyle/>
        <a:p>
          <a:endParaRPr lang="en-US"/>
        </a:p>
      </dgm:t>
    </dgm:pt>
    <dgm:pt modelId="{BE4E0C81-04AF-447E-B04F-752EF3BD3393}" type="pres">
      <dgm:prSet presAssocID="{C4DBA945-2E88-4625-9C3A-79FDE075A170}" presName="Name0" presStyleCnt="0">
        <dgm:presLayoutVars>
          <dgm:chMax val="1"/>
          <dgm:chPref val="1"/>
          <dgm:dir/>
          <dgm:animOne val="branch"/>
          <dgm:animLvl val="lvl"/>
        </dgm:presLayoutVars>
      </dgm:prSet>
      <dgm:spPr/>
      <dgm:t>
        <a:bodyPr/>
        <a:lstStyle/>
        <a:p>
          <a:endParaRPr lang="en-US"/>
        </a:p>
      </dgm:t>
    </dgm:pt>
    <dgm:pt modelId="{2DE735EE-C298-4710-8E20-64AFACB0E4D0}" type="pres">
      <dgm:prSet presAssocID="{181A6E46-55E0-4E71-8F59-7E6DC1CD42B3}" presName="Parent" presStyleLbl="node0" presStyleIdx="0" presStyleCnt="1">
        <dgm:presLayoutVars>
          <dgm:chMax val="6"/>
          <dgm:chPref val="6"/>
        </dgm:presLayoutVars>
      </dgm:prSet>
      <dgm:spPr/>
      <dgm:t>
        <a:bodyPr/>
        <a:lstStyle/>
        <a:p>
          <a:endParaRPr lang="en-US"/>
        </a:p>
      </dgm:t>
    </dgm:pt>
    <dgm:pt modelId="{46F9AD62-82B1-4051-83E6-705E775FBF9A}" type="pres">
      <dgm:prSet presAssocID="{D8F7E77A-BFE3-471E-A56B-B6C81CC99244}" presName="Accent1" presStyleCnt="0"/>
      <dgm:spPr/>
    </dgm:pt>
    <dgm:pt modelId="{A1DF9712-0AE5-4529-A7BF-215165EC4416}" type="pres">
      <dgm:prSet presAssocID="{D8F7E77A-BFE3-471E-A56B-B6C81CC99244}" presName="Accent" presStyleLbl="bgShp" presStyleIdx="0" presStyleCnt="6"/>
      <dgm:spPr/>
    </dgm:pt>
    <dgm:pt modelId="{85629138-489D-41F4-BA12-F43EE48138E0}" type="pres">
      <dgm:prSet presAssocID="{D8F7E77A-BFE3-471E-A56B-B6C81CC99244}" presName="Child1" presStyleLbl="node1" presStyleIdx="0" presStyleCnt="6" custLinFactNeighborX="-5776" custLinFactNeighborY="413">
        <dgm:presLayoutVars>
          <dgm:chMax val="0"/>
          <dgm:chPref val="0"/>
          <dgm:bulletEnabled val="1"/>
        </dgm:presLayoutVars>
      </dgm:prSet>
      <dgm:spPr/>
      <dgm:t>
        <a:bodyPr/>
        <a:lstStyle/>
        <a:p>
          <a:endParaRPr lang="en-US"/>
        </a:p>
      </dgm:t>
    </dgm:pt>
    <dgm:pt modelId="{1E403BB5-A00F-46D1-BF56-8C2108EDA4AD}" type="pres">
      <dgm:prSet presAssocID="{D4D97407-0C7A-469E-8C4B-D93323EA048E}" presName="Accent2" presStyleCnt="0"/>
      <dgm:spPr/>
    </dgm:pt>
    <dgm:pt modelId="{CC6676F9-5938-49ED-8456-7133C809EC6C}" type="pres">
      <dgm:prSet presAssocID="{D4D97407-0C7A-469E-8C4B-D93323EA048E}" presName="Accent" presStyleLbl="bgShp" presStyleIdx="1" presStyleCnt="6"/>
      <dgm:spPr/>
    </dgm:pt>
    <dgm:pt modelId="{90E21465-6B8C-41CC-B2B3-FF3934D03998}" type="pres">
      <dgm:prSet presAssocID="{D4D97407-0C7A-469E-8C4B-D93323EA048E}" presName="Child2" presStyleLbl="node1" presStyleIdx="1" presStyleCnt="6">
        <dgm:presLayoutVars>
          <dgm:chMax val="0"/>
          <dgm:chPref val="0"/>
          <dgm:bulletEnabled val="1"/>
        </dgm:presLayoutVars>
      </dgm:prSet>
      <dgm:spPr/>
      <dgm:t>
        <a:bodyPr/>
        <a:lstStyle/>
        <a:p>
          <a:endParaRPr lang="en-US"/>
        </a:p>
      </dgm:t>
    </dgm:pt>
    <dgm:pt modelId="{C2D3EB1A-C639-4970-AFA4-AFD34DD6DB02}" type="pres">
      <dgm:prSet presAssocID="{4DA23752-A3C8-499A-9AEC-3AE754E0A665}" presName="Accent3" presStyleCnt="0"/>
      <dgm:spPr/>
    </dgm:pt>
    <dgm:pt modelId="{C0804A4D-DEB2-4BB5-B078-562F3F006E02}" type="pres">
      <dgm:prSet presAssocID="{4DA23752-A3C8-499A-9AEC-3AE754E0A665}" presName="Accent" presStyleLbl="bgShp" presStyleIdx="2" presStyleCnt="6"/>
      <dgm:spPr/>
    </dgm:pt>
    <dgm:pt modelId="{71FC69C3-A95B-4FE1-BBDF-23BB5D7332FD}" type="pres">
      <dgm:prSet presAssocID="{4DA23752-A3C8-499A-9AEC-3AE754E0A665}" presName="Child3" presStyleLbl="node1" presStyleIdx="2" presStyleCnt="6">
        <dgm:presLayoutVars>
          <dgm:chMax val="0"/>
          <dgm:chPref val="0"/>
          <dgm:bulletEnabled val="1"/>
        </dgm:presLayoutVars>
      </dgm:prSet>
      <dgm:spPr/>
      <dgm:t>
        <a:bodyPr/>
        <a:lstStyle/>
        <a:p>
          <a:endParaRPr lang="en-US"/>
        </a:p>
      </dgm:t>
    </dgm:pt>
    <dgm:pt modelId="{C3687C4A-7F57-45E4-AA17-C7E0328106E8}" type="pres">
      <dgm:prSet presAssocID="{589FB0F7-ECCD-4642-BDF3-81F571BE8D4A}" presName="Accent4" presStyleCnt="0"/>
      <dgm:spPr/>
    </dgm:pt>
    <dgm:pt modelId="{3758E6A3-91BE-47FB-AD44-0D743ACE9157}" type="pres">
      <dgm:prSet presAssocID="{589FB0F7-ECCD-4642-BDF3-81F571BE8D4A}" presName="Accent" presStyleLbl="bgShp" presStyleIdx="3" presStyleCnt="6"/>
      <dgm:spPr/>
    </dgm:pt>
    <dgm:pt modelId="{783E9896-7720-4D07-A630-0E1FFACB55C9}" type="pres">
      <dgm:prSet presAssocID="{589FB0F7-ECCD-4642-BDF3-81F571BE8D4A}" presName="Child4" presStyleLbl="node1" presStyleIdx="3" presStyleCnt="6" custScaleX="94991" custScaleY="70841">
        <dgm:presLayoutVars>
          <dgm:chMax val="0"/>
          <dgm:chPref val="0"/>
          <dgm:bulletEnabled val="1"/>
        </dgm:presLayoutVars>
      </dgm:prSet>
      <dgm:spPr/>
      <dgm:t>
        <a:bodyPr/>
        <a:lstStyle/>
        <a:p>
          <a:endParaRPr lang="en-US"/>
        </a:p>
      </dgm:t>
    </dgm:pt>
    <dgm:pt modelId="{62D3A34D-65C8-4A1B-BFF3-710B9A95CC87}" type="pres">
      <dgm:prSet presAssocID="{69F1DBD3-6220-4FF7-A6ED-8AF4A6FB25CB}" presName="Accent5" presStyleCnt="0"/>
      <dgm:spPr/>
    </dgm:pt>
    <dgm:pt modelId="{E50BAD7B-11E5-4648-BCD6-8205462124FE}" type="pres">
      <dgm:prSet presAssocID="{69F1DBD3-6220-4FF7-A6ED-8AF4A6FB25CB}" presName="Accent" presStyleLbl="bgShp" presStyleIdx="4" presStyleCnt="6"/>
      <dgm:spPr/>
    </dgm:pt>
    <dgm:pt modelId="{84EAFEB9-D1EB-4E77-B7AD-227E164F3DC4}" type="pres">
      <dgm:prSet presAssocID="{69F1DBD3-6220-4FF7-A6ED-8AF4A6FB25CB}" presName="Child5" presStyleLbl="node1" presStyleIdx="4" presStyleCnt="6">
        <dgm:presLayoutVars>
          <dgm:chMax val="0"/>
          <dgm:chPref val="0"/>
          <dgm:bulletEnabled val="1"/>
        </dgm:presLayoutVars>
      </dgm:prSet>
      <dgm:spPr/>
      <dgm:t>
        <a:bodyPr/>
        <a:lstStyle/>
        <a:p>
          <a:endParaRPr lang="en-US"/>
        </a:p>
      </dgm:t>
    </dgm:pt>
    <dgm:pt modelId="{B581601F-7659-47C4-954C-042594093631}" type="pres">
      <dgm:prSet presAssocID="{F63AA6BC-F279-4ADA-BBEB-7924D2D91491}" presName="Accent6" presStyleCnt="0"/>
      <dgm:spPr/>
    </dgm:pt>
    <dgm:pt modelId="{A38C3193-C3B3-4037-9BCE-C27BFF255960}" type="pres">
      <dgm:prSet presAssocID="{F63AA6BC-F279-4ADA-BBEB-7924D2D91491}" presName="Accent" presStyleLbl="bgShp" presStyleIdx="5" presStyleCnt="6"/>
      <dgm:spPr/>
    </dgm:pt>
    <dgm:pt modelId="{67D5BB7F-C7B1-422A-B830-1AFA28DB5F17}" type="pres">
      <dgm:prSet presAssocID="{F63AA6BC-F279-4ADA-BBEB-7924D2D91491}" presName="Child6" presStyleLbl="node1" presStyleIdx="5" presStyleCnt="6">
        <dgm:presLayoutVars>
          <dgm:chMax val="0"/>
          <dgm:chPref val="0"/>
          <dgm:bulletEnabled val="1"/>
        </dgm:presLayoutVars>
      </dgm:prSet>
      <dgm:spPr/>
      <dgm:t>
        <a:bodyPr/>
        <a:lstStyle/>
        <a:p>
          <a:endParaRPr lang="en-US"/>
        </a:p>
      </dgm:t>
    </dgm:pt>
  </dgm:ptLst>
  <dgm:cxnLst>
    <dgm:cxn modelId="{2E65B8A5-EF0C-4103-B852-8C9E079F8DA3}" type="presOf" srcId="{589FB0F7-ECCD-4642-BDF3-81F571BE8D4A}" destId="{783E9896-7720-4D07-A630-0E1FFACB55C9}" srcOrd="0" destOrd="0" presId="urn:microsoft.com/office/officeart/2011/layout/HexagonRadial"/>
    <dgm:cxn modelId="{80762D5B-ED6F-4FF1-BA52-45F1C851FBFB}" srcId="{181A6E46-55E0-4E71-8F59-7E6DC1CD42B3}" destId="{F63AA6BC-F279-4ADA-BBEB-7924D2D91491}" srcOrd="5" destOrd="0" parTransId="{A801F3B4-F08D-4BDA-A7E4-72C9681032D7}" sibTransId="{BA49B393-0F09-4194-AEB3-0BA2CB1BC524}"/>
    <dgm:cxn modelId="{3E14C9E2-12DE-4A5C-94BF-0FA2A1BD9553}" srcId="{181A6E46-55E0-4E71-8F59-7E6DC1CD42B3}" destId="{4DA23752-A3C8-499A-9AEC-3AE754E0A665}" srcOrd="2" destOrd="0" parTransId="{4BA1C0C5-392E-4B8A-BD9A-C00E3897B801}" sibTransId="{303D8391-521C-46A2-8D05-B84EB41B7E0F}"/>
    <dgm:cxn modelId="{EB9BCB81-37A2-4C10-81DD-F8610120D748}" srcId="{181A6E46-55E0-4E71-8F59-7E6DC1CD42B3}" destId="{D4D97407-0C7A-469E-8C4B-D93323EA048E}" srcOrd="1" destOrd="0" parTransId="{3F6D2399-8225-45BE-85BB-B84F54301888}" sibTransId="{2197911B-1F29-435F-841F-6A4D07685067}"/>
    <dgm:cxn modelId="{92A647EA-0437-4C99-863F-38725B3694C5}" srcId="{181A6E46-55E0-4E71-8F59-7E6DC1CD42B3}" destId="{589FB0F7-ECCD-4642-BDF3-81F571BE8D4A}" srcOrd="3" destOrd="0" parTransId="{04441AB8-F0DC-428B-A1C3-417FAD4C97D3}" sibTransId="{B650B144-8EA8-41C5-B3EB-5D71F3D57509}"/>
    <dgm:cxn modelId="{C7137303-E41A-458E-94FF-7D534752022E}" srcId="{C4DBA945-2E88-4625-9C3A-79FDE075A170}" destId="{181A6E46-55E0-4E71-8F59-7E6DC1CD42B3}" srcOrd="0" destOrd="0" parTransId="{807D82EE-2574-4068-AEAD-11F0790E4F5D}" sibTransId="{6448C030-E274-4EB8-9114-25770396721C}"/>
    <dgm:cxn modelId="{6C4A41CF-4E46-4C60-BEA6-940C3ACC7828}" type="presOf" srcId="{181A6E46-55E0-4E71-8F59-7E6DC1CD42B3}" destId="{2DE735EE-C298-4710-8E20-64AFACB0E4D0}" srcOrd="0" destOrd="0" presId="urn:microsoft.com/office/officeart/2011/layout/HexagonRadial"/>
    <dgm:cxn modelId="{929140E1-ECCE-4D77-B2A8-34C32EB8E60C}" type="presOf" srcId="{4DA23752-A3C8-499A-9AEC-3AE754E0A665}" destId="{71FC69C3-A95B-4FE1-BBDF-23BB5D7332FD}" srcOrd="0" destOrd="0" presId="urn:microsoft.com/office/officeart/2011/layout/HexagonRadial"/>
    <dgm:cxn modelId="{C804A5DD-35DE-449B-B6C0-E8198E6BD209}" srcId="{181A6E46-55E0-4E71-8F59-7E6DC1CD42B3}" destId="{D8F7E77A-BFE3-471E-A56B-B6C81CC99244}" srcOrd="0" destOrd="0" parTransId="{DD9001A3-39F0-4F56-9A35-78B8C015DB00}" sibTransId="{CC8EB0CE-88DB-4BB1-B71A-E968CB9C70D9}"/>
    <dgm:cxn modelId="{FC46FA1F-F625-40F0-A6A0-48424A305E5C}" type="presOf" srcId="{69F1DBD3-6220-4FF7-A6ED-8AF4A6FB25CB}" destId="{84EAFEB9-D1EB-4E77-B7AD-227E164F3DC4}" srcOrd="0" destOrd="0" presId="urn:microsoft.com/office/officeart/2011/layout/HexagonRadial"/>
    <dgm:cxn modelId="{9BA1C5F7-2D7E-4EF9-8933-74DA6E7C22FD}" type="presOf" srcId="{F63AA6BC-F279-4ADA-BBEB-7924D2D91491}" destId="{67D5BB7F-C7B1-422A-B830-1AFA28DB5F17}" srcOrd="0" destOrd="0" presId="urn:microsoft.com/office/officeart/2011/layout/HexagonRadial"/>
    <dgm:cxn modelId="{DEE69C53-3CCF-46F3-9C6B-12F3D9C2094D}" type="presOf" srcId="{C4DBA945-2E88-4625-9C3A-79FDE075A170}" destId="{BE4E0C81-04AF-447E-B04F-752EF3BD3393}" srcOrd="0" destOrd="0" presId="urn:microsoft.com/office/officeart/2011/layout/HexagonRadial"/>
    <dgm:cxn modelId="{93FCD2C1-ECF5-47C9-AF75-F7BBCD36FF18}" type="presOf" srcId="{D4D97407-0C7A-469E-8C4B-D93323EA048E}" destId="{90E21465-6B8C-41CC-B2B3-FF3934D03998}" srcOrd="0" destOrd="0" presId="urn:microsoft.com/office/officeart/2011/layout/HexagonRadial"/>
    <dgm:cxn modelId="{0132E989-32E9-49E1-9631-9DBADB7E67FF}" srcId="{181A6E46-55E0-4E71-8F59-7E6DC1CD42B3}" destId="{69F1DBD3-6220-4FF7-A6ED-8AF4A6FB25CB}" srcOrd="4" destOrd="0" parTransId="{EE19DA15-4480-421E-AC52-9F040B12C34F}" sibTransId="{1C2DE235-DD95-4422-95D5-8932CC810F45}"/>
    <dgm:cxn modelId="{13DF7F99-2E38-4172-BC77-DCF328658BB1}" type="presOf" srcId="{D8F7E77A-BFE3-471E-A56B-B6C81CC99244}" destId="{85629138-489D-41F4-BA12-F43EE48138E0}" srcOrd="0" destOrd="0" presId="urn:microsoft.com/office/officeart/2011/layout/HexagonRadial"/>
    <dgm:cxn modelId="{83A9C8BD-2D45-4AC5-B0C8-2BC9518FAC40}" type="presParOf" srcId="{BE4E0C81-04AF-447E-B04F-752EF3BD3393}" destId="{2DE735EE-C298-4710-8E20-64AFACB0E4D0}" srcOrd="0" destOrd="0" presId="urn:microsoft.com/office/officeart/2011/layout/HexagonRadial"/>
    <dgm:cxn modelId="{F199F515-153C-496A-B52F-11E46AF72589}" type="presParOf" srcId="{BE4E0C81-04AF-447E-B04F-752EF3BD3393}" destId="{46F9AD62-82B1-4051-83E6-705E775FBF9A}" srcOrd="1" destOrd="0" presId="urn:microsoft.com/office/officeart/2011/layout/HexagonRadial"/>
    <dgm:cxn modelId="{83D61706-3D9D-4598-BF63-A26DA0C1FCBE}" type="presParOf" srcId="{46F9AD62-82B1-4051-83E6-705E775FBF9A}" destId="{A1DF9712-0AE5-4529-A7BF-215165EC4416}" srcOrd="0" destOrd="0" presId="urn:microsoft.com/office/officeart/2011/layout/HexagonRadial"/>
    <dgm:cxn modelId="{8AC3C75B-30E1-434A-AD58-E3244EE3BA32}" type="presParOf" srcId="{BE4E0C81-04AF-447E-B04F-752EF3BD3393}" destId="{85629138-489D-41F4-BA12-F43EE48138E0}" srcOrd="2" destOrd="0" presId="urn:microsoft.com/office/officeart/2011/layout/HexagonRadial"/>
    <dgm:cxn modelId="{02AABF4A-3B1D-4A85-8D94-94AE0B6ED6B4}" type="presParOf" srcId="{BE4E0C81-04AF-447E-B04F-752EF3BD3393}" destId="{1E403BB5-A00F-46D1-BF56-8C2108EDA4AD}" srcOrd="3" destOrd="0" presId="urn:microsoft.com/office/officeart/2011/layout/HexagonRadial"/>
    <dgm:cxn modelId="{4F73A65D-370E-4282-958A-DF247027F5A5}" type="presParOf" srcId="{1E403BB5-A00F-46D1-BF56-8C2108EDA4AD}" destId="{CC6676F9-5938-49ED-8456-7133C809EC6C}" srcOrd="0" destOrd="0" presId="urn:microsoft.com/office/officeart/2011/layout/HexagonRadial"/>
    <dgm:cxn modelId="{F4B17A94-CECA-4866-B77F-C435F620AB3D}" type="presParOf" srcId="{BE4E0C81-04AF-447E-B04F-752EF3BD3393}" destId="{90E21465-6B8C-41CC-B2B3-FF3934D03998}" srcOrd="4" destOrd="0" presId="urn:microsoft.com/office/officeart/2011/layout/HexagonRadial"/>
    <dgm:cxn modelId="{A15F4159-9D7D-4873-8D54-C3ACFD4B49A0}" type="presParOf" srcId="{BE4E0C81-04AF-447E-B04F-752EF3BD3393}" destId="{C2D3EB1A-C639-4970-AFA4-AFD34DD6DB02}" srcOrd="5" destOrd="0" presId="urn:microsoft.com/office/officeart/2011/layout/HexagonRadial"/>
    <dgm:cxn modelId="{DAB54AF9-BBFE-474E-8FC3-C24F4EB4DBF1}" type="presParOf" srcId="{C2D3EB1A-C639-4970-AFA4-AFD34DD6DB02}" destId="{C0804A4D-DEB2-4BB5-B078-562F3F006E02}" srcOrd="0" destOrd="0" presId="urn:microsoft.com/office/officeart/2011/layout/HexagonRadial"/>
    <dgm:cxn modelId="{4211FFA7-7B45-4F47-9A19-A53B05873018}" type="presParOf" srcId="{BE4E0C81-04AF-447E-B04F-752EF3BD3393}" destId="{71FC69C3-A95B-4FE1-BBDF-23BB5D7332FD}" srcOrd="6" destOrd="0" presId="urn:microsoft.com/office/officeart/2011/layout/HexagonRadial"/>
    <dgm:cxn modelId="{40F5A0AC-49E5-4341-97AD-6C4F33D32079}" type="presParOf" srcId="{BE4E0C81-04AF-447E-B04F-752EF3BD3393}" destId="{C3687C4A-7F57-45E4-AA17-C7E0328106E8}" srcOrd="7" destOrd="0" presId="urn:microsoft.com/office/officeart/2011/layout/HexagonRadial"/>
    <dgm:cxn modelId="{7415011C-45EB-4441-B6CB-B90D0D18F844}" type="presParOf" srcId="{C3687C4A-7F57-45E4-AA17-C7E0328106E8}" destId="{3758E6A3-91BE-47FB-AD44-0D743ACE9157}" srcOrd="0" destOrd="0" presId="urn:microsoft.com/office/officeart/2011/layout/HexagonRadial"/>
    <dgm:cxn modelId="{58BC0C35-D8A2-4384-AA72-29ACB902ED46}" type="presParOf" srcId="{BE4E0C81-04AF-447E-B04F-752EF3BD3393}" destId="{783E9896-7720-4D07-A630-0E1FFACB55C9}" srcOrd="8" destOrd="0" presId="urn:microsoft.com/office/officeart/2011/layout/HexagonRadial"/>
    <dgm:cxn modelId="{E1E4D325-97FE-46F3-8AA8-23E9F50BE91F}" type="presParOf" srcId="{BE4E0C81-04AF-447E-B04F-752EF3BD3393}" destId="{62D3A34D-65C8-4A1B-BFF3-710B9A95CC87}" srcOrd="9" destOrd="0" presId="urn:microsoft.com/office/officeart/2011/layout/HexagonRadial"/>
    <dgm:cxn modelId="{8ED0FE8B-FBBB-446D-9B3F-97457DEA5769}" type="presParOf" srcId="{62D3A34D-65C8-4A1B-BFF3-710B9A95CC87}" destId="{E50BAD7B-11E5-4648-BCD6-8205462124FE}" srcOrd="0" destOrd="0" presId="urn:microsoft.com/office/officeart/2011/layout/HexagonRadial"/>
    <dgm:cxn modelId="{D9E135E7-3B84-4A3B-A14A-18B15ECE0B4F}" type="presParOf" srcId="{BE4E0C81-04AF-447E-B04F-752EF3BD3393}" destId="{84EAFEB9-D1EB-4E77-B7AD-227E164F3DC4}" srcOrd="10" destOrd="0" presId="urn:microsoft.com/office/officeart/2011/layout/HexagonRadial"/>
    <dgm:cxn modelId="{82AEE80F-D663-42E2-9A89-1622BF9CDF51}" type="presParOf" srcId="{BE4E0C81-04AF-447E-B04F-752EF3BD3393}" destId="{B581601F-7659-47C4-954C-042594093631}" srcOrd="11" destOrd="0" presId="urn:microsoft.com/office/officeart/2011/layout/HexagonRadial"/>
    <dgm:cxn modelId="{14102352-054B-4B4A-AA00-62E38F4A0BDC}" type="presParOf" srcId="{B581601F-7659-47C4-954C-042594093631}" destId="{A38C3193-C3B3-4037-9BCE-C27BFF255960}" srcOrd="0" destOrd="0" presId="urn:microsoft.com/office/officeart/2011/layout/HexagonRadial"/>
    <dgm:cxn modelId="{9DAA7F80-006C-4BCA-B6E6-FFC0AB102A24}" type="presParOf" srcId="{BE4E0C81-04AF-447E-B04F-752EF3BD3393}" destId="{67D5BB7F-C7B1-422A-B830-1AFA28DB5F17}"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735EE-C298-4710-8E20-64AFACB0E4D0}">
      <dsp:nvSpPr>
        <dsp:cNvPr id="0" name=""/>
        <dsp:cNvSpPr/>
      </dsp:nvSpPr>
      <dsp:spPr>
        <a:xfrm>
          <a:off x="3975523" y="1367032"/>
          <a:ext cx="1630455" cy="1410409"/>
        </a:xfrm>
        <a:prstGeom prst="hexagon">
          <a:avLst>
            <a:gd name="adj" fmla="val 28570"/>
            <a:gd name="vf" fmla="val 115470"/>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err="1" smtClean="0">
              <a:solidFill>
                <a:schemeClr val="tx1"/>
              </a:solidFill>
            </a:rPr>
            <a:t>PPTalk</a:t>
          </a:r>
          <a:endParaRPr lang="en-US" sz="1000" kern="1200" dirty="0">
            <a:solidFill>
              <a:schemeClr val="tx1"/>
            </a:solidFill>
          </a:endParaRPr>
        </a:p>
      </dsp:txBody>
      <dsp:txXfrm>
        <a:off x="4245712" y="1600757"/>
        <a:ext cx="1090077" cy="942959"/>
      </dsp:txXfrm>
    </dsp:sp>
    <dsp:sp modelId="{CC6676F9-5938-49ED-8456-7133C809EC6C}">
      <dsp:nvSpPr>
        <dsp:cNvPr id="0" name=""/>
        <dsp:cNvSpPr/>
      </dsp:nvSpPr>
      <dsp:spPr>
        <a:xfrm>
          <a:off x="4996501" y="692247"/>
          <a:ext cx="615165" cy="530046"/>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29138-489D-41F4-BA12-F43EE48138E0}">
      <dsp:nvSpPr>
        <dsp:cNvPr id="0" name=""/>
        <dsp:cNvSpPr/>
      </dsp:nvSpPr>
      <dsp:spPr>
        <a:xfrm>
          <a:off x="4048536" y="89037"/>
          <a:ext cx="1336146" cy="1155923"/>
        </a:xfrm>
        <a:prstGeom prst="hexagon">
          <a:avLst>
            <a:gd name="adj" fmla="val 2857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Pre preparation	</a:t>
          </a:r>
          <a:endParaRPr lang="en-US" sz="1000" kern="1200" dirty="0">
            <a:solidFill>
              <a:schemeClr val="tx1"/>
            </a:solidFill>
          </a:endParaRPr>
        </a:p>
      </dsp:txBody>
      <dsp:txXfrm>
        <a:off x="4269964" y="280598"/>
        <a:ext cx="893290" cy="772801"/>
      </dsp:txXfrm>
    </dsp:sp>
    <dsp:sp modelId="{C0804A4D-DEB2-4BB5-B078-562F3F006E02}">
      <dsp:nvSpPr>
        <dsp:cNvPr id="0" name=""/>
        <dsp:cNvSpPr/>
      </dsp:nvSpPr>
      <dsp:spPr>
        <a:xfrm>
          <a:off x="5714447" y="1683152"/>
          <a:ext cx="615165" cy="530046"/>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E21465-6B8C-41CC-B2B3-FF3934D03998}">
      <dsp:nvSpPr>
        <dsp:cNvPr id="0" name=""/>
        <dsp:cNvSpPr/>
      </dsp:nvSpPr>
      <dsp:spPr>
        <a:xfrm>
          <a:off x="5351113" y="795234"/>
          <a:ext cx="1336146" cy="1155923"/>
        </a:xfrm>
        <a:prstGeom prst="hexagon">
          <a:avLst>
            <a:gd name="adj" fmla="val 28570"/>
            <a:gd name="vf" fmla="val 115470"/>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Job Description</a:t>
          </a:r>
          <a:endParaRPr lang="en-US" sz="1000" kern="1200" dirty="0">
            <a:solidFill>
              <a:schemeClr val="tx1"/>
            </a:solidFill>
          </a:endParaRPr>
        </a:p>
      </dsp:txBody>
      <dsp:txXfrm>
        <a:off x="5572541" y="986795"/>
        <a:ext cx="893290" cy="772801"/>
      </dsp:txXfrm>
    </dsp:sp>
    <dsp:sp modelId="{3758E6A3-91BE-47FB-AD44-0D743ACE9157}">
      <dsp:nvSpPr>
        <dsp:cNvPr id="0" name=""/>
        <dsp:cNvSpPr/>
      </dsp:nvSpPr>
      <dsp:spPr>
        <a:xfrm>
          <a:off x="5215715" y="2801698"/>
          <a:ext cx="615165" cy="530046"/>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FC69C3-A95B-4FE1-BBDF-23BB5D7332FD}">
      <dsp:nvSpPr>
        <dsp:cNvPr id="0" name=""/>
        <dsp:cNvSpPr/>
      </dsp:nvSpPr>
      <dsp:spPr>
        <a:xfrm>
          <a:off x="5351113" y="2192919"/>
          <a:ext cx="1336146" cy="1155923"/>
        </a:xfrm>
        <a:prstGeom prst="hexagon">
          <a:avLst>
            <a:gd name="adj" fmla="val 28570"/>
            <a:gd name="vf" fmla="val 115470"/>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Your as a candidate</a:t>
          </a:r>
          <a:endParaRPr lang="en-US" sz="1000" kern="1200" dirty="0">
            <a:solidFill>
              <a:schemeClr val="tx1"/>
            </a:solidFill>
          </a:endParaRPr>
        </a:p>
      </dsp:txBody>
      <dsp:txXfrm>
        <a:off x="5572541" y="2384480"/>
        <a:ext cx="893290" cy="772801"/>
      </dsp:txXfrm>
    </dsp:sp>
    <dsp:sp modelId="{E50BAD7B-11E5-4648-BCD6-8205462124FE}">
      <dsp:nvSpPr>
        <dsp:cNvPr id="0" name=""/>
        <dsp:cNvSpPr/>
      </dsp:nvSpPr>
      <dsp:spPr>
        <a:xfrm>
          <a:off x="3978557" y="2917807"/>
          <a:ext cx="615165" cy="530046"/>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E9896-7720-4D07-A630-0E1FFACB55C9}">
      <dsp:nvSpPr>
        <dsp:cNvPr id="0" name=""/>
        <dsp:cNvSpPr/>
      </dsp:nvSpPr>
      <dsp:spPr>
        <a:xfrm>
          <a:off x="4159175" y="3073213"/>
          <a:ext cx="1269218" cy="818867"/>
        </a:xfrm>
        <a:prstGeom prst="hexagon">
          <a:avLst>
            <a:gd name="adj" fmla="val 28570"/>
            <a:gd name="vf" fmla="val 115470"/>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Types of interviews</a:t>
          </a:r>
          <a:endParaRPr lang="en-US" sz="1000" kern="1200" dirty="0">
            <a:solidFill>
              <a:schemeClr val="tx1"/>
            </a:solidFill>
          </a:endParaRPr>
        </a:p>
      </dsp:txBody>
      <dsp:txXfrm>
        <a:off x="4342927" y="3191765"/>
        <a:ext cx="901714" cy="581763"/>
      </dsp:txXfrm>
    </dsp:sp>
    <dsp:sp modelId="{A38C3193-C3B3-4037-9BCE-C27BFF255960}">
      <dsp:nvSpPr>
        <dsp:cNvPr id="0" name=""/>
        <dsp:cNvSpPr/>
      </dsp:nvSpPr>
      <dsp:spPr>
        <a:xfrm>
          <a:off x="3248853" y="1927299"/>
          <a:ext cx="615165" cy="530046"/>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AFEB9-D1EB-4E77-B7AD-227E164F3DC4}">
      <dsp:nvSpPr>
        <dsp:cNvPr id="0" name=""/>
        <dsp:cNvSpPr/>
      </dsp:nvSpPr>
      <dsp:spPr>
        <a:xfrm>
          <a:off x="2894621" y="2193714"/>
          <a:ext cx="1336146" cy="1155923"/>
        </a:xfrm>
        <a:prstGeom prst="hexagon">
          <a:avLst>
            <a:gd name="adj" fmla="val 28570"/>
            <a:gd name="vf" fmla="val 115470"/>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Roles and Responsibilities</a:t>
          </a:r>
          <a:endParaRPr lang="en-US" sz="1000" kern="1200" dirty="0">
            <a:solidFill>
              <a:schemeClr val="tx1"/>
            </a:solidFill>
          </a:endParaRPr>
        </a:p>
      </dsp:txBody>
      <dsp:txXfrm>
        <a:off x="3116049" y="2385275"/>
        <a:ext cx="893290" cy="772801"/>
      </dsp:txXfrm>
    </dsp:sp>
    <dsp:sp modelId="{67D5BB7F-C7B1-422A-B830-1AFA28DB5F17}">
      <dsp:nvSpPr>
        <dsp:cNvPr id="0" name=""/>
        <dsp:cNvSpPr/>
      </dsp:nvSpPr>
      <dsp:spPr>
        <a:xfrm>
          <a:off x="2894621" y="793643"/>
          <a:ext cx="1336146" cy="1155923"/>
        </a:xfrm>
        <a:prstGeom prst="hexagon">
          <a:avLst>
            <a:gd name="adj" fmla="val 28570"/>
            <a:gd name="vf" fmla="val 11547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Expectations of Interviewer</a:t>
          </a:r>
          <a:endParaRPr lang="en-US" sz="1000" kern="1200" dirty="0">
            <a:solidFill>
              <a:schemeClr val="tx1"/>
            </a:solidFill>
          </a:endParaRPr>
        </a:p>
      </dsp:txBody>
      <dsp:txXfrm>
        <a:off x="3116049" y="985204"/>
        <a:ext cx="893290" cy="77280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75776-E6FE-416A-B7EC-799554BF82FD}" type="datetimeFigureOut">
              <a:rPr lang="en-IN" smtClean="0"/>
              <a:t>06-07-2022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F866E-90CA-4F45-BB4E-3A1AD938D10B}" type="slidenum">
              <a:rPr lang="en-IN" smtClean="0"/>
              <a:t>‹#›</a:t>
            </a:fld>
            <a:endParaRPr lang="en-IN"/>
          </a:p>
        </p:txBody>
      </p:sp>
    </p:spTree>
    <p:extLst>
      <p:ext uri="{BB962C8B-B14F-4D97-AF65-F5344CB8AC3E}">
        <p14:creationId xmlns:p14="http://schemas.microsoft.com/office/powerpoint/2010/main" val="305057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1</a:t>
            </a:fld>
            <a:endParaRPr lang="en-IN"/>
          </a:p>
        </p:txBody>
      </p:sp>
    </p:spTree>
    <p:extLst>
      <p:ext uri="{BB962C8B-B14F-4D97-AF65-F5344CB8AC3E}">
        <p14:creationId xmlns:p14="http://schemas.microsoft.com/office/powerpoint/2010/main" val="178841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2</a:t>
            </a:fld>
            <a:endParaRPr lang="en-IN"/>
          </a:p>
        </p:txBody>
      </p:sp>
    </p:spTree>
    <p:extLst>
      <p:ext uri="{BB962C8B-B14F-4D97-AF65-F5344CB8AC3E}">
        <p14:creationId xmlns:p14="http://schemas.microsoft.com/office/powerpoint/2010/main" val="234502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12</a:t>
            </a:fld>
            <a:endParaRPr lang="en-IN"/>
          </a:p>
        </p:txBody>
      </p:sp>
    </p:spTree>
    <p:extLst>
      <p:ext uri="{BB962C8B-B14F-4D97-AF65-F5344CB8AC3E}">
        <p14:creationId xmlns:p14="http://schemas.microsoft.com/office/powerpoint/2010/main" val="2024892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and see you soon!</a:t>
            </a:r>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15</a:t>
            </a:fld>
            <a:endParaRPr lang="en-IN"/>
          </a:p>
        </p:txBody>
      </p:sp>
    </p:spTree>
    <p:extLst>
      <p:ext uri="{BB962C8B-B14F-4D97-AF65-F5344CB8AC3E}">
        <p14:creationId xmlns:p14="http://schemas.microsoft.com/office/powerpoint/2010/main" val="17297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BF38A016-34AF-42DE-92A4-FB195420222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92409050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6CD8E940-004C-4973-80BD-D1C2B98A7CBD}"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2465874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758EE5EA-527F-4881-A22C-D782B11CD16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59160384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8B548A28-79BD-482D-ACF3-4B39E9BE7200}"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9823459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5B0CF05E-B6E9-4AFD-B310-BFD2DE84719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6985231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FBE297F1-90AF-4B83-9853-B8C5B2601643}"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93268263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9" name="Slide Number Placeholder 5"/>
          <p:cNvSpPr>
            <a:spLocks noGrp="1"/>
          </p:cNvSpPr>
          <p:nvPr>
            <p:ph type="sldNum" sz="quarter" idx="12"/>
          </p:nvPr>
        </p:nvSpPr>
        <p:spPr/>
        <p:txBody>
          <a:bodyPr/>
          <a:lstStyle>
            <a:lvl1pPr>
              <a:defRPr/>
            </a:lvl1pPr>
          </a:lstStyle>
          <a:p>
            <a:pPr>
              <a:defRPr/>
            </a:pPr>
            <a:fld id="{746C3694-72FF-44E4-91EB-BE0916C8DE85}"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99675583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5" name="Slide Number Placeholder 5"/>
          <p:cNvSpPr>
            <a:spLocks noGrp="1"/>
          </p:cNvSpPr>
          <p:nvPr>
            <p:ph type="sldNum" sz="quarter" idx="12"/>
          </p:nvPr>
        </p:nvSpPr>
        <p:spPr/>
        <p:txBody>
          <a:bodyPr/>
          <a:lstStyle>
            <a:lvl1pPr>
              <a:defRPr/>
            </a:lvl1pPr>
          </a:lstStyle>
          <a:p>
            <a:pPr>
              <a:defRPr/>
            </a:pPr>
            <a:fld id="{0CC5BEBE-A61E-48D4-A9AE-B4F650EE54A1}"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26802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4" name="Slide Number Placeholder 5"/>
          <p:cNvSpPr>
            <a:spLocks noGrp="1"/>
          </p:cNvSpPr>
          <p:nvPr>
            <p:ph type="sldNum" sz="quarter" idx="12"/>
          </p:nvPr>
        </p:nvSpPr>
        <p:spPr/>
        <p:txBody>
          <a:bodyPr/>
          <a:lstStyle>
            <a:lvl1pPr>
              <a:defRPr/>
            </a:lvl1pPr>
          </a:lstStyle>
          <a:p>
            <a:pPr>
              <a:defRPr/>
            </a:pPr>
            <a:fld id="{17CE9E7F-B871-4547-80DD-6A9B703B7356}"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8366497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7383A94C-BB33-4F4B-9E55-A23014592386}"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89591514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D9874913-338B-4378-91E4-158F85F2756C}"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44740481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1" y="274639"/>
            <a:ext cx="9903884"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609600" y="1341439"/>
            <a:ext cx="109728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EF8A86FD-1A05-4AD1-83CF-6F02D241C125}"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cxnSp>
        <p:nvCxnSpPr>
          <p:cNvPr id="8" name="Straight Connector 7"/>
          <p:cNvCxnSpPr/>
          <p:nvPr/>
        </p:nvCxnSpPr>
        <p:spPr>
          <a:xfrm>
            <a:off x="588434" y="1196975"/>
            <a:ext cx="110405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08726"/>
            <a:ext cx="12192000" cy="549275"/>
          </a:xfrm>
          <a:prstGeom prst="rect">
            <a:avLst/>
          </a:prstGeom>
          <a:solidFill>
            <a:srgbClr val="DF5C13"/>
          </a:solidFill>
          <a:ln>
            <a:solidFill>
              <a:srgbClr val="DF5C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white"/>
                </a:solidFill>
                <a:latin typeface="Tahoma" pitchFamily="34" charset="0"/>
                <a:ea typeface="Tahoma" pitchFamily="34" charset="0"/>
                <a:cs typeface="Tahoma" pitchFamily="34" charset="0"/>
              </a:rPr>
              <a:t>				    Lovely Professional University</a:t>
            </a:r>
            <a:endParaRPr lang="en-IN" sz="2400" b="1" dirty="0">
              <a:solidFill>
                <a:prstClr val="white"/>
              </a:solidFill>
              <a:latin typeface="Tahoma" pitchFamily="34" charset="0"/>
              <a:ea typeface="Tahoma" pitchFamily="34" charset="0"/>
              <a:cs typeface="Tahoma" pitchFamily="34" charset="0"/>
            </a:endParaRPr>
          </a:p>
        </p:txBody>
      </p:sp>
      <p:sp>
        <p:nvSpPr>
          <p:cNvPr id="1033" name="AutoShape 2" descr="https://upload.wikimedia.org/wikipedia/commons/3/38/Lovely_Professional_University_Seal.jp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smtClean="0">
              <a:solidFill>
                <a:prstClr val="black"/>
              </a:solidFill>
              <a:latin typeface="Calibri" panose="020F0502020204030204" pitchFamily="34" charset="0"/>
            </a:endParaRPr>
          </a:p>
        </p:txBody>
      </p:sp>
      <p:pic>
        <p:nvPicPr>
          <p:cNvPr id="1034" name="Picture 3"/>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19317" y="120650"/>
            <a:ext cx="12954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AutoShape 5" descr="https://upload.wikimedia.org/wikipedia/en/3/3a/Lovely_Professional_University_logo.pn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smtClean="0">
              <a:solidFill>
                <a:prstClr val="black"/>
              </a:solidFill>
              <a:latin typeface="Calibri" panose="020F0502020204030204" pitchFamily="34" charset="0"/>
            </a:endParaRPr>
          </a:p>
        </p:txBody>
      </p:sp>
      <p:sp>
        <p:nvSpPr>
          <p:cNvPr id="1036" name="AutoShape 8" descr="https://upload.wikimedia.org/wikipedia/en/3/3a/Lovely_Professional_University_logo.pn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smtClean="0">
              <a:solidFill>
                <a:prstClr val="black"/>
              </a:solidFill>
              <a:latin typeface="Calibri" panose="020F0502020204030204" pitchFamily="34" charset="0"/>
            </a:endParaRPr>
          </a:p>
        </p:txBody>
      </p:sp>
    </p:spTree>
    <p:extLst>
      <p:ext uri="{BB962C8B-B14F-4D97-AF65-F5344CB8AC3E}">
        <p14:creationId xmlns:p14="http://schemas.microsoft.com/office/powerpoint/2010/main" val="966151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rtl="0" eaLnBrk="1" fontAlgn="base" hangingPunct="1">
        <a:spcBef>
          <a:spcPct val="0"/>
        </a:spcBef>
        <a:spcAft>
          <a:spcPct val="0"/>
        </a:spcAft>
        <a:defRPr sz="3200" b="1" kern="1200">
          <a:solidFill>
            <a:schemeClr val="tx1"/>
          </a:solidFill>
          <a:latin typeface="Tahoma" pitchFamily="34" charset="0"/>
          <a:ea typeface="Tahoma" pitchFamily="34" charset="0"/>
          <a:cs typeface="Tahoma" pitchFamily="34" charset="0"/>
        </a:defRPr>
      </a:lvl1pPr>
      <a:lvl2pPr algn="l" rtl="0" eaLnBrk="1" fontAlgn="base" hangingPunct="1">
        <a:spcBef>
          <a:spcPct val="0"/>
        </a:spcBef>
        <a:spcAft>
          <a:spcPct val="0"/>
        </a:spcAft>
        <a:defRPr sz="3200" b="1">
          <a:solidFill>
            <a:schemeClr val="tx1"/>
          </a:solidFill>
          <a:latin typeface="Tahoma" pitchFamily="34" charset="0"/>
          <a:cs typeface="Tahoma" pitchFamily="34" charset="0"/>
        </a:defRPr>
      </a:lvl2pPr>
      <a:lvl3pPr algn="l" rtl="0" eaLnBrk="1" fontAlgn="base" hangingPunct="1">
        <a:spcBef>
          <a:spcPct val="0"/>
        </a:spcBef>
        <a:spcAft>
          <a:spcPct val="0"/>
        </a:spcAft>
        <a:defRPr sz="3200" b="1">
          <a:solidFill>
            <a:schemeClr val="tx1"/>
          </a:solidFill>
          <a:latin typeface="Tahoma" pitchFamily="34" charset="0"/>
          <a:cs typeface="Tahoma" pitchFamily="34" charset="0"/>
        </a:defRPr>
      </a:lvl3pPr>
      <a:lvl4pPr algn="l" rtl="0" eaLnBrk="1" fontAlgn="base" hangingPunct="1">
        <a:spcBef>
          <a:spcPct val="0"/>
        </a:spcBef>
        <a:spcAft>
          <a:spcPct val="0"/>
        </a:spcAft>
        <a:defRPr sz="3200" b="1">
          <a:solidFill>
            <a:schemeClr val="tx1"/>
          </a:solidFill>
          <a:latin typeface="Tahoma" pitchFamily="34" charset="0"/>
          <a:cs typeface="Tahoma" pitchFamily="34" charset="0"/>
        </a:defRPr>
      </a:lvl4pPr>
      <a:lvl5pPr algn="l" rtl="0" eaLnBrk="1" fontAlgn="base" hangingPunct="1">
        <a:spcBef>
          <a:spcPct val="0"/>
        </a:spcBef>
        <a:spcAft>
          <a:spcPct val="0"/>
        </a:spcAft>
        <a:defRPr sz="3200" b="1">
          <a:solidFill>
            <a:schemeClr val="tx1"/>
          </a:solidFill>
          <a:latin typeface="Tahoma" pitchFamily="34" charset="0"/>
          <a:cs typeface="Tahoma" pitchFamily="34" charset="0"/>
        </a:defRPr>
      </a:lvl5pPr>
      <a:lvl6pPr marL="457200" algn="l" rtl="0" eaLnBrk="1" fontAlgn="base" hangingPunct="1">
        <a:spcBef>
          <a:spcPct val="0"/>
        </a:spcBef>
        <a:spcAft>
          <a:spcPct val="0"/>
        </a:spcAft>
        <a:defRPr sz="3200" b="1">
          <a:solidFill>
            <a:schemeClr val="tx1"/>
          </a:solidFill>
          <a:latin typeface="Tahoma" pitchFamily="34" charset="0"/>
          <a:cs typeface="Tahoma" pitchFamily="34" charset="0"/>
        </a:defRPr>
      </a:lvl6pPr>
      <a:lvl7pPr marL="914400" algn="l" rtl="0" eaLnBrk="1" fontAlgn="base" hangingPunct="1">
        <a:spcBef>
          <a:spcPct val="0"/>
        </a:spcBef>
        <a:spcAft>
          <a:spcPct val="0"/>
        </a:spcAft>
        <a:defRPr sz="3200" b="1">
          <a:solidFill>
            <a:schemeClr val="tx1"/>
          </a:solidFill>
          <a:latin typeface="Tahoma" pitchFamily="34" charset="0"/>
          <a:cs typeface="Tahoma" pitchFamily="34" charset="0"/>
        </a:defRPr>
      </a:lvl7pPr>
      <a:lvl8pPr marL="1371600" algn="l" rtl="0" eaLnBrk="1" fontAlgn="base" hangingPunct="1">
        <a:spcBef>
          <a:spcPct val="0"/>
        </a:spcBef>
        <a:spcAft>
          <a:spcPct val="0"/>
        </a:spcAft>
        <a:defRPr sz="3200" b="1">
          <a:solidFill>
            <a:schemeClr val="tx1"/>
          </a:solidFill>
          <a:latin typeface="Tahoma" pitchFamily="34" charset="0"/>
          <a:cs typeface="Tahoma" pitchFamily="34" charset="0"/>
        </a:defRPr>
      </a:lvl8pPr>
      <a:lvl9pPr marL="1828800" algn="l" rtl="0" eaLnBrk="1" fontAlgn="base" hangingPunct="1">
        <a:spcBef>
          <a:spcPct val="0"/>
        </a:spcBef>
        <a:spcAft>
          <a:spcPct val="0"/>
        </a:spcAft>
        <a:defRPr sz="3200" b="1">
          <a:solidFill>
            <a:schemeClr val="tx1"/>
          </a:solidFill>
          <a:latin typeface="Tahoma" pitchFamily="34" charset="0"/>
          <a:cs typeface="Tahoma"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Tahoma" pitchFamily="34" charset="0"/>
          <a:ea typeface="Tahoma" pitchFamily="34" charset="0"/>
          <a:cs typeface="Tahoma"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Tahoma" pitchFamily="34" charset="0"/>
          <a:ea typeface="Tahoma" pitchFamily="34" charset="0"/>
          <a:cs typeface="Tahoma"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5730877"/>
            <a:ext cx="12192000" cy="579772"/>
          </a:xfrm>
          <a:prstGeom prst="rect">
            <a:avLst/>
          </a:prstGeom>
          <a:solidFill>
            <a:schemeClr val="bg2"/>
          </a:solidFill>
        </p:spPr>
        <p:txBody>
          <a:bodyPr wrap="square" rtlCol="0">
            <a:spAutoFit/>
          </a:bodyPr>
          <a:lstStyle/>
          <a:p>
            <a:endParaRPr lang="en-IN" dirty="0">
              <a:solidFill>
                <a:prstClr val="black"/>
              </a:solidFill>
            </a:endParaRPr>
          </a:p>
        </p:txBody>
      </p:sp>
      <p:sp>
        <p:nvSpPr>
          <p:cNvPr id="6" name="Subtitle 2"/>
          <p:cNvSpPr txBox="1">
            <a:spLocks/>
          </p:cNvSpPr>
          <p:nvPr/>
        </p:nvSpPr>
        <p:spPr bwMode="auto">
          <a:xfrm>
            <a:off x="8352429" y="5075363"/>
            <a:ext cx="2538484" cy="57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r>
              <a:rPr lang="en-US" altLang="en-US" sz="1600" b="1" dirty="0" smtClean="0">
                <a:solidFill>
                  <a:prstClr val="black"/>
                </a:solidFill>
              </a:rPr>
              <a:t>By:</a:t>
            </a:r>
          </a:p>
          <a:p>
            <a:pPr algn="ctr" fontAlgn="base">
              <a:spcAft>
                <a:spcPct val="0"/>
              </a:spcAft>
              <a:buFontTx/>
              <a:buNone/>
            </a:pPr>
            <a:r>
              <a:rPr lang="en-US" altLang="en-US" sz="1600" b="1" dirty="0" smtClean="0">
                <a:solidFill>
                  <a:prstClr val="black"/>
                </a:solidFill>
              </a:rPr>
              <a:t> Mr. </a:t>
            </a:r>
            <a:r>
              <a:rPr lang="en-US" altLang="en-US" sz="1600" b="1" dirty="0" err="1" smtClean="0">
                <a:solidFill>
                  <a:prstClr val="black"/>
                </a:solidFill>
              </a:rPr>
              <a:t>Mukesh</a:t>
            </a:r>
            <a:r>
              <a:rPr lang="en-US" altLang="en-US" sz="1600" b="1" dirty="0" smtClean="0">
                <a:solidFill>
                  <a:prstClr val="black"/>
                </a:solidFill>
              </a:rPr>
              <a:t> </a:t>
            </a:r>
            <a:r>
              <a:rPr lang="en-US" altLang="en-US" sz="1600" b="1" dirty="0" err="1" smtClean="0">
                <a:solidFill>
                  <a:prstClr val="black"/>
                </a:solidFill>
              </a:rPr>
              <a:t>Mahay</a:t>
            </a:r>
            <a:endParaRPr lang="en-US" altLang="en-US" sz="1600" b="1" dirty="0">
              <a:solidFill>
                <a:prstClr val="black"/>
              </a:solidFill>
            </a:endParaRPr>
          </a:p>
        </p:txBody>
      </p:sp>
      <p:sp>
        <p:nvSpPr>
          <p:cNvPr id="8" name="Subtitle 2"/>
          <p:cNvSpPr txBox="1">
            <a:spLocks/>
          </p:cNvSpPr>
          <p:nvPr/>
        </p:nvSpPr>
        <p:spPr bwMode="auto">
          <a:xfrm>
            <a:off x="1845473" y="383611"/>
            <a:ext cx="7721608" cy="70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r>
              <a:rPr lang="en-US" altLang="en-US" b="1" dirty="0" smtClean="0">
                <a:ea typeface="Tahoma" pitchFamily="34" charset="0"/>
              </a:rPr>
              <a:t>KYC , Networking</a:t>
            </a:r>
            <a:r>
              <a:rPr lang="en-US" altLang="en-US" b="1" smtClean="0">
                <a:ea typeface="Tahoma" pitchFamily="34" charset="0"/>
              </a:rPr>
              <a:t>, Skills</a:t>
            </a:r>
            <a:endParaRPr lang="en-US" altLang="en-US" b="1" dirty="0">
              <a:ea typeface="Tahoma"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915" y="1826292"/>
            <a:ext cx="10058400" cy="2514600"/>
          </a:xfrm>
          <a:prstGeom prst="rect">
            <a:avLst/>
          </a:prstGeom>
        </p:spPr>
      </p:pic>
    </p:spTree>
    <p:extLst>
      <p:ext uri="{BB962C8B-B14F-4D97-AF65-F5344CB8AC3E}">
        <p14:creationId xmlns:p14="http://schemas.microsoft.com/office/powerpoint/2010/main" val="200430006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Introduction</a:t>
            </a:r>
          </a:p>
        </p:txBody>
      </p:sp>
      <p:sp>
        <p:nvSpPr>
          <p:cNvPr id="3" name="Content Placeholder 2"/>
          <p:cNvSpPr>
            <a:spLocks noGrp="1"/>
          </p:cNvSpPr>
          <p:nvPr>
            <p:ph idx="1"/>
          </p:nvPr>
        </p:nvSpPr>
        <p:spPr/>
        <p:txBody>
          <a:bodyPr/>
          <a:lstStyle/>
          <a:p>
            <a:pPr marL="0" indent="0">
              <a:buNone/>
            </a:pPr>
            <a:r>
              <a:rPr lang="en-US" sz="1400" dirty="0"/>
              <a:t>What all points can be included and How?</a:t>
            </a:r>
          </a:p>
          <a:p>
            <a:pPr marL="0" indent="0">
              <a:buNone/>
            </a:pPr>
            <a:r>
              <a:rPr lang="en-US" sz="1400" dirty="0"/>
              <a:t>The following, non-exhaustive, list has the more common skills and competencies that you may be asked to demonstrate:</a:t>
            </a:r>
          </a:p>
          <a:p>
            <a:pPr marL="0" indent="0">
              <a:buNone/>
            </a:pPr>
            <a:r>
              <a:rPr lang="en-US" sz="1400" dirty="0"/>
              <a:t> </a:t>
            </a:r>
          </a:p>
          <a:p>
            <a:pPr marL="0" indent="0">
              <a:buNone/>
            </a:pPr>
            <a:r>
              <a:rPr lang="en-US" sz="1400" dirty="0"/>
              <a:t>	•	Adaptability</a:t>
            </a:r>
          </a:p>
          <a:p>
            <a:pPr marL="0" indent="0">
              <a:buNone/>
            </a:pPr>
            <a:r>
              <a:rPr lang="en-US" sz="1400" dirty="0"/>
              <a:t>	•	Communication</a:t>
            </a:r>
          </a:p>
          <a:p>
            <a:pPr marL="0" indent="0">
              <a:buNone/>
            </a:pPr>
            <a:r>
              <a:rPr lang="en-US" sz="1400" dirty="0"/>
              <a:t>	•	Conflict management</a:t>
            </a:r>
          </a:p>
          <a:p>
            <a:pPr marL="0" indent="0">
              <a:buNone/>
            </a:pPr>
            <a:r>
              <a:rPr lang="en-US" sz="1400" dirty="0"/>
              <a:t>	•	</a:t>
            </a:r>
            <a:r>
              <a:rPr lang="en-US" sz="1400" b="1" dirty="0"/>
              <a:t>Creativity and </a:t>
            </a:r>
            <a:r>
              <a:rPr lang="en-US" sz="1400" b="1" dirty="0" smtClean="0"/>
              <a:t>Innovation                                          </a:t>
            </a:r>
            <a:endParaRPr lang="en-US" sz="1400" b="1" dirty="0"/>
          </a:p>
          <a:p>
            <a:pPr marL="0" indent="0">
              <a:buNone/>
            </a:pPr>
            <a:r>
              <a:rPr lang="en-US" sz="1400" dirty="0"/>
              <a:t>	•	Decisiveness/Relocation</a:t>
            </a:r>
          </a:p>
          <a:p>
            <a:pPr marL="0" indent="0">
              <a:buNone/>
            </a:pPr>
            <a:r>
              <a:rPr lang="en-US" sz="1400" dirty="0"/>
              <a:t>	•	Delegation</a:t>
            </a:r>
          </a:p>
          <a:p>
            <a:pPr marL="0" indent="0">
              <a:buNone/>
            </a:pPr>
            <a:r>
              <a:rPr lang="en-US" sz="1400" dirty="0"/>
              <a:t>	•	External awareness</a:t>
            </a:r>
          </a:p>
          <a:p>
            <a:pPr marL="0" indent="0">
              <a:buNone/>
            </a:pPr>
            <a:r>
              <a:rPr lang="en-US" sz="1400" dirty="0"/>
              <a:t>	•	Flexibility</a:t>
            </a:r>
          </a:p>
          <a:p>
            <a:pPr marL="0" indent="0">
              <a:buNone/>
            </a:pPr>
            <a:r>
              <a:rPr lang="en-US" sz="1400" dirty="0"/>
              <a:t>	•	Influencing</a:t>
            </a:r>
          </a:p>
          <a:p>
            <a:pPr marL="0" indent="0">
              <a:buNone/>
            </a:pPr>
            <a:r>
              <a:rPr lang="en-US" sz="1400" dirty="0"/>
              <a:t>	•	Integrity/Ethics</a:t>
            </a:r>
          </a:p>
          <a:p>
            <a:pPr marL="0" indent="0">
              <a:buNone/>
            </a:pPr>
            <a:r>
              <a:rPr lang="en-US" sz="1400" dirty="0"/>
              <a:t>	•	Leadership</a:t>
            </a:r>
          </a:p>
          <a:p>
            <a:pPr marL="0" indent="0">
              <a:buNone/>
            </a:pPr>
            <a:r>
              <a:rPr lang="en-US" sz="1400" dirty="0"/>
              <a:t>	•	</a:t>
            </a:r>
            <a:r>
              <a:rPr lang="en-US" sz="1400" dirty="0" err="1"/>
              <a:t>Organisational</a:t>
            </a:r>
            <a:r>
              <a:rPr lang="en-US" sz="1400" dirty="0"/>
              <a:t> awareness</a:t>
            </a:r>
          </a:p>
          <a:p>
            <a:pPr marL="0" indent="0">
              <a:buNone/>
            </a:pPr>
            <a:r>
              <a:rPr lang="en-US" sz="1400" dirty="0"/>
              <a:t>	•	Resilience and tenacity</a:t>
            </a:r>
          </a:p>
          <a:p>
            <a:pPr marL="0" indent="0">
              <a:buNone/>
            </a:pPr>
            <a:r>
              <a:rPr lang="en-US" sz="1400" dirty="0"/>
              <a:t>	•	Risk taking</a:t>
            </a:r>
          </a:p>
          <a:p>
            <a:pPr marL="0" indent="0">
              <a:buNone/>
            </a:pPr>
            <a:r>
              <a:rPr lang="en-US" sz="1400" dirty="0"/>
              <a:t>	•	Team work</a:t>
            </a:r>
          </a:p>
          <a:p>
            <a:pPr marL="0" indent="0">
              <a:buNone/>
            </a:pPr>
            <a:endParaRPr lang="en-US" sz="1400" dirty="0"/>
          </a:p>
        </p:txBody>
      </p:sp>
      <p:sp>
        <p:nvSpPr>
          <p:cNvPr id="4" name="Oval 3"/>
          <p:cNvSpPr/>
          <p:nvPr/>
        </p:nvSpPr>
        <p:spPr>
          <a:xfrm>
            <a:off x="5911403" y="2975019"/>
            <a:ext cx="5228822" cy="2112135"/>
          </a:xfrm>
          <a:prstGeom prst="ellips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Remember introduction is all about branding and highlighting you as a capable person</a:t>
            </a:r>
          </a:p>
          <a:p>
            <a:pPr algn="ctr"/>
            <a:r>
              <a:rPr lang="en-US" dirty="0" smtClean="0">
                <a:solidFill>
                  <a:schemeClr val="tx2">
                    <a:lumMod val="75000"/>
                  </a:schemeClr>
                </a:solidFill>
              </a:rPr>
              <a:t>Skills, certifications, projects, internships, USP, Perspectives etc. </a:t>
            </a:r>
          </a:p>
          <a:p>
            <a:pPr algn="ctr"/>
            <a:r>
              <a:rPr lang="en-US" dirty="0" smtClean="0">
                <a:solidFill>
                  <a:schemeClr val="tx2">
                    <a:lumMod val="75000"/>
                  </a:schemeClr>
                </a:solidFill>
              </a:rPr>
              <a:t>****IT  HAS TO BE CRISP , CLEAR***  </a:t>
            </a:r>
            <a:endParaRPr lang="en-US" dirty="0">
              <a:solidFill>
                <a:schemeClr val="tx2">
                  <a:lumMod val="75000"/>
                </a:schemeClr>
              </a:solidFill>
            </a:endParaRPr>
          </a:p>
        </p:txBody>
      </p:sp>
    </p:spTree>
    <p:extLst>
      <p:ext uri="{BB962C8B-B14F-4D97-AF65-F5344CB8AC3E}">
        <p14:creationId xmlns:p14="http://schemas.microsoft.com/office/powerpoint/2010/main" val="82634540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3276"/>
            <a:ext cx="9903884" cy="777875"/>
          </a:xfrm>
        </p:spPr>
        <p:txBody>
          <a:bodyPr/>
          <a:lstStyle/>
          <a:p>
            <a:r>
              <a:rPr lang="en-US" dirty="0" smtClean="0"/>
              <a:t>Art of asking questions</a:t>
            </a:r>
            <a:endParaRPr lang="en-US" dirty="0"/>
          </a:p>
        </p:txBody>
      </p:sp>
      <p:sp>
        <p:nvSpPr>
          <p:cNvPr id="3" name="Content Placeholder 2"/>
          <p:cNvSpPr>
            <a:spLocks noGrp="1"/>
          </p:cNvSpPr>
          <p:nvPr>
            <p:ph idx="1"/>
          </p:nvPr>
        </p:nvSpPr>
        <p:spPr/>
        <p:txBody>
          <a:bodyPr/>
          <a:lstStyle/>
          <a:p>
            <a:pPr marL="0" indent="0">
              <a:buNone/>
            </a:pPr>
            <a:r>
              <a:rPr lang="en-US" dirty="0" smtClean="0"/>
              <a:t>This situation comes when the interviewer give option to the candidate for questions . It can be in pre placement talk and at the end of the interview round.</a:t>
            </a:r>
          </a:p>
          <a:p>
            <a:pPr marL="0" indent="0">
              <a:buNone/>
            </a:pPr>
            <a:r>
              <a:rPr lang="en-US" dirty="0" smtClean="0"/>
              <a:t>. May I get to know the tasks which are requiring team work?</a:t>
            </a:r>
          </a:p>
          <a:p>
            <a:pPr marL="0" indent="0">
              <a:buNone/>
            </a:pPr>
            <a:r>
              <a:rPr lang="en-US" dirty="0" smtClean="0"/>
              <a:t>. What are the possible aspect for innovative work ?</a:t>
            </a:r>
          </a:p>
          <a:p>
            <a:pPr marL="0" indent="0">
              <a:buNone/>
            </a:pPr>
            <a:endParaRPr lang="en-US" dirty="0"/>
          </a:p>
        </p:txBody>
      </p:sp>
    </p:spTree>
    <p:extLst>
      <p:ext uri="{BB962C8B-B14F-4D97-AF65-F5344CB8AC3E}">
        <p14:creationId xmlns:p14="http://schemas.microsoft.com/office/powerpoint/2010/main" val="16658917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5730877"/>
            <a:ext cx="12192000" cy="579772"/>
          </a:xfrm>
          <a:prstGeom prst="rect">
            <a:avLst/>
          </a:prstGeom>
          <a:solidFill>
            <a:schemeClr val="bg2"/>
          </a:solidFill>
        </p:spPr>
        <p:txBody>
          <a:bodyPr wrap="square" rtlCol="0">
            <a:spAutoFit/>
          </a:bodyPr>
          <a:lstStyle/>
          <a:p>
            <a:endParaRPr lang="en-IN" dirty="0">
              <a:solidFill>
                <a:prstClr val="black"/>
              </a:solidFill>
            </a:endParaRPr>
          </a:p>
        </p:txBody>
      </p:sp>
      <p:sp>
        <p:nvSpPr>
          <p:cNvPr id="5" name="Subtitle 2"/>
          <p:cNvSpPr txBox="1">
            <a:spLocks/>
          </p:cNvSpPr>
          <p:nvPr/>
        </p:nvSpPr>
        <p:spPr bwMode="auto">
          <a:xfrm>
            <a:off x="750627" y="1501254"/>
            <a:ext cx="9491329" cy="317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fontAlgn="base">
              <a:spcAft>
                <a:spcPct val="0"/>
              </a:spcAft>
              <a:buNone/>
            </a:pPr>
            <a:endParaRPr lang="en-US" altLang="en-US" sz="2400" dirty="0" smtClean="0">
              <a:solidFill>
                <a:prstClr val="black"/>
              </a:solidFill>
            </a:endParaRPr>
          </a:p>
        </p:txBody>
      </p:sp>
      <p:sp>
        <p:nvSpPr>
          <p:cNvPr id="6" name="Subtitle 2"/>
          <p:cNvSpPr txBox="1">
            <a:spLocks/>
          </p:cNvSpPr>
          <p:nvPr/>
        </p:nvSpPr>
        <p:spPr bwMode="auto">
          <a:xfrm>
            <a:off x="2207619" y="5075363"/>
            <a:ext cx="8034338" cy="57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endParaRPr lang="en-US" altLang="en-US" sz="2400" b="1" dirty="0">
              <a:solidFill>
                <a:prstClr val="black"/>
              </a:solidFill>
            </a:endParaRPr>
          </a:p>
        </p:txBody>
      </p:sp>
      <p:sp>
        <p:nvSpPr>
          <p:cNvPr id="2" name="Title 1"/>
          <p:cNvSpPr>
            <a:spLocks noGrp="1"/>
          </p:cNvSpPr>
          <p:nvPr>
            <p:ph type="title"/>
          </p:nvPr>
        </p:nvSpPr>
        <p:spPr/>
        <p:txBody>
          <a:bodyPr/>
          <a:lstStyle/>
          <a:p>
            <a:r>
              <a:rPr lang="en-US" dirty="0" smtClean="0"/>
              <a:t>Different types of interviews</a:t>
            </a:r>
            <a:endParaRPr lang="en-US" dirty="0"/>
          </a:p>
        </p:txBody>
      </p:sp>
      <p:sp>
        <p:nvSpPr>
          <p:cNvPr id="3" name="Content Placeholder 2"/>
          <p:cNvSpPr>
            <a:spLocks noGrp="1"/>
          </p:cNvSpPr>
          <p:nvPr>
            <p:ph idx="1"/>
          </p:nvPr>
        </p:nvSpPr>
        <p:spPr>
          <a:xfrm>
            <a:off x="609600" y="1236038"/>
            <a:ext cx="10972800" cy="4784725"/>
          </a:xfrm>
        </p:spPr>
        <p:txBody>
          <a:bodyPr/>
          <a:lstStyle/>
          <a:p>
            <a:r>
              <a:rPr lang="en-US" sz="1600" dirty="0">
                <a:solidFill>
                  <a:schemeClr val="tx2"/>
                </a:solidFill>
              </a:rPr>
              <a:t>Structured Interview: </a:t>
            </a:r>
            <a:r>
              <a:rPr lang="en-US" sz="1600" dirty="0"/>
              <a:t>The </a:t>
            </a:r>
            <a:r>
              <a:rPr lang="en-US" sz="1600" dirty="0" smtClean="0"/>
              <a:t>interview in which preset standardized questions are used by the interviewer</a:t>
            </a:r>
            <a:endParaRPr lang="en-US" sz="1600" dirty="0"/>
          </a:p>
          <a:p>
            <a:r>
              <a:rPr lang="en-US" sz="1600" dirty="0">
                <a:solidFill>
                  <a:schemeClr val="tx2"/>
                </a:solidFill>
              </a:rPr>
              <a:t>Unstructured Interview</a:t>
            </a:r>
            <a:r>
              <a:rPr lang="en-US" sz="1600" dirty="0"/>
              <a:t>: The unstructured interview is one that does not follow any formal rules and procedures. The discussion is free-flowing</a:t>
            </a:r>
          </a:p>
          <a:p>
            <a:r>
              <a:rPr lang="en-US" sz="1600" dirty="0">
                <a:solidFill>
                  <a:schemeClr val="tx2"/>
                </a:solidFill>
              </a:rPr>
              <a:t>Mixed Interview</a:t>
            </a:r>
            <a:r>
              <a:rPr lang="en-US" sz="1600" dirty="0"/>
              <a:t>: It is a combination of structured and unstructured interview, wherein a blend of predetermined and spontaneous questions are asked by the interviewer to the job seeker. </a:t>
            </a:r>
          </a:p>
          <a:p>
            <a:r>
              <a:rPr lang="en-US" sz="1600" dirty="0" err="1">
                <a:solidFill>
                  <a:schemeClr val="tx2"/>
                </a:solidFill>
              </a:rPr>
              <a:t>Behavioural</a:t>
            </a:r>
            <a:r>
              <a:rPr lang="en-US" sz="1600" dirty="0">
                <a:solidFill>
                  <a:schemeClr val="tx2"/>
                </a:solidFill>
              </a:rPr>
              <a:t> Interview</a:t>
            </a:r>
            <a:r>
              <a:rPr lang="en-US" sz="1600" dirty="0"/>
              <a:t>: It is concerned with a problem or a hypothetical situation, given to the candidate with an expectation that he/she would solve situation problem</a:t>
            </a:r>
          </a:p>
          <a:p>
            <a:r>
              <a:rPr lang="en-US" sz="1600" dirty="0">
                <a:solidFill>
                  <a:schemeClr val="tx2"/>
                </a:solidFill>
              </a:rPr>
              <a:t>Stress Interview</a:t>
            </a:r>
            <a:r>
              <a:rPr lang="en-US" sz="1600" dirty="0"/>
              <a:t>:  A number of harsh, rapid-fire questions are put to the interviewee with intent to upset him. It seeks to know, how the applicant will respond to pressure.</a:t>
            </a:r>
          </a:p>
          <a:p>
            <a:r>
              <a:rPr lang="en-US" sz="1600" dirty="0">
                <a:solidFill>
                  <a:schemeClr val="tx2"/>
                </a:solidFill>
              </a:rPr>
              <a:t>One to one Interview</a:t>
            </a:r>
            <a:r>
              <a:rPr lang="en-US" sz="1600" dirty="0"/>
              <a:t>: The most common interview </a:t>
            </a:r>
            <a:r>
              <a:rPr lang="en-US" sz="1600" dirty="0" smtClean="0"/>
              <a:t>type , taking </a:t>
            </a:r>
            <a:r>
              <a:rPr lang="en-US" sz="1600" dirty="0"/>
              <a:t>part in the face to face discussion, in order to transfer information.</a:t>
            </a:r>
          </a:p>
          <a:p>
            <a:r>
              <a:rPr lang="en-US" sz="1600" dirty="0">
                <a:solidFill>
                  <a:schemeClr val="tx2"/>
                </a:solidFill>
              </a:rPr>
              <a:t>Panel Interview</a:t>
            </a:r>
            <a:r>
              <a:rPr lang="en-US" sz="1600" dirty="0"/>
              <a:t>: Panel interview is one, in which there is a panel of interviewers, i.e. two or more interviewers, All the members of the panel are different representatives of the company</a:t>
            </a:r>
            <a:r>
              <a:rPr lang="en-US" sz="1600" dirty="0" smtClean="0"/>
              <a:t>. When one interviewee and many interviewer are involved it is </a:t>
            </a:r>
            <a:r>
              <a:rPr lang="en-US" sz="1600" b="1" dirty="0" smtClean="0"/>
              <a:t>Group Interview</a:t>
            </a:r>
            <a:endParaRPr lang="en-US" sz="1600" b="1" dirty="0"/>
          </a:p>
          <a:p>
            <a:r>
              <a:rPr lang="en-US" sz="1600" dirty="0">
                <a:solidFill>
                  <a:schemeClr val="tx2"/>
                </a:solidFill>
              </a:rPr>
              <a:t>Telephonic Interview</a:t>
            </a:r>
            <a:r>
              <a:rPr lang="en-US" sz="1600" dirty="0"/>
              <a:t>: Telephonic interview is one that is conducted over the telephone</a:t>
            </a:r>
            <a:r>
              <a:rPr lang="en-US" sz="1600" dirty="0" smtClean="0"/>
              <a:t>.</a:t>
            </a:r>
          </a:p>
          <a:p>
            <a:r>
              <a:rPr lang="en-US" sz="1600" dirty="0">
                <a:solidFill>
                  <a:schemeClr val="tx2"/>
                </a:solidFill>
              </a:rPr>
              <a:t>Video Interview </a:t>
            </a:r>
            <a:r>
              <a:rPr lang="en-US" sz="1600" dirty="0" smtClean="0"/>
              <a:t>: Video interview where in it is conducted on platforms like Skype, Google meet etc.</a:t>
            </a:r>
            <a:endParaRPr lang="en-US" sz="1600" dirty="0"/>
          </a:p>
        </p:txBody>
      </p:sp>
    </p:spTree>
    <p:extLst>
      <p:ext uri="{BB962C8B-B14F-4D97-AF65-F5344CB8AC3E}">
        <p14:creationId xmlns:p14="http://schemas.microsoft.com/office/powerpoint/2010/main" val="114045029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Competency Interviews</a:t>
            </a:r>
            <a:endParaRPr lang="en-US" dirty="0"/>
          </a:p>
        </p:txBody>
      </p:sp>
      <p:sp>
        <p:nvSpPr>
          <p:cNvPr id="3" name="Content Placeholder 2"/>
          <p:cNvSpPr>
            <a:spLocks noGrp="1"/>
          </p:cNvSpPr>
          <p:nvPr>
            <p:ph idx="1"/>
          </p:nvPr>
        </p:nvSpPr>
        <p:spPr/>
        <p:txBody>
          <a:bodyPr/>
          <a:lstStyle/>
          <a:p>
            <a:r>
              <a:rPr lang="en-US" dirty="0"/>
              <a:t>It is part of the interview process, where in the competencies are assessed </a:t>
            </a:r>
          </a:p>
          <a:p>
            <a:r>
              <a:rPr lang="en-US" dirty="0"/>
              <a:t>Projects –Your hard skills, soft </a:t>
            </a:r>
            <a:r>
              <a:rPr lang="en-US" dirty="0" smtClean="0"/>
              <a:t>skills(Aim , details, learning outcomes)</a:t>
            </a:r>
            <a:endParaRPr lang="en-US" dirty="0"/>
          </a:p>
          <a:p>
            <a:r>
              <a:rPr lang="en-US" dirty="0" smtClean="0"/>
              <a:t>Workshops(learnings </a:t>
            </a:r>
            <a:r>
              <a:rPr lang="en-US" smtClean="0"/>
              <a:t>and objectives)</a:t>
            </a:r>
            <a:endParaRPr lang="en-US" dirty="0"/>
          </a:p>
          <a:p>
            <a:r>
              <a:rPr lang="en-US" dirty="0"/>
              <a:t>Certifications</a:t>
            </a:r>
          </a:p>
          <a:p>
            <a:r>
              <a:rPr lang="en-US" dirty="0"/>
              <a:t>Technical questions</a:t>
            </a:r>
          </a:p>
          <a:p>
            <a:r>
              <a:rPr lang="en-US" dirty="0"/>
              <a:t>If any non technical </a:t>
            </a:r>
          </a:p>
          <a:p>
            <a:endParaRPr lang="en-US" dirty="0"/>
          </a:p>
        </p:txBody>
      </p:sp>
    </p:spTree>
    <p:extLst>
      <p:ext uri="{BB962C8B-B14F-4D97-AF65-F5344CB8AC3E}">
        <p14:creationId xmlns:p14="http://schemas.microsoft.com/office/powerpoint/2010/main" val="424666154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t>
            </a:r>
          </a:p>
        </p:txBody>
      </p:sp>
      <p:sp>
        <p:nvSpPr>
          <p:cNvPr id="3" name="Content Placeholder 2"/>
          <p:cNvSpPr>
            <a:spLocks noGrp="1"/>
          </p:cNvSpPr>
          <p:nvPr>
            <p:ph sz="half" idx="1"/>
          </p:nvPr>
        </p:nvSpPr>
        <p:spPr/>
        <p:txBody>
          <a:bodyPr/>
          <a:lstStyle/>
          <a:p>
            <a:pPr marL="0" indent="0">
              <a:buNone/>
            </a:pPr>
            <a:r>
              <a:rPr lang="en-US" sz="1400" dirty="0"/>
              <a:t>Do’s of CV writing</a:t>
            </a:r>
          </a:p>
          <a:p>
            <a:pPr marL="0" indent="0">
              <a:buNone/>
            </a:pPr>
            <a:r>
              <a:rPr lang="en-US" sz="1400" dirty="0"/>
              <a:t>- Make your contact details i.e. the phone no. and e-mail address available at the very beginning of your CV</a:t>
            </a:r>
          </a:p>
          <a:p>
            <a:pPr marL="0" indent="0">
              <a:buNone/>
            </a:pPr>
            <a:r>
              <a:rPr lang="en-US" sz="1400" dirty="0"/>
              <a:t>- Use a formal e-mail address (preferably a combination of your first and last name) rather than using an e-mail address like casual@xyz.com</a:t>
            </a:r>
          </a:p>
          <a:p>
            <a:pPr marL="0" indent="0">
              <a:buNone/>
            </a:pPr>
            <a:r>
              <a:rPr lang="en-US" sz="1400" dirty="0"/>
              <a:t>-  Your career summary should attract them to read the CV</a:t>
            </a:r>
          </a:p>
          <a:p>
            <a:pPr marL="0" indent="0">
              <a:buNone/>
            </a:pPr>
            <a:r>
              <a:rPr lang="en-US" sz="1400" dirty="0"/>
              <a:t>- If you have got work experience, keep a focus of your CV on your experience, responsibilities and achievements, recent on top</a:t>
            </a:r>
          </a:p>
          <a:p>
            <a:pPr marL="0" indent="0">
              <a:buNone/>
            </a:pPr>
            <a:r>
              <a:rPr lang="en-US" sz="1400" dirty="0"/>
              <a:t>- Use impactful words which demonstrate you in control of things.</a:t>
            </a:r>
          </a:p>
          <a:p>
            <a:pPr marL="0" indent="0">
              <a:buNone/>
            </a:pPr>
            <a:r>
              <a:rPr lang="en-US" sz="1400" dirty="0"/>
              <a:t>- Rank the achievements in order of recent on the top</a:t>
            </a:r>
          </a:p>
          <a:p>
            <a:pPr marL="0" indent="0">
              <a:buNone/>
            </a:pPr>
            <a:r>
              <a:rPr lang="en-US" sz="1400" dirty="0"/>
              <a:t>- Write about your interests out of work. They demonstrate your personal qualities./Skills/</a:t>
            </a:r>
            <a:r>
              <a:rPr lang="en-US" sz="1400" dirty="0" err="1"/>
              <a:t>Certificatons</a:t>
            </a:r>
            <a:r>
              <a:rPr lang="en-US" sz="1400" dirty="0"/>
              <a:t>/</a:t>
            </a:r>
          </a:p>
          <a:p>
            <a:pPr marL="0" indent="0">
              <a:buNone/>
            </a:pPr>
            <a:r>
              <a:rPr lang="en-US" sz="1400" dirty="0"/>
              <a:t>- CV is a formal document. Use white or light colored A4 size paper and formal fonts.</a:t>
            </a:r>
          </a:p>
          <a:p>
            <a:endParaRPr lang="en-US" sz="1400" dirty="0"/>
          </a:p>
        </p:txBody>
      </p:sp>
      <p:sp>
        <p:nvSpPr>
          <p:cNvPr id="4" name="Content Placeholder 3"/>
          <p:cNvSpPr>
            <a:spLocks noGrp="1"/>
          </p:cNvSpPr>
          <p:nvPr>
            <p:ph sz="half" idx="2"/>
          </p:nvPr>
        </p:nvSpPr>
        <p:spPr/>
        <p:txBody>
          <a:bodyPr/>
          <a:lstStyle/>
          <a:p>
            <a:pPr marL="0" indent="0">
              <a:buNone/>
            </a:pPr>
            <a:r>
              <a:rPr lang="en-US" sz="1600" dirty="0"/>
              <a:t>Don’ts </a:t>
            </a:r>
          </a:p>
          <a:p>
            <a:r>
              <a:rPr lang="en-US" sz="1600" dirty="0"/>
              <a:t> CV on top. The reader knows that it’s a CV. You don’t need to mention it.</a:t>
            </a:r>
            <a:br>
              <a:rPr lang="en-US" sz="1600" dirty="0"/>
            </a:br>
            <a:r>
              <a:rPr lang="en-US" sz="1600" dirty="0"/>
              <a:t>- Lies about your candidature in CV are highly unadvisable. They may get you the entry but are not difficult to find out</a:t>
            </a:r>
            <a:br>
              <a:rPr lang="en-US" sz="1600" dirty="0"/>
            </a:br>
            <a:r>
              <a:rPr lang="en-US" sz="1600" dirty="0"/>
              <a:t>- Flashy fonts and </a:t>
            </a:r>
            <a:r>
              <a:rPr lang="en-US" sz="1600" dirty="0" err="1"/>
              <a:t>colourful</a:t>
            </a:r>
            <a:r>
              <a:rPr lang="en-US" sz="1600" dirty="0"/>
              <a:t> or glossy paper. CV is a formal document, keep it simple.</a:t>
            </a:r>
            <a:br>
              <a:rPr lang="en-US" sz="1600" dirty="0"/>
            </a:br>
            <a:r>
              <a:rPr lang="en-US" sz="1600" dirty="0"/>
              <a:t>- </a:t>
            </a:r>
            <a:r>
              <a:rPr lang="en-US" sz="1600" b="1" dirty="0" smtClean="0"/>
              <a:t>NO Borders/tabular forms</a:t>
            </a:r>
            <a:r>
              <a:rPr lang="en-US" sz="1600" dirty="0"/>
              <a:t/>
            </a:r>
            <a:br>
              <a:rPr lang="en-US" sz="1600" dirty="0"/>
            </a:br>
            <a:r>
              <a:rPr lang="en-US" sz="1600" dirty="0"/>
              <a:t>- Usage of ‘I’, </a:t>
            </a:r>
            <a:r>
              <a:rPr lang="en-US" sz="1600" dirty="0" smtClean="0"/>
              <a:t>my</a:t>
            </a:r>
            <a:r>
              <a:rPr lang="en-US" sz="1600" dirty="0"/>
              <a:t>’. They make you sound egomaniac.</a:t>
            </a:r>
            <a:br>
              <a:rPr lang="en-US" sz="1600" dirty="0"/>
            </a:br>
            <a:r>
              <a:rPr lang="en-US" sz="1600" dirty="0"/>
              <a:t>- Spelling mistakes and grammatical errors. They convey your lazy and not serious attitude.</a:t>
            </a:r>
            <a:br>
              <a:rPr lang="en-US" sz="1600" dirty="0"/>
            </a:br>
            <a:r>
              <a:rPr lang="en-US" sz="1600" dirty="0"/>
              <a:t>- Abbreviations or jargons which HR people might not understand</a:t>
            </a:r>
            <a:r>
              <a:rPr lang="en-US" sz="1600" dirty="0" smtClean="0"/>
              <a:t>.</a:t>
            </a:r>
            <a:r>
              <a:rPr lang="en-US" sz="1600" dirty="0"/>
              <a:t/>
            </a:r>
            <a:br>
              <a:rPr lang="en-US" sz="1600" dirty="0"/>
            </a:br>
            <a:r>
              <a:rPr lang="en-US" sz="1600" dirty="0"/>
              <a:t>- Right alignment of the CV content</a:t>
            </a:r>
          </a:p>
          <a:p>
            <a:endParaRPr lang="en-US" sz="1600" dirty="0"/>
          </a:p>
        </p:txBody>
      </p:sp>
    </p:spTree>
    <p:extLst>
      <p:ext uri="{BB962C8B-B14F-4D97-AF65-F5344CB8AC3E}">
        <p14:creationId xmlns:p14="http://schemas.microsoft.com/office/powerpoint/2010/main" val="25304945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2192000" cy="6297930"/>
          </a:xfrm>
          <a:prstGeom prst="rect">
            <a:avLst/>
          </a:prstGeom>
        </p:spPr>
      </p:pic>
    </p:spTree>
    <p:extLst>
      <p:ext uri="{BB962C8B-B14F-4D97-AF65-F5344CB8AC3E}">
        <p14:creationId xmlns:p14="http://schemas.microsoft.com/office/powerpoint/2010/main" val="52286048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5730877"/>
            <a:ext cx="12192000" cy="579772"/>
          </a:xfrm>
          <a:prstGeom prst="rect">
            <a:avLst/>
          </a:prstGeom>
          <a:solidFill>
            <a:schemeClr val="bg2"/>
          </a:solidFill>
        </p:spPr>
        <p:txBody>
          <a:bodyPr wrap="square" rtlCol="0">
            <a:spAutoFit/>
          </a:bodyPr>
          <a:lstStyle/>
          <a:p>
            <a:endParaRPr lang="en-IN" dirty="0">
              <a:solidFill>
                <a:prstClr val="black"/>
              </a:solidFill>
            </a:endParaRPr>
          </a:p>
        </p:txBody>
      </p:sp>
      <p:sp>
        <p:nvSpPr>
          <p:cNvPr id="5" name="Subtitle 2"/>
          <p:cNvSpPr txBox="1">
            <a:spLocks/>
          </p:cNvSpPr>
          <p:nvPr/>
        </p:nvSpPr>
        <p:spPr bwMode="auto">
          <a:xfrm>
            <a:off x="371514" y="1678789"/>
            <a:ext cx="8683087" cy="397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endParaRPr lang="en-US" altLang="en-US" sz="2400" b="1" dirty="0" smtClean="0">
              <a:solidFill>
                <a:schemeClr val="accent6">
                  <a:lumMod val="75000"/>
                </a:schemeClr>
              </a:solidFill>
            </a:endParaRPr>
          </a:p>
          <a:p>
            <a:pPr algn="ctr" fontAlgn="base">
              <a:spcAft>
                <a:spcPct val="0"/>
              </a:spcAft>
              <a:buFontTx/>
              <a:buNone/>
            </a:pPr>
            <a:endParaRPr lang="en-US" altLang="en-US" sz="2400" b="1" dirty="0">
              <a:solidFill>
                <a:prstClr val="black"/>
              </a:solidFill>
            </a:endParaRPr>
          </a:p>
        </p:txBody>
      </p:sp>
      <p:sp>
        <p:nvSpPr>
          <p:cNvPr id="6" name="Subtitle 2"/>
          <p:cNvSpPr txBox="1">
            <a:spLocks/>
          </p:cNvSpPr>
          <p:nvPr/>
        </p:nvSpPr>
        <p:spPr bwMode="auto">
          <a:xfrm>
            <a:off x="2207619" y="5075363"/>
            <a:ext cx="8034338" cy="57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endParaRPr lang="en-US" altLang="en-US" sz="2400" b="1" dirty="0">
              <a:solidFill>
                <a:prstClr val="black"/>
              </a:solidFill>
            </a:endParaRPr>
          </a:p>
        </p:txBody>
      </p:sp>
      <p:sp>
        <p:nvSpPr>
          <p:cNvPr id="2" name="Title 1"/>
          <p:cNvSpPr>
            <a:spLocks noGrp="1"/>
          </p:cNvSpPr>
          <p:nvPr>
            <p:ph type="title"/>
          </p:nvPr>
        </p:nvSpPr>
        <p:spPr/>
        <p:txBody>
          <a:bodyPr/>
          <a:lstStyle/>
          <a:p>
            <a:r>
              <a:rPr lang="en-US" dirty="0"/>
              <a:t>What comprises an interview?</a:t>
            </a:r>
          </a:p>
        </p:txBody>
      </p:sp>
      <p:graphicFrame>
        <p:nvGraphicFramePr>
          <p:cNvPr id="4" name="Diagram 3"/>
          <p:cNvGraphicFramePr/>
          <p:nvPr>
            <p:extLst>
              <p:ext uri="{D42A27DB-BD31-4B8C-83A1-F6EECF244321}">
                <p14:modId xmlns:p14="http://schemas.microsoft.com/office/powerpoint/2010/main" val="3077894473"/>
              </p:ext>
            </p:extLst>
          </p:nvPr>
        </p:nvGraphicFramePr>
        <p:xfrm>
          <a:off x="1056068" y="1678789"/>
          <a:ext cx="9581881" cy="3976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207534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skills and job role are important</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594" y="1271455"/>
            <a:ext cx="7783775" cy="4961921"/>
          </a:xfrm>
          <a:prstGeom prst="rect">
            <a:avLst/>
          </a:prstGeom>
        </p:spPr>
      </p:pic>
    </p:spTree>
    <p:extLst>
      <p:ext uri="{BB962C8B-B14F-4D97-AF65-F5344CB8AC3E}">
        <p14:creationId xmlns:p14="http://schemas.microsoft.com/office/powerpoint/2010/main" val="11219895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Placement preparations</a:t>
            </a:r>
            <a:endParaRPr lang="en-US" dirty="0"/>
          </a:p>
        </p:txBody>
      </p:sp>
      <p:sp>
        <p:nvSpPr>
          <p:cNvPr id="3" name="Content Placeholder 2"/>
          <p:cNvSpPr>
            <a:spLocks noGrp="1"/>
          </p:cNvSpPr>
          <p:nvPr>
            <p:ph idx="1"/>
          </p:nvPr>
        </p:nvSpPr>
        <p:spPr/>
        <p:txBody>
          <a:bodyPr/>
          <a:lstStyle/>
          <a:p>
            <a:r>
              <a:rPr lang="en-US" dirty="0" smtClean="0"/>
              <a:t>Understand the process</a:t>
            </a:r>
          </a:p>
          <a:p>
            <a:r>
              <a:rPr lang="en-US" dirty="0" smtClean="0"/>
              <a:t>Prepare the CV</a:t>
            </a:r>
          </a:p>
          <a:p>
            <a:r>
              <a:rPr lang="en-US" dirty="0" smtClean="0"/>
              <a:t>Check the venue and other details</a:t>
            </a:r>
          </a:p>
          <a:p>
            <a:r>
              <a:rPr lang="en-US" dirty="0" smtClean="0"/>
              <a:t>Grooming </a:t>
            </a:r>
            <a:r>
              <a:rPr lang="en-US" smtClean="0"/>
              <a:t>and etiquette</a:t>
            </a:r>
            <a:endParaRPr lang="en-US" dirty="0"/>
          </a:p>
        </p:txBody>
      </p:sp>
    </p:spTree>
    <p:extLst>
      <p:ext uri="{BB962C8B-B14F-4D97-AF65-F5344CB8AC3E}">
        <p14:creationId xmlns:p14="http://schemas.microsoft.com/office/powerpoint/2010/main" val="27346028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Poll</a:t>
            </a:r>
            <a:endParaRPr lang="en-US" dirty="0"/>
          </a:p>
        </p:txBody>
      </p:sp>
      <p:sp>
        <p:nvSpPr>
          <p:cNvPr id="5" name="Content Placeholder 4"/>
          <p:cNvSpPr>
            <a:spLocks noGrp="1"/>
          </p:cNvSpPr>
          <p:nvPr>
            <p:ph idx="1"/>
          </p:nvPr>
        </p:nvSpPr>
        <p:spPr/>
        <p:txBody>
          <a:bodyPr/>
          <a:lstStyle/>
          <a:p>
            <a:r>
              <a:rPr lang="en-US" dirty="0" smtClean="0"/>
              <a:t>Is it ok to tell self weakness if interviewer asks ?</a:t>
            </a:r>
          </a:p>
          <a:p>
            <a:pPr marL="0" indent="0">
              <a:buNone/>
            </a:pPr>
            <a:r>
              <a:rPr lang="en-US" dirty="0" smtClean="0"/>
              <a:t>Yes</a:t>
            </a:r>
          </a:p>
          <a:p>
            <a:pPr marL="0" indent="0">
              <a:buNone/>
            </a:pPr>
            <a:r>
              <a:rPr lang="en-US" dirty="0" smtClean="0"/>
              <a:t>No</a:t>
            </a:r>
            <a:endParaRPr lang="en-US" dirty="0"/>
          </a:p>
        </p:txBody>
      </p:sp>
    </p:spTree>
    <p:extLst>
      <p:ext uri="{BB962C8B-B14F-4D97-AF65-F5344CB8AC3E}">
        <p14:creationId xmlns:p14="http://schemas.microsoft.com/office/powerpoint/2010/main" val="2903930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KYC (Know your company)</a:t>
            </a:r>
            <a:endParaRPr lang="en-US" dirty="0"/>
          </a:p>
        </p:txBody>
      </p:sp>
      <p:sp>
        <p:nvSpPr>
          <p:cNvPr id="3" name="Content Placeholder 2"/>
          <p:cNvSpPr>
            <a:spLocks noGrp="1"/>
          </p:cNvSpPr>
          <p:nvPr>
            <p:ph idx="1"/>
          </p:nvPr>
        </p:nvSpPr>
        <p:spPr/>
        <p:txBody>
          <a:bodyPr/>
          <a:lstStyle/>
          <a:p>
            <a:pPr lvl="0"/>
            <a:r>
              <a:rPr lang="en-US" sz="2400" dirty="0"/>
              <a:t>What all may be considered </a:t>
            </a:r>
          </a:p>
          <a:p>
            <a:pPr lvl="0"/>
            <a:r>
              <a:rPr lang="en-US" sz="2400" dirty="0"/>
              <a:t>Company Profile: </a:t>
            </a:r>
          </a:p>
          <a:p>
            <a:pPr lvl="0"/>
            <a:r>
              <a:rPr lang="en-US" sz="2400" dirty="0"/>
              <a:t>Leadership : </a:t>
            </a:r>
          </a:p>
          <a:p>
            <a:pPr lvl="0"/>
            <a:r>
              <a:rPr lang="en-US" sz="2400" dirty="0"/>
              <a:t>History/Journey: </a:t>
            </a:r>
          </a:p>
          <a:p>
            <a:pPr lvl="0"/>
            <a:r>
              <a:rPr lang="en-US" sz="2400" dirty="0"/>
              <a:t>Net Sales : </a:t>
            </a:r>
          </a:p>
          <a:p>
            <a:pPr lvl="0"/>
            <a:r>
              <a:rPr lang="en-US" sz="2400" dirty="0"/>
              <a:t>Number of Employees</a:t>
            </a:r>
          </a:p>
          <a:p>
            <a:pPr lvl="0"/>
            <a:r>
              <a:rPr lang="en-US" sz="2400" dirty="0"/>
              <a:t>Vision/Mission/Values</a:t>
            </a:r>
          </a:p>
          <a:p>
            <a:pPr lvl="0"/>
            <a:r>
              <a:rPr lang="en-US" sz="2400" dirty="0"/>
              <a:t>Products/services</a:t>
            </a:r>
          </a:p>
          <a:p>
            <a:pPr lvl="0"/>
            <a:r>
              <a:rPr lang="en-US" sz="2400" dirty="0"/>
              <a:t>Clients/Customers/Reach/ competitors </a:t>
            </a:r>
          </a:p>
          <a:p>
            <a:pPr marL="0" indent="0">
              <a:buNone/>
            </a:pPr>
            <a:endParaRPr lang="en-US" sz="2400" dirty="0"/>
          </a:p>
        </p:txBody>
      </p:sp>
      <p:pic>
        <p:nvPicPr>
          <p:cNvPr id="4" name="Picture 3"/>
          <p:cNvPicPr>
            <a:picLocks noChangeAspect="1"/>
          </p:cNvPicPr>
          <p:nvPr/>
        </p:nvPicPr>
        <p:blipFill>
          <a:blip r:embed="rId2"/>
          <a:stretch>
            <a:fillRect/>
          </a:stretch>
        </p:blipFill>
        <p:spPr>
          <a:xfrm>
            <a:off x="6173895" y="1546673"/>
            <a:ext cx="1707975" cy="564678"/>
          </a:xfrm>
          <a:prstGeom prst="rect">
            <a:avLst/>
          </a:prstGeom>
        </p:spPr>
      </p:pic>
      <p:pic>
        <p:nvPicPr>
          <p:cNvPr id="5" name="Picture 4"/>
          <p:cNvPicPr>
            <a:picLocks noChangeAspect="1"/>
          </p:cNvPicPr>
          <p:nvPr/>
        </p:nvPicPr>
        <p:blipFill>
          <a:blip r:embed="rId3"/>
          <a:stretch>
            <a:fillRect/>
          </a:stretch>
        </p:blipFill>
        <p:spPr>
          <a:xfrm>
            <a:off x="8939445" y="1338701"/>
            <a:ext cx="1276288" cy="1370392"/>
          </a:xfrm>
          <a:prstGeom prst="rect">
            <a:avLst/>
          </a:prstGeom>
        </p:spPr>
      </p:pic>
      <p:pic>
        <p:nvPicPr>
          <p:cNvPr id="6" name="Picture 5"/>
          <p:cNvPicPr>
            <a:picLocks noChangeAspect="1"/>
          </p:cNvPicPr>
          <p:nvPr/>
        </p:nvPicPr>
        <p:blipFill>
          <a:blip r:embed="rId4"/>
          <a:stretch>
            <a:fillRect/>
          </a:stretch>
        </p:blipFill>
        <p:spPr>
          <a:xfrm>
            <a:off x="7028571" y="2400276"/>
            <a:ext cx="1132738" cy="1132738"/>
          </a:xfrm>
          <a:prstGeom prst="rect">
            <a:avLst/>
          </a:prstGeom>
        </p:spPr>
      </p:pic>
      <p:pic>
        <p:nvPicPr>
          <p:cNvPr id="7" name="Picture 6"/>
          <p:cNvPicPr>
            <a:picLocks noChangeAspect="1"/>
          </p:cNvPicPr>
          <p:nvPr/>
        </p:nvPicPr>
        <p:blipFill>
          <a:blip r:embed="rId5"/>
          <a:stretch>
            <a:fillRect/>
          </a:stretch>
        </p:blipFill>
        <p:spPr>
          <a:xfrm>
            <a:off x="9825417" y="3681321"/>
            <a:ext cx="1580332" cy="632133"/>
          </a:xfrm>
          <a:prstGeom prst="rect">
            <a:avLst/>
          </a:prstGeom>
        </p:spPr>
      </p:pic>
      <p:pic>
        <p:nvPicPr>
          <p:cNvPr id="8" name="Picture 7"/>
          <p:cNvPicPr>
            <a:picLocks noChangeAspect="1"/>
          </p:cNvPicPr>
          <p:nvPr/>
        </p:nvPicPr>
        <p:blipFill>
          <a:blip r:embed="rId6"/>
          <a:stretch>
            <a:fillRect/>
          </a:stretch>
        </p:blipFill>
        <p:spPr>
          <a:xfrm>
            <a:off x="6952461" y="3997387"/>
            <a:ext cx="1753657" cy="795201"/>
          </a:xfrm>
          <a:prstGeom prst="rect">
            <a:avLst/>
          </a:prstGeom>
        </p:spPr>
      </p:pic>
      <p:pic>
        <p:nvPicPr>
          <p:cNvPr id="9" name="Picture 8"/>
          <p:cNvPicPr>
            <a:picLocks noChangeAspect="1"/>
          </p:cNvPicPr>
          <p:nvPr/>
        </p:nvPicPr>
        <p:blipFill>
          <a:blip r:embed="rId7"/>
          <a:stretch>
            <a:fillRect/>
          </a:stretch>
        </p:blipFill>
        <p:spPr>
          <a:xfrm>
            <a:off x="9936552" y="4602379"/>
            <a:ext cx="1469197" cy="1469197"/>
          </a:xfrm>
          <a:prstGeom prst="rect">
            <a:avLst/>
          </a:prstGeom>
        </p:spPr>
      </p:pic>
    </p:spTree>
    <p:extLst>
      <p:ext uri="{BB962C8B-B14F-4D97-AF65-F5344CB8AC3E}">
        <p14:creationId xmlns:p14="http://schemas.microsoft.com/office/powerpoint/2010/main" val="156474594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description</a:t>
            </a:r>
            <a:endParaRPr lang="en-US" dirty="0"/>
          </a:p>
        </p:txBody>
      </p:sp>
      <p:sp>
        <p:nvSpPr>
          <p:cNvPr id="3" name="Content Placeholder 2"/>
          <p:cNvSpPr>
            <a:spLocks noGrp="1"/>
          </p:cNvSpPr>
          <p:nvPr>
            <p:ph idx="1"/>
          </p:nvPr>
        </p:nvSpPr>
        <p:spPr/>
        <p:txBody>
          <a:bodyPr/>
          <a:lstStyle/>
          <a:p>
            <a:r>
              <a:rPr lang="en-US" dirty="0"/>
              <a:t>A job description summarizes the </a:t>
            </a:r>
            <a:r>
              <a:rPr lang="en-US" b="1" dirty="0"/>
              <a:t>essential responsibilities, activities, qualifications and skills for a role</a:t>
            </a:r>
            <a:r>
              <a:rPr lang="en-US" dirty="0"/>
              <a:t>. Also known as a JD, this document describes the type of work performed. A job description should include important company details — company mission, culture and any benefits it provides to employees</a:t>
            </a:r>
            <a:r>
              <a:rPr lang="en-US" dirty="0" smtClean="0"/>
              <a:t>.</a:t>
            </a:r>
          </a:p>
          <a:p>
            <a:pPr marL="0" indent="0">
              <a:buNone/>
            </a:pPr>
            <a:r>
              <a:rPr lang="en-US" sz="1200" dirty="0" smtClean="0"/>
              <a:t>  </a:t>
            </a:r>
            <a:endParaRPr lang="en-US" sz="1100" dirty="0"/>
          </a:p>
        </p:txBody>
      </p:sp>
    </p:spTree>
    <p:extLst>
      <p:ext uri="{BB962C8B-B14F-4D97-AF65-F5344CB8AC3E}">
        <p14:creationId xmlns:p14="http://schemas.microsoft.com/office/powerpoint/2010/main" val="28231051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sz="1800" dirty="0"/>
              <a:t>As a Data Scientist, you will be responsible for modeling complex problems, discovering insights and identifying opportunities through the use of statistical,     machine learning, algorithmic, data mining and visualization techniques. You will need to collaborate effectively with internal stakeholders and cross-functional teams to solve problems, create operational efficiencies, and deliver successfully against high organizational standards.</a:t>
            </a:r>
          </a:p>
          <a:p>
            <a:r>
              <a:rPr lang="en-US" sz="1800" dirty="0"/>
              <a:t>  Responsibilities:</a:t>
            </a:r>
            <a:br>
              <a:rPr lang="en-US" sz="1800" dirty="0"/>
            </a:br>
            <a:r>
              <a:rPr lang="en-US" sz="1800" dirty="0"/>
              <a:t>· Use predictive analytics and machine learning techniques to solve complex problems and drive business decisions.</a:t>
            </a:r>
            <a:br>
              <a:rPr lang="en-US" sz="1800" dirty="0"/>
            </a:br>
            <a:r>
              <a:rPr lang="en-US" sz="1800" dirty="0"/>
              <a:t>· Employ the appropriate algorithms to discover patterns of risks, abuse and help reduce bad debt</a:t>
            </a:r>
            <a:br>
              <a:rPr lang="en-US" sz="1800" dirty="0"/>
            </a:br>
            <a:r>
              <a:rPr lang="en-US" sz="1800" dirty="0"/>
              <a:t>· Design experiments, test hypotheses, and build actionable models to optimize BRP operations</a:t>
            </a:r>
            <a:br>
              <a:rPr lang="en-US" sz="1800" dirty="0"/>
            </a:br>
            <a:r>
              <a:rPr lang="en-US" sz="1800" dirty="0"/>
              <a:t>· Solve analytical problems, and effectively communicate methodologies and results</a:t>
            </a:r>
            <a:br>
              <a:rPr lang="en-US" sz="1800" dirty="0"/>
            </a:br>
            <a:r>
              <a:rPr lang="en-US" sz="1800" dirty="0"/>
              <a:t>· Build predict models to forecast risks for product launches and operations and help predict workflow and capacity requirements for BRP operations</a:t>
            </a:r>
            <a:br>
              <a:rPr lang="en-US" sz="1800" dirty="0"/>
            </a:br>
            <a:r>
              <a:rPr lang="en-US" sz="1800" dirty="0"/>
              <a:t>· Draw inferences and conclusions, and create dashboards and visualizations of processed data, identify trends, anomalies</a:t>
            </a:r>
            <a:br>
              <a:rPr lang="en-US" sz="1800" dirty="0"/>
            </a:br>
            <a:r>
              <a:rPr lang="en-US" sz="1800" dirty="0"/>
              <a:t>· Work closely with internal stakeholders such as business teams, engineering teams, and partner teams and align them with respect to your focus area</a:t>
            </a:r>
          </a:p>
          <a:p>
            <a:endParaRPr lang="en-US" sz="1800" dirty="0"/>
          </a:p>
        </p:txBody>
      </p:sp>
    </p:spTree>
    <p:extLst>
      <p:ext uri="{BB962C8B-B14F-4D97-AF65-F5344CB8AC3E}">
        <p14:creationId xmlns:p14="http://schemas.microsoft.com/office/powerpoint/2010/main" val="185400562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76518"/>
            <a:ext cx="9903884" cy="575996"/>
          </a:xfrm>
        </p:spPr>
        <p:txBody>
          <a:bodyPr/>
          <a:lstStyle/>
          <a:p>
            <a:r>
              <a:rPr lang="en-US" dirty="0"/>
              <a:t>Pre Placement Talk</a:t>
            </a:r>
          </a:p>
        </p:txBody>
      </p:sp>
      <p:sp>
        <p:nvSpPr>
          <p:cNvPr id="3" name="Content Placeholder 2"/>
          <p:cNvSpPr>
            <a:spLocks noGrp="1"/>
          </p:cNvSpPr>
          <p:nvPr>
            <p:ph idx="1"/>
          </p:nvPr>
        </p:nvSpPr>
        <p:spPr/>
        <p:txBody>
          <a:bodyPr/>
          <a:lstStyle/>
          <a:p>
            <a:pPr lvl="0">
              <a:buFontTx/>
              <a:buChar char="-"/>
            </a:pPr>
            <a:r>
              <a:rPr lang="en-US" sz="2000" dirty="0" smtClean="0"/>
              <a:t>This is one of the step towards the interview, the respective members of the team for hiring interacts with you</a:t>
            </a:r>
          </a:p>
          <a:p>
            <a:pPr lvl="0">
              <a:buFontTx/>
              <a:buChar char="-"/>
            </a:pPr>
            <a:r>
              <a:rPr lang="en-US" sz="2000" dirty="0" smtClean="0"/>
              <a:t>Be on time, LISTEN TO THEM CAREFULLY</a:t>
            </a:r>
          </a:p>
          <a:p>
            <a:pPr lvl="0">
              <a:buFontTx/>
              <a:buChar char="-"/>
            </a:pPr>
            <a:r>
              <a:rPr lang="en-US" sz="2000" dirty="0" smtClean="0"/>
              <a:t>Always ask questions when prompted to ask</a:t>
            </a:r>
          </a:p>
          <a:p>
            <a:pPr lvl="0">
              <a:buFontTx/>
              <a:buChar char="-"/>
            </a:pPr>
            <a:r>
              <a:rPr lang="en-US" sz="2000" dirty="0" smtClean="0"/>
              <a:t>Always be ready with grooming and timely presence</a:t>
            </a:r>
            <a:endParaRPr lang="en-US" sz="2000" dirty="0"/>
          </a:p>
        </p:txBody>
      </p:sp>
    </p:spTree>
    <p:extLst>
      <p:ext uri="{BB962C8B-B14F-4D97-AF65-F5344CB8AC3E}">
        <p14:creationId xmlns:p14="http://schemas.microsoft.com/office/powerpoint/2010/main" val="3308331203"/>
      </p:ext>
    </p:extLst>
  </p:cSld>
  <p:clrMapOvr>
    <a:masterClrMapping/>
  </p:clrMapOvr>
  <p:transition spd="slow">
    <p:wipe/>
  </p:transition>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6FC979F-7B62-44A2-A304-936997AD46D2}" vid="{ED83DD19-6E20-4321-863D-708A1D88C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2857</TotalTime>
  <Words>792</Words>
  <Application>Microsoft Office PowerPoint</Application>
  <PresentationFormat>Widescreen</PresentationFormat>
  <Paragraphs>102</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Tahoma</vt:lpstr>
      <vt:lpstr>Theme1</vt:lpstr>
      <vt:lpstr>PowerPoint Presentation</vt:lpstr>
      <vt:lpstr>What comprises an interview?</vt:lpstr>
      <vt:lpstr>How skills and job role are important</vt:lpstr>
      <vt:lpstr>Pre Placement preparations</vt:lpstr>
      <vt:lpstr>Poll</vt:lpstr>
      <vt:lpstr>KYC (Know your company)</vt:lpstr>
      <vt:lpstr>Job description</vt:lpstr>
      <vt:lpstr>Example….</vt:lpstr>
      <vt:lpstr>Pre Placement Talk</vt:lpstr>
      <vt:lpstr>Your Introduction</vt:lpstr>
      <vt:lpstr>Art of asking questions</vt:lpstr>
      <vt:lpstr>Different types of interviews</vt:lpstr>
      <vt:lpstr>Competency Interviews</vt:lpstr>
      <vt:lpstr>CV</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488</cp:revision>
  <cp:lastPrinted>2020-10-05T04:45:59Z</cp:lastPrinted>
  <dcterms:created xsi:type="dcterms:W3CDTF">2020-07-05T12:05:11Z</dcterms:created>
  <dcterms:modified xsi:type="dcterms:W3CDTF">2022-07-06T09:17:03Z</dcterms:modified>
</cp:coreProperties>
</file>