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5" r:id="rId3"/>
    <p:sldId id="314" r:id="rId4"/>
    <p:sldId id="329" r:id="rId5"/>
    <p:sldId id="306" r:id="rId6"/>
    <p:sldId id="327" r:id="rId7"/>
    <p:sldId id="330" r:id="rId8"/>
    <p:sldId id="331" r:id="rId9"/>
    <p:sldId id="313" r:id="rId10"/>
    <p:sldId id="325" r:id="rId11"/>
    <p:sldId id="326" r:id="rId12"/>
    <p:sldId id="332" r:id="rId13"/>
    <p:sldId id="328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75776-E6FE-416A-B7EC-799554BF82FD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866E-90CA-4F45-BB4E-3A1AD938D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2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and see you soon!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8A016-34AF-42DE-92A4-FB195420222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905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E940-004C-4973-80BD-D1C2B98A7CBD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87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E5EA-527F-4881-A22C-D782B11CD16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038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8A28-79BD-482D-ACF3-4B39E9BE7200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459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F05E-B6E9-4AFD-B310-BFD2DE84719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3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97F1-90AF-4B83-9853-B8C5B2601643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263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3694-72FF-44E4-91EB-BE0916C8DE85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558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5BEBE-A61E-48D4-A9AE-B4F650EE54A1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02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E9E7F-B871-4547-80DD-6A9B703B735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649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A94C-BB33-4F4B-9E55-A2301459238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514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4913-338B-4378-91E4-158F85F2756C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048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274639"/>
            <a:ext cx="9903884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41439"/>
            <a:ext cx="109728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A86FD-1A05-4AD1-83CF-6F02D241C125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8434" y="1196975"/>
            <a:ext cx="110405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08726"/>
            <a:ext cx="12192000" cy="549275"/>
          </a:xfrm>
          <a:prstGeom prst="rect">
            <a:avLst/>
          </a:prstGeom>
          <a:solidFill>
            <a:srgbClr val="DF5C13"/>
          </a:solidFill>
          <a:ln>
            <a:solidFill>
              <a:srgbClr val="DF5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    Lovely Professional University</a:t>
            </a:r>
            <a:endParaRPr lang="en-IN" sz="2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3" name="AutoShape 2" descr="https://upload.wikimedia.org/wikipedia/commons/3/38/Lovely_Professional_University_Seal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317" y="120650"/>
            <a:ext cx="12954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AutoShape 5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36" name="AutoShape 8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8352429" y="5075363"/>
            <a:ext cx="2538484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By:</a:t>
            </a:r>
          </a:p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 Mr.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Mukesh</a:t>
            </a:r>
            <a:r>
              <a:rPr lang="en-US" altLang="en-US" sz="1600" b="1" dirty="0" smtClean="0">
                <a:solidFill>
                  <a:prstClr val="black"/>
                </a:solidFill>
              </a:rPr>
              <a:t>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Mahay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688555" y="454311"/>
            <a:ext cx="7721608" cy="7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b="1" dirty="0" smtClean="0">
                <a:ea typeface="Tahoma" pitchFamily="34" charset="0"/>
              </a:rPr>
              <a:t>PES 318</a:t>
            </a:r>
            <a:endParaRPr lang="en-US" altLang="en-US" b="1" dirty="0">
              <a:ea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95" y="1710759"/>
            <a:ext cx="5632360" cy="30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00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</a:t>
            </a:r>
            <a:r>
              <a:rPr lang="en-US" dirty="0" smtClean="0"/>
              <a:t>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S</a:t>
            </a:r>
            <a:r>
              <a:rPr lang="en-US" sz="1400" b="1" dirty="0" smtClean="0"/>
              <a:t>mall </a:t>
            </a:r>
            <a:r>
              <a:rPr lang="en-US" sz="1400" b="1" dirty="0"/>
              <a:t>talk is a short, friendly conversation about a common topic. Small talk can take place among friends, co-workers, or strangers. One reason why the ability to make small talk in business settings is so important is because small talk allows people to be friendly at work without getting too </a:t>
            </a:r>
            <a:r>
              <a:rPr lang="en-US" sz="1400" b="1" dirty="0" smtClean="0"/>
              <a:t>personal</a:t>
            </a:r>
          </a:p>
          <a:p>
            <a:endParaRPr lang="en-US" sz="1400" dirty="0"/>
          </a:p>
          <a:p>
            <a:r>
              <a:rPr lang="en-US" sz="1400" dirty="0" smtClean="0"/>
              <a:t>Making </a:t>
            </a:r>
            <a:r>
              <a:rPr lang="en-US" sz="1400" dirty="0"/>
              <a:t>Small Talk: When you have an opportunity to engage in small talk with other people, it's important to choose a good topic. Some of the most common small talk topics include:</a:t>
            </a:r>
          </a:p>
          <a:p>
            <a:pPr lvl="0"/>
            <a:r>
              <a:rPr lang="en-US" sz="1400" dirty="0"/>
              <a:t>Sports/athletes</a:t>
            </a:r>
          </a:p>
          <a:p>
            <a:pPr lvl="0"/>
            <a:r>
              <a:rPr lang="en-US" sz="1400" dirty="0"/>
              <a:t>Music/movies/books</a:t>
            </a:r>
          </a:p>
          <a:p>
            <a:pPr lvl="0"/>
            <a:r>
              <a:rPr lang="en-US" sz="1400" dirty="0"/>
              <a:t>Weather</a:t>
            </a:r>
          </a:p>
          <a:p>
            <a:pPr lvl="0"/>
            <a:r>
              <a:rPr lang="en-US" sz="1400" dirty="0"/>
              <a:t>Travel/tourism</a:t>
            </a:r>
          </a:p>
          <a:p>
            <a:pPr lvl="0"/>
            <a:r>
              <a:rPr lang="en-US" sz="1400" dirty="0"/>
              <a:t>Hobbies</a:t>
            </a:r>
          </a:p>
          <a:p>
            <a:pPr lvl="0"/>
            <a:r>
              <a:rPr lang="en-US" sz="1400" dirty="0"/>
              <a:t>Food/restaurants</a:t>
            </a:r>
          </a:p>
          <a:p>
            <a:pPr lvl="0"/>
            <a:r>
              <a:rPr lang="en-US" sz="1400" dirty="0"/>
              <a:t>Technology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610243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Rapport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Rapport is a connection or relationship with someone else. It can be considered as a state of harmonious understanding with another individual or group. Building rapport is the process of developing that connection with someone </a:t>
            </a:r>
            <a:r>
              <a:rPr lang="en-US" sz="2400" dirty="0" smtClean="0"/>
              <a:t>else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41856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Pitching for self one must elaborate in detail the achievement</a:t>
            </a:r>
          </a:p>
          <a:p>
            <a:pPr marL="0" indent="0">
              <a:buNone/>
            </a:pP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786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 and Leadership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Teamwork can be simply defined, "as a state of unity achieved within a group of people working for a specific economic benefit</a:t>
            </a:r>
            <a:r>
              <a:rPr lang="en-US" sz="2000" dirty="0" smtClean="0"/>
              <a:t>.“</a:t>
            </a:r>
          </a:p>
          <a:p>
            <a:r>
              <a:rPr lang="en-US" sz="2000" dirty="0"/>
              <a:t>Discussions about teamwork in the workplace often revolve around a few central topics: effective communication, sharing a common goal, and solving problems. While each of these are absolutely essential in strong teams, one key often seems to be missing - Leadership.</a:t>
            </a:r>
          </a:p>
          <a:p>
            <a:pPr marL="0" indent="0">
              <a:buNone/>
            </a:pPr>
            <a:r>
              <a:rPr lang="en-US" sz="2000" b="1" dirty="0"/>
              <a:t>Decisiveness</a:t>
            </a:r>
          </a:p>
          <a:p>
            <a:pPr marL="0" indent="0">
              <a:buNone/>
            </a:pPr>
            <a:r>
              <a:rPr lang="en-US" sz="2000" b="1" dirty="0" smtClean="0"/>
              <a:t>Integrity</a:t>
            </a:r>
          </a:p>
          <a:p>
            <a:pPr marL="0" indent="0">
              <a:buNone/>
            </a:pPr>
            <a:r>
              <a:rPr lang="en-US" sz="2000" b="1" dirty="0" smtClean="0"/>
              <a:t>Relationship </a:t>
            </a:r>
            <a:r>
              <a:rPr lang="en-US" sz="2000" b="1" dirty="0"/>
              <a:t>building (or team building)</a:t>
            </a:r>
          </a:p>
          <a:p>
            <a:pPr marL="0" indent="0">
              <a:buNone/>
            </a:pPr>
            <a:r>
              <a:rPr lang="en-US" sz="2000" b="1" dirty="0" smtClean="0"/>
              <a:t>Dependability</a:t>
            </a:r>
          </a:p>
          <a:p>
            <a:pPr marL="0" indent="0">
              <a:buNone/>
            </a:pPr>
            <a:r>
              <a:rPr lang="en-US" sz="2000" b="1" dirty="0" smtClean="0"/>
              <a:t>Ability </a:t>
            </a:r>
            <a:r>
              <a:rPr lang="en-US" sz="2000" b="1" dirty="0"/>
              <a:t>to teach and </a:t>
            </a:r>
            <a:r>
              <a:rPr lang="en-US" sz="2000" b="1" dirty="0" smtClean="0"/>
              <a:t>mentor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39" y="416148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3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0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207619" y="5075363"/>
            <a:ext cx="8034338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Reconstruction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/>
              <a:t>The way we perceive or think about something or situation.</a:t>
            </a:r>
          </a:p>
          <a:p>
            <a:r>
              <a:rPr lang="en-IN" sz="1800" b="1" dirty="0"/>
              <a:t>Why is this important ?</a:t>
            </a:r>
          </a:p>
          <a:p>
            <a:pPr marL="285750" indent="-285750"/>
            <a:r>
              <a:rPr lang="en-IN" sz="1800" b="1" dirty="0"/>
              <a:t>It makes our personality</a:t>
            </a:r>
          </a:p>
          <a:p>
            <a:pPr marL="285750" indent="-285750"/>
            <a:r>
              <a:rPr lang="en-IN" sz="1800" b="1" dirty="0"/>
              <a:t>It gives us scope</a:t>
            </a:r>
          </a:p>
          <a:p>
            <a:pPr marL="285750" indent="-285750"/>
            <a:r>
              <a:rPr lang="en-IN" sz="1800" b="1" dirty="0"/>
              <a:t>It allows us to act , grow, achieve</a:t>
            </a:r>
          </a:p>
          <a:p>
            <a:endParaRPr lang="en-IN" sz="1800" b="1" dirty="0"/>
          </a:p>
          <a:p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2075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workplace and Workstation?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Workplace is the broader work facility, to work for the organization</a:t>
            </a:r>
          </a:p>
          <a:p>
            <a:r>
              <a:rPr lang="en-US" dirty="0" smtClean="0"/>
              <a:t>Respected guidelines, behavior is expected to be followed like punch access, movement etc.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Workstation is the specific area located to work in the office</a:t>
            </a:r>
          </a:p>
          <a:p>
            <a:r>
              <a:rPr lang="en-US" dirty="0" smtClean="0"/>
              <a:t>As it is a specific are to work, person has to adhere the boarder as well as workstation etiquette like email, calls , meetings</a:t>
            </a:r>
          </a:p>
        </p:txBody>
      </p:sp>
    </p:spTree>
    <p:extLst>
      <p:ext uri="{BB962C8B-B14F-4D97-AF65-F5344CB8AC3E}">
        <p14:creationId xmlns:p14="http://schemas.microsoft.com/office/powerpoint/2010/main" val="629275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during a project your team member is not able to finish the task, which skill will you use ?</a:t>
            </a:r>
          </a:p>
          <a:p>
            <a:pPr marL="514350" indent="-514350">
              <a:buAutoNum type="alphaUcParenR"/>
            </a:pPr>
            <a:r>
              <a:rPr lang="en-US" dirty="0" smtClean="0"/>
              <a:t>Empathy</a:t>
            </a:r>
          </a:p>
          <a:p>
            <a:pPr marL="514350" indent="-514350">
              <a:buAutoNum type="alphaUcParenR"/>
            </a:pPr>
            <a:r>
              <a:rPr lang="en-US" dirty="0" smtClean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985345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76518"/>
            <a:ext cx="9903884" cy="575996"/>
          </a:xfrm>
        </p:spPr>
        <p:txBody>
          <a:bodyPr/>
          <a:lstStyle/>
          <a:p>
            <a:r>
              <a:rPr lang="en-US" dirty="0"/>
              <a:t>Email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Email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To , CC, BCC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Subject line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Content/Salutations/Language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Ending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Attachments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Signature(What all can be added)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8331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Briefly introduce yourself. Do not assume the person receiving your e-mail knows who you </a:t>
            </a:r>
            <a:r>
              <a:rPr lang="en-US" sz="1600" dirty="0" smtClean="0"/>
              <a:t>are</a:t>
            </a:r>
          </a:p>
          <a:p>
            <a:r>
              <a:rPr lang="en-US" sz="1600" dirty="0"/>
              <a:t>Don't "e-mail angry." E-mailing with bad news, firing a client </a:t>
            </a:r>
            <a:endParaRPr lang="en-US" sz="1600" dirty="0" smtClean="0"/>
          </a:p>
          <a:p>
            <a:r>
              <a:rPr lang="en-US" sz="1600" dirty="0"/>
              <a:t>Use exclamation points sparingly. The maximum number of exclamation points in a business </a:t>
            </a:r>
            <a:r>
              <a:rPr lang="en-US" sz="1600" dirty="0" smtClean="0"/>
              <a:t>e-mail</a:t>
            </a:r>
            <a:endParaRPr lang="en-US" sz="1600" dirty="0"/>
          </a:p>
          <a:p>
            <a:r>
              <a:rPr lang="en-US" sz="1600" dirty="0"/>
              <a:t>Be careful with confidential information. Refrain from discussing confidential information in </a:t>
            </a:r>
            <a:r>
              <a:rPr lang="en-US" sz="1600" dirty="0" smtClean="0"/>
              <a:t>e-mails</a:t>
            </a:r>
          </a:p>
          <a:p>
            <a:r>
              <a:rPr lang="en-US" sz="1600" dirty="0"/>
              <a:t>Respond in a timely fashion. Unless you work in some type of emergency capacity, it's not necessary to be available the instant an e-mail arrives. Depending on the nature of the e-mail and the sender, responding within 24 to 48 hours is </a:t>
            </a:r>
            <a:r>
              <a:rPr lang="en-US" sz="1600" dirty="0" smtClean="0"/>
              <a:t>acceptable</a:t>
            </a:r>
          </a:p>
          <a:p>
            <a:r>
              <a:rPr lang="en-US" sz="1600" dirty="0"/>
              <a:t>Refrain from sending one-liners. "Thanks," and "Oh, OK" </a:t>
            </a:r>
            <a:endParaRPr lang="en-US" sz="1600" dirty="0" smtClean="0"/>
          </a:p>
          <a:p>
            <a:r>
              <a:rPr lang="en-US" sz="1600" dirty="0"/>
              <a:t>Avoid using shortcuts to real words, emoticons, jargon, or </a:t>
            </a:r>
            <a:r>
              <a:rPr lang="en-US" sz="1600" dirty="0" smtClean="0"/>
              <a:t>slang</a:t>
            </a:r>
            <a:endParaRPr lang="en-US" sz="1600" dirty="0"/>
          </a:p>
          <a:p>
            <a:r>
              <a:rPr lang="en-US" sz="1600" dirty="0"/>
              <a:t>Be clear in your subject line. With inboxes being clogged by hundreds of e-mails a </a:t>
            </a:r>
            <a:r>
              <a:rPr lang="en-US" sz="1600" dirty="0" smtClean="0"/>
              <a:t>day</a:t>
            </a:r>
            <a:endParaRPr lang="en-US" sz="1600" dirty="0"/>
          </a:p>
          <a:p>
            <a:r>
              <a:rPr lang="en-US" sz="1600" dirty="0"/>
              <a:t>Don't get mistaken for Spam. Avoid subject lines that are in all caps, all lower case, and those that include URLs and exclamation </a:t>
            </a:r>
            <a:endParaRPr lang="en-US" sz="1600" dirty="0" smtClean="0"/>
          </a:p>
          <a:p>
            <a:r>
              <a:rPr lang="en-US" sz="1600" dirty="0"/>
              <a:t>Provide a warning when sending large </a:t>
            </a:r>
            <a:r>
              <a:rPr lang="en-US" sz="1600" dirty="0" smtClean="0"/>
              <a:t>attachments</a:t>
            </a:r>
          </a:p>
          <a:p>
            <a:r>
              <a:rPr lang="en-US" sz="1600" dirty="0" smtClean="0"/>
              <a:t>Beware </a:t>
            </a:r>
            <a:r>
              <a:rPr lang="en-US" sz="1600" dirty="0"/>
              <a:t>of the "reply all." Do not hit "reply all" </a:t>
            </a:r>
            <a:endParaRPr lang="en-US" sz="1600" dirty="0" smtClean="0"/>
          </a:p>
          <a:p>
            <a:r>
              <a:rPr lang="en-US" sz="1600" dirty="0"/>
              <a:t>Pick up the phone. When a topic has lots of parameters that need to be explained </a:t>
            </a:r>
            <a:endParaRPr lang="en-US" sz="1600" dirty="0" smtClean="0"/>
          </a:p>
          <a:p>
            <a:r>
              <a:rPr lang="en-US" sz="1600" dirty="0"/>
              <a:t>Know your audience. Your e-mail greeting and </a:t>
            </a:r>
            <a:r>
              <a:rPr lang="en-US" sz="1600" dirty="0" smtClean="0"/>
              <a:t>sign-off/</a:t>
            </a:r>
            <a:r>
              <a:rPr lang="en-US" sz="1600" dirty="0"/>
              <a:t>Always include a signature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449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email we can always request for the reply to the receiver?</a:t>
            </a:r>
          </a:p>
          <a:p>
            <a:pPr marL="0" indent="0">
              <a:buNone/>
            </a:pP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591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always warn the receiver for the attachments sent</a:t>
            </a:r>
          </a:p>
          <a:p>
            <a:pPr marL="0" indent="0">
              <a:buNone/>
            </a:pP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048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 email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Kindly write an email in the following situation as mentioned in the chat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5226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6FC979F-7B62-44A2-A304-936997AD46D2}" vid="{ED83DD19-6E20-4321-863D-708A1D88C6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690</Words>
  <Application>Microsoft Office PowerPoint</Application>
  <PresentationFormat>Widescreen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Theme1</vt:lpstr>
      <vt:lpstr>PowerPoint Presentation</vt:lpstr>
      <vt:lpstr>Attitude Reconstruction </vt:lpstr>
      <vt:lpstr>What is workplace and Workstation?</vt:lpstr>
      <vt:lpstr>Poll</vt:lpstr>
      <vt:lpstr>Email Etiquette</vt:lpstr>
      <vt:lpstr>Email Pointers</vt:lpstr>
      <vt:lpstr>Poll</vt:lpstr>
      <vt:lpstr>Poll</vt:lpstr>
      <vt:lpstr>Let’s Practice email writing </vt:lpstr>
      <vt:lpstr>Small Talk</vt:lpstr>
      <vt:lpstr>Building Rapport</vt:lpstr>
      <vt:lpstr>Poll</vt:lpstr>
      <vt:lpstr>Team Work and Leadership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454</cp:revision>
  <cp:lastPrinted>2020-08-25T05:18:02Z</cp:lastPrinted>
  <dcterms:created xsi:type="dcterms:W3CDTF">2020-07-05T12:05:11Z</dcterms:created>
  <dcterms:modified xsi:type="dcterms:W3CDTF">2022-12-05T08:29:33Z</dcterms:modified>
</cp:coreProperties>
</file>