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104" y="2635376"/>
            <a:ext cx="365379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840" y="2013026"/>
            <a:ext cx="7640319" cy="3538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Digital</a:t>
            </a:r>
            <a:r>
              <a:rPr spc="-90" dirty="0"/>
              <a:t> </a:t>
            </a:r>
            <a:r>
              <a:rPr dirty="0"/>
              <a:t>Transmission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1045"/>
            <a:ext cx="4377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333399"/>
                </a:solidFill>
                <a:latin typeface="Tahoma"/>
                <a:cs typeface="Tahoma"/>
              </a:rPr>
              <a:t>Quantization</a:t>
            </a:r>
            <a:r>
              <a:rPr sz="4000" b="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b="0" spc="-5" dirty="0">
                <a:solidFill>
                  <a:srgbClr val="333399"/>
                </a:solidFill>
                <a:latin typeface="Tahoma"/>
                <a:cs typeface="Tahoma"/>
              </a:rPr>
              <a:t>Levels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583170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The midpoint of </a:t>
            </a:r>
            <a:r>
              <a:rPr sz="3200" spc="-5" dirty="0">
                <a:latin typeface="Tahoma"/>
                <a:cs typeface="Tahoma"/>
              </a:rPr>
              <a:t>each zone </a:t>
            </a:r>
            <a:r>
              <a:rPr sz="3200" dirty="0">
                <a:latin typeface="Tahoma"/>
                <a:cs typeface="Tahoma"/>
              </a:rPr>
              <a:t>is assigned a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value from </a:t>
            </a:r>
            <a:r>
              <a:rPr sz="3200" dirty="0">
                <a:latin typeface="Tahoma"/>
                <a:cs typeface="Tahoma"/>
              </a:rPr>
              <a:t>0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spc="5" dirty="0">
                <a:latin typeface="Tahoma"/>
                <a:cs typeface="Tahoma"/>
              </a:rPr>
              <a:t>L-1 </a:t>
            </a:r>
            <a:r>
              <a:rPr sz="3200" dirty="0">
                <a:latin typeface="Tahoma"/>
                <a:cs typeface="Tahoma"/>
              </a:rPr>
              <a:t>(resulting in L 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values)</a:t>
            </a:r>
            <a:endParaRPr sz="3200">
              <a:latin typeface="Tahoma"/>
              <a:cs typeface="Tahoma"/>
            </a:endParaRPr>
          </a:p>
          <a:p>
            <a:pPr marL="355600" marR="67945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Each sample falling </a:t>
            </a:r>
            <a:r>
              <a:rPr sz="3200" dirty="0">
                <a:latin typeface="Tahoma"/>
                <a:cs typeface="Tahoma"/>
              </a:rPr>
              <a:t>in a </a:t>
            </a:r>
            <a:r>
              <a:rPr sz="3200" spc="-5" dirty="0">
                <a:latin typeface="Tahoma"/>
                <a:cs typeface="Tahoma"/>
              </a:rPr>
              <a:t>zone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then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approximated </a:t>
            </a:r>
            <a:r>
              <a:rPr sz="3200" spc="-5" dirty="0">
                <a:latin typeface="Tahoma"/>
                <a:cs typeface="Tahoma"/>
              </a:rPr>
              <a:t>to the value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 midpoint.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67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Quantization</a:t>
            </a:r>
            <a:r>
              <a:rPr sz="4400" b="0"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Zones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581657"/>
            <a:ext cx="7633334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8300" marR="387985" indent="-343535">
              <a:lnSpc>
                <a:spcPts val="3460"/>
              </a:lnSpc>
              <a:spcBef>
                <a:spcPts val="5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3200" dirty="0">
                <a:latin typeface="Tahoma"/>
                <a:cs typeface="Tahoma"/>
              </a:rPr>
              <a:t>Assume we have a </a:t>
            </a:r>
            <a:r>
              <a:rPr sz="3200" spc="-5" dirty="0">
                <a:latin typeface="Tahoma"/>
                <a:cs typeface="Tahoma"/>
              </a:rPr>
              <a:t>voltage signal with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amplitutes V</a:t>
            </a:r>
            <a:r>
              <a:rPr sz="3150" baseline="-21164" dirty="0">
                <a:latin typeface="Tahoma"/>
                <a:cs typeface="Tahoma"/>
              </a:rPr>
              <a:t>min</a:t>
            </a:r>
            <a:r>
              <a:rPr sz="3200" dirty="0">
                <a:latin typeface="Tahoma"/>
                <a:cs typeface="Tahoma"/>
              </a:rPr>
              <a:t>=-20V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and V</a:t>
            </a:r>
            <a:r>
              <a:rPr sz="3150" baseline="-21164" dirty="0">
                <a:latin typeface="Tahoma"/>
                <a:cs typeface="Tahoma"/>
              </a:rPr>
              <a:t>max</a:t>
            </a:r>
            <a:r>
              <a:rPr sz="3200" dirty="0">
                <a:latin typeface="Tahoma"/>
                <a:cs typeface="Tahoma"/>
              </a:rPr>
              <a:t>=+20V.</a:t>
            </a:r>
            <a:endParaRPr sz="32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3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3200" dirty="0">
                <a:latin typeface="Tahoma"/>
                <a:cs typeface="Tahoma"/>
              </a:rPr>
              <a:t>We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want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use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L=8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quantization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levels.</a:t>
            </a:r>
            <a:endParaRPr sz="32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3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3200" spc="-5" dirty="0">
                <a:latin typeface="Tahoma"/>
                <a:cs typeface="Tahoma"/>
              </a:rPr>
              <a:t>Zone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width</a:t>
            </a:r>
            <a:r>
              <a:rPr sz="3200" spc="-195" dirty="0">
                <a:latin typeface="Tahoma"/>
                <a:cs typeface="Tahoma"/>
              </a:rPr>
              <a:t> </a:t>
            </a:r>
            <a:r>
              <a:rPr sz="3200" dirty="0">
                <a:latin typeface="Symbol"/>
                <a:cs typeface="Symbol"/>
              </a:rPr>
              <a:t>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= </a:t>
            </a:r>
            <a:r>
              <a:rPr sz="3200" spc="-5" dirty="0">
                <a:latin typeface="Tahoma"/>
                <a:cs typeface="Tahoma"/>
              </a:rPr>
              <a:t>(20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-20)/8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=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  <a:p>
            <a:pPr marL="368300" indent="-343535">
              <a:lnSpc>
                <a:spcPts val="3650"/>
              </a:lnSpc>
              <a:spcBef>
                <a:spcPts val="409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3200" dirty="0">
                <a:latin typeface="Tahoma"/>
                <a:cs typeface="Tahoma"/>
              </a:rPr>
              <a:t>The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8</a:t>
            </a:r>
            <a:r>
              <a:rPr sz="3200" spc="-5" dirty="0">
                <a:latin typeface="Tahoma"/>
                <a:cs typeface="Tahoma"/>
              </a:rPr>
              <a:t> zones are: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-20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to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-15,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-15 to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-10,</a:t>
            </a:r>
            <a:endParaRPr sz="3200">
              <a:latin typeface="Tahoma"/>
              <a:cs typeface="Tahoma"/>
            </a:endParaRPr>
          </a:p>
          <a:p>
            <a:pPr marL="368300">
              <a:lnSpc>
                <a:spcPts val="3454"/>
              </a:lnSpc>
            </a:pPr>
            <a:r>
              <a:rPr sz="3200" dirty="0">
                <a:latin typeface="Tahoma"/>
                <a:cs typeface="Tahoma"/>
              </a:rPr>
              <a:t>-10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to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-5,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-5 </a:t>
            </a:r>
            <a:r>
              <a:rPr sz="3200" spc="-5" dirty="0">
                <a:latin typeface="Tahoma"/>
                <a:cs typeface="Tahoma"/>
              </a:rPr>
              <a:t>to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0, 0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to</a:t>
            </a:r>
            <a:r>
              <a:rPr sz="3200" dirty="0">
                <a:latin typeface="Tahoma"/>
                <a:cs typeface="Tahoma"/>
              </a:rPr>
              <a:t> +5,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+5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+10,</a:t>
            </a:r>
            <a:endParaRPr sz="3200">
              <a:latin typeface="Tahoma"/>
              <a:cs typeface="Tahoma"/>
            </a:endParaRPr>
          </a:p>
          <a:p>
            <a:pPr marL="368300">
              <a:lnSpc>
                <a:spcPts val="3650"/>
              </a:lnSpc>
            </a:pPr>
            <a:r>
              <a:rPr sz="3200" dirty="0">
                <a:latin typeface="Tahoma"/>
                <a:cs typeface="Tahoma"/>
              </a:rPr>
              <a:t>+10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to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+15,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+15 </a:t>
            </a:r>
            <a:r>
              <a:rPr sz="3200" spc="-5" dirty="0">
                <a:latin typeface="Tahoma"/>
                <a:cs typeface="Tahoma"/>
              </a:rPr>
              <a:t>to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+20</a:t>
            </a:r>
            <a:endParaRPr sz="3200">
              <a:latin typeface="Tahoma"/>
              <a:cs typeface="Tahoma"/>
            </a:endParaRPr>
          </a:p>
          <a:p>
            <a:pPr marL="368300" indent="-343535">
              <a:lnSpc>
                <a:spcPts val="365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3200" dirty="0">
                <a:latin typeface="Tahoma"/>
                <a:cs typeface="Tahoma"/>
              </a:rPr>
              <a:t>The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midpoints </a:t>
            </a:r>
            <a:r>
              <a:rPr sz="3200" spc="-5" dirty="0">
                <a:latin typeface="Tahoma"/>
                <a:cs typeface="Tahoma"/>
              </a:rPr>
              <a:t>are: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-17.5, -12.5,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-7.5,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-</a:t>
            </a:r>
            <a:endParaRPr sz="3200">
              <a:latin typeface="Tahoma"/>
              <a:cs typeface="Tahoma"/>
            </a:endParaRPr>
          </a:p>
          <a:p>
            <a:pPr marL="368300">
              <a:lnSpc>
                <a:spcPts val="3650"/>
              </a:lnSpc>
            </a:pPr>
            <a:r>
              <a:rPr sz="3200" dirty="0">
                <a:latin typeface="Tahoma"/>
                <a:cs typeface="Tahoma"/>
              </a:rPr>
              <a:t>2.5,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2.5, 7.5,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12.5,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17.5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657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4.26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Quantization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encoding</a:t>
            </a:r>
            <a:r>
              <a:rPr sz="200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sampled</a:t>
            </a:r>
            <a:r>
              <a:rPr sz="200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12" y="1066142"/>
            <a:ext cx="6838519" cy="5068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517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Quantization</a:t>
            </a:r>
            <a:r>
              <a:rPr sz="4400" b="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Error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13078"/>
            <a:ext cx="7329805" cy="41656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20955" indent="-343535" algn="just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When a </a:t>
            </a:r>
            <a:r>
              <a:rPr sz="2800" spc="-1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is quantized, we introduce an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error -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coded </a:t>
            </a:r>
            <a:r>
              <a:rPr sz="2800" spc="-1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is an approximation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actual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amplitude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value.</a:t>
            </a:r>
            <a:endParaRPr sz="2800">
              <a:latin typeface="Tahoma"/>
              <a:cs typeface="Tahoma"/>
            </a:endParaRPr>
          </a:p>
          <a:p>
            <a:pPr marL="355600" marR="467995" indent="-343535">
              <a:lnSpc>
                <a:spcPct val="9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difference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between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actual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coded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value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(midpoint)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referred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 quantization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error.</a:t>
            </a:r>
            <a:endParaRPr sz="2800">
              <a:latin typeface="Tahoma"/>
              <a:cs typeface="Tahoma"/>
            </a:endParaRPr>
          </a:p>
          <a:p>
            <a:pPr marL="355600" marR="5080" indent="-343535">
              <a:lnSpc>
                <a:spcPts val="305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more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zones,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smaller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5" dirty="0">
                <a:latin typeface="Symbol"/>
                <a:cs typeface="Symbol"/>
              </a:rPr>
              <a:t>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ahoma"/>
                <a:cs typeface="Tahoma"/>
              </a:rPr>
              <a:t>which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results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smaller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errors.</a:t>
            </a:r>
            <a:endParaRPr sz="2800">
              <a:latin typeface="Tahoma"/>
              <a:cs typeface="Tahoma"/>
            </a:endParaRPr>
          </a:p>
          <a:p>
            <a:pPr marL="355600" marR="53340" indent="-343535">
              <a:lnSpc>
                <a:spcPts val="3030"/>
              </a:lnSpc>
              <a:spcBef>
                <a:spcPts val="6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10" dirty="0">
                <a:latin typeface="Tahoma"/>
                <a:cs typeface="Tahoma"/>
              </a:rPr>
              <a:t>BUT, 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more </a:t>
            </a:r>
            <a:r>
              <a:rPr sz="2800" dirty="0">
                <a:latin typeface="Tahoma"/>
                <a:cs typeface="Tahoma"/>
              </a:rPr>
              <a:t>zones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more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required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encode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samples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-&gt;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higher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rate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1045"/>
            <a:ext cx="51428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333399"/>
                </a:solidFill>
                <a:latin typeface="Tahoma"/>
                <a:cs typeface="Tahoma"/>
              </a:rPr>
              <a:t>Bit rate and bandwidth </a:t>
            </a:r>
            <a:r>
              <a:rPr sz="4000" b="0" spc="-12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b="0" spc="-5" dirty="0">
                <a:solidFill>
                  <a:srgbClr val="333399"/>
                </a:solidFill>
                <a:latin typeface="Tahoma"/>
                <a:cs typeface="Tahoma"/>
              </a:rPr>
              <a:t>requirements</a:t>
            </a:r>
            <a:r>
              <a:rPr sz="4000" b="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b="0" spc="-5" dirty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sz="4000" b="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b="0" spc="-10" dirty="0">
                <a:solidFill>
                  <a:srgbClr val="333399"/>
                </a:solidFill>
                <a:latin typeface="Tahoma"/>
                <a:cs typeface="Tahoma"/>
              </a:rPr>
              <a:t>PCM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2013026"/>
            <a:ext cx="756094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2400" dirty="0">
                <a:latin typeface="Tahoma"/>
                <a:cs typeface="Tahoma"/>
              </a:rPr>
              <a:t>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rate</a:t>
            </a:r>
            <a:r>
              <a:rPr sz="2400" dirty="0">
                <a:latin typeface="Tahoma"/>
                <a:cs typeface="Tahoma"/>
              </a:rPr>
              <a:t> 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PCM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signal can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5" dirty="0">
                <a:latin typeface="Tahoma"/>
                <a:cs typeface="Tahoma"/>
              </a:rPr>
              <a:t> calculated form</a:t>
            </a:r>
            <a:endParaRPr sz="2400">
              <a:latin typeface="Tahoma"/>
              <a:cs typeface="Tahoma"/>
            </a:endParaRPr>
          </a:p>
          <a:p>
            <a:pPr marL="3683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number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bits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sample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sampling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rate</a:t>
            </a:r>
            <a:endParaRPr sz="2400">
              <a:latin typeface="Tahoma"/>
              <a:cs typeface="Tahoma"/>
            </a:endParaRPr>
          </a:p>
          <a:p>
            <a:pPr marL="271843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ahoma"/>
                <a:cs typeface="Tahoma"/>
              </a:rPr>
              <a:t>Bit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baseline="-20833" dirty="0">
                <a:latin typeface="Tahoma"/>
                <a:cs typeface="Tahoma"/>
              </a:rPr>
              <a:t>b</a:t>
            </a:r>
            <a:r>
              <a:rPr sz="2400" spc="35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s</a:t>
            </a:r>
            <a:endParaRPr sz="2400" baseline="-20833">
              <a:latin typeface="Tahoma"/>
              <a:cs typeface="Tahoma"/>
            </a:endParaRPr>
          </a:p>
          <a:p>
            <a:pPr marL="368300" marR="19177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2400" dirty="0">
                <a:latin typeface="Tahoma"/>
                <a:cs typeface="Tahoma"/>
              </a:rPr>
              <a:t>The bandwidth </a:t>
            </a:r>
            <a:r>
              <a:rPr sz="2400" spc="-5" dirty="0">
                <a:latin typeface="Tahoma"/>
                <a:cs typeface="Tahoma"/>
              </a:rPr>
              <a:t>required to transmit this signal </a:t>
            </a:r>
            <a:r>
              <a:rPr sz="2400" dirty="0">
                <a:latin typeface="Tahoma"/>
                <a:cs typeface="Tahoma"/>
              </a:rPr>
              <a:t> depends on </a:t>
            </a:r>
            <a:r>
              <a:rPr sz="2400" spc="-5" dirty="0">
                <a:latin typeface="Tahoma"/>
                <a:cs typeface="Tahoma"/>
              </a:rPr>
              <a:t>the type </a:t>
            </a:r>
            <a:r>
              <a:rPr sz="2400" dirty="0">
                <a:latin typeface="Tahoma"/>
                <a:cs typeface="Tahoma"/>
              </a:rPr>
              <a:t>of line </a:t>
            </a:r>
            <a:r>
              <a:rPr sz="2400" spc="-5" dirty="0">
                <a:latin typeface="Tahoma"/>
                <a:cs typeface="Tahoma"/>
              </a:rPr>
              <a:t>encoding </a:t>
            </a:r>
            <a:r>
              <a:rPr sz="2400" dirty="0">
                <a:latin typeface="Tahoma"/>
                <a:cs typeface="Tahoma"/>
              </a:rPr>
              <a:t>used. </a:t>
            </a:r>
            <a:r>
              <a:rPr sz="2400" spc="-5" dirty="0">
                <a:latin typeface="Tahoma"/>
                <a:cs typeface="Tahoma"/>
              </a:rPr>
              <a:t>Refer to </a:t>
            </a:r>
            <a:r>
              <a:rPr sz="2400" spc="-7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previous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section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discussion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formulas.</a:t>
            </a:r>
            <a:endParaRPr sz="2400">
              <a:latin typeface="Tahoma"/>
              <a:cs typeface="Tahoma"/>
            </a:endParaRPr>
          </a:p>
          <a:p>
            <a:pPr marL="368300" marR="1778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digitized signal will </a:t>
            </a:r>
            <a:r>
              <a:rPr sz="2400" dirty="0">
                <a:latin typeface="Tahoma"/>
                <a:cs typeface="Tahoma"/>
              </a:rPr>
              <a:t>always need more bandwidth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than the </a:t>
            </a:r>
            <a:r>
              <a:rPr sz="2400" dirty="0">
                <a:latin typeface="Tahoma"/>
                <a:cs typeface="Tahoma"/>
              </a:rPr>
              <a:t>original analog </a:t>
            </a:r>
            <a:r>
              <a:rPr sz="2400" spc="-5" dirty="0">
                <a:latin typeface="Tahoma"/>
                <a:cs typeface="Tahoma"/>
              </a:rPr>
              <a:t>signal. </a:t>
            </a:r>
            <a:r>
              <a:rPr sz="2400" spc="-10" dirty="0">
                <a:latin typeface="Tahoma"/>
                <a:cs typeface="Tahoma"/>
              </a:rPr>
              <a:t>Price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pay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robustness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other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features</a:t>
            </a:r>
            <a:r>
              <a:rPr sz="2400" dirty="0">
                <a:latin typeface="Tahoma"/>
                <a:cs typeface="Tahoma"/>
              </a:rPr>
              <a:t> of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digital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transmission.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384300"/>
            <a:chOff x="-6350" y="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" y="323088"/>
              <a:ext cx="2589276" cy="6598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316" y="323088"/>
              <a:ext cx="745235" cy="6598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4055" y="323088"/>
              <a:ext cx="949452" cy="659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1" y="323088"/>
              <a:ext cx="743712" cy="659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8228" y="323088"/>
              <a:ext cx="4226052" cy="65989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6988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b="0" spc="10" dirty="0">
                <a:solidFill>
                  <a:srgbClr val="000000"/>
                </a:solidFill>
                <a:latin typeface="SimSun-ExtB"/>
                <a:cs typeface="SimSun-ExtB"/>
              </a:rPr>
              <a:t>4-2	ANALOG-TO-DIGITAL</a:t>
            </a:r>
            <a:r>
              <a:rPr b="0" spc="-40" dirty="0">
                <a:solidFill>
                  <a:srgbClr val="000000"/>
                </a:solidFill>
                <a:latin typeface="SimSun-ExtB"/>
                <a:cs typeface="SimSun-ExtB"/>
              </a:rPr>
              <a:t> </a:t>
            </a:r>
            <a:r>
              <a:rPr b="0" spc="10" dirty="0">
                <a:solidFill>
                  <a:srgbClr val="000000"/>
                </a:solidFill>
                <a:latin typeface="SimSun-ExtB"/>
                <a:cs typeface="SimSun-ExtB"/>
              </a:rPr>
              <a:t>CONVERSION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75260" y="1242060"/>
            <a:ext cx="8521065" cy="2717800"/>
            <a:chOff x="175260" y="1242060"/>
            <a:chExt cx="8521065" cy="27178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60" y="1242060"/>
              <a:ext cx="691896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632" y="1242060"/>
              <a:ext cx="1405128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7235" y="1242060"/>
              <a:ext cx="1365503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8692" y="1242060"/>
              <a:ext cx="713232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9399" y="1242060"/>
              <a:ext cx="1699260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36136" y="1242060"/>
              <a:ext cx="752856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06468" y="1242060"/>
              <a:ext cx="850391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4336" y="1242060"/>
              <a:ext cx="1485900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77712" y="1242060"/>
              <a:ext cx="1365504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60691" y="1242060"/>
              <a:ext cx="1635252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5260" y="1668780"/>
              <a:ext cx="673608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6155" y="1668780"/>
              <a:ext cx="713232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6676" y="1668780"/>
              <a:ext cx="1223772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7735" y="1668780"/>
              <a:ext cx="1405127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40152" y="1668780"/>
              <a:ext cx="752855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28771" y="1668780"/>
              <a:ext cx="1246631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12692" y="1668780"/>
              <a:ext cx="1030224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78680" y="1668780"/>
              <a:ext cx="1008888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24856" y="1668780"/>
              <a:ext cx="1303020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65163" y="1668780"/>
              <a:ext cx="810767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13219" y="1668780"/>
              <a:ext cx="1982724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5260" y="2095500"/>
              <a:ext cx="1836420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39823" y="2095500"/>
              <a:ext cx="1030224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99715" y="2095500"/>
              <a:ext cx="1857756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81983" y="2095500"/>
              <a:ext cx="563879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75531" y="2095500"/>
              <a:ext cx="1028700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33900" y="2095500"/>
              <a:ext cx="1010412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73980" y="2095500"/>
              <a:ext cx="1551431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55080" y="2095500"/>
              <a:ext cx="931164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915912" y="2095500"/>
              <a:ext cx="1780031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5260" y="2522220"/>
              <a:ext cx="1266444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992" y="2522220"/>
              <a:ext cx="713232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29512" y="2522220"/>
              <a:ext cx="751332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19655" y="2522220"/>
              <a:ext cx="1542288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000755" y="2522220"/>
              <a:ext cx="851916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91483" y="2522220"/>
              <a:ext cx="1485900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14671" y="2522220"/>
              <a:ext cx="1365503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18988" y="2522220"/>
              <a:ext cx="752856" cy="5836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09131" y="2522220"/>
              <a:ext cx="1403604" cy="5836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51548" y="2522220"/>
              <a:ext cx="1106424" cy="5836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82483" y="2522220"/>
              <a:ext cx="563879" cy="5836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885176" y="2522220"/>
              <a:ext cx="810768" cy="583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5260" y="2948939"/>
              <a:ext cx="1010412" cy="58369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91540" y="2948939"/>
              <a:ext cx="1499616" cy="58369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97024" y="2948939"/>
              <a:ext cx="868680" cy="5836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71571" y="2948939"/>
              <a:ext cx="1679448" cy="5836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056888" y="2948939"/>
              <a:ext cx="987551" cy="5836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50307" y="2948939"/>
              <a:ext cx="2144267" cy="58369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600444" y="2948939"/>
              <a:ext cx="1246631" cy="58369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551419" y="2948939"/>
              <a:ext cx="1144524" cy="58369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5260" y="3375660"/>
              <a:ext cx="2157984" cy="58369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41576" y="3375660"/>
              <a:ext cx="1030224" cy="58369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584704" y="3375660"/>
              <a:ext cx="1187195" cy="58369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383280" y="3375660"/>
              <a:ext cx="2157983" cy="58369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65775" y="3375660"/>
              <a:ext cx="563879" cy="583691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51815" y="4346447"/>
            <a:ext cx="5120640" cy="597535"/>
            <a:chOff x="51815" y="4346447"/>
            <a:chExt cx="5120640" cy="597535"/>
          </a:xfrm>
        </p:grpSpPr>
        <p:pic>
          <p:nvPicPr>
            <p:cNvPr id="70" name="object 7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1815" y="4346447"/>
              <a:ext cx="5120640" cy="58369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60604" y="4831079"/>
              <a:ext cx="4724400" cy="112775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231140" y="1333627"/>
            <a:ext cx="8226425" cy="398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digital signal is superior to </a:t>
            </a:r>
            <a:r>
              <a:rPr sz="2800" b="1" i="1" spc="-10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analog signal because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 is more </a:t>
            </a:r>
            <a:r>
              <a:rPr sz="2800" b="1" i="1" dirty="0">
                <a:latin typeface="Times New Roman"/>
                <a:cs typeface="Times New Roman"/>
              </a:rPr>
              <a:t>robust </a:t>
            </a:r>
            <a:r>
              <a:rPr sz="2800" b="1" i="1" spc="-5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noise </a:t>
            </a:r>
            <a:r>
              <a:rPr sz="2800" b="1" i="1" spc="-5" dirty="0">
                <a:latin typeface="Times New Roman"/>
                <a:cs typeface="Times New Roman"/>
              </a:rPr>
              <a:t>and can easily be recovered,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corrected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amplified. For this reason, the tendency </a:t>
            </a:r>
            <a:r>
              <a:rPr sz="2800" b="1" i="1" dirty="0">
                <a:latin typeface="Times New Roman"/>
                <a:cs typeface="Times New Roman"/>
              </a:rPr>
              <a:t> today </a:t>
            </a:r>
            <a:r>
              <a:rPr sz="2800" b="1" i="1" spc="-5" dirty="0">
                <a:latin typeface="Times New Roman"/>
                <a:cs typeface="Times New Roman"/>
              </a:rPr>
              <a:t>is to change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analog signal to digital data. In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describe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techniques,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pulse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code </a:t>
            </a:r>
            <a:r>
              <a:rPr sz="2800" b="1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modulation</a:t>
            </a:r>
            <a:r>
              <a:rPr sz="28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delta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modulation</a:t>
            </a:r>
            <a:r>
              <a:rPr sz="2800" b="1" i="1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Times New Roman"/>
              <a:cs typeface="Times New Roman"/>
            </a:endParaRPr>
          </a:p>
          <a:p>
            <a:pPr marL="42545" algn="just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this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Pulse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Code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Modulation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(PCM)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1101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PCM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36878"/>
            <a:ext cx="7480300" cy="4518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22300" marR="412115" indent="-6102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622300" algn="l"/>
                <a:tab pos="622935" algn="l"/>
              </a:tabLst>
            </a:pPr>
            <a:r>
              <a:rPr sz="2800" spc="-10" dirty="0">
                <a:latin typeface="Tahoma"/>
                <a:cs typeface="Tahoma"/>
              </a:rPr>
              <a:t>PCM </a:t>
            </a:r>
            <a:r>
              <a:rPr sz="2800" spc="-5" dirty="0">
                <a:latin typeface="Tahoma"/>
                <a:cs typeface="Tahoma"/>
              </a:rPr>
              <a:t>consists</a:t>
            </a:r>
            <a:r>
              <a:rPr sz="2800" dirty="0">
                <a:latin typeface="Tahoma"/>
                <a:cs typeface="Tahoma"/>
              </a:rPr>
              <a:t> 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three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steps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digitize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analog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signal:</a:t>
            </a:r>
            <a:endParaRPr sz="2800">
              <a:latin typeface="Tahoma"/>
              <a:cs typeface="Tahoma"/>
            </a:endParaRPr>
          </a:p>
          <a:p>
            <a:pPr marL="1003300" lvl="1" indent="-534035">
              <a:lnSpc>
                <a:spcPct val="100000"/>
              </a:lnSpc>
              <a:spcBef>
                <a:spcPts val="254"/>
              </a:spcBef>
              <a:buClr>
                <a:srgbClr val="FF0000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Tahoma"/>
                <a:cs typeface="Tahoma"/>
              </a:rPr>
              <a:t>Sampling</a:t>
            </a:r>
            <a:endParaRPr sz="2400">
              <a:latin typeface="Tahoma"/>
              <a:cs typeface="Tahoma"/>
            </a:endParaRPr>
          </a:p>
          <a:p>
            <a:pPr marL="1003300" lvl="1" indent="-53403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Tahoma"/>
                <a:cs typeface="Tahoma"/>
              </a:rPr>
              <a:t>Quantization</a:t>
            </a:r>
            <a:endParaRPr sz="2400">
              <a:latin typeface="Tahoma"/>
              <a:cs typeface="Tahoma"/>
            </a:endParaRPr>
          </a:p>
          <a:p>
            <a:pPr marL="1003300" lvl="1" indent="-5340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Tahoma"/>
                <a:cs typeface="Tahoma"/>
              </a:rPr>
              <a:t>Binary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encoding</a:t>
            </a:r>
            <a:endParaRPr sz="2400">
              <a:latin typeface="Tahoma"/>
              <a:cs typeface="Tahoma"/>
            </a:endParaRPr>
          </a:p>
          <a:p>
            <a:pPr marL="622300" marR="410209" indent="-61023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800" spc="-10" dirty="0">
                <a:latin typeface="Tahoma"/>
                <a:cs typeface="Tahoma"/>
              </a:rPr>
              <a:t>Before </a:t>
            </a:r>
            <a:r>
              <a:rPr sz="2800" dirty="0">
                <a:latin typeface="Tahoma"/>
                <a:cs typeface="Tahoma"/>
              </a:rPr>
              <a:t>we</a:t>
            </a:r>
            <a:r>
              <a:rPr sz="2800" spc="-5" dirty="0">
                <a:latin typeface="Tahoma"/>
                <a:cs typeface="Tahoma"/>
              </a:rPr>
              <a:t> sample,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have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 </a:t>
            </a:r>
            <a:r>
              <a:rPr sz="2800" spc="-10" dirty="0">
                <a:latin typeface="Tahoma"/>
                <a:cs typeface="Tahoma"/>
              </a:rPr>
              <a:t>filter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limit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maximum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frequency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affects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sampling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rate.</a:t>
            </a:r>
            <a:endParaRPr sz="2800">
              <a:latin typeface="Tahoma"/>
              <a:cs typeface="Tahoma"/>
            </a:endParaRPr>
          </a:p>
          <a:p>
            <a:pPr marL="622300" marR="5080" indent="-610235">
              <a:lnSpc>
                <a:spcPct val="90000"/>
              </a:lnSpc>
              <a:spcBef>
                <a:spcPts val="640"/>
              </a:spcBef>
              <a:buClr>
                <a:srgbClr val="3333C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sz="2800" spc="-10" dirty="0">
                <a:latin typeface="Tahoma"/>
                <a:cs typeface="Tahoma"/>
              </a:rPr>
              <a:t>Filtering</a:t>
            </a:r>
            <a:r>
              <a:rPr sz="2800" spc="-5" dirty="0">
                <a:latin typeface="Tahoma"/>
                <a:cs typeface="Tahoma"/>
              </a:rPr>
              <a:t> should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ensure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that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 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distort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remove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high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frequency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components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that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affect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signal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shape.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739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4.21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Components</a:t>
            </a:r>
            <a:r>
              <a:rPr sz="2000" i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PCM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encoder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62" y="1750053"/>
            <a:ext cx="8816416" cy="3954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34721"/>
            <a:ext cx="228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Sampling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088796"/>
            <a:ext cx="8382000" cy="521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tabLst>
                <a:tab pos="368300" algn="l"/>
                <a:tab pos="36893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is defined as, “The process of measuring the instantaneous values of continuous-time signal in a discrete form.”</a:t>
            </a:r>
            <a:endParaRPr lang="en-I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indent="-343535" algn="just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2400" spc="30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419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indent="-343535" algn="just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434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(sampling time)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marR="1103630" indent="-343535" algn="just">
              <a:lnSpc>
                <a:spcPts val="3020"/>
              </a:lnSpc>
              <a:spcBef>
                <a:spcPts val="72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427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1/T</a:t>
            </a:r>
            <a:r>
              <a:rPr sz="2400" spc="-15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465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indent="-343535" algn="just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8985" lvl="1" indent="-287020" algn="just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</a:p>
          <a:p>
            <a:pPr marL="768985" lvl="1" indent="-287020" algn="just">
              <a:lnSpc>
                <a:spcPts val="2735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pulse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varying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8985" algn="just">
              <a:lnSpc>
                <a:spcPts val="2735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pPr marL="768985" marR="382905" lvl="1" indent="-287020" algn="just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Flattop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marR="17780" indent="-343535" algn="just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9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(Pulse Amplitude </a:t>
            </a:r>
            <a:r>
              <a:rPr lang="en-IN" sz="2400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Modulation)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6166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4.22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Three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sz="2000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sampling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PCM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1338325"/>
            <a:ext cx="8843467" cy="48232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1884045" marR="344805" indent="-1531620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According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Nyquist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theorem,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sampling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rate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must</a:t>
            </a:r>
            <a:r>
              <a:rPr sz="3200" b="1" dirty="0">
                <a:latin typeface="Arial"/>
                <a:cs typeface="Arial"/>
              </a:rPr>
              <a:t> be</a:t>
            </a:r>
            <a:endParaRPr sz="3200">
              <a:latin typeface="Arial"/>
              <a:cs typeface="Arial"/>
            </a:endParaRPr>
          </a:p>
          <a:p>
            <a:pPr marL="1784985" marR="412115" indent="-1365885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at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least </a:t>
            </a: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times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highest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frequency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contained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 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757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4.23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Nyquist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sampling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rate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low-pass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bandpass</a:t>
            </a:r>
            <a:r>
              <a:rPr sz="2000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462" y="1903573"/>
            <a:ext cx="7320000" cy="3532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33400"/>
            <a:ext cx="3126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333399"/>
                </a:solidFill>
                <a:latin typeface="Tahoma"/>
                <a:cs typeface="Tahoma"/>
              </a:rPr>
              <a:t>Quantization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89278"/>
            <a:ext cx="7570470" cy="491647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065" marR="554355" algn="just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tabLst>
                <a:tab pos="355600" algn="l"/>
                <a:tab pos="356235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is representing the sampled values of the amplitude by a finite set of levels, which means converting a continuous-amplitude sample into a discrete-time signal.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54355" indent="-343535" algn="just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pulses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ranging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400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limits: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ts val="3020"/>
              </a:lnSpc>
              <a:spcBef>
                <a:spcPts val="7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9690" indent="-343535" algn="just">
              <a:lnSpc>
                <a:spcPts val="3020"/>
              </a:lnSpc>
              <a:spcBef>
                <a:spcPts val="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2400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 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40360" indent="-343535" algn="just">
              <a:lnSpc>
                <a:spcPct val="89700"/>
              </a:lnSpc>
              <a:spcBef>
                <a:spcPts val="6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400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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0455" algn="just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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min)/L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732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SimSun-ExtB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Digital Transmission</vt:lpstr>
      <vt:lpstr>4-2 ANALOG-TO-DIGITAL CONVERSION</vt:lpstr>
      <vt:lpstr>PCM</vt:lpstr>
      <vt:lpstr>Figure 4.21 Components of PCM encoder</vt:lpstr>
      <vt:lpstr>Sampling</vt:lpstr>
      <vt:lpstr>Figure 4.22 Three different sampling methods for PCM</vt:lpstr>
      <vt:lpstr>Note</vt:lpstr>
      <vt:lpstr>Figure 4.23 Nyquist sampling rate for low-pass and bandpass signals</vt:lpstr>
      <vt:lpstr>Quantization</vt:lpstr>
      <vt:lpstr>Quantization Levels</vt:lpstr>
      <vt:lpstr>Quantization Zones</vt:lpstr>
      <vt:lpstr>Figure 4.26 Quantization and encoding of a sampled signal</vt:lpstr>
      <vt:lpstr>Quantization Error</vt:lpstr>
      <vt:lpstr>Bit rate and bandwidth  requirements of PCM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Parambir</cp:lastModifiedBy>
  <cp:revision>4</cp:revision>
  <dcterms:created xsi:type="dcterms:W3CDTF">2022-08-11T06:52:38Z</dcterms:created>
  <dcterms:modified xsi:type="dcterms:W3CDTF">2022-09-01T06:21:16Z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2022-08-11T00:00:00Z</vt:filetime>
  </property>
</Properties>
</file>