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1">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1">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400" y="152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17" name="bg object 17"/>
          <p:cNvSpPr/>
          <p:nvPr/>
        </p:nvSpPr>
        <p:spPr>
          <a:xfrm>
            <a:off x="152400" y="990600"/>
            <a:ext cx="8763000" cy="0"/>
          </a:xfrm>
          <a:custGeom>
            <a:avLst/>
            <a:gdLst/>
            <a:ahLst/>
            <a:cxnLst/>
            <a:rect l="l" t="t" r="r" b="b"/>
            <a:pathLst>
              <a:path w="8763000">
                <a:moveTo>
                  <a:pt x="0" y="0"/>
                </a:moveTo>
                <a:lnTo>
                  <a:pt x="8763000" y="0"/>
                </a:lnTo>
              </a:path>
            </a:pathLst>
          </a:custGeom>
          <a:ln w="19050">
            <a:solidFill>
              <a:srgbClr val="0000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1">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66712" y="108013"/>
            <a:ext cx="382905" cy="474980"/>
          </a:xfrm>
          <a:custGeom>
            <a:avLst/>
            <a:gdLst/>
            <a:ahLst/>
            <a:cxnLst/>
            <a:rect l="l" t="t" r="r" b="b"/>
            <a:pathLst>
              <a:path w="382905" h="474980">
                <a:moveTo>
                  <a:pt x="382587" y="0"/>
                </a:moveTo>
                <a:lnTo>
                  <a:pt x="0" y="0"/>
                </a:lnTo>
                <a:lnTo>
                  <a:pt x="0" y="349186"/>
                </a:lnTo>
                <a:lnTo>
                  <a:pt x="0" y="474662"/>
                </a:lnTo>
                <a:lnTo>
                  <a:pt x="382587" y="474662"/>
                </a:lnTo>
                <a:lnTo>
                  <a:pt x="382587" y="349186"/>
                </a:lnTo>
                <a:lnTo>
                  <a:pt x="382587" y="0"/>
                </a:lnTo>
                <a:close/>
              </a:path>
            </a:pathLst>
          </a:custGeom>
          <a:solidFill>
            <a:srgbClr val="C0504D"/>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749300" y="108013"/>
            <a:ext cx="328612" cy="474662"/>
          </a:xfrm>
          <a:prstGeom prst="rect">
            <a:avLst/>
          </a:prstGeom>
        </p:spPr>
      </p:pic>
      <p:sp>
        <p:nvSpPr>
          <p:cNvPr id="18" name="bg object 18"/>
          <p:cNvSpPr/>
          <p:nvPr/>
        </p:nvSpPr>
        <p:spPr>
          <a:xfrm>
            <a:off x="490537" y="530288"/>
            <a:ext cx="370205" cy="474980"/>
          </a:xfrm>
          <a:custGeom>
            <a:avLst/>
            <a:gdLst/>
            <a:ahLst/>
            <a:cxnLst/>
            <a:rect l="l" t="t" r="r" b="b"/>
            <a:pathLst>
              <a:path w="370205" h="474980">
                <a:moveTo>
                  <a:pt x="369887" y="0"/>
                </a:moveTo>
                <a:lnTo>
                  <a:pt x="0" y="0"/>
                </a:lnTo>
                <a:lnTo>
                  <a:pt x="0" y="349186"/>
                </a:lnTo>
                <a:lnTo>
                  <a:pt x="0" y="474662"/>
                </a:lnTo>
                <a:lnTo>
                  <a:pt x="369887" y="474662"/>
                </a:lnTo>
                <a:lnTo>
                  <a:pt x="369887" y="349186"/>
                </a:lnTo>
                <a:lnTo>
                  <a:pt x="369887" y="0"/>
                </a:lnTo>
                <a:close/>
              </a:path>
            </a:pathLst>
          </a:custGeom>
          <a:solidFill>
            <a:srgbClr val="800080"/>
          </a:solidFill>
        </p:spPr>
        <p:txBody>
          <a:bodyPr wrap="square" lIns="0" tIns="0" rIns="0" bIns="0" rtlCol="0"/>
          <a:lstStyle/>
          <a:p>
            <a:endParaRPr/>
          </a:p>
        </p:txBody>
      </p:sp>
      <p:pic>
        <p:nvPicPr>
          <p:cNvPr id="19" name="bg object 19"/>
          <p:cNvPicPr/>
          <p:nvPr/>
        </p:nvPicPr>
        <p:blipFill>
          <a:blip r:embed="rId8" cstate="print"/>
          <a:stretch>
            <a:fillRect/>
          </a:stretch>
        </p:blipFill>
        <p:spPr>
          <a:xfrm>
            <a:off x="860425" y="530288"/>
            <a:ext cx="368300" cy="474662"/>
          </a:xfrm>
          <a:prstGeom prst="rect">
            <a:avLst/>
          </a:prstGeom>
        </p:spPr>
      </p:pic>
      <p:pic>
        <p:nvPicPr>
          <p:cNvPr id="20" name="bg object 20"/>
          <p:cNvPicPr/>
          <p:nvPr/>
        </p:nvPicPr>
        <p:blipFill>
          <a:blip r:embed="rId9" cstate="print"/>
          <a:stretch>
            <a:fillRect/>
          </a:stretch>
        </p:blipFill>
        <p:spPr>
          <a:xfrm>
            <a:off x="76200" y="457199"/>
            <a:ext cx="560387" cy="422275"/>
          </a:xfrm>
          <a:prstGeom prst="rect">
            <a:avLst/>
          </a:prstGeom>
        </p:spPr>
      </p:pic>
      <p:sp>
        <p:nvSpPr>
          <p:cNvPr id="21" name="bg object 21"/>
          <p:cNvSpPr/>
          <p:nvPr/>
        </p:nvSpPr>
        <p:spPr>
          <a:xfrm>
            <a:off x="711200" y="63"/>
            <a:ext cx="31750" cy="1052830"/>
          </a:xfrm>
          <a:custGeom>
            <a:avLst/>
            <a:gdLst/>
            <a:ahLst/>
            <a:cxnLst/>
            <a:rect l="l" t="t" r="r" b="b"/>
            <a:pathLst>
              <a:path w="31750" h="1052830">
                <a:moveTo>
                  <a:pt x="31750" y="565086"/>
                </a:moveTo>
                <a:lnTo>
                  <a:pt x="0" y="565086"/>
                </a:lnTo>
                <a:lnTo>
                  <a:pt x="0" y="1052512"/>
                </a:lnTo>
                <a:lnTo>
                  <a:pt x="31750" y="1052512"/>
                </a:lnTo>
                <a:lnTo>
                  <a:pt x="31750" y="565086"/>
                </a:lnTo>
                <a:close/>
              </a:path>
              <a:path w="31750" h="1052830">
                <a:moveTo>
                  <a:pt x="31750" y="0"/>
                </a:moveTo>
                <a:lnTo>
                  <a:pt x="0" y="0"/>
                </a:lnTo>
                <a:lnTo>
                  <a:pt x="0" y="533336"/>
                </a:lnTo>
                <a:lnTo>
                  <a:pt x="31750" y="533336"/>
                </a:lnTo>
                <a:lnTo>
                  <a:pt x="31750" y="0"/>
                </a:lnTo>
                <a:close/>
              </a:path>
            </a:pathLst>
          </a:custGeom>
          <a:solidFill>
            <a:srgbClr val="EDEBE0"/>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442912" y="533399"/>
            <a:ext cx="8226425" cy="31750"/>
          </a:xfrm>
          <a:prstGeom prst="rect">
            <a:avLst/>
          </a:prstGeom>
        </p:spPr>
      </p:pic>
      <p:sp>
        <p:nvSpPr>
          <p:cNvPr id="2" name="Holder 2"/>
          <p:cNvSpPr>
            <a:spLocks noGrp="1"/>
          </p:cNvSpPr>
          <p:nvPr>
            <p:ph type="title"/>
          </p:nvPr>
        </p:nvSpPr>
        <p:spPr>
          <a:xfrm>
            <a:off x="307340" y="1164081"/>
            <a:ext cx="8530590" cy="1732280"/>
          </a:xfrm>
          <a:prstGeom prst="rect">
            <a:avLst/>
          </a:prstGeom>
        </p:spPr>
        <p:txBody>
          <a:bodyPr wrap="square" lIns="0" tIns="0" rIns="0" bIns="0">
            <a:spAutoFit/>
          </a:bodyPr>
          <a:lstStyle>
            <a:lvl1pPr>
              <a:defRPr sz="2800" b="0" i="1">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07340" y="1164081"/>
            <a:ext cx="8530590" cy="1732280"/>
          </a:xfrm>
          <a:prstGeom prst="rect">
            <a:avLst/>
          </a:prstGeom>
        </p:spPr>
        <p:txBody>
          <a:bodyPr wrap="square" lIns="0" tIns="0" rIns="0" bIns="0">
            <a:spAutoFit/>
          </a:bodyPr>
          <a:lstStyle>
            <a:lvl1pPr>
              <a:defRPr sz="2800" b="0" i="1">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9/27/2022</a:t>
            </a:fld>
            <a:endParaRPr lang="en-US"/>
          </a:p>
        </p:txBody>
      </p:sp>
      <p:sp>
        <p:nvSpPr>
          <p:cNvPr id="6" name="Holder 6"/>
          <p:cNvSpPr>
            <a:spLocks noGrp="1"/>
          </p:cNvSpPr>
          <p:nvPr>
            <p:ph type="sldNum" sz="quarter" idx="7"/>
          </p:nvPr>
        </p:nvSpPr>
        <p:spPr>
          <a:xfrm>
            <a:off x="535940" y="6464909"/>
            <a:ext cx="40005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5" dirty="0"/>
              <a:t>19.</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5.jp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F423C-72D9-CC14-A817-BE71AD945BA6}"/>
              </a:ext>
            </a:extLst>
          </p:cNvPr>
          <p:cNvSpPr txBox="1"/>
          <p:nvPr/>
        </p:nvSpPr>
        <p:spPr>
          <a:xfrm>
            <a:off x="914400" y="838200"/>
            <a:ext cx="7315200" cy="1754326"/>
          </a:xfrm>
          <a:prstGeom prst="rect">
            <a:avLst/>
          </a:prstGeom>
          <a:noFill/>
        </p:spPr>
        <p:txBody>
          <a:bodyPr wrap="square">
            <a:spAutoFit/>
          </a:bodyPr>
          <a:lstStyle/>
          <a:p>
            <a:pPr algn="ctr"/>
            <a:r>
              <a:rPr lang="en-US" sz="2800" b="1" i="0" dirty="0">
                <a:solidFill>
                  <a:srgbClr val="FF0000"/>
                </a:solidFill>
                <a:effectLst/>
                <a:latin typeface="Times New Roman" panose="02020603050405020304" pitchFamily="18" charset="0"/>
                <a:cs typeface="Times New Roman" panose="02020603050405020304" pitchFamily="18" charset="0"/>
              </a:rPr>
              <a:t>What is classless addressing?</a:t>
            </a:r>
          </a:p>
          <a:p>
            <a:pPr algn="l"/>
            <a:endParaRPr lang="en-US" sz="2000" b="1" dirty="0">
              <a:solidFill>
                <a:srgbClr val="262262"/>
              </a:solidFill>
              <a:latin typeface="Times New Roman" panose="02020603050405020304" pitchFamily="18" charset="0"/>
              <a:cs typeface="Times New Roman" panose="02020603050405020304" pitchFamily="18" charset="0"/>
            </a:endParaRPr>
          </a:p>
          <a:p>
            <a:pPr algn="l"/>
            <a:endParaRPr lang="en-US" sz="2000" b="1" i="0" dirty="0">
              <a:solidFill>
                <a:srgbClr val="262262"/>
              </a:solidFill>
              <a:effectLst/>
              <a:latin typeface="Times New Roman" panose="02020603050405020304" pitchFamily="18" charset="0"/>
              <a:cs typeface="Times New Roman" panose="02020603050405020304" pitchFamily="18" charset="0"/>
            </a:endParaRPr>
          </a:p>
          <a:p>
            <a:pPr algn="l"/>
            <a:r>
              <a:rPr lang="en-US" i="0" dirty="0">
                <a:solidFill>
                  <a:srgbClr val="252627"/>
                </a:solidFill>
                <a:effectLst/>
                <a:latin typeface="Times New Roman" panose="02020603050405020304" pitchFamily="18" charset="0"/>
                <a:cs typeface="Times New Roman" panose="02020603050405020304" pitchFamily="18" charset="0"/>
              </a:rPr>
              <a:t>Classless addressing is an IPv4 addressing architecture that uses variable-length subnet masking.</a:t>
            </a:r>
          </a:p>
        </p:txBody>
      </p:sp>
      <p:sp>
        <p:nvSpPr>
          <p:cNvPr id="5" name="TextBox 4">
            <a:extLst>
              <a:ext uri="{FF2B5EF4-FFF2-40B4-BE49-F238E27FC236}">
                <a16:creationId xmlns:a16="http://schemas.microsoft.com/office/drawing/2014/main" id="{CAA44F28-8E5D-FB91-0A27-123358904F71}"/>
              </a:ext>
            </a:extLst>
          </p:cNvPr>
          <p:cNvSpPr txBox="1"/>
          <p:nvPr/>
        </p:nvSpPr>
        <p:spPr>
          <a:xfrm>
            <a:off x="914400" y="2971800"/>
            <a:ext cx="7086600" cy="2308324"/>
          </a:xfrm>
          <a:prstGeom prst="rect">
            <a:avLst/>
          </a:prstGeom>
          <a:noFill/>
        </p:spPr>
        <p:txBody>
          <a:bodyPr wrap="square">
            <a:spAutoFit/>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Classless Addressing</a:t>
            </a:r>
            <a:endParaRPr lang="en-US"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To reduce the wastage of IP addresses in a block, we use sub-netting. What we do is that we use host id bits as net id bits of a classful IP address. We give the IP address and define the number of bits for mask along with it (usually followed by a ‘/’ symbol), like, 192.168.1.1/28. Here, subnet mask is found by putting the given number of bits out of 32 as 1, like, in the given address, we need to put 28 out of 32 bits as 1 and the rest as 0, and so, the subnet mask would be 255.255.255.240.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164081"/>
            <a:ext cx="8530590" cy="2585720"/>
          </a:xfrm>
          <a:prstGeom prst="rect">
            <a:avLst/>
          </a:prstGeom>
        </p:spPr>
        <p:txBody>
          <a:bodyPr vert="horz" wrap="square" lIns="0" tIns="12065" rIns="0" bIns="0" rtlCol="0">
            <a:spAutoFit/>
          </a:bodyPr>
          <a:lstStyle/>
          <a:p>
            <a:pPr marL="455930" marR="5080" indent="-443865" algn="just">
              <a:lnSpc>
                <a:spcPct val="100000"/>
              </a:lnSpc>
              <a:spcBef>
                <a:spcPts val="95"/>
              </a:spcBef>
            </a:pPr>
            <a:r>
              <a:rPr sz="2800" i="1" dirty="0">
                <a:solidFill>
                  <a:srgbClr val="0000FF"/>
                </a:solidFill>
                <a:latin typeface="Times New Roman"/>
                <a:cs typeface="Times New Roman"/>
              </a:rPr>
              <a:t>b.</a:t>
            </a:r>
            <a:r>
              <a:rPr sz="2800" i="1" spc="5" dirty="0">
                <a:solidFill>
                  <a:srgbClr val="0000FF"/>
                </a:solidFill>
                <a:latin typeface="Times New Roman"/>
                <a:cs typeface="Times New Roman"/>
              </a:rPr>
              <a:t> </a:t>
            </a:r>
            <a:r>
              <a:rPr sz="2800" i="1" dirty="0">
                <a:latin typeface="Times New Roman"/>
                <a:cs typeface="Times New Roman"/>
              </a:rPr>
              <a:t>The</a:t>
            </a:r>
            <a:r>
              <a:rPr sz="2800" i="1" spc="5" dirty="0">
                <a:latin typeface="Times New Roman"/>
                <a:cs typeface="Times New Roman"/>
              </a:rPr>
              <a:t> </a:t>
            </a:r>
            <a:r>
              <a:rPr sz="2800" i="1" spc="-5" dirty="0">
                <a:latin typeface="Times New Roman"/>
                <a:cs typeface="Times New Roman"/>
              </a:rPr>
              <a:t>last</a:t>
            </a:r>
            <a:r>
              <a:rPr sz="2800" i="1" dirty="0">
                <a:latin typeface="Times New Roman"/>
                <a:cs typeface="Times New Roman"/>
              </a:rPr>
              <a:t> </a:t>
            </a:r>
            <a:r>
              <a:rPr sz="2800" i="1" spc="-20" dirty="0">
                <a:latin typeface="Times New Roman"/>
                <a:cs typeface="Times New Roman"/>
              </a:rPr>
              <a:t>address</a:t>
            </a:r>
            <a:r>
              <a:rPr sz="2800" i="1" spc="-15" dirty="0">
                <a:latin typeface="Times New Roman"/>
                <a:cs typeface="Times New Roman"/>
              </a:rPr>
              <a:t> </a:t>
            </a:r>
            <a:r>
              <a:rPr sz="2800" i="1" spc="-5" dirty="0">
                <a:latin typeface="Times New Roman"/>
                <a:cs typeface="Times New Roman"/>
              </a:rPr>
              <a:t>can</a:t>
            </a:r>
            <a:r>
              <a:rPr sz="2800" i="1" dirty="0">
                <a:latin typeface="Times New Roman"/>
                <a:cs typeface="Times New Roman"/>
              </a:rPr>
              <a:t> be</a:t>
            </a:r>
            <a:r>
              <a:rPr sz="2800" i="1" spc="5" dirty="0">
                <a:latin typeface="Times New Roman"/>
                <a:cs typeface="Times New Roman"/>
              </a:rPr>
              <a:t> </a:t>
            </a:r>
            <a:r>
              <a:rPr sz="2800" i="1" dirty="0">
                <a:latin typeface="Times New Roman"/>
                <a:cs typeface="Times New Roman"/>
              </a:rPr>
              <a:t>found</a:t>
            </a:r>
            <a:r>
              <a:rPr sz="2800" i="1" spc="5" dirty="0">
                <a:latin typeface="Times New Roman"/>
                <a:cs typeface="Times New Roman"/>
              </a:rPr>
              <a:t> </a:t>
            </a:r>
            <a:r>
              <a:rPr sz="2800" i="1" dirty="0">
                <a:latin typeface="Times New Roman"/>
                <a:cs typeface="Times New Roman"/>
              </a:rPr>
              <a:t>by</a:t>
            </a:r>
            <a:r>
              <a:rPr sz="2800" i="1" spc="5" dirty="0">
                <a:latin typeface="Times New Roman"/>
                <a:cs typeface="Times New Roman"/>
              </a:rPr>
              <a:t> </a:t>
            </a:r>
            <a:r>
              <a:rPr sz="2800" i="1" spc="-5" dirty="0">
                <a:latin typeface="Times New Roman"/>
                <a:cs typeface="Times New Roman"/>
              </a:rPr>
              <a:t>ORing</a:t>
            </a:r>
            <a:r>
              <a:rPr sz="2800" i="1" dirty="0">
                <a:latin typeface="Times New Roman"/>
                <a:cs typeface="Times New Roman"/>
              </a:rPr>
              <a:t> the</a:t>
            </a:r>
            <a:r>
              <a:rPr sz="2800" i="1" spc="5" dirty="0">
                <a:latin typeface="Times New Roman"/>
                <a:cs typeface="Times New Roman"/>
              </a:rPr>
              <a:t> </a:t>
            </a:r>
            <a:r>
              <a:rPr sz="2800" i="1" spc="-5" dirty="0">
                <a:latin typeface="Times New Roman"/>
                <a:cs typeface="Times New Roman"/>
              </a:rPr>
              <a:t>given </a:t>
            </a:r>
            <a:r>
              <a:rPr sz="2800" i="1" dirty="0">
                <a:latin typeface="Times New Roman"/>
                <a:cs typeface="Times New Roman"/>
              </a:rPr>
              <a:t> </a:t>
            </a:r>
            <a:r>
              <a:rPr sz="2800" i="1" spc="-15" dirty="0">
                <a:latin typeface="Times New Roman"/>
                <a:cs typeface="Times New Roman"/>
              </a:rPr>
              <a:t>addresses</a:t>
            </a:r>
            <a:r>
              <a:rPr sz="2800" i="1" spc="-10" dirty="0">
                <a:latin typeface="Times New Roman"/>
                <a:cs typeface="Times New Roman"/>
              </a:rPr>
              <a:t> </a:t>
            </a:r>
            <a:r>
              <a:rPr sz="2800" i="1" spc="-5" dirty="0">
                <a:latin typeface="Times New Roman"/>
                <a:cs typeface="Times New Roman"/>
              </a:rPr>
              <a:t>with</a:t>
            </a:r>
            <a:r>
              <a:rPr sz="2800" i="1" dirty="0">
                <a:latin typeface="Times New Roman"/>
                <a:cs typeface="Times New Roman"/>
              </a:rPr>
              <a:t> </a:t>
            </a:r>
            <a:r>
              <a:rPr sz="2800" i="1" spc="-5" dirty="0">
                <a:latin typeface="Times New Roman"/>
                <a:cs typeface="Times New Roman"/>
              </a:rPr>
              <a:t>the</a:t>
            </a:r>
            <a:r>
              <a:rPr sz="2800" i="1" dirty="0">
                <a:latin typeface="Times New Roman"/>
                <a:cs typeface="Times New Roman"/>
              </a:rPr>
              <a:t> </a:t>
            </a:r>
            <a:r>
              <a:rPr sz="2800" i="1" spc="-5" dirty="0">
                <a:latin typeface="Times New Roman"/>
                <a:cs typeface="Times New Roman"/>
              </a:rPr>
              <a:t>complement</a:t>
            </a:r>
            <a:r>
              <a:rPr sz="2800" i="1" dirty="0">
                <a:latin typeface="Times New Roman"/>
                <a:cs typeface="Times New Roman"/>
              </a:rPr>
              <a:t> of</a:t>
            </a:r>
            <a:r>
              <a:rPr sz="2800" i="1" spc="700" dirty="0">
                <a:latin typeface="Times New Roman"/>
                <a:cs typeface="Times New Roman"/>
              </a:rPr>
              <a:t> </a:t>
            </a:r>
            <a:r>
              <a:rPr sz="2800" i="1" dirty="0">
                <a:latin typeface="Times New Roman"/>
                <a:cs typeface="Times New Roman"/>
              </a:rPr>
              <a:t>the</a:t>
            </a:r>
            <a:r>
              <a:rPr sz="2800" i="1" spc="700" dirty="0">
                <a:latin typeface="Times New Roman"/>
                <a:cs typeface="Times New Roman"/>
              </a:rPr>
              <a:t> </a:t>
            </a:r>
            <a:r>
              <a:rPr sz="2800" i="1" spc="-5" dirty="0">
                <a:latin typeface="Times New Roman"/>
                <a:cs typeface="Times New Roman"/>
              </a:rPr>
              <a:t>mask.</a:t>
            </a:r>
            <a:r>
              <a:rPr sz="2800" i="1" spc="690" dirty="0">
                <a:latin typeface="Times New Roman"/>
                <a:cs typeface="Times New Roman"/>
              </a:rPr>
              <a:t> </a:t>
            </a:r>
            <a:r>
              <a:rPr sz="2800" i="1" spc="-5" dirty="0">
                <a:latin typeface="Times New Roman"/>
                <a:cs typeface="Times New Roman"/>
              </a:rPr>
              <a:t>ORing </a:t>
            </a:r>
            <a:r>
              <a:rPr sz="2800" i="1" dirty="0">
                <a:latin typeface="Times New Roman"/>
                <a:cs typeface="Times New Roman"/>
              </a:rPr>
              <a:t> </a:t>
            </a:r>
            <a:r>
              <a:rPr sz="2800" i="1" spc="-30" dirty="0">
                <a:latin typeface="Times New Roman"/>
                <a:cs typeface="Times New Roman"/>
              </a:rPr>
              <a:t>here </a:t>
            </a:r>
            <a:r>
              <a:rPr sz="2800" i="1" spc="-5" dirty="0">
                <a:latin typeface="Times New Roman"/>
                <a:cs typeface="Times New Roman"/>
              </a:rPr>
              <a:t>is done bit </a:t>
            </a:r>
            <a:r>
              <a:rPr sz="2800" i="1" spc="-10" dirty="0">
                <a:latin typeface="Times New Roman"/>
                <a:cs typeface="Times New Roman"/>
              </a:rPr>
              <a:t>by </a:t>
            </a:r>
            <a:r>
              <a:rPr sz="2800" i="1" dirty="0">
                <a:latin typeface="Times New Roman"/>
                <a:cs typeface="Times New Roman"/>
              </a:rPr>
              <a:t>bit. </a:t>
            </a:r>
            <a:r>
              <a:rPr sz="2800" i="1" spc="-5" dirty="0">
                <a:latin typeface="Times New Roman"/>
                <a:cs typeface="Times New Roman"/>
              </a:rPr>
              <a:t>The </a:t>
            </a:r>
            <a:r>
              <a:rPr sz="2800" i="1" spc="-20" dirty="0">
                <a:latin typeface="Times New Roman"/>
                <a:cs typeface="Times New Roman"/>
              </a:rPr>
              <a:t>result </a:t>
            </a:r>
            <a:r>
              <a:rPr sz="2800" i="1" spc="-10" dirty="0">
                <a:latin typeface="Times New Roman"/>
                <a:cs typeface="Times New Roman"/>
              </a:rPr>
              <a:t>of </a:t>
            </a:r>
            <a:r>
              <a:rPr sz="2800" i="1" dirty="0">
                <a:latin typeface="Times New Roman"/>
                <a:cs typeface="Times New Roman"/>
              </a:rPr>
              <a:t>ORing </a:t>
            </a:r>
            <a:r>
              <a:rPr sz="2800" i="1" spc="-5" dirty="0">
                <a:latin typeface="Times New Roman"/>
                <a:cs typeface="Times New Roman"/>
              </a:rPr>
              <a:t>2 bits is 0 if </a:t>
            </a:r>
            <a:r>
              <a:rPr sz="2800" i="1" dirty="0">
                <a:latin typeface="Times New Roman"/>
                <a:cs typeface="Times New Roman"/>
              </a:rPr>
              <a:t> </a:t>
            </a:r>
            <a:r>
              <a:rPr sz="2800" i="1" spc="-5" dirty="0">
                <a:latin typeface="Times New Roman"/>
                <a:cs typeface="Times New Roman"/>
              </a:rPr>
              <a:t>both</a:t>
            </a:r>
            <a:r>
              <a:rPr sz="2800" i="1" dirty="0">
                <a:latin typeface="Times New Roman"/>
                <a:cs typeface="Times New Roman"/>
              </a:rPr>
              <a:t> </a:t>
            </a:r>
            <a:r>
              <a:rPr sz="2800" i="1" spc="-5" dirty="0">
                <a:latin typeface="Times New Roman"/>
                <a:cs typeface="Times New Roman"/>
              </a:rPr>
              <a:t>bits</a:t>
            </a:r>
            <a:r>
              <a:rPr sz="2800" i="1" dirty="0">
                <a:latin typeface="Times New Roman"/>
                <a:cs typeface="Times New Roman"/>
              </a:rPr>
              <a:t> </a:t>
            </a:r>
            <a:r>
              <a:rPr sz="2800" i="1" spc="-40" dirty="0">
                <a:latin typeface="Times New Roman"/>
                <a:cs typeface="Times New Roman"/>
              </a:rPr>
              <a:t>are</a:t>
            </a:r>
            <a:r>
              <a:rPr sz="2800" i="1" spc="625" dirty="0">
                <a:latin typeface="Times New Roman"/>
                <a:cs typeface="Times New Roman"/>
              </a:rPr>
              <a:t> </a:t>
            </a:r>
            <a:r>
              <a:rPr sz="2800" i="1" spc="-10" dirty="0">
                <a:latin typeface="Times New Roman"/>
                <a:cs typeface="Times New Roman"/>
              </a:rPr>
              <a:t>0s;</a:t>
            </a:r>
            <a:r>
              <a:rPr sz="2800" i="1" spc="-5" dirty="0">
                <a:latin typeface="Times New Roman"/>
                <a:cs typeface="Times New Roman"/>
              </a:rPr>
              <a:t> </a:t>
            </a:r>
            <a:r>
              <a:rPr sz="2800" i="1" dirty="0">
                <a:latin typeface="Times New Roman"/>
                <a:cs typeface="Times New Roman"/>
              </a:rPr>
              <a:t>the</a:t>
            </a:r>
            <a:r>
              <a:rPr sz="2800" i="1" spc="5" dirty="0">
                <a:latin typeface="Times New Roman"/>
                <a:cs typeface="Times New Roman"/>
              </a:rPr>
              <a:t> </a:t>
            </a:r>
            <a:r>
              <a:rPr sz="2800" i="1" spc="-25" dirty="0">
                <a:latin typeface="Times New Roman"/>
                <a:cs typeface="Times New Roman"/>
              </a:rPr>
              <a:t>result</a:t>
            </a:r>
            <a:r>
              <a:rPr sz="2800" i="1" spc="-20" dirty="0">
                <a:latin typeface="Times New Roman"/>
                <a:cs typeface="Times New Roman"/>
              </a:rPr>
              <a:t> </a:t>
            </a:r>
            <a:r>
              <a:rPr sz="2800" i="1" spc="-5" dirty="0">
                <a:latin typeface="Times New Roman"/>
                <a:cs typeface="Times New Roman"/>
              </a:rPr>
              <a:t>is</a:t>
            </a:r>
            <a:r>
              <a:rPr sz="2800" i="1" dirty="0">
                <a:latin typeface="Times New Roman"/>
                <a:cs typeface="Times New Roman"/>
              </a:rPr>
              <a:t> </a:t>
            </a:r>
            <a:r>
              <a:rPr sz="2800" i="1" spc="-5" dirty="0">
                <a:latin typeface="Times New Roman"/>
                <a:cs typeface="Times New Roman"/>
              </a:rPr>
              <a:t>1</a:t>
            </a:r>
            <a:r>
              <a:rPr sz="2800" i="1" dirty="0">
                <a:latin typeface="Times New Roman"/>
                <a:cs typeface="Times New Roman"/>
              </a:rPr>
              <a:t> </a:t>
            </a:r>
            <a:r>
              <a:rPr sz="2800" i="1" spc="-5" dirty="0">
                <a:latin typeface="Times New Roman"/>
                <a:cs typeface="Times New Roman"/>
              </a:rPr>
              <a:t>otherwise.</a:t>
            </a:r>
            <a:r>
              <a:rPr sz="2800" i="1" dirty="0">
                <a:latin typeface="Times New Roman"/>
                <a:cs typeface="Times New Roman"/>
              </a:rPr>
              <a:t> The </a:t>
            </a:r>
            <a:r>
              <a:rPr sz="2800" i="1" spc="-685" dirty="0">
                <a:latin typeface="Times New Roman"/>
                <a:cs typeface="Times New Roman"/>
              </a:rPr>
              <a:t> </a:t>
            </a:r>
            <a:r>
              <a:rPr sz="2800" i="1" spc="-5" dirty="0">
                <a:latin typeface="Times New Roman"/>
                <a:cs typeface="Times New Roman"/>
              </a:rPr>
              <a:t>complement</a:t>
            </a:r>
            <a:r>
              <a:rPr sz="2800" i="1" dirty="0">
                <a:latin typeface="Times New Roman"/>
                <a:cs typeface="Times New Roman"/>
              </a:rPr>
              <a:t> of </a:t>
            </a:r>
            <a:r>
              <a:rPr sz="2800" i="1" spc="-5" dirty="0">
                <a:latin typeface="Times New Roman"/>
                <a:cs typeface="Times New Roman"/>
              </a:rPr>
              <a:t>a number</a:t>
            </a:r>
            <a:r>
              <a:rPr sz="2800" i="1" dirty="0">
                <a:latin typeface="Times New Roman"/>
                <a:cs typeface="Times New Roman"/>
              </a:rPr>
              <a:t> </a:t>
            </a:r>
            <a:r>
              <a:rPr sz="2800" i="1" spc="-10" dirty="0">
                <a:latin typeface="Times New Roman"/>
                <a:cs typeface="Times New Roman"/>
              </a:rPr>
              <a:t>is</a:t>
            </a:r>
            <a:r>
              <a:rPr sz="2800" i="1" spc="680" dirty="0">
                <a:latin typeface="Times New Roman"/>
                <a:cs typeface="Times New Roman"/>
              </a:rPr>
              <a:t> </a:t>
            </a:r>
            <a:r>
              <a:rPr sz="2800" i="1" spc="-5" dirty="0">
                <a:latin typeface="Times New Roman"/>
                <a:cs typeface="Times New Roman"/>
              </a:rPr>
              <a:t>found</a:t>
            </a:r>
            <a:r>
              <a:rPr sz="2800" i="1" spc="690" dirty="0">
                <a:latin typeface="Times New Roman"/>
                <a:cs typeface="Times New Roman"/>
              </a:rPr>
              <a:t> </a:t>
            </a:r>
            <a:r>
              <a:rPr sz="2800" i="1" spc="-10" dirty="0">
                <a:latin typeface="Times New Roman"/>
                <a:cs typeface="Times New Roman"/>
              </a:rPr>
              <a:t>by </a:t>
            </a:r>
            <a:r>
              <a:rPr sz="2800" i="1" spc="-5" dirty="0">
                <a:latin typeface="Times New Roman"/>
                <a:cs typeface="Times New Roman"/>
              </a:rPr>
              <a:t>changing</a:t>
            </a:r>
            <a:r>
              <a:rPr sz="2800" i="1" spc="690" dirty="0">
                <a:latin typeface="Times New Roman"/>
                <a:cs typeface="Times New Roman"/>
              </a:rPr>
              <a:t> </a:t>
            </a:r>
            <a:r>
              <a:rPr sz="2800" i="1" spc="-5" dirty="0">
                <a:latin typeface="Times New Roman"/>
                <a:cs typeface="Times New Roman"/>
              </a:rPr>
              <a:t>each 1 </a:t>
            </a:r>
            <a:r>
              <a:rPr sz="2800" i="1" spc="-685" dirty="0">
                <a:latin typeface="Times New Roman"/>
                <a:cs typeface="Times New Roman"/>
              </a:rPr>
              <a:t> </a:t>
            </a:r>
            <a:r>
              <a:rPr sz="2800" i="1" spc="-5" dirty="0">
                <a:latin typeface="Times New Roman"/>
                <a:cs typeface="Times New Roman"/>
              </a:rPr>
              <a:t>to</a:t>
            </a:r>
            <a:r>
              <a:rPr sz="2800" i="1" spc="-15" dirty="0">
                <a:latin typeface="Times New Roman"/>
                <a:cs typeface="Times New Roman"/>
              </a:rPr>
              <a:t> </a:t>
            </a:r>
            <a:r>
              <a:rPr sz="2800" i="1" spc="-5" dirty="0">
                <a:latin typeface="Times New Roman"/>
                <a:cs typeface="Times New Roman"/>
              </a:rPr>
              <a:t>0</a:t>
            </a:r>
            <a:r>
              <a:rPr sz="2800" i="1" dirty="0">
                <a:latin typeface="Times New Roman"/>
                <a:cs typeface="Times New Roman"/>
              </a:rPr>
              <a:t> and </a:t>
            </a:r>
            <a:r>
              <a:rPr sz="2800" i="1" spc="-5" dirty="0">
                <a:latin typeface="Times New Roman"/>
                <a:cs typeface="Times New Roman"/>
              </a:rPr>
              <a:t>each 0</a:t>
            </a:r>
            <a:r>
              <a:rPr sz="2800" i="1" dirty="0">
                <a:latin typeface="Times New Roman"/>
                <a:cs typeface="Times New Roman"/>
              </a:rPr>
              <a:t> </a:t>
            </a:r>
            <a:r>
              <a:rPr sz="2800" i="1" spc="-5" dirty="0">
                <a:latin typeface="Times New Roman"/>
                <a:cs typeface="Times New Roman"/>
              </a:rPr>
              <a:t>to</a:t>
            </a:r>
            <a:r>
              <a:rPr sz="2800" i="1" spc="-15" dirty="0">
                <a:latin typeface="Times New Roman"/>
                <a:cs typeface="Times New Roman"/>
              </a:rPr>
              <a:t> </a:t>
            </a:r>
            <a:r>
              <a:rPr sz="2800" i="1" dirty="0">
                <a:latin typeface="Times New Roman"/>
                <a:cs typeface="Times New Roman"/>
              </a:rPr>
              <a:t>1.</a:t>
            </a:r>
            <a:endParaRPr sz="2800">
              <a:latin typeface="Times New Roman"/>
              <a:cs typeface="Times New Roman"/>
            </a:endParaRPr>
          </a:p>
        </p:txBody>
      </p:sp>
      <p:sp>
        <p:nvSpPr>
          <p:cNvPr id="3" name="object 3"/>
          <p:cNvSpPr txBox="1">
            <a:spLocks noGrp="1"/>
          </p:cNvSpPr>
          <p:nvPr>
            <p:ph type="title"/>
          </p:nvPr>
        </p:nvSpPr>
        <p:spPr>
          <a:xfrm>
            <a:off x="1222044" y="25400"/>
            <a:ext cx="239141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0FF"/>
                </a:solidFill>
              </a:rPr>
              <a:t>Example</a:t>
            </a:r>
            <a:r>
              <a:rPr sz="1800" spc="-50" dirty="0">
                <a:solidFill>
                  <a:srgbClr val="0000FF"/>
                </a:solidFill>
              </a:rPr>
              <a:t> </a:t>
            </a:r>
            <a:r>
              <a:rPr sz="1800" dirty="0">
                <a:solidFill>
                  <a:srgbClr val="0000FF"/>
                </a:solidFill>
              </a:rPr>
              <a:t>19.9</a:t>
            </a:r>
            <a:r>
              <a:rPr sz="1800" spc="-30" dirty="0">
                <a:solidFill>
                  <a:srgbClr val="0000FF"/>
                </a:solidFill>
              </a:rPr>
              <a:t> </a:t>
            </a:r>
            <a:r>
              <a:rPr sz="1800" spc="-5" dirty="0">
                <a:solidFill>
                  <a:srgbClr val="0000FF"/>
                </a:solidFill>
              </a:rPr>
              <a:t>(continued)</a:t>
            </a:r>
            <a:endParaRPr sz="1800"/>
          </a:p>
        </p:txBody>
      </p:sp>
      <p:grpSp>
        <p:nvGrpSpPr>
          <p:cNvPr id="4" name="object 4"/>
          <p:cNvGrpSpPr/>
          <p:nvPr/>
        </p:nvGrpSpPr>
        <p:grpSpPr>
          <a:xfrm>
            <a:off x="171450" y="4029709"/>
            <a:ext cx="8816975" cy="1437640"/>
            <a:chOff x="171450" y="4029709"/>
            <a:chExt cx="8816975" cy="1437640"/>
          </a:xfrm>
        </p:grpSpPr>
        <p:pic>
          <p:nvPicPr>
            <p:cNvPr id="5" name="object 5"/>
            <p:cNvPicPr/>
            <p:nvPr/>
          </p:nvPicPr>
          <p:blipFill>
            <a:blip r:embed="rId2" cstate="print"/>
            <a:stretch>
              <a:fillRect/>
            </a:stretch>
          </p:blipFill>
          <p:spPr>
            <a:xfrm>
              <a:off x="228600" y="4086223"/>
              <a:ext cx="8691712" cy="1323905"/>
            </a:xfrm>
            <a:prstGeom prst="rect">
              <a:avLst/>
            </a:prstGeom>
          </p:spPr>
        </p:pic>
        <p:sp>
          <p:nvSpPr>
            <p:cNvPr id="6" name="object 6"/>
            <p:cNvSpPr/>
            <p:nvPr/>
          </p:nvSpPr>
          <p:spPr>
            <a:xfrm>
              <a:off x="171450" y="4029709"/>
              <a:ext cx="8816975" cy="1437640"/>
            </a:xfrm>
            <a:custGeom>
              <a:avLst/>
              <a:gdLst/>
              <a:ahLst/>
              <a:cxnLst/>
              <a:rect l="l" t="t" r="r" b="b"/>
              <a:pathLst>
                <a:path w="8816975" h="1437639">
                  <a:moveTo>
                    <a:pt x="8771255" y="45720"/>
                  </a:moveTo>
                  <a:lnTo>
                    <a:pt x="8759825" y="45720"/>
                  </a:lnTo>
                  <a:lnTo>
                    <a:pt x="8759825" y="57150"/>
                  </a:lnTo>
                  <a:lnTo>
                    <a:pt x="8759825" y="1380490"/>
                  </a:lnTo>
                  <a:lnTo>
                    <a:pt x="57150" y="1380490"/>
                  </a:lnTo>
                  <a:lnTo>
                    <a:pt x="57150" y="57150"/>
                  </a:lnTo>
                  <a:lnTo>
                    <a:pt x="8759825" y="57150"/>
                  </a:lnTo>
                  <a:lnTo>
                    <a:pt x="8759825" y="45720"/>
                  </a:lnTo>
                  <a:lnTo>
                    <a:pt x="45720" y="45720"/>
                  </a:lnTo>
                  <a:lnTo>
                    <a:pt x="45720" y="57150"/>
                  </a:lnTo>
                  <a:lnTo>
                    <a:pt x="45720" y="1380490"/>
                  </a:lnTo>
                  <a:lnTo>
                    <a:pt x="45720" y="1391920"/>
                  </a:lnTo>
                  <a:lnTo>
                    <a:pt x="8771255" y="1391920"/>
                  </a:lnTo>
                  <a:lnTo>
                    <a:pt x="8771255" y="1380502"/>
                  </a:lnTo>
                  <a:lnTo>
                    <a:pt x="8771255" y="57150"/>
                  </a:lnTo>
                  <a:lnTo>
                    <a:pt x="8771255" y="56515"/>
                  </a:lnTo>
                  <a:lnTo>
                    <a:pt x="8771255" y="45720"/>
                  </a:lnTo>
                  <a:close/>
                </a:path>
                <a:path w="8816975" h="1437639">
                  <a:moveTo>
                    <a:pt x="8816975" y="0"/>
                  </a:moveTo>
                  <a:lnTo>
                    <a:pt x="8782685" y="0"/>
                  </a:lnTo>
                  <a:lnTo>
                    <a:pt x="8782685" y="34290"/>
                  </a:lnTo>
                  <a:lnTo>
                    <a:pt x="8782685" y="1403350"/>
                  </a:lnTo>
                  <a:lnTo>
                    <a:pt x="34290" y="1403350"/>
                  </a:lnTo>
                  <a:lnTo>
                    <a:pt x="34290" y="34290"/>
                  </a:lnTo>
                  <a:lnTo>
                    <a:pt x="8782685" y="34290"/>
                  </a:lnTo>
                  <a:lnTo>
                    <a:pt x="8782685" y="0"/>
                  </a:lnTo>
                  <a:lnTo>
                    <a:pt x="0" y="0"/>
                  </a:lnTo>
                  <a:lnTo>
                    <a:pt x="0" y="34290"/>
                  </a:lnTo>
                  <a:lnTo>
                    <a:pt x="0" y="1403350"/>
                  </a:lnTo>
                  <a:lnTo>
                    <a:pt x="0" y="1437640"/>
                  </a:lnTo>
                  <a:lnTo>
                    <a:pt x="8816975" y="1437640"/>
                  </a:lnTo>
                  <a:lnTo>
                    <a:pt x="8816975" y="1403362"/>
                  </a:lnTo>
                  <a:lnTo>
                    <a:pt x="8816975" y="34290"/>
                  </a:lnTo>
                  <a:lnTo>
                    <a:pt x="8816975" y="33655"/>
                  </a:lnTo>
                  <a:lnTo>
                    <a:pt x="8816975" y="0"/>
                  </a:lnTo>
                  <a:close/>
                </a:path>
              </a:pathLst>
            </a:custGeom>
            <a:solidFill>
              <a:srgbClr val="80008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200" y="63"/>
            <a:ext cx="8593455" cy="1052830"/>
            <a:chOff x="76200" y="63"/>
            <a:chExt cx="8593455" cy="1052830"/>
          </a:xfrm>
        </p:grpSpPr>
        <p:sp>
          <p:nvSpPr>
            <p:cNvPr id="3" name="object 3"/>
            <p:cNvSpPr/>
            <p:nvPr/>
          </p:nvSpPr>
          <p:spPr>
            <a:xfrm>
              <a:off x="366712" y="108013"/>
              <a:ext cx="382905" cy="474980"/>
            </a:xfrm>
            <a:custGeom>
              <a:avLst/>
              <a:gdLst/>
              <a:ahLst/>
              <a:cxnLst/>
              <a:rect l="l" t="t" r="r" b="b"/>
              <a:pathLst>
                <a:path w="382905" h="474980">
                  <a:moveTo>
                    <a:pt x="382587" y="0"/>
                  </a:moveTo>
                  <a:lnTo>
                    <a:pt x="0" y="0"/>
                  </a:lnTo>
                  <a:lnTo>
                    <a:pt x="0" y="349186"/>
                  </a:lnTo>
                  <a:lnTo>
                    <a:pt x="0" y="474662"/>
                  </a:lnTo>
                  <a:lnTo>
                    <a:pt x="382587" y="474662"/>
                  </a:lnTo>
                  <a:lnTo>
                    <a:pt x="382587" y="349186"/>
                  </a:lnTo>
                  <a:lnTo>
                    <a:pt x="382587" y="0"/>
                  </a:lnTo>
                  <a:close/>
                </a:path>
              </a:pathLst>
            </a:custGeom>
            <a:solidFill>
              <a:srgbClr val="C0504D"/>
            </a:solidFill>
          </p:spPr>
          <p:txBody>
            <a:bodyPr wrap="square" lIns="0" tIns="0" rIns="0" bIns="0" rtlCol="0"/>
            <a:lstStyle/>
            <a:p>
              <a:endParaRPr/>
            </a:p>
          </p:txBody>
        </p:sp>
        <p:pic>
          <p:nvPicPr>
            <p:cNvPr id="4" name="object 4"/>
            <p:cNvPicPr/>
            <p:nvPr/>
          </p:nvPicPr>
          <p:blipFill>
            <a:blip r:embed="rId2" cstate="print"/>
            <a:stretch>
              <a:fillRect/>
            </a:stretch>
          </p:blipFill>
          <p:spPr>
            <a:xfrm>
              <a:off x="749300" y="108013"/>
              <a:ext cx="328612" cy="474662"/>
            </a:xfrm>
            <a:prstGeom prst="rect">
              <a:avLst/>
            </a:prstGeom>
          </p:spPr>
        </p:pic>
        <p:sp>
          <p:nvSpPr>
            <p:cNvPr id="5" name="object 5"/>
            <p:cNvSpPr/>
            <p:nvPr/>
          </p:nvSpPr>
          <p:spPr>
            <a:xfrm>
              <a:off x="490537" y="530288"/>
              <a:ext cx="370205" cy="474980"/>
            </a:xfrm>
            <a:custGeom>
              <a:avLst/>
              <a:gdLst/>
              <a:ahLst/>
              <a:cxnLst/>
              <a:rect l="l" t="t" r="r" b="b"/>
              <a:pathLst>
                <a:path w="370205" h="474980">
                  <a:moveTo>
                    <a:pt x="369887" y="0"/>
                  </a:moveTo>
                  <a:lnTo>
                    <a:pt x="0" y="0"/>
                  </a:lnTo>
                  <a:lnTo>
                    <a:pt x="0" y="349186"/>
                  </a:lnTo>
                  <a:lnTo>
                    <a:pt x="0" y="474662"/>
                  </a:lnTo>
                  <a:lnTo>
                    <a:pt x="369887" y="474662"/>
                  </a:lnTo>
                  <a:lnTo>
                    <a:pt x="369887" y="349186"/>
                  </a:lnTo>
                  <a:lnTo>
                    <a:pt x="369887" y="0"/>
                  </a:lnTo>
                  <a:close/>
                </a:path>
              </a:pathLst>
            </a:custGeom>
            <a:solidFill>
              <a:srgbClr val="800080"/>
            </a:solidFill>
          </p:spPr>
          <p:txBody>
            <a:bodyPr wrap="square" lIns="0" tIns="0" rIns="0" bIns="0" rtlCol="0"/>
            <a:lstStyle/>
            <a:p>
              <a:endParaRPr/>
            </a:p>
          </p:txBody>
        </p:sp>
        <p:pic>
          <p:nvPicPr>
            <p:cNvPr id="6" name="object 6"/>
            <p:cNvPicPr/>
            <p:nvPr/>
          </p:nvPicPr>
          <p:blipFill>
            <a:blip r:embed="rId3" cstate="print"/>
            <a:stretch>
              <a:fillRect/>
            </a:stretch>
          </p:blipFill>
          <p:spPr>
            <a:xfrm>
              <a:off x="860425" y="530288"/>
              <a:ext cx="368300" cy="474662"/>
            </a:xfrm>
            <a:prstGeom prst="rect">
              <a:avLst/>
            </a:prstGeom>
          </p:spPr>
        </p:pic>
        <p:pic>
          <p:nvPicPr>
            <p:cNvPr id="7" name="object 7"/>
            <p:cNvPicPr/>
            <p:nvPr/>
          </p:nvPicPr>
          <p:blipFill>
            <a:blip r:embed="rId4" cstate="print"/>
            <a:stretch>
              <a:fillRect/>
            </a:stretch>
          </p:blipFill>
          <p:spPr>
            <a:xfrm>
              <a:off x="76200" y="457199"/>
              <a:ext cx="560387" cy="422275"/>
            </a:xfrm>
            <a:prstGeom prst="rect">
              <a:avLst/>
            </a:prstGeom>
          </p:spPr>
        </p:pic>
        <p:sp>
          <p:nvSpPr>
            <p:cNvPr id="8" name="object 8"/>
            <p:cNvSpPr/>
            <p:nvPr/>
          </p:nvSpPr>
          <p:spPr>
            <a:xfrm>
              <a:off x="711200" y="63"/>
              <a:ext cx="31750" cy="1052830"/>
            </a:xfrm>
            <a:custGeom>
              <a:avLst/>
              <a:gdLst/>
              <a:ahLst/>
              <a:cxnLst/>
              <a:rect l="l" t="t" r="r" b="b"/>
              <a:pathLst>
                <a:path w="31750" h="1052830">
                  <a:moveTo>
                    <a:pt x="31750" y="565086"/>
                  </a:moveTo>
                  <a:lnTo>
                    <a:pt x="0" y="565086"/>
                  </a:lnTo>
                  <a:lnTo>
                    <a:pt x="0" y="1052512"/>
                  </a:lnTo>
                  <a:lnTo>
                    <a:pt x="31750" y="1052512"/>
                  </a:lnTo>
                  <a:lnTo>
                    <a:pt x="31750" y="565086"/>
                  </a:lnTo>
                  <a:close/>
                </a:path>
                <a:path w="31750" h="1052830">
                  <a:moveTo>
                    <a:pt x="31750" y="0"/>
                  </a:moveTo>
                  <a:lnTo>
                    <a:pt x="0" y="0"/>
                  </a:lnTo>
                  <a:lnTo>
                    <a:pt x="0" y="533336"/>
                  </a:lnTo>
                  <a:lnTo>
                    <a:pt x="31750" y="533336"/>
                  </a:lnTo>
                  <a:lnTo>
                    <a:pt x="31750" y="0"/>
                  </a:lnTo>
                  <a:close/>
                </a:path>
              </a:pathLst>
            </a:custGeom>
            <a:solidFill>
              <a:srgbClr val="EDEBE0"/>
            </a:solidFill>
          </p:spPr>
          <p:txBody>
            <a:bodyPr wrap="square" lIns="0" tIns="0" rIns="0" bIns="0" rtlCol="0"/>
            <a:lstStyle/>
            <a:p>
              <a:endParaRPr/>
            </a:p>
          </p:txBody>
        </p:sp>
        <p:pic>
          <p:nvPicPr>
            <p:cNvPr id="9" name="object 9"/>
            <p:cNvPicPr/>
            <p:nvPr/>
          </p:nvPicPr>
          <p:blipFill>
            <a:blip r:embed="rId5" cstate="print"/>
            <a:stretch>
              <a:fillRect/>
            </a:stretch>
          </p:blipFill>
          <p:spPr>
            <a:xfrm>
              <a:off x="442912" y="533399"/>
              <a:ext cx="8226425" cy="31750"/>
            </a:xfrm>
            <a:prstGeom prst="rect">
              <a:avLst/>
            </a:prstGeom>
          </p:spPr>
        </p:pic>
      </p:grpSp>
      <p:sp>
        <p:nvSpPr>
          <p:cNvPr id="10" name="object 10"/>
          <p:cNvSpPr txBox="1">
            <a:spLocks noGrp="1"/>
          </p:cNvSpPr>
          <p:nvPr>
            <p:ph type="title"/>
          </p:nvPr>
        </p:nvSpPr>
        <p:spPr>
          <a:xfrm>
            <a:off x="307340" y="1316481"/>
            <a:ext cx="2637155" cy="452120"/>
          </a:xfrm>
          <a:prstGeom prst="rect">
            <a:avLst/>
          </a:prstGeom>
        </p:spPr>
        <p:txBody>
          <a:bodyPr vert="horz" wrap="square" lIns="0" tIns="12065" rIns="0" bIns="0" rtlCol="0">
            <a:spAutoFit/>
          </a:bodyPr>
          <a:lstStyle/>
          <a:p>
            <a:pPr marL="12700">
              <a:lnSpc>
                <a:spcPct val="100000"/>
              </a:lnSpc>
              <a:spcBef>
                <a:spcPts val="95"/>
              </a:spcBef>
              <a:tabLst>
                <a:tab pos="629285" algn="l"/>
                <a:tab pos="1537970" algn="l"/>
              </a:tabLst>
            </a:pPr>
            <a:r>
              <a:rPr spc="-10" dirty="0">
                <a:solidFill>
                  <a:srgbClr val="0000FF"/>
                </a:solidFill>
              </a:rPr>
              <a:t>c</a:t>
            </a:r>
            <a:r>
              <a:rPr spc="-5" dirty="0">
                <a:solidFill>
                  <a:srgbClr val="0000FF"/>
                </a:solidFill>
              </a:rPr>
              <a:t>.</a:t>
            </a:r>
            <a:r>
              <a:rPr dirty="0">
                <a:solidFill>
                  <a:srgbClr val="0000FF"/>
                </a:solidFill>
              </a:rPr>
              <a:t>	</a:t>
            </a:r>
            <a:r>
              <a:rPr dirty="0"/>
              <a:t>Th</a:t>
            </a:r>
            <a:r>
              <a:rPr spc="-5" dirty="0"/>
              <a:t>e</a:t>
            </a:r>
            <a:r>
              <a:rPr dirty="0"/>
              <a:t>	</a:t>
            </a:r>
            <a:r>
              <a:rPr spc="-5" dirty="0"/>
              <a:t>n</a:t>
            </a:r>
            <a:r>
              <a:rPr dirty="0"/>
              <a:t>u</a:t>
            </a:r>
            <a:r>
              <a:rPr spc="-5" dirty="0"/>
              <a:t>mber</a:t>
            </a:r>
          </a:p>
        </p:txBody>
      </p:sp>
      <p:sp>
        <p:nvSpPr>
          <p:cNvPr id="11" name="object 11"/>
          <p:cNvSpPr txBox="1"/>
          <p:nvPr/>
        </p:nvSpPr>
        <p:spPr>
          <a:xfrm>
            <a:off x="3291966" y="1316481"/>
            <a:ext cx="5547360" cy="452120"/>
          </a:xfrm>
          <a:prstGeom prst="rect">
            <a:avLst/>
          </a:prstGeom>
        </p:spPr>
        <p:txBody>
          <a:bodyPr vert="horz" wrap="square" lIns="0" tIns="12065" rIns="0" bIns="0" rtlCol="0">
            <a:spAutoFit/>
          </a:bodyPr>
          <a:lstStyle/>
          <a:p>
            <a:pPr marL="12700">
              <a:lnSpc>
                <a:spcPct val="100000"/>
              </a:lnSpc>
              <a:spcBef>
                <a:spcPts val="95"/>
              </a:spcBef>
              <a:tabLst>
                <a:tab pos="661670" algn="l"/>
                <a:tab pos="2421890" algn="l"/>
                <a:tab pos="3305810" algn="l"/>
                <a:tab pos="4013200" algn="l"/>
                <a:tab pos="5197475" algn="l"/>
              </a:tabLst>
            </a:pPr>
            <a:r>
              <a:rPr sz="2800" i="1" dirty="0">
                <a:latin typeface="Times New Roman"/>
                <a:cs typeface="Times New Roman"/>
              </a:rPr>
              <a:t>o</a:t>
            </a:r>
            <a:r>
              <a:rPr sz="2800" i="1" spc="-5" dirty="0">
                <a:latin typeface="Times New Roman"/>
                <a:cs typeface="Times New Roman"/>
              </a:rPr>
              <a:t>f</a:t>
            </a:r>
            <a:r>
              <a:rPr sz="2800" i="1" dirty="0">
                <a:latin typeface="Times New Roman"/>
                <a:cs typeface="Times New Roman"/>
              </a:rPr>
              <a:t>	</a:t>
            </a:r>
            <a:r>
              <a:rPr sz="2800" i="1" spc="-5" dirty="0">
                <a:latin typeface="Times New Roman"/>
                <a:cs typeface="Times New Roman"/>
              </a:rPr>
              <a:t>a</a:t>
            </a:r>
            <a:r>
              <a:rPr sz="2800" i="1" dirty="0">
                <a:latin typeface="Times New Roman"/>
                <a:cs typeface="Times New Roman"/>
              </a:rPr>
              <a:t>d</a:t>
            </a:r>
            <a:r>
              <a:rPr sz="2800" i="1" spc="-5" dirty="0">
                <a:latin typeface="Times New Roman"/>
                <a:cs typeface="Times New Roman"/>
              </a:rPr>
              <a:t>d</a:t>
            </a:r>
            <a:r>
              <a:rPr sz="2800" i="1" spc="-105" dirty="0">
                <a:latin typeface="Times New Roman"/>
                <a:cs typeface="Times New Roman"/>
              </a:rPr>
              <a:t>r</a:t>
            </a:r>
            <a:r>
              <a:rPr sz="2800" i="1" spc="-25" dirty="0">
                <a:latin typeface="Times New Roman"/>
                <a:cs typeface="Times New Roman"/>
              </a:rPr>
              <a:t>e</a:t>
            </a:r>
            <a:r>
              <a:rPr sz="2800" i="1" spc="-5" dirty="0">
                <a:latin typeface="Times New Roman"/>
                <a:cs typeface="Times New Roman"/>
              </a:rPr>
              <a:t>s</a:t>
            </a:r>
            <a:r>
              <a:rPr sz="2800" i="1" dirty="0">
                <a:latin typeface="Times New Roman"/>
                <a:cs typeface="Times New Roman"/>
              </a:rPr>
              <a:t>s</a:t>
            </a:r>
            <a:r>
              <a:rPr sz="2800" i="1" spc="-5" dirty="0">
                <a:latin typeface="Times New Roman"/>
                <a:cs typeface="Times New Roman"/>
              </a:rPr>
              <a:t>es</a:t>
            </a:r>
            <a:r>
              <a:rPr sz="2800" i="1" dirty="0">
                <a:latin typeface="Times New Roman"/>
                <a:cs typeface="Times New Roman"/>
              </a:rPr>
              <a:t>	</a:t>
            </a:r>
            <a:r>
              <a:rPr sz="2800" i="1" spc="-5" dirty="0">
                <a:latin typeface="Times New Roman"/>
                <a:cs typeface="Times New Roman"/>
              </a:rPr>
              <a:t>can</a:t>
            </a:r>
            <a:r>
              <a:rPr sz="2800" i="1" dirty="0">
                <a:latin typeface="Times New Roman"/>
                <a:cs typeface="Times New Roman"/>
              </a:rPr>
              <a:t>	b</a:t>
            </a:r>
            <a:r>
              <a:rPr sz="2800" i="1" spc="-5" dirty="0">
                <a:latin typeface="Times New Roman"/>
                <a:cs typeface="Times New Roman"/>
              </a:rPr>
              <a:t>e</a:t>
            </a:r>
            <a:r>
              <a:rPr sz="2800" i="1" dirty="0">
                <a:latin typeface="Times New Roman"/>
                <a:cs typeface="Times New Roman"/>
              </a:rPr>
              <a:t>	</a:t>
            </a:r>
            <a:r>
              <a:rPr sz="2800" i="1" spc="-5" dirty="0">
                <a:latin typeface="Times New Roman"/>
                <a:cs typeface="Times New Roman"/>
              </a:rPr>
              <a:t>f</a:t>
            </a:r>
            <a:r>
              <a:rPr sz="2800" i="1" dirty="0">
                <a:latin typeface="Times New Roman"/>
                <a:cs typeface="Times New Roman"/>
              </a:rPr>
              <a:t>o</a:t>
            </a:r>
            <a:r>
              <a:rPr sz="2800" i="1" spc="-5" dirty="0">
                <a:latin typeface="Times New Roman"/>
                <a:cs typeface="Times New Roman"/>
              </a:rPr>
              <a:t>u</a:t>
            </a:r>
            <a:r>
              <a:rPr sz="2800" i="1" dirty="0">
                <a:latin typeface="Times New Roman"/>
                <a:cs typeface="Times New Roman"/>
              </a:rPr>
              <a:t>n</a:t>
            </a:r>
            <a:r>
              <a:rPr sz="2800" i="1" spc="-5" dirty="0">
                <a:latin typeface="Times New Roman"/>
                <a:cs typeface="Times New Roman"/>
              </a:rPr>
              <a:t>d</a:t>
            </a:r>
            <a:r>
              <a:rPr sz="2800" i="1" dirty="0">
                <a:latin typeface="Times New Roman"/>
                <a:cs typeface="Times New Roman"/>
              </a:rPr>
              <a:t>	by</a:t>
            </a:r>
            <a:endParaRPr sz="2800">
              <a:latin typeface="Times New Roman"/>
              <a:cs typeface="Times New Roman"/>
            </a:endParaRPr>
          </a:p>
        </p:txBody>
      </p:sp>
      <p:sp>
        <p:nvSpPr>
          <p:cNvPr id="12" name="object 12"/>
          <p:cNvSpPr txBox="1"/>
          <p:nvPr/>
        </p:nvSpPr>
        <p:spPr>
          <a:xfrm>
            <a:off x="7687818" y="1743201"/>
            <a:ext cx="1149985" cy="452120"/>
          </a:xfrm>
          <a:prstGeom prst="rect">
            <a:avLst/>
          </a:prstGeom>
        </p:spPr>
        <p:txBody>
          <a:bodyPr vert="horz" wrap="square" lIns="0" tIns="12065" rIns="0" bIns="0" rtlCol="0">
            <a:spAutoFit/>
          </a:bodyPr>
          <a:lstStyle/>
          <a:p>
            <a:pPr marL="12700">
              <a:lnSpc>
                <a:spcPct val="100000"/>
              </a:lnSpc>
              <a:spcBef>
                <a:spcPts val="95"/>
              </a:spcBef>
            </a:pPr>
            <a:r>
              <a:rPr sz="2800" i="1" spc="-5" dirty="0">
                <a:latin typeface="Times New Roman"/>
                <a:cs typeface="Times New Roman"/>
              </a:rPr>
              <a:t>decimal</a:t>
            </a:r>
            <a:endParaRPr sz="2800">
              <a:latin typeface="Times New Roman"/>
              <a:cs typeface="Times New Roman"/>
            </a:endParaRPr>
          </a:p>
        </p:txBody>
      </p:sp>
      <p:sp>
        <p:nvSpPr>
          <p:cNvPr id="13" name="object 13"/>
          <p:cNvSpPr txBox="1"/>
          <p:nvPr/>
        </p:nvSpPr>
        <p:spPr>
          <a:xfrm>
            <a:off x="927608" y="1743201"/>
            <a:ext cx="6544309" cy="878840"/>
          </a:xfrm>
          <a:prstGeom prst="rect">
            <a:avLst/>
          </a:prstGeom>
        </p:spPr>
        <p:txBody>
          <a:bodyPr vert="horz" wrap="square" lIns="0" tIns="12065" rIns="0" bIns="0" rtlCol="0">
            <a:spAutoFit/>
          </a:bodyPr>
          <a:lstStyle/>
          <a:p>
            <a:pPr marL="12700" marR="5080">
              <a:lnSpc>
                <a:spcPct val="100000"/>
              </a:lnSpc>
              <a:spcBef>
                <a:spcPts val="95"/>
              </a:spcBef>
            </a:pPr>
            <a:r>
              <a:rPr sz="2800" i="1" spc="-5" dirty="0">
                <a:latin typeface="Times New Roman"/>
                <a:cs typeface="Times New Roman"/>
              </a:rPr>
              <a:t>complementing</a:t>
            </a:r>
            <a:r>
              <a:rPr sz="2800" i="1" spc="250" dirty="0">
                <a:latin typeface="Times New Roman"/>
                <a:cs typeface="Times New Roman"/>
              </a:rPr>
              <a:t> </a:t>
            </a:r>
            <a:r>
              <a:rPr sz="2800" i="1" dirty="0">
                <a:latin typeface="Times New Roman"/>
                <a:cs typeface="Times New Roman"/>
              </a:rPr>
              <a:t>the</a:t>
            </a:r>
            <a:r>
              <a:rPr sz="2800" i="1" spc="235" dirty="0">
                <a:latin typeface="Times New Roman"/>
                <a:cs typeface="Times New Roman"/>
              </a:rPr>
              <a:t> </a:t>
            </a:r>
            <a:r>
              <a:rPr sz="2800" i="1" spc="-5" dirty="0">
                <a:latin typeface="Times New Roman"/>
                <a:cs typeface="Times New Roman"/>
              </a:rPr>
              <a:t>mask,</a:t>
            </a:r>
            <a:r>
              <a:rPr sz="2800" i="1" spc="250" dirty="0">
                <a:latin typeface="Times New Roman"/>
                <a:cs typeface="Times New Roman"/>
              </a:rPr>
              <a:t> </a:t>
            </a:r>
            <a:r>
              <a:rPr sz="2800" i="1" spc="-15" dirty="0">
                <a:latin typeface="Times New Roman"/>
                <a:cs typeface="Times New Roman"/>
              </a:rPr>
              <a:t>interpreting</a:t>
            </a:r>
            <a:r>
              <a:rPr sz="2800" i="1" spc="250" dirty="0">
                <a:latin typeface="Times New Roman"/>
                <a:cs typeface="Times New Roman"/>
              </a:rPr>
              <a:t> </a:t>
            </a:r>
            <a:r>
              <a:rPr sz="2800" i="1" spc="-5" dirty="0">
                <a:latin typeface="Times New Roman"/>
                <a:cs typeface="Times New Roman"/>
              </a:rPr>
              <a:t>it</a:t>
            </a:r>
            <a:r>
              <a:rPr sz="2800" i="1" spc="240" dirty="0">
                <a:latin typeface="Times New Roman"/>
                <a:cs typeface="Times New Roman"/>
              </a:rPr>
              <a:t> </a:t>
            </a:r>
            <a:r>
              <a:rPr sz="2800" i="1" dirty="0">
                <a:latin typeface="Times New Roman"/>
                <a:cs typeface="Times New Roman"/>
              </a:rPr>
              <a:t>as</a:t>
            </a:r>
            <a:r>
              <a:rPr sz="2800" i="1" spc="245" dirty="0">
                <a:latin typeface="Times New Roman"/>
                <a:cs typeface="Times New Roman"/>
              </a:rPr>
              <a:t> </a:t>
            </a:r>
            <a:r>
              <a:rPr sz="2800" i="1" spc="-5" dirty="0">
                <a:latin typeface="Times New Roman"/>
                <a:cs typeface="Times New Roman"/>
              </a:rPr>
              <a:t>a </a:t>
            </a:r>
            <a:r>
              <a:rPr sz="2800" i="1" spc="-685" dirty="0">
                <a:latin typeface="Times New Roman"/>
                <a:cs typeface="Times New Roman"/>
              </a:rPr>
              <a:t> </a:t>
            </a:r>
            <a:r>
              <a:rPr sz="2800" i="1" spc="-50" dirty="0">
                <a:latin typeface="Times New Roman"/>
                <a:cs typeface="Times New Roman"/>
              </a:rPr>
              <a:t>number,</a:t>
            </a:r>
            <a:r>
              <a:rPr sz="2800" i="1" dirty="0">
                <a:latin typeface="Times New Roman"/>
                <a:cs typeface="Times New Roman"/>
              </a:rPr>
              <a:t> </a:t>
            </a:r>
            <a:r>
              <a:rPr sz="2800" i="1" spc="-5" dirty="0">
                <a:latin typeface="Times New Roman"/>
                <a:cs typeface="Times New Roman"/>
              </a:rPr>
              <a:t>and</a:t>
            </a:r>
            <a:r>
              <a:rPr sz="2800" i="1" spc="-15" dirty="0">
                <a:latin typeface="Times New Roman"/>
                <a:cs typeface="Times New Roman"/>
              </a:rPr>
              <a:t> </a:t>
            </a:r>
            <a:r>
              <a:rPr sz="2800" i="1" dirty="0">
                <a:latin typeface="Times New Roman"/>
                <a:cs typeface="Times New Roman"/>
              </a:rPr>
              <a:t>adding</a:t>
            </a:r>
            <a:r>
              <a:rPr sz="2800" i="1" spc="-15" dirty="0">
                <a:latin typeface="Times New Roman"/>
                <a:cs typeface="Times New Roman"/>
              </a:rPr>
              <a:t> </a:t>
            </a:r>
            <a:r>
              <a:rPr sz="2800" i="1" spc="-5" dirty="0">
                <a:latin typeface="Times New Roman"/>
                <a:cs typeface="Times New Roman"/>
              </a:rPr>
              <a:t>1</a:t>
            </a:r>
            <a:r>
              <a:rPr sz="2800" i="1" dirty="0">
                <a:latin typeface="Times New Roman"/>
                <a:cs typeface="Times New Roman"/>
              </a:rPr>
              <a:t> </a:t>
            </a:r>
            <a:r>
              <a:rPr sz="2800" i="1" spc="-5" dirty="0">
                <a:latin typeface="Times New Roman"/>
                <a:cs typeface="Times New Roman"/>
              </a:rPr>
              <a:t>to</a:t>
            </a:r>
            <a:r>
              <a:rPr sz="2800" i="1" dirty="0">
                <a:latin typeface="Times New Roman"/>
                <a:cs typeface="Times New Roman"/>
              </a:rPr>
              <a:t> </a:t>
            </a:r>
            <a:r>
              <a:rPr sz="2800" i="1" spc="-5" dirty="0">
                <a:latin typeface="Times New Roman"/>
                <a:cs typeface="Times New Roman"/>
              </a:rPr>
              <a:t>it.</a:t>
            </a:r>
            <a:endParaRPr sz="2800">
              <a:latin typeface="Times New Roman"/>
              <a:cs typeface="Times New Roman"/>
            </a:endParaRPr>
          </a:p>
        </p:txBody>
      </p:sp>
      <p:sp>
        <p:nvSpPr>
          <p:cNvPr id="14" name="object 14"/>
          <p:cNvSpPr txBox="1"/>
          <p:nvPr/>
        </p:nvSpPr>
        <p:spPr>
          <a:xfrm>
            <a:off x="1222044" y="25400"/>
            <a:ext cx="2391410"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50" dirty="0">
                <a:solidFill>
                  <a:srgbClr val="0000FF"/>
                </a:solidFill>
                <a:latin typeface="Times New Roman"/>
                <a:cs typeface="Times New Roman"/>
              </a:rPr>
              <a:t> </a:t>
            </a:r>
            <a:r>
              <a:rPr sz="1800" i="1" dirty="0">
                <a:solidFill>
                  <a:srgbClr val="0000FF"/>
                </a:solidFill>
                <a:latin typeface="Times New Roman"/>
                <a:cs typeface="Times New Roman"/>
              </a:rPr>
              <a:t>19.9</a:t>
            </a:r>
            <a:r>
              <a:rPr sz="1800" i="1" spc="-30" dirty="0">
                <a:solidFill>
                  <a:srgbClr val="0000FF"/>
                </a:solidFill>
                <a:latin typeface="Times New Roman"/>
                <a:cs typeface="Times New Roman"/>
              </a:rPr>
              <a:t> </a:t>
            </a:r>
            <a:r>
              <a:rPr sz="1800" i="1" spc="-5" dirty="0">
                <a:solidFill>
                  <a:srgbClr val="0000FF"/>
                </a:solidFill>
                <a:latin typeface="Times New Roman"/>
                <a:cs typeface="Times New Roman"/>
              </a:rPr>
              <a:t>(continued)</a:t>
            </a:r>
            <a:endParaRPr sz="1800">
              <a:latin typeface="Times New Roman"/>
              <a:cs typeface="Times New Roman"/>
            </a:endParaRPr>
          </a:p>
        </p:txBody>
      </p:sp>
      <p:grpSp>
        <p:nvGrpSpPr>
          <p:cNvPr id="15" name="object 15"/>
          <p:cNvGrpSpPr/>
          <p:nvPr/>
        </p:nvGrpSpPr>
        <p:grpSpPr>
          <a:xfrm>
            <a:off x="290512" y="2914650"/>
            <a:ext cx="8606155" cy="930910"/>
            <a:chOff x="290512" y="2914650"/>
            <a:chExt cx="8606155" cy="930910"/>
          </a:xfrm>
        </p:grpSpPr>
        <p:pic>
          <p:nvPicPr>
            <p:cNvPr id="16" name="object 16"/>
            <p:cNvPicPr/>
            <p:nvPr/>
          </p:nvPicPr>
          <p:blipFill>
            <a:blip r:embed="rId6" cstate="print"/>
            <a:stretch>
              <a:fillRect/>
            </a:stretch>
          </p:blipFill>
          <p:spPr>
            <a:xfrm>
              <a:off x="347662" y="2971800"/>
              <a:ext cx="8491474" cy="815975"/>
            </a:xfrm>
            <a:prstGeom prst="rect">
              <a:avLst/>
            </a:prstGeom>
          </p:spPr>
        </p:pic>
        <p:sp>
          <p:nvSpPr>
            <p:cNvPr id="17" name="object 17"/>
            <p:cNvSpPr/>
            <p:nvPr/>
          </p:nvSpPr>
          <p:spPr>
            <a:xfrm>
              <a:off x="290512" y="2914649"/>
              <a:ext cx="8606155" cy="930910"/>
            </a:xfrm>
            <a:custGeom>
              <a:avLst/>
              <a:gdLst/>
              <a:ahLst/>
              <a:cxnLst/>
              <a:rect l="l" t="t" r="r" b="b"/>
              <a:pathLst>
                <a:path w="8606155" h="930910">
                  <a:moveTo>
                    <a:pt x="8560117" y="45720"/>
                  </a:moveTo>
                  <a:lnTo>
                    <a:pt x="45720" y="45720"/>
                  </a:lnTo>
                  <a:lnTo>
                    <a:pt x="45720" y="57150"/>
                  </a:lnTo>
                  <a:lnTo>
                    <a:pt x="45720" y="873760"/>
                  </a:lnTo>
                  <a:lnTo>
                    <a:pt x="45720" y="885190"/>
                  </a:lnTo>
                  <a:lnTo>
                    <a:pt x="8560117" y="885190"/>
                  </a:lnTo>
                  <a:lnTo>
                    <a:pt x="8560117" y="873760"/>
                  </a:lnTo>
                  <a:lnTo>
                    <a:pt x="57150" y="873760"/>
                  </a:lnTo>
                  <a:lnTo>
                    <a:pt x="57150" y="57150"/>
                  </a:lnTo>
                  <a:lnTo>
                    <a:pt x="8548687" y="57150"/>
                  </a:lnTo>
                  <a:lnTo>
                    <a:pt x="8548687" y="873125"/>
                  </a:lnTo>
                  <a:lnTo>
                    <a:pt x="8560117" y="873125"/>
                  </a:lnTo>
                  <a:lnTo>
                    <a:pt x="8560117" y="57150"/>
                  </a:lnTo>
                  <a:lnTo>
                    <a:pt x="8560117" y="45720"/>
                  </a:lnTo>
                  <a:close/>
                </a:path>
                <a:path w="8606155" h="930910">
                  <a:moveTo>
                    <a:pt x="8605837" y="0"/>
                  </a:moveTo>
                  <a:lnTo>
                    <a:pt x="0" y="0"/>
                  </a:lnTo>
                  <a:lnTo>
                    <a:pt x="0" y="34290"/>
                  </a:lnTo>
                  <a:lnTo>
                    <a:pt x="0" y="896620"/>
                  </a:lnTo>
                  <a:lnTo>
                    <a:pt x="0" y="930910"/>
                  </a:lnTo>
                  <a:lnTo>
                    <a:pt x="8605837" y="930910"/>
                  </a:lnTo>
                  <a:lnTo>
                    <a:pt x="8605837" y="896620"/>
                  </a:lnTo>
                  <a:lnTo>
                    <a:pt x="34290" y="896620"/>
                  </a:lnTo>
                  <a:lnTo>
                    <a:pt x="34290" y="34290"/>
                  </a:lnTo>
                  <a:lnTo>
                    <a:pt x="8571547" y="34290"/>
                  </a:lnTo>
                  <a:lnTo>
                    <a:pt x="8571547" y="895985"/>
                  </a:lnTo>
                  <a:lnTo>
                    <a:pt x="8605837" y="895985"/>
                  </a:lnTo>
                  <a:lnTo>
                    <a:pt x="8605837" y="34290"/>
                  </a:lnTo>
                  <a:lnTo>
                    <a:pt x="8605837" y="0"/>
                  </a:lnTo>
                  <a:close/>
                </a:path>
              </a:pathLst>
            </a:custGeom>
            <a:solidFill>
              <a:srgbClr val="800080"/>
            </a:solidFill>
          </p:spPr>
          <p:txBody>
            <a:bodyPr wrap="square" lIns="0" tIns="0" rIns="0" bIns="0" rtlCol="0"/>
            <a:lstStyle/>
            <a:p>
              <a:endParaRPr/>
            </a:p>
          </p:txBody>
        </p:sp>
      </p:gr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3352"/>
            <a:ext cx="7127240" cy="39116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2400" i="0" spc="-5" dirty="0">
                <a:solidFill>
                  <a:srgbClr val="800080"/>
                </a:solidFill>
                <a:latin typeface="Times New Roman"/>
                <a:cs typeface="Times New Roman"/>
              </a:rPr>
              <a:t>Figure</a:t>
            </a:r>
            <a:r>
              <a:rPr sz="2400" i="0" spc="-10" dirty="0">
                <a:solidFill>
                  <a:srgbClr val="800080"/>
                </a:solidFill>
                <a:latin typeface="Times New Roman"/>
                <a:cs typeface="Times New Roman"/>
              </a:rPr>
              <a:t> </a:t>
            </a:r>
            <a:r>
              <a:rPr sz="2400" i="0" spc="-5" dirty="0">
                <a:solidFill>
                  <a:srgbClr val="800080"/>
                </a:solidFill>
                <a:latin typeface="Times New Roman"/>
                <a:cs typeface="Times New Roman"/>
              </a:rPr>
              <a:t>19.4	</a:t>
            </a:r>
            <a:r>
              <a:rPr sz="2000" dirty="0"/>
              <a:t>A</a:t>
            </a:r>
            <a:r>
              <a:rPr sz="2000" spc="-40" dirty="0"/>
              <a:t> </a:t>
            </a:r>
            <a:r>
              <a:rPr sz="2000" dirty="0"/>
              <a:t>network</a:t>
            </a:r>
            <a:r>
              <a:rPr sz="2000" spc="-25" dirty="0"/>
              <a:t> </a:t>
            </a:r>
            <a:r>
              <a:rPr sz="2000" dirty="0"/>
              <a:t>configuration</a:t>
            </a:r>
            <a:r>
              <a:rPr sz="2000" spc="-55" dirty="0"/>
              <a:t> </a:t>
            </a:r>
            <a:r>
              <a:rPr sz="2000" dirty="0"/>
              <a:t>for</a:t>
            </a:r>
            <a:r>
              <a:rPr sz="2000" spc="-25" dirty="0"/>
              <a:t> </a:t>
            </a:r>
            <a:r>
              <a:rPr sz="2000" dirty="0"/>
              <a:t>the</a:t>
            </a:r>
            <a:r>
              <a:rPr sz="2000" spc="-15" dirty="0"/>
              <a:t> </a:t>
            </a:r>
            <a:r>
              <a:rPr sz="2000" dirty="0"/>
              <a:t>block</a:t>
            </a:r>
            <a:r>
              <a:rPr sz="2000" spc="-30" dirty="0"/>
              <a:t> </a:t>
            </a:r>
            <a:r>
              <a:rPr sz="2000" dirty="0"/>
              <a:t>205.16.37.32/28</a:t>
            </a:r>
            <a:endParaRPr sz="2000">
              <a:latin typeface="Times New Roman"/>
              <a:cs typeface="Times New Roman"/>
            </a:endParaRPr>
          </a:p>
        </p:txBody>
      </p:sp>
      <p:sp>
        <p:nvSpPr>
          <p:cNvPr id="3" name="object 3"/>
          <p:cNvSpPr/>
          <p:nvPr/>
        </p:nvSpPr>
        <p:spPr>
          <a:xfrm>
            <a:off x="152400" y="6248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24513" y="2312278"/>
            <a:ext cx="7931449" cy="2246802"/>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70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54102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2759075"/>
            <a:ext cx="8077200" cy="2529205"/>
          </a:xfrm>
          <a:prstGeom prst="rect">
            <a:avLst/>
          </a:prstGeom>
          <a:solidFill>
            <a:srgbClr val="99FF33"/>
          </a:solidFill>
        </p:spPr>
        <p:txBody>
          <a:bodyPr vert="horz" wrap="square" lIns="0" tIns="31115" rIns="0" bIns="0" rtlCol="0">
            <a:spAutoFit/>
          </a:bodyPr>
          <a:lstStyle/>
          <a:p>
            <a:pPr marL="2344420" marR="2340610" indent="1905" algn="ctr">
              <a:lnSpc>
                <a:spcPct val="100000"/>
              </a:lnSpc>
              <a:spcBef>
                <a:spcPts val="245"/>
              </a:spcBef>
            </a:pPr>
            <a:r>
              <a:rPr sz="1800" spc="-5" dirty="0">
                <a:latin typeface="Calibri"/>
                <a:cs typeface="Calibri"/>
              </a:rPr>
              <a:t>The</a:t>
            </a:r>
            <a:r>
              <a:rPr sz="1800" spc="-15" dirty="0">
                <a:latin typeface="Calibri"/>
                <a:cs typeface="Calibri"/>
              </a:rPr>
              <a:t> first</a:t>
            </a:r>
            <a:r>
              <a:rPr sz="1800" dirty="0">
                <a:latin typeface="Calibri"/>
                <a:cs typeface="Calibri"/>
              </a:rPr>
              <a:t> </a:t>
            </a:r>
            <a:r>
              <a:rPr sz="1800" spc="-5" dirty="0">
                <a:latin typeface="Calibri"/>
                <a:cs typeface="Calibri"/>
              </a:rPr>
              <a:t>address</a:t>
            </a:r>
            <a:r>
              <a:rPr sz="1800" dirty="0">
                <a:latin typeface="Calibri"/>
                <a:cs typeface="Calibri"/>
              </a:rPr>
              <a:t> </a:t>
            </a:r>
            <a:r>
              <a:rPr sz="1800" spc="-5" dirty="0">
                <a:latin typeface="Calibri"/>
                <a:cs typeface="Calibri"/>
              </a:rPr>
              <a:t>in</a:t>
            </a:r>
            <a:r>
              <a:rPr sz="1800" spc="5"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block</a:t>
            </a:r>
            <a:r>
              <a:rPr sz="1800" spc="10" dirty="0">
                <a:latin typeface="Calibri"/>
                <a:cs typeface="Calibri"/>
              </a:rPr>
              <a:t> </a:t>
            </a:r>
            <a:r>
              <a:rPr sz="1800" spc="-5" dirty="0">
                <a:latin typeface="Calibri"/>
                <a:cs typeface="Calibri"/>
              </a:rPr>
              <a:t>is </a:t>
            </a:r>
            <a:r>
              <a:rPr sz="1800" dirty="0">
                <a:latin typeface="Calibri"/>
                <a:cs typeface="Calibri"/>
              </a:rPr>
              <a:t> </a:t>
            </a:r>
            <a:r>
              <a:rPr sz="1800" spc="-10" dirty="0">
                <a:latin typeface="Calibri"/>
                <a:cs typeface="Calibri"/>
              </a:rPr>
              <a:t>normally</a:t>
            </a:r>
            <a:r>
              <a:rPr sz="1800" spc="-5" dirty="0">
                <a:latin typeface="Calibri"/>
                <a:cs typeface="Calibri"/>
              </a:rPr>
              <a:t> not</a:t>
            </a:r>
            <a:r>
              <a:rPr sz="1800" spc="10" dirty="0">
                <a:latin typeface="Calibri"/>
                <a:cs typeface="Calibri"/>
              </a:rPr>
              <a:t> </a:t>
            </a:r>
            <a:r>
              <a:rPr sz="1800" spc="-5" dirty="0">
                <a:latin typeface="Calibri"/>
                <a:cs typeface="Calibri"/>
              </a:rPr>
              <a:t>assigned</a:t>
            </a:r>
            <a:r>
              <a:rPr sz="1800" spc="-10" dirty="0">
                <a:latin typeface="Calibri"/>
                <a:cs typeface="Calibri"/>
              </a:rPr>
              <a:t> to</a:t>
            </a:r>
            <a:r>
              <a:rPr sz="1800" spc="-5" dirty="0">
                <a:latin typeface="Calibri"/>
                <a:cs typeface="Calibri"/>
              </a:rPr>
              <a:t> </a:t>
            </a:r>
            <a:r>
              <a:rPr sz="1800" spc="-15" dirty="0">
                <a:latin typeface="Calibri"/>
                <a:cs typeface="Calibri"/>
              </a:rPr>
              <a:t>any</a:t>
            </a:r>
            <a:r>
              <a:rPr sz="1800" spc="10" dirty="0">
                <a:latin typeface="Calibri"/>
                <a:cs typeface="Calibri"/>
              </a:rPr>
              <a:t> </a:t>
            </a:r>
            <a:r>
              <a:rPr sz="1800" spc="-5" dirty="0">
                <a:latin typeface="Calibri"/>
                <a:cs typeface="Calibri"/>
              </a:rPr>
              <a:t>device;</a:t>
            </a:r>
            <a:endParaRPr sz="1800">
              <a:latin typeface="Calibri"/>
              <a:cs typeface="Calibri"/>
            </a:endParaRPr>
          </a:p>
          <a:p>
            <a:pPr algn="ctr">
              <a:lnSpc>
                <a:spcPct val="100000"/>
              </a:lnSpc>
            </a:pPr>
            <a:r>
              <a:rPr sz="1800" spc="-5" dirty="0">
                <a:latin typeface="Calibri"/>
                <a:cs typeface="Calibri"/>
              </a:rPr>
              <a:t>it</a:t>
            </a:r>
            <a:r>
              <a:rPr sz="1800"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used</a:t>
            </a:r>
            <a:r>
              <a:rPr sz="1800" spc="10" dirty="0">
                <a:latin typeface="Calibri"/>
                <a:cs typeface="Calibri"/>
              </a:rPr>
              <a:t> </a:t>
            </a:r>
            <a:r>
              <a:rPr sz="1800" dirty="0">
                <a:latin typeface="Calibri"/>
                <a:cs typeface="Calibri"/>
              </a:rPr>
              <a:t>as</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network</a:t>
            </a:r>
            <a:r>
              <a:rPr sz="1800" spc="5" dirty="0">
                <a:latin typeface="Calibri"/>
                <a:cs typeface="Calibri"/>
              </a:rPr>
              <a:t> </a:t>
            </a:r>
            <a:r>
              <a:rPr sz="1800" spc="-5" dirty="0">
                <a:latin typeface="Calibri"/>
                <a:cs typeface="Calibri"/>
              </a:rPr>
              <a:t>address that</a:t>
            </a:r>
            <a:r>
              <a:rPr sz="1800" spc="5" dirty="0">
                <a:latin typeface="Calibri"/>
                <a:cs typeface="Calibri"/>
              </a:rPr>
              <a:t> </a:t>
            </a:r>
            <a:r>
              <a:rPr sz="1800" spc="-10" dirty="0">
                <a:latin typeface="Calibri"/>
                <a:cs typeface="Calibri"/>
              </a:rPr>
              <a:t>represents</a:t>
            </a:r>
            <a:r>
              <a:rPr sz="1800" spc="-5" dirty="0">
                <a:latin typeface="Calibri"/>
                <a:cs typeface="Calibri"/>
              </a:rPr>
              <a:t> </a:t>
            </a:r>
            <a:r>
              <a:rPr sz="1800" dirty="0">
                <a:latin typeface="Calibri"/>
                <a:cs typeface="Calibri"/>
              </a:rPr>
              <a:t>the</a:t>
            </a:r>
            <a:r>
              <a:rPr sz="1800" spc="15" dirty="0">
                <a:latin typeface="Calibri"/>
                <a:cs typeface="Calibri"/>
              </a:rPr>
              <a:t> </a:t>
            </a:r>
            <a:r>
              <a:rPr sz="1800" spc="-15" dirty="0">
                <a:latin typeface="Calibri"/>
                <a:cs typeface="Calibri"/>
              </a:rPr>
              <a:t>organization</a:t>
            </a:r>
            <a:endParaRPr sz="1800">
              <a:latin typeface="Calibri"/>
              <a:cs typeface="Calibri"/>
            </a:endParaRPr>
          </a:p>
          <a:p>
            <a:pPr algn="ctr">
              <a:lnSpc>
                <a:spcPct val="100000"/>
              </a:lnSpc>
            </a:pPr>
            <a:r>
              <a:rPr sz="1800" spc="-10" dirty="0">
                <a:latin typeface="Calibri"/>
                <a:cs typeface="Calibri"/>
              </a:rPr>
              <a:t>to</a:t>
            </a:r>
            <a:r>
              <a:rPr sz="1800" spc="-25" dirty="0">
                <a:latin typeface="Calibri"/>
                <a:cs typeface="Calibri"/>
              </a:rPr>
              <a:t> </a:t>
            </a:r>
            <a:r>
              <a:rPr sz="1800" dirty="0">
                <a:latin typeface="Calibri"/>
                <a:cs typeface="Calibri"/>
              </a:rPr>
              <a:t>the </a:t>
            </a:r>
            <a:r>
              <a:rPr sz="1800" spc="-15" dirty="0">
                <a:latin typeface="Calibri"/>
                <a:cs typeface="Calibri"/>
              </a:rPr>
              <a:t>rest</a:t>
            </a:r>
            <a:r>
              <a:rPr sz="1800" spc="-10"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the</a:t>
            </a:r>
            <a:r>
              <a:rPr sz="1800" dirty="0">
                <a:latin typeface="Calibri"/>
                <a:cs typeface="Calibri"/>
              </a:rPr>
              <a:t> </a:t>
            </a:r>
            <a:r>
              <a:rPr sz="1800" spc="-10" dirty="0">
                <a:latin typeface="Calibri"/>
                <a:cs typeface="Calibri"/>
              </a:rPr>
              <a:t>world.</a:t>
            </a:r>
            <a:endParaRPr sz="1800">
              <a:latin typeface="Calibri"/>
              <a:cs typeface="Calibri"/>
            </a:endParaRPr>
          </a:p>
        </p:txBody>
      </p:sp>
      <p:pic>
        <p:nvPicPr>
          <p:cNvPr id="5" name="object 5"/>
          <p:cNvPicPr/>
          <p:nvPr/>
        </p:nvPicPr>
        <p:blipFill>
          <a:blip r:embed="rId2" cstate="print"/>
          <a:stretch>
            <a:fillRect/>
          </a:stretch>
        </p:blipFill>
        <p:spPr>
          <a:xfrm>
            <a:off x="457200" y="1981136"/>
            <a:ext cx="1143000" cy="566737"/>
          </a:xfrm>
          <a:prstGeom prst="rect">
            <a:avLst/>
          </a:prstGeom>
        </p:spPr>
      </p:pic>
      <p:sp>
        <p:nvSpPr>
          <p:cNvPr id="6" name="object 6"/>
          <p:cNvSpPr txBox="1">
            <a:spLocks noGrp="1"/>
          </p:cNvSpPr>
          <p:nvPr>
            <p:ph type="title"/>
          </p:nvPr>
        </p:nvSpPr>
        <p:spPr>
          <a:xfrm>
            <a:off x="669442" y="2002358"/>
            <a:ext cx="69723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3352"/>
            <a:ext cx="5909945" cy="39116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2400" i="0" spc="-5" dirty="0">
                <a:solidFill>
                  <a:srgbClr val="800080"/>
                </a:solidFill>
                <a:latin typeface="Times New Roman"/>
                <a:cs typeface="Times New Roman"/>
              </a:rPr>
              <a:t>Figure</a:t>
            </a:r>
            <a:r>
              <a:rPr sz="2400" i="0" spc="-10" dirty="0">
                <a:solidFill>
                  <a:srgbClr val="800080"/>
                </a:solidFill>
                <a:latin typeface="Times New Roman"/>
                <a:cs typeface="Times New Roman"/>
              </a:rPr>
              <a:t> </a:t>
            </a:r>
            <a:r>
              <a:rPr sz="2400" i="0" spc="-5" dirty="0">
                <a:solidFill>
                  <a:srgbClr val="800080"/>
                </a:solidFill>
                <a:latin typeface="Times New Roman"/>
                <a:cs typeface="Times New Roman"/>
              </a:rPr>
              <a:t>19.5	</a:t>
            </a:r>
            <a:r>
              <a:rPr sz="2000" spc="-50" dirty="0"/>
              <a:t>Two</a:t>
            </a:r>
            <a:r>
              <a:rPr sz="2000" spc="-10" dirty="0"/>
              <a:t> </a:t>
            </a:r>
            <a:r>
              <a:rPr sz="2000" spc="-5" dirty="0"/>
              <a:t>levels</a:t>
            </a:r>
            <a:r>
              <a:rPr sz="2000" spc="-20" dirty="0"/>
              <a:t> </a:t>
            </a:r>
            <a:r>
              <a:rPr sz="2000" dirty="0"/>
              <a:t>of</a:t>
            </a:r>
            <a:r>
              <a:rPr sz="2000" spc="-10" dirty="0"/>
              <a:t> hierarchy</a:t>
            </a:r>
            <a:r>
              <a:rPr sz="2000" spc="-30" dirty="0"/>
              <a:t> </a:t>
            </a:r>
            <a:r>
              <a:rPr sz="2000" dirty="0"/>
              <a:t>in</a:t>
            </a:r>
            <a:r>
              <a:rPr sz="2000" spc="-10" dirty="0"/>
              <a:t> </a:t>
            </a:r>
            <a:r>
              <a:rPr sz="2000" dirty="0"/>
              <a:t>an</a:t>
            </a:r>
            <a:r>
              <a:rPr sz="2000" spc="-10" dirty="0"/>
              <a:t> </a:t>
            </a:r>
            <a:r>
              <a:rPr sz="2000" dirty="0"/>
              <a:t>IPv4</a:t>
            </a:r>
            <a:r>
              <a:rPr sz="2000" spc="-10" dirty="0"/>
              <a:t> address</a:t>
            </a:r>
            <a:endParaRPr sz="2000">
              <a:latin typeface="Times New Roman"/>
              <a:cs typeface="Times New Roman"/>
            </a:endParaRPr>
          </a:p>
        </p:txBody>
      </p:sp>
      <p:sp>
        <p:nvSpPr>
          <p:cNvPr id="3" name="object 3"/>
          <p:cNvSpPr/>
          <p:nvPr/>
        </p:nvSpPr>
        <p:spPr>
          <a:xfrm>
            <a:off x="152400" y="6248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889728" y="2006473"/>
            <a:ext cx="5373671" cy="280728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3352"/>
            <a:ext cx="5730240" cy="39116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2400" i="0" spc="-5" dirty="0">
                <a:solidFill>
                  <a:srgbClr val="800080"/>
                </a:solidFill>
                <a:latin typeface="Times New Roman"/>
                <a:cs typeface="Times New Roman"/>
              </a:rPr>
              <a:t>Figure</a:t>
            </a:r>
            <a:r>
              <a:rPr sz="2400" i="0" spc="-10" dirty="0">
                <a:solidFill>
                  <a:srgbClr val="800080"/>
                </a:solidFill>
                <a:latin typeface="Times New Roman"/>
                <a:cs typeface="Times New Roman"/>
              </a:rPr>
              <a:t> </a:t>
            </a:r>
            <a:r>
              <a:rPr sz="2400" i="0" spc="-5" dirty="0">
                <a:solidFill>
                  <a:srgbClr val="800080"/>
                </a:solidFill>
                <a:latin typeface="Times New Roman"/>
                <a:cs typeface="Times New Roman"/>
              </a:rPr>
              <a:t>19.6	</a:t>
            </a:r>
            <a:r>
              <a:rPr sz="2000" dirty="0"/>
              <a:t>A</a:t>
            </a:r>
            <a:r>
              <a:rPr sz="2000" spc="-40" dirty="0"/>
              <a:t> </a:t>
            </a:r>
            <a:r>
              <a:rPr sz="2000" dirty="0"/>
              <a:t>frame</a:t>
            </a:r>
            <a:r>
              <a:rPr sz="2000" spc="-30" dirty="0"/>
              <a:t> </a:t>
            </a:r>
            <a:r>
              <a:rPr sz="2000" dirty="0"/>
              <a:t>in</a:t>
            </a:r>
            <a:r>
              <a:rPr sz="2000" spc="-10" dirty="0"/>
              <a:t> </a:t>
            </a:r>
            <a:r>
              <a:rPr sz="2000" dirty="0"/>
              <a:t>a</a:t>
            </a:r>
            <a:r>
              <a:rPr sz="2000" spc="-5" dirty="0"/>
              <a:t> character-oriented</a:t>
            </a:r>
            <a:r>
              <a:rPr sz="2000" spc="-50" dirty="0"/>
              <a:t> </a:t>
            </a:r>
            <a:r>
              <a:rPr sz="2000" spc="-10" dirty="0"/>
              <a:t>protocol</a:t>
            </a:r>
            <a:endParaRPr sz="2000">
              <a:latin typeface="Times New Roman"/>
              <a:cs typeface="Times New Roman"/>
            </a:endParaRPr>
          </a:p>
        </p:txBody>
      </p:sp>
      <p:sp>
        <p:nvSpPr>
          <p:cNvPr id="3" name="object 3"/>
          <p:cNvSpPr/>
          <p:nvPr/>
        </p:nvSpPr>
        <p:spPr>
          <a:xfrm>
            <a:off x="152400" y="6248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169987" y="2470150"/>
            <a:ext cx="6795024" cy="19177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1336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57912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2225611"/>
            <a:ext cx="8077200" cy="3503929"/>
          </a:xfrm>
          <a:prstGeom prst="rect">
            <a:avLst/>
          </a:prstGeom>
          <a:solidFill>
            <a:srgbClr val="99FF33"/>
          </a:solidFill>
        </p:spPr>
        <p:txBody>
          <a:bodyPr vert="horz" wrap="square" lIns="0" tIns="31115" rIns="0" bIns="0" rtlCol="0">
            <a:spAutoFit/>
          </a:bodyPr>
          <a:lstStyle/>
          <a:p>
            <a:pPr marL="1334135" marR="1326515" algn="ctr">
              <a:lnSpc>
                <a:spcPct val="100000"/>
              </a:lnSpc>
              <a:spcBef>
                <a:spcPts val="245"/>
              </a:spcBef>
            </a:pPr>
            <a:r>
              <a:rPr sz="1800" spc="-10" dirty="0">
                <a:latin typeface="Calibri"/>
                <a:cs typeface="Calibri"/>
              </a:rPr>
              <a:t>Each</a:t>
            </a:r>
            <a:r>
              <a:rPr sz="1800" spc="-15" dirty="0">
                <a:latin typeface="Calibri"/>
                <a:cs typeface="Calibri"/>
              </a:rPr>
              <a:t> </a:t>
            </a:r>
            <a:r>
              <a:rPr sz="1800" spc="-5" dirty="0">
                <a:latin typeface="Calibri"/>
                <a:cs typeface="Calibri"/>
              </a:rPr>
              <a:t>address</a:t>
            </a:r>
            <a:r>
              <a:rPr sz="180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block</a:t>
            </a:r>
            <a:r>
              <a:rPr sz="1800" spc="20" dirty="0">
                <a:latin typeface="Calibri"/>
                <a:cs typeface="Calibri"/>
              </a:rPr>
              <a:t> </a:t>
            </a:r>
            <a:r>
              <a:rPr sz="1800" spc="-10" dirty="0">
                <a:latin typeface="Calibri"/>
                <a:cs typeface="Calibri"/>
              </a:rPr>
              <a:t>can</a:t>
            </a:r>
            <a:r>
              <a:rPr sz="1800" dirty="0">
                <a:latin typeface="Calibri"/>
                <a:cs typeface="Calibri"/>
              </a:rPr>
              <a:t> </a:t>
            </a:r>
            <a:r>
              <a:rPr sz="1800" spc="-5" dirty="0">
                <a:latin typeface="Calibri"/>
                <a:cs typeface="Calibri"/>
              </a:rPr>
              <a:t>be</a:t>
            </a:r>
            <a:r>
              <a:rPr sz="1800" spc="20" dirty="0">
                <a:latin typeface="Calibri"/>
                <a:cs typeface="Calibri"/>
              </a:rPr>
              <a:t> </a:t>
            </a:r>
            <a:r>
              <a:rPr sz="1800" spc="-10" dirty="0">
                <a:latin typeface="Calibri"/>
                <a:cs typeface="Calibri"/>
              </a:rPr>
              <a:t>considered</a:t>
            </a:r>
            <a:r>
              <a:rPr sz="1800" spc="15" dirty="0">
                <a:latin typeface="Calibri"/>
                <a:cs typeface="Calibri"/>
              </a:rPr>
              <a:t> </a:t>
            </a:r>
            <a:r>
              <a:rPr sz="1800" dirty="0">
                <a:latin typeface="Calibri"/>
                <a:cs typeface="Calibri"/>
              </a:rPr>
              <a:t>as a</a:t>
            </a:r>
            <a:r>
              <a:rPr sz="1800" spc="-5" dirty="0">
                <a:latin typeface="Calibri"/>
                <a:cs typeface="Calibri"/>
              </a:rPr>
              <a:t> two-level </a:t>
            </a:r>
            <a:r>
              <a:rPr sz="1800" spc="-390" dirty="0">
                <a:latin typeface="Calibri"/>
                <a:cs typeface="Calibri"/>
              </a:rPr>
              <a:t> </a:t>
            </a:r>
            <a:r>
              <a:rPr sz="1800" spc="-15" dirty="0">
                <a:latin typeface="Calibri"/>
                <a:cs typeface="Calibri"/>
              </a:rPr>
              <a:t>hierarchical</a:t>
            </a:r>
            <a:r>
              <a:rPr sz="1800" dirty="0">
                <a:latin typeface="Calibri"/>
                <a:cs typeface="Calibri"/>
              </a:rPr>
              <a:t> </a:t>
            </a:r>
            <a:r>
              <a:rPr sz="1800" spc="-10" dirty="0">
                <a:latin typeface="Calibri"/>
                <a:cs typeface="Calibri"/>
              </a:rPr>
              <a:t>structure:</a:t>
            </a:r>
            <a:endParaRPr sz="1800">
              <a:latin typeface="Calibri"/>
              <a:cs typeface="Calibri"/>
            </a:endParaRPr>
          </a:p>
          <a:p>
            <a:pPr marL="2506345" marR="2501265" algn="ctr">
              <a:lnSpc>
                <a:spcPct val="100000"/>
              </a:lnSpc>
            </a:pPr>
            <a:r>
              <a:rPr sz="1800" dirty="0">
                <a:latin typeface="Calibri"/>
                <a:cs typeface="Calibri"/>
              </a:rPr>
              <a:t>the</a:t>
            </a:r>
            <a:r>
              <a:rPr sz="1800" spc="-10" dirty="0">
                <a:latin typeface="Calibri"/>
                <a:cs typeface="Calibri"/>
              </a:rPr>
              <a:t> leftmost</a:t>
            </a:r>
            <a:r>
              <a:rPr sz="1800" spc="-20" dirty="0">
                <a:latin typeface="Calibri"/>
                <a:cs typeface="Calibri"/>
              </a:rPr>
              <a:t> </a:t>
            </a:r>
            <a:r>
              <a:rPr sz="1800" i="1" dirty="0">
                <a:latin typeface="Calibri"/>
                <a:cs typeface="Calibri"/>
              </a:rPr>
              <a:t>n</a:t>
            </a:r>
            <a:r>
              <a:rPr sz="1800" i="1" spc="5" dirty="0">
                <a:latin typeface="Calibri"/>
                <a:cs typeface="Calibri"/>
              </a:rPr>
              <a:t> </a:t>
            </a:r>
            <a:r>
              <a:rPr sz="1800" spc="-5" dirty="0">
                <a:latin typeface="Calibri"/>
                <a:cs typeface="Calibri"/>
              </a:rPr>
              <a:t>bits</a:t>
            </a:r>
            <a:r>
              <a:rPr sz="1800" spc="-10" dirty="0">
                <a:latin typeface="Calibri"/>
                <a:cs typeface="Calibri"/>
              </a:rPr>
              <a:t> (prefix)</a:t>
            </a:r>
            <a:r>
              <a:rPr sz="1800" spc="10" dirty="0">
                <a:latin typeface="Calibri"/>
                <a:cs typeface="Calibri"/>
              </a:rPr>
              <a:t> </a:t>
            </a:r>
            <a:r>
              <a:rPr sz="1800" spc="-10" dirty="0">
                <a:latin typeface="Calibri"/>
                <a:cs typeface="Calibri"/>
              </a:rPr>
              <a:t>define </a:t>
            </a:r>
            <a:r>
              <a:rPr sz="1800" spc="-39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network;</a:t>
            </a:r>
            <a:endParaRPr sz="1800">
              <a:latin typeface="Calibri"/>
              <a:cs typeface="Calibri"/>
            </a:endParaRPr>
          </a:p>
          <a:p>
            <a:pPr algn="ctr">
              <a:lnSpc>
                <a:spcPct val="100000"/>
              </a:lnSpc>
            </a:pPr>
            <a:r>
              <a:rPr sz="1800" dirty="0">
                <a:latin typeface="Calibri"/>
                <a:cs typeface="Calibri"/>
              </a:rPr>
              <a:t>the</a:t>
            </a:r>
            <a:r>
              <a:rPr sz="1800" spc="-10" dirty="0">
                <a:latin typeface="Calibri"/>
                <a:cs typeface="Calibri"/>
              </a:rPr>
              <a:t> </a:t>
            </a:r>
            <a:r>
              <a:rPr sz="1800" spc="-5" dirty="0">
                <a:latin typeface="Calibri"/>
                <a:cs typeface="Calibri"/>
              </a:rPr>
              <a:t>rightmost</a:t>
            </a:r>
            <a:r>
              <a:rPr sz="1800" spc="-10" dirty="0">
                <a:latin typeface="Calibri"/>
                <a:cs typeface="Calibri"/>
              </a:rPr>
              <a:t> </a:t>
            </a:r>
            <a:r>
              <a:rPr sz="1800" dirty="0">
                <a:latin typeface="Calibri"/>
                <a:cs typeface="Calibri"/>
              </a:rPr>
              <a:t>32</a:t>
            </a:r>
            <a:r>
              <a:rPr sz="1800" spc="-10"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n </a:t>
            </a:r>
            <a:r>
              <a:rPr sz="1800" spc="-5" dirty="0">
                <a:latin typeface="Calibri"/>
                <a:cs typeface="Calibri"/>
              </a:rPr>
              <a:t>bits</a:t>
            </a:r>
            <a:r>
              <a:rPr sz="1800" spc="-10" dirty="0">
                <a:latin typeface="Calibri"/>
                <a:cs typeface="Calibri"/>
              </a:rPr>
              <a:t> define</a:t>
            </a:r>
            <a:endParaRPr sz="1800">
              <a:latin typeface="Calibri"/>
              <a:cs typeface="Calibri"/>
            </a:endParaRPr>
          </a:p>
          <a:p>
            <a:pPr marL="1270" algn="ctr">
              <a:lnSpc>
                <a:spcPct val="100000"/>
              </a:lnSpc>
            </a:pPr>
            <a:r>
              <a:rPr sz="1800" dirty="0">
                <a:latin typeface="Calibri"/>
                <a:cs typeface="Calibri"/>
              </a:rPr>
              <a:t>the</a:t>
            </a:r>
            <a:r>
              <a:rPr sz="1800" spc="-35" dirty="0">
                <a:latin typeface="Calibri"/>
                <a:cs typeface="Calibri"/>
              </a:rPr>
              <a:t> </a:t>
            </a:r>
            <a:r>
              <a:rPr sz="1800" spc="-10" dirty="0">
                <a:latin typeface="Calibri"/>
                <a:cs typeface="Calibri"/>
              </a:rPr>
              <a:t>host.</a:t>
            </a:r>
            <a:endParaRPr sz="1800">
              <a:latin typeface="Calibri"/>
              <a:cs typeface="Calibri"/>
            </a:endParaRPr>
          </a:p>
        </p:txBody>
      </p:sp>
      <p:pic>
        <p:nvPicPr>
          <p:cNvPr id="5" name="object 5"/>
          <p:cNvPicPr/>
          <p:nvPr/>
        </p:nvPicPr>
        <p:blipFill>
          <a:blip r:embed="rId2" cstate="print"/>
          <a:stretch>
            <a:fillRect/>
          </a:stretch>
        </p:blipFill>
        <p:spPr>
          <a:xfrm>
            <a:off x="457200" y="1447736"/>
            <a:ext cx="1143000" cy="566737"/>
          </a:xfrm>
          <a:prstGeom prst="rect">
            <a:avLst/>
          </a:prstGeom>
        </p:spPr>
      </p:pic>
      <p:sp>
        <p:nvSpPr>
          <p:cNvPr id="6" name="object 6"/>
          <p:cNvSpPr txBox="1">
            <a:spLocks noGrp="1"/>
          </p:cNvSpPr>
          <p:nvPr>
            <p:ph type="title"/>
          </p:nvPr>
        </p:nvSpPr>
        <p:spPr>
          <a:xfrm>
            <a:off x="669442" y="1468881"/>
            <a:ext cx="69659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3352"/>
            <a:ext cx="6885940" cy="39116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2400" i="0" spc="-5" dirty="0">
                <a:solidFill>
                  <a:srgbClr val="800080"/>
                </a:solidFill>
                <a:latin typeface="Times New Roman"/>
                <a:cs typeface="Times New Roman"/>
              </a:rPr>
              <a:t>Figure</a:t>
            </a:r>
            <a:r>
              <a:rPr sz="2400" i="0" spc="-10" dirty="0">
                <a:solidFill>
                  <a:srgbClr val="800080"/>
                </a:solidFill>
                <a:latin typeface="Times New Roman"/>
                <a:cs typeface="Times New Roman"/>
              </a:rPr>
              <a:t> </a:t>
            </a:r>
            <a:r>
              <a:rPr sz="2400" i="0" spc="-5" dirty="0">
                <a:solidFill>
                  <a:srgbClr val="800080"/>
                </a:solidFill>
                <a:latin typeface="Times New Roman"/>
                <a:cs typeface="Times New Roman"/>
              </a:rPr>
              <a:t>19.7	</a:t>
            </a:r>
            <a:r>
              <a:rPr sz="2000" dirty="0"/>
              <a:t>Configuration</a:t>
            </a:r>
            <a:r>
              <a:rPr sz="2000" spc="-70" dirty="0"/>
              <a:t> </a:t>
            </a:r>
            <a:r>
              <a:rPr sz="2000" spc="5" dirty="0"/>
              <a:t>and</a:t>
            </a:r>
            <a:r>
              <a:rPr sz="2000" spc="-25" dirty="0"/>
              <a:t> </a:t>
            </a:r>
            <a:r>
              <a:rPr sz="2000" spc="-5" dirty="0"/>
              <a:t>addresses</a:t>
            </a:r>
            <a:r>
              <a:rPr sz="2000" spc="-55" dirty="0"/>
              <a:t> </a:t>
            </a:r>
            <a:r>
              <a:rPr sz="2000" dirty="0"/>
              <a:t>in</a:t>
            </a:r>
            <a:r>
              <a:rPr sz="2000" spc="-20" dirty="0"/>
              <a:t> </a:t>
            </a:r>
            <a:r>
              <a:rPr sz="2000" dirty="0"/>
              <a:t>a</a:t>
            </a:r>
            <a:r>
              <a:rPr sz="2000" spc="-10" dirty="0"/>
              <a:t> </a:t>
            </a:r>
            <a:r>
              <a:rPr sz="2000" dirty="0"/>
              <a:t>subnetted</a:t>
            </a:r>
            <a:r>
              <a:rPr sz="2000" spc="-50" dirty="0"/>
              <a:t> </a:t>
            </a:r>
            <a:r>
              <a:rPr sz="2000" dirty="0"/>
              <a:t>network</a:t>
            </a:r>
            <a:endParaRPr sz="2000">
              <a:latin typeface="Times New Roman"/>
              <a:cs typeface="Times New Roman"/>
            </a:endParaRPr>
          </a:p>
        </p:txBody>
      </p:sp>
      <p:sp>
        <p:nvSpPr>
          <p:cNvPr id="3" name="object 3"/>
          <p:cNvSpPr/>
          <p:nvPr/>
        </p:nvSpPr>
        <p:spPr>
          <a:xfrm>
            <a:off x="152400" y="6248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600200" y="1506600"/>
            <a:ext cx="5435175" cy="448080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3352"/>
            <a:ext cx="5734685" cy="39116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2400" i="0" spc="-5" dirty="0">
                <a:solidFill>
                  <a:srgbClr val="800080"/>
                </a:solidFill>
                <a:latin typeface="Times New Roman"/>
                <a:cs typeface="Times New Roman"/>
              </a:rPr>
              <a:t>Figure</a:t>
            </a:r>
            <a:r>
              <a:rPr sz="2400" i="0" spc="-10" dirty="0">
                <a:solidFill>
                  <a:srgbClr val="800080"/>
                </a:solidFill>
                <a:latin typeface="Times New Roman"/>
                <a:cs typeface="Times New Roman"/>
              </a:rPr>
              <a:t> </a:t>
            </a:r>
            <a:r>
              <a:rPr sz="2400" i="0" spc="-5" dirty="0">
                <a:solidFill>
                  <a:srgbClr val="800080"/>
                </a:solidFill>
                <a:latin typeface="Times New Roman"/>
                <a:cs typeface="Times New Roman"/>
              </a:rPr>
              <a:t>19.8	</a:t>
            </a:r>
            <a:r>
              <a:rPr sz="2000" spc="-10" dirty="0"/>
              <a:t>Three-level</a:t>
            </a:r>
            <a:r>
              <a:rPr sz="2000" spc="-40" dirty="0"/>
              <a:t> </a:t>
            </a:r>
            <a:r>
              <a:rPr sz="2000" spc="-10" dirty="0"/>
              <a:t>hierarchy</a:t>
            </a:r>
            <a:r>
              <a:rPr sz="2000" spc="-40" dirty="0"/>
              <a:t> </a:t>
            </a:r>
            <a:r>
              <a:rPr sz="2000" dirty="0"/>
              <a:t>in</a:t>
            </a:r>
            <a:r>
              <a:rPr sz="2000" spc="-10" dirty="0"/>
              <a:t> </a:t>
            </a:r>
            <a:r>
              <a:rPr sz="2000" dirty="0"/>
              <a:t>an</a:t>
            </a:r>
            <a:r>
              <a:rPr sz="2000" spc="-5" dirty="0"/>
              <a:t> </a:t>
            </a:r>
            <a:r>
              <a:rPr sz="2000" dirty="0"/>
              <a:t>IPv4</a:t>
            </a:r>
            <a:r>
              <a:rPr sz="2000" spc="-15" dirty="0"/>
              <a:t> </a:t>
            </a:r>
            <a:r>
              <a:rPr sz="2000" spc="-10" dirty="0"/>
              <a:t>address</a:t>
            </a:r>
            <a:endParaRPr sz="2000">
              <a:latin typeface="Times New Roman"/>
              <a:cs typeface="Times New Roman"/>
            </a:endParaRPr>
          </a:p>
        </p:txBody>
      </p:sp>
      <p:sp>
        <p:nvSpPr>
          <p:cNvPr id="3" name="object 3"/>
          <p:cNvSpPr/>
          <p:nvPr/>
        </p:nvSpPr>
        <p:spPr>
          <a:xfrm>
            <a:off x="152400" y="6248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11150" y="2620147"/>
            <a:ext cx="8299450" cy="165022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18</a:t>
            </a:fld>
            <a:endParaRPr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065" rIns="0" bIns="0" rtlCol="0">
            <a:spAutoFit/>
          </a:bodyPr>
          <a:lstStyle/>
          <a:p>
            <a:pPr marL="12700" marR="5080" algn="just">
              <a:lnSpc>
                <a:spcPct val="100000"/>
              </a:lnSpc>
              <a:spcBef>
                <a:spcPts val="95"/>
              </a:spcBef>
            </a:pPr>
            <a:r>
              <a:rPr spc="-5" dirty="0"/>
              <a:t>An</a:t>
            </a:r>
            <a:r>
              <a:rPr dirty="0"/>
              <a:t> </a:t>
            </a:r>
            <a:r>
              <a:rPr spc="-5" dirty="0"/>
              <a:t>ISP</a:t>
            </a:r>
            <a:r>
              <a:rPr dirty="0"/>
              <a:t> </a:t>
            </a:r>
            <a:r>
              <a:rPr spc="-5" dirty="0"/>
              <a:t>is</a:t>
            </a:r>
            <a:r>
              <a:rPr dirty="0"/>
              <a:t> </a:t>
            </a:r>
            <a:r>
              <a:rPr spc="-5" dirty="0"/>
              <a:t>granted</a:t>
            </a:r>
            <a:r>
              <a:rPr dirty="0"/>
              <a:t> </a:t>
            </a:r>
            <a:r>
              <a:rPr spc="-5" dirty="0"/>
              <a:t>a</a:t>
            </a:r>
            <a:r>
              <a:rPr dirty="0"/>
              <a:t> </a:t>
            </a:r>
            <a:r>
              <a:rPr spc="-5" dirty="0"/>
              <a:t>block</a:t>
            </a:r>
            <a:r>
              <a:rPr dirty="0"/>
              <a:t> of</a:t>
            </a:r>
            <a:r>
              <a:rPr spc="5" dirty="0"/>
              <a:t> </a:t>
            </a:r>
            <a:r>
              <a:rPr spc="-15" dirty="0"/>
              <a:t>addresses</a:t>
            </a:r>
            <a:r>
              <a:rPr spc="-10" dirty="0"/>
              <a:t> </a:t>
            </a:r>
            <a:r>
              <a:rPr spc="-5" dirty="0"/>
              <a:t>starting</a:t>
            </a:r>
            <a:r>
              <a:rPr dirty="0"/>
              <a:t> </a:t>
            </a:r>
            <a:r>
              <a:rPr spc="-10" dirty="0"/>
              <a:t>with </a:t>
            </a:r>
            <a:r>
              <a:rPr spc="-5" dirty="0"/>
              <a:t> 190.100.0.0/16</a:t>
            </a:r>
            <a:r>
              <a:rPr dirty="0"/>
              <a:t> </a:t>
            </a:r>
            <a:r>
              <a:rPr spc="-5" dirty="0"/>
              <a:t>(65,536</a:t>
            </a:r>
            <a:r>
              <a:rPr dirty="0"/>
              <a:t> </a:t>
            </a:r>
            <a:r>
              <a:rPr spc="-15" dirty="0"/>
              <a:t>addresses).</a:t>
            </a:r>
            <a:r>
              <a:rPr spc="675" dirty="0"/>
              <a:t> </a:t>
            </a:r>
            <a:r>
              <a:rPr dirty="0"/>
              <a:t>The</a:t>
            </a:r>
            <a:r>
              <a:rPr spc="5" dirty="0"/>
              <a:t> </a:t>
            </a:r>
            <a:r>
              <a:rPr spc="-5" dirty="0"/>
              <a:t>ISP</a:t>
            </a:r>
            <a:r>
              <a:rPr dirty="0"/>
              <a:t> </a:t>
            </a:r>
            <a:r>
              <a:rPr spc="-5" dirty="0"/>
              <a:t>needs</a:t>
            </a:r>
            <a:r>
              <a:rPr dirty="0"/>
              <a:t> </a:t>
            </a:r>
            <a:r>
              <a:rPr spc="-5" dirty="0"/>
              <a:t>to </a:t>
            </a:r>
            <a:r>
              <a:rPr dirty="0"/>
              <a:t> </a:t>
            </a:r>
            <a:r>
              <a:rPr spc="-5" dirty="0"/>
              <a:t>distribute these </a:t>
            </a:r>
            <a:r>
              <a:rPr spc="-15" dirty="0"/>
              <a:t>addresses </a:t>
            </a:r>
            <a:r>
              <a:rPr spc="-5" dirty="0"/>
              <a:t>to </a:t>
            </a:r>
            <a:r>
              <a:rPr spc="-30" dirty="0"/>
              <a:t>three </a:t>
            </a:r>
            <a:r>
              <a:rPr spc="-20" dirty="0"/>
              <a:t>groups </a:t>
            </a:r>
            <a:r>
              <a:rPr spc="-5" dirty="0"/>
              <a:t>of customers as </a:t>
            </a:r>
            <a:r>
              <a:rPr dirty="0"/>
              <a:t> follows: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19</a:t>
            </a:fld>
            <a:endParaRPr spc="-5" dirty="0"/>
          </a:p>
        </p:txBody>
      </p:sp>
      <p:sp>
        <p:nvSpPr>
          <p:cNvPr id="3" name="object 3"/>
          <p:cNvSpPr txBox="1"/>
          <p:nvPr/>
        </p:nvSpPr>
        <p:spPr>
          <a:xfrm>
            <a:off x="307340" y="2871342"/>
            <a:ext cx="8530590" cy="3439160"/>
          </a:xfrm>
          <a:prstGeom prst="rect">
            <a:avLst/>
          </a:prstGeom>
        </p:spPr>
        <p:txBody>
          <a:bodyPr vert="horz" wrap="square" lIns="0" tIns="12065" rIns="0" bIns="0" rtlCol="0">
            <a:spAutoFit/>
          </a:bodyPr>
          <a:lstStyle/>
          <a:p>
            <a:pPr marL="455930" marR="5080" indent="-443865">
              <a:lnSpc>
                <a:spcPct val="100000"/>
              </a:lnSpc>
              <a:spcBef>
                <a:spcPts val="95"/>
              </a:spcBef>
              <a:buClr>
                <a:srgbClr val="0000FF"/>
              </a:buClr>
              <a:buFont typeface="Times New Roman"/>
              <a:buAutoNum type="alphaLcPeriod"/>
              <a:tabLst>
                <a:tab pos="486409" algn="l"/>
                <a:tab pos="487045" algn="l"/>
                <a:tab pos="1227455" algn="l"/>
                <a:tab pos="2009139" algn="l"/>
                <a:tab pos="3053080" algn="l"/>
                <a:tab pos="3756025" algn="l"/>
                <a:tab pos="4319905" algn="l"/>
                <a:tab pos="6086475" algn="l"/>
                <a:tab pos="6964680" algn="l"/>
                <a:tab pos="7982584" algn="l"/>
              </a:tabLst>
            </a:pPr>
            <a:r>
              <a:rPr dirty="0"/>
              <a:t>	</a:t>
            </a:r>
            <a:r>
              <a:rPr sz="2800" i="1" dirty="0">
                <a:latin typeface="Times New Roman"/>
                <a:cs typeface="Times New Roman"/>
              </a:rPr>
              <a:t>Th</a:t>
            </a:r>
            <a:r>
              <a:rPr sz="2800" i="1" spc="-5" dirty="0">
                <a:latin typeface="Times New Roman"/>
                <a:cs typeface="Times New Roman"/>
              </a:rPr>
              <a:t>e</a:t>
            </a:r>
            <a:r>
              <a:rPr sz="2800" i="1" dirty="0">
                <a:latin typeface="Times New Roman"/>
                <a:cs typeface="Times New Roman"/>
              </a:rPr>
              <a:t>	</a:t>
            </a:r>
            <a:r>
              <a:rPr sz="2800" i="1" spc="-5" dirty="0">
                <a:latin typeface="Times New Roman"/>
                <a:cs typeface="Times New Roman"/>
              </a:rPr>
              <a:t>fi</a:t>
            </a:r>
            <a:r>
              <a:rPr sz="2800" i="1" dirty="0">
                <a:latin typeface="Times New Roman"/>
                <a:cs typeface="Times New Roman"/>
              </a:rPr>
              <a:t>r</a:t>
            </a:r>
            <a:r>
              <a:rPr sz="2800" i="1" spc="-5" dirty="0">
                <a:latin typeface="Times New Roman"/>
                <a:cs typeface="Times New Roman"/>
              </a:rPr>
              <a:t>st</a:t>
            </a:r>
            <a:r>
              <a:rPr sz="2800" i="1" dirty="0">
                <a:latin typeface="Times New Roman"/>
                <a:cs typeface="Times New Roman"/>
              </a:rPr>
              <a:t>	</a:t>
            </a:r>
            <a:r>
              <a:rPr sz="2800" i="1" spc="-5" dirty="0">
                <a:latin typeface="Times New Roman"/>
                <a:cs typeface="Times New Roman"/>
              </a:rPr>
              <a:t>g</a:t>
            </a:r>
            <a:r>
              <a:rPr sz="2800" i="1" spc="-105" dirty="0">
                <a:latin typeface="Times New Roman"/>
                <a:cs typeface="Times New Roman"/>
              </a:rPr>
              <a:t>r</a:t>
            </a:r>
            <a:r>
              <a:rPr sz="2800" i="1" spc="-5" dirty="0">
                <a:latin typeface="Times New Roman"/>
                <a:cs typeface="Times New Roman"/>
              </a:rPr>
              <a:t>o</a:t>
            </a:r>
            <a:r>
              <a:rPr sz="2800" i="1" dirty="0">
                <a:latin typeface="Times New Roman"/>
                <a:cs typeface="Times New Roman"/>
              </a:rPr>
              <a:t>u</a:t>
            </a:r>
            <a:r>
              <a:rPr sz="2800" i="1" spc="-5" dirty="0">
                <a:latin typeface="Times New Roman"/>
                <a:cs typeface="Times New Roman"/>
              </a:rPr>
              <a:t>p</a:t>
            </a:r>
            <a:r>
              <a:rPr sz="2800" i="1" dirty="0">
                <a:latin typeface="Times New Roman"/>
                <a:cs typeface="Times New Roman"/>
              </a:rPr>
              <a:t>	ha</a:t>
            </a:r>
            <a:r>
              <a:rPr sz="2800" i="1" spc="-5" dirty="0">
                <a:latin typeface="Times New Roman"/>
                <a:cs typeface="Times New Roman"/>
              </a:rPr>
              <a:t>s</a:t>
            </a:r>
            <a:r>
              <a:rPr sz="2800" i="1" dirty="0">
                <a:latin typeface="Times New Roman"/>
                <a:cs typeface="Times New Roman"/>
              </a:rPr>
              <a:t>	6</a:t>
            </a:r>
            <a:r>
              <a:rPr sz="2800" i="1" spc="-5" dirty="0">
                <a:latin typeface="Times New Roman"/>
                <a:cs typeface="Times New Roman"/>
              </a:rPr>
              <a:t>4</a:t>
            </a:r>
            <a:r>
              <a:rPr sz="2800" i="1" dirty="0">
                <a:latin typeface="Times New Roman"/>
                <a:cs typeface="Times New Roman"/>
              </a:rPr>
              <a:t>	</a:t>
            </a:r>
            <a:r>
              <a:rPr sz="2800" i="1" spc="-5" dirty="0">
                <a:latin typeface="Times New Roman"/>
                <a:cs typeface="Times New Roman"/>
              </a:rPr>
              <a:t>cust</a:t>
            </a:r>
            <a:r>
              <a:rPr sz="2800" i="1" spc="5" dirty="0">
                <a:latin typeface="Times New Roman"/>
                <a:cs typeface="Times New Roman"/>
              </a:rPr>
              <a:t>o</a:t>
            </a:r>
            <a:r>
              <a:rPr sz="2800" i="1" spc="-5" dirty="0">
                <a:latin typeface="Times New Roman"/>
                <a:cs typeface="Times New Roman"/>
              </a:rPr>
              <a:t>mer</a:t>
            </a:r>
            <a:r>
              <a:rPr sz="2800" i="1" dirty="0">
                <a:latin typeface="Times New Roman"/>
                <a:cs typeface="Times New Roman"/>
              </a:rPr>
              <a:t>s</a:t>
            </a:r>
            <a:r>
              <a:rPr sz="2800" i="1" spc="-5" dirty="0">
                <a:latin typeface="Times New Roman"/>
                <a:cs typeface="Times New Roman"/>
              </a:rPr>
              <a:t>;</a:t>
            </a:r>
            <a:r>
              <a:rPr sz="2800" i="1" dirty="0">
                <a:latin typeface="Times New Roman"/>
                <a:cs typeface="Times New Roman"/>
              </a:rPr>
              <a:t>	</a:t>
            </a:r>
            <a:r>
              <a:rPr sz="2800" i="1" spc="-5" dirty="0">
                <a:latin typeface="Times New Roman"/>
                <a:cs typeface="Times New Roman"/>
              </a:rPr>
              <a:t>each</a:t>
            </a:r>
            <a:r>
              <a:rPr sz="2800" i="1" dirty="0">
                <a:latin typeface="Times New Roman"/>
                <a:cs typeface="Times New Roman"/>
              </a:rPr>
              <a:t>	</a:t>
            </a:r>
            <a:r>
              <a:rPr sz="2800" i="1" spc="-5" dirty="0">
                <a:latin typeface="Times New Roman"/>
                <a:cs typeface="Times New Roman"/>
              </a:rPr>
              <a:t>n</a:t>
            </a:r>
            <a:r>
              <a:rPr sz="2800" i="1" dirty="0">
                <a:latin typeface="Times New Roman"/>
                <a:cs typeface="Times New Roman"/>
              </a:rPr>
              <a:t>e</a:t>
            </a:r>
            <a:r>
              <a:rPr sz="2800" i="1" spc="-5" dirty="0">
                <a:latin typeface="Times New Roman"/>
                <a:cs typeface="Times New Roman"/>
              </a:rPr>
              <a:t>eds</a:t>
            </a:r>
            <a:r>
              <a:rPr sz="2800" i="1" dirty="0">
                <a:latin typeface="Times New Roman"/>
                <a:cs typeface="Times New Roman"/>
              </a:rPr>
              <a:t>	256  </a:t>
            </a:r>
            <a:r>
              <a:rPr sz="2800" i="1" spc="-15" dirty="0">
                <a:latin typeface="Times New Roman"/>
                <a:cs typeface="Times New Roman"/>
              </a:rPr>
              <a:t>addresses.</a:t>
            </a:r>
            <a:endParaRPr sz="2800">
              <a:latin typeface="Times New Roman"/>
              <a:cs typeface="Times New Roman"/>
            </a:endParaRPr>
          </a:p>
          <a:p>
            <a:pPr marL="421005" marR="5080" indent="-421005">
              <a:lnSpc>
                <a:spcPct val="100000"/>
              </a:lnSpc>
              <a:buClr>
                <a:srgbClr val="0000FF"/>
              </a:buClr>
              <a:buAutoNum type="alphaLcPeriod"/>
              <a:tabLst>
                <a:tab pos="421005" algn="l"/>
                <a:tab pos="421640" algn="l"/>
                <a:tab pos="1096010" algn="l"/>
                <a:tab pos="2226945" algn="l"/>
                <a:tab pos="3204210" algn="l"/>
                <a:tab pos="3841115" algn="l"/>
                <a:tab pos="4518025" algn="l"/>
                <a:tab pos="6219190" algn="l"/>
                <a:tab pos="7031355" algn="l"/>
                <a:tab pos="7983855" algn="l"/>
              </a:tabLst>
            </a:pPr>
            <a:r>
              <a:rPr sz="2800" i="1" spc="-5" dirty="0">
                <a:latin typeface="Times New Roman"/>
                <a:cs typeface="Times New Roman"/>
              </a:rPr>
              <a:t>The	seco</a:t>
            </a:r>
            <a:r>
              <a:rPr sz="2800" i="1" dirty="0">
                <a:latin typeface="Times New Roman"/>
                <a:cs typeface="Times New Roman"/>
              </a:rPr>
              <a:t>n</a:t>
            </a:r>
            <a:r>
              <a:rPr sz="2800" i="1" spc="-5" dirty="0">
                <a:latin typeface="Times New Roman"/>
                <a:cs typeface="Times New Roman"/>
              </a:rPr>
              <a:t>d</a:t>
            </a:r>
            <a:r>
              <a:rPr sz="2800" i="1" dirty="0">
                <a:latin typeface="Times New Roman"/>
                <a:cs typeface="Times New Roman"/>
              </a:rPr>
              <a:t>	</a:t>
            </a:r>
            <a:r>
              <a:rPr sz="2800" i="1" spc="-5" dirty="0">
                <a:latin typeface="Times New Roman"/>
                <a:cs typeface="Times New Roman"/>
              </a:rPr>
              <a:t>g</a:t>
            </a:r>
            <a:r>
              <a:rPr sz="2800" i="1" spc="-110" dirty="0">
                <a:latin typeface="Times New Roman"/>
                <a:cs typeface="Times New Roman"/>
              </a:rPr>
              <a:t>r</a:t>
            </a:r>
            <a:r>
              <a:rPr sz="2800" i="1" spc="-5" dirty="0">
                <a:latin typeface="Times New Roman"/>
                <a:cs typeface="Times New Roman"/>
              </a:rPr>
              <a:t>oup</a:t>
            </a:r>
            <a:r>
              <a:rPr sz="2800" i="1" dirty="0">
                <a:latin typeface="Times New Roman"/>
                <a:cs typeface="Times New Roman"/>
              </a:rPr>
              <a:t>	</a:t>
            </a:r>
            <a:r>
              <a:rPr sz="2800" i="1" spc="-5" dirty="0">
                <a:latin typeface="Times New Roman"/>
                <a:cs typeface="Times New Roman"/>
              </a:rPr>
              <a:t>has</a:t>
            </a:r>
            <a:r>
              <a:rPr sz="2800" i="1" dirty="0">
                <a:latin typeface="Times New Roman"/>
                <a:cs typeface="Times New Roman"/>
              </a:rPr>
              <a:t>	</a:t>
            </a:r>
            <a:r>
              <a:rPr sz="2800" i="1" spc="-5" dirty="0">
                <a:latin typeface="Times New Roman"/>
                <a:cs typeface="Times New Roman"/>
              </a:rPr>
              <a:t>128</a:t>
            </a:r>
            <a:r>
              <a:rPr sz="2800" i="1" dirty="0">
                <a:latin typeface="Times New Roman"/>
                <a:cs typeface="Times New Roman"/>
              </a:rPr>
              <a:t>	</a:t>
            </a:r>
            <a:r>
              <a:rPr sz="2800" i="1" spc="-5" dirty="0">
                <a:latin typeface="Times New Roman"/>
                <a:cs typeface="Times New Roman"/>
              </a:rPr>
              <a:t>cust</a:t>
            </a:r>
            <a:r>
              <a:rPr sz="2800" i="1" dirty="0">
                <a:latin typeface="Times New Roman"/>
                <a:cs typeface="Times New Roman"/>
              </a:rPr>
              <a:t>o</a:t>
            </a:r>
            <a:r>
              <a:rPr sz="2800" i="1" spc="-5" dirty="0">
                <a:latin typeface="Times New Roman"/>
                <a:cs typeface="Times New Roman"/>
              </a:rPr>
              <a:t>m</a:t>
            </a:r>
            <a:r>
              <a:rPr sz="2800" i="1" spc="-20" dirty="0">
                <a:latin typeface="Times New Roman"/>
                <a:cs typeface="Times New Roman"/>
              </a:rPr>
              <a:t>e</a:t>
            </a:r>
            <a:r>
              <a:rPr sz="2800" i="1" spc="-5" dirty="0">
                <a:latin typeface="Times New Roman"/>
                <a:cs typeface="Times New Roman"/>
              </a:rPr>
              <a:t>r</a:t>
            </a:r>
            <a:r>
              <a:rPr sz="2800" i="1" spc="5" dirty="0">
                <a:latin typeface="Times New Roman"/>
                <a:cs typeface="Times New Roman"/>
              </a:rPr>
              <a:t>s</a:t>
            </a:r>
            <a:r>
              <a:rPr sz="2800" i="1" spc="-5" dirty="0">
                <a:latin typeface="Times New Roman"/>
                <a:cs typeface="Times New Roman"/>
              </a:rPr>
              <a:t>;</a:t>
            </a:r>
            <a:r>
              <a:rPr sz="2800" i="1" dirty="0">
                <a:latin typeface="Times New Roman"/>
                <a:cs typeface="Times New Roman"/>
              </a:rPr>
              <a:t>	</a:t>
            </a:r>
            <a:r>
              <a:rPr sz="2800" i="1" spc="-5" dirty="0">
                <a:latin typeface="Times New Roman"/>
                <a:cs typeface="Times New Roman"/>
              </a:rPr>
              <a:t>each</a:t>
            </a:r>
            <a:r>
              <a:rPr sz="2800" i="1" dirty="0">
                <a:latin typeface="Times New Roman"/>
                <a:cs typeface="Times New Roman"/>
              </a:rPr>
              <a:t>	</a:t>
            </a:r>
            <a:r>
              <a:rPr sz="2800" i="1" spc="-5" dirty="0">
                <a:latin typeface="Times New Roman"/>
                <a:cs typeface="Times New Roman"/>
              </a:rPr>
              <a:t>nee</a:t>
            </a:r>
            <a:r>
              <a:rPr sz="2800" i="1" dirty="0">
                <a:latin typeface="Times New Roman"/>
                <a:cs typeface="Times New Roman"/>
              </a:rPr>
              <a:t>d</a:t>
            </a:r>
            <a:r>
              <a:rPr sz="2800" i="1" spc="-5" dirty="0">
                <a:latin typeface="Times New Roman"/>
                <a:cs typeface="Times New Roman"/>
              </a:rPr>
              <a:t>s</a:t>
            </a:r>
            <a:r>
              <a:rPr sz="2800" i="1" dirty="0">
                <a:latin typeface="Times New Roman"/>
                <a:cs typeface="Times New Roman"/>
              </a:rPr>
              <a:t>	</a:t>
            </a:r>
            <a:r>
              <a:rPr sz="2800" i="1" spc="-5" dirty="0">
                <a:latin typeface="Times New Roman"/>
                <a:cs typeface="Times New Roman"/>
              </a:rPr>
              <a:t>128  </a:t>
            </a:r>
            <a:r>
              <a:rPr sz="2800" i="1" spc="-15" dirty="0">
                <a:latin typeface="Times New Roman"/>
                <a:cs typeface="Times New Roman"/>
              </a:rPr>
              <a:t>addresses.</a:t>
            </a:r>
            <a:endParaRPr sz="2800">
              <a:latin typeface="Times New Roman"/>
              <a:cs typeface="Times New Roman"/>
            </a:endParaRPr>
          </a:p>
          <a:p>
            <a:pPr marL="455930" marR="6350" indent="-443865">
              <a:lnSpc>
                <a:spcPct val="100000"/>
              </a:lnSpc>
              <a:buClr>
                <a:srgbClr val="0000FF"/>
              </a:buClr>
              <a:buAutoNum type="alphaLcPeriod"/>
              <a:tabLst>
                <a:tab pos="455930" algn="l"/>
                <a:tab pos="456565" algn="l"/>
                <a:tab pos="1189355" algn="l"/>
                <a:tab pos="2065655" algn="l"/>
                <a:tab pos="3100705" algn="l"/>
                <a:tab pos="3794125" algn="l"/>
                <a:tab pos="4525645" algn="l"/>
                <a:tab pos="6282690" algn="l"/>
                <a:tab pos="7152005" algn="l"/>
                <a:tab pos="8159115" algn="l"/>
              </a:tabLst>
            </a:pPr>
            <a:r>
              <a:rPr sz="2800" i="1" dirty="0">
                <a:latin typeface="Times New Roman"/>
                <a:cs typeface="Times New Roman"/>
              </a:rPr>
              <a:t>Th</a:t>
            </a:r>
            <a:r>
              <a:rPr sz="2800" i="1" spc="-5" dirty="0">
                <a:latin typeface="Times New Roman"/>
                <a:cs typeface="Times New Roman"/>
              </a:rPr>
              <a:t>e</a:t>
            </a:r>
            <a:r>
              <a:rPr sz="2800" i="1" dirty="0">
                <a:latin typeface="Times New Roman"/>
                <a:cs typeface="Times New Roman"/>
              </a:rPr>
              <a:t>	</a:t>
            </a:r>
            <a:r>
              <a:rPr sz="2800" i="1" spc="-5" dirty="0">
                <a:latin typeface="Times New Roman"/>
                <a:cs typeface="Times New Roman"/>
              </a:rPr>
              <a:t>t</a:t>
            </a:r>
            <a:r>
              <a:rPr sz="2800" i="1" dirty="0">
                <a:latin typeface="Times New Roman"/>
                <a:cs typeface="Times New Roman"/>
              </a:rPr>
              <a:t>h</a:t>
            </a:r>
            <a:r>
              <a:rPr sz="2800" i="1" spc="-15" dirty="0">
                <a:latin typeface="Times New Roman"/>
                <a:cs typeface="Times New Roman"/>
              </a:rPr>
              <a:t>i</a:t>
            </a:r>
            <a:r>
              <a:rPr sz="2800" i="1" spc="-110" dirty="0">
                <a:latin typeface="Times New Roman"/>
                <a:cs typeface="Times New Roman"/>
              </a:rPr>
              <a:t>r</a:t>
            </a:r>
            <a:r>
              <a:rPr sz="2800" i="1" spc="-5" dirty="0">
                <a:latin typeface="Times New Roman"/>
                <a:cs typeface="Times New Roman"/>
              </a:rPr>
              <a:t>d</a:t>
            </a:r>
            <a:r>
              <a:rPr sz="2800" i="1" dirty="0">
                <a:latin typeface="Times New Roman"/>
                <a:cs typeface="Times New Roman"/>
              </a:rPr>
              <a:t>	</a:t>
            </a:r>
            <a:r>
              <a:rPr sz="2800" i="1" spc="-5" dirty="0">
                <a:latin typeface="Times New Roman"/>
                <a:cs typeface="Times New Roman"/>
              </a:rPr>
              <a:t>g</a:t>
            </a:r>
            <a:r>
              <a:rPr sz="2800" i="1" spc="-105" dirty="0">
                <a:latin typeface="Times New Roman"/>
                <a:cs typeface="Times New Roman"/>
              </a:rPr>
              <a:t>r</a:t>
            </a:r>
            <a:r>
              <a:rPr sz="2800" i="1" spc="-5" dirty="0">
                <a:latin typeface="Times New Roman"/>
                <a:cs typeface="Times New Roman"/>
              </a:rPr>
              <a:t>o</a:t>
            </a:r>
            <a:r>
              <a:rPr sz="2800" i="1" dirty="0">
                <a:latin typeface="Times New Roman"/>
                <a:cs typeface="Times New Roman"/>
              </a:rPr>
              <a:t>u</a:t>
            </a:r>
            <a:r>
              <a:rPr sz="2800" i="1" spc="-5" dirty="0">
                <a:latin typeface="Times New Roman"/>
                <a:cs typeface="Times New Roman"/>
              </a:rPr>
              <a:t>p</a:t>
            </a:r>
            <a:r>
              <a:rPr sz="2800" i="1" dirty="0">
                <a:latin typeface="Times New Roman"/>
                <a:cs typeface="Times New Roman"/>
              </a:rPr>
              <a:t>	ha</a:t>
            </a:r>
            <a:r>
              <a:rPr sz="2800" i="1" spc="-5" dirty="0">
                <a:latin typeface="Times New Roman"/>
                <a:cs typeface="Times New Roman"/>
              </a:rPr>
              <a:t>s</a:t>
            </a:r>
            <a:r>
              <a:rPr sz="2800" i="1" dirty="0">
                <a:latin typeface="Times New Roman"/>
                <a:cs typeface="Times New Roman"/>
              </a:rPr>
              <a:t>	</a:t>
            </a:r>
            <a:r>
              <a:rPr sz="2800" i="1" spc="-5" dirty="0">
                <a:latin typeface="Times New Roman"/>
                <a:cs typeface="Times New Roman"/>
              </a:rPr>
              <a:t>128</a:t>
            </a:r>
            <a:r>
              <a:rPr sz="2800" i="1" dirty="0">
                <a:latin typeface="Times New Roman"/>
                <a:cs typeface="Times New Roman"/>
              </a:rPr>
              <a:t>	</a:t>
            </a:r>
            <a:r>
              <a:rPr sz="2800" i="1" spc="-5" dirty="0">
                <a:latin typeface="Times New Roman"/>
                <a:cs typeface="Times New Roman"/>
              </a:rPr>
              <a:t>cust</a:t>
            </a:r>
            <a:r>
              <a:rPr sz="2800" i="1" spc="5" dirty="0">
                <a:latin typeface="Times New Roman"/>
                <a:cs typeface="Times New Roman"/>
              </a:rPr>
              <a:t>o</a:t>
            </a:r>
            <a:r>
              <a:rPr sz="2800" i="1" spc="-5" dirty="0">
                <a:latin typeface="Times New Roman"/>
                <a:cs typeface="Times New Roman"/>
              </a:rPr>
              <a:t>mer</a:t>
            </a:r>
            <a:r>
              <a:rPr sz="2800" i="1" dirty="0">
                <a:latin typeface="Times New Roman"/>
                <a:cs typeface="Times New Roman"/>
              </a:rPr>
              <a:t>s</a:t>
            </a:r>
            <a:r>
              <a:rPr sz="2800" i="1" spc="-5" dirty="0">
                <a:latin typeface="Times New Roman"/>
                <a:cs typeface="Times New Roman"/>
              </a:rPr>
              <a:t>;</a:t>
            </a:r>
            <a:r>
              <a:rPr sz="2800" i="1" dirty="0">
                <a:latin typeface="Times New Roman"/>
                <a:cs typeface="Times New Roman"/>
              </a:rPr>
              <a:t>	</a:t>
            </a:r>
            <a:r>
              <a:rPr sz="2800" i="1" spc="-5" dirty="0">
                <a:latin typeface="Times New Roman"/>
                <a:cs typeface="Times New Roman"/>
              </a:rPr>
              <a:t>each</a:t>
            </a:r>
            <a:r>
              <a:rPr sz="2800" i="1" dirty="0">
                <a:latin typeface="Times New Roman"/>
                <a:cs typeface="Times New Roman"/>
              </a:rPr>
              <a:t>	</a:t>
            </a:r>
            <a:r>
              <a:rPr sz="2800" i="1" spc="-5" dirty="0">
                <a:latin typeface="Times New Roman"/>
                <a:cs typeface="Times New Roman"/>
              </a:rPr>
              <a:t>needs</a:t>
            </a:r>
            <a:r>
              <a:rPr sz="2800" i="1" dirty="0">
                <a:latin typeface="Times New Roman"/>
                <a:cs typeface="Times New Roman"/>
              </a:rPr>
              <a:t>	64  </a:t>
            </a:r>
            <a:r>
              <a:rPr sz="2800" i="1" spc="-15" dirty="0">
                <a:latin typeface="Times New Roman"/>
                <a:cs typeface="Times New Roman"/>
              </a:rPr>
              <a:t>addresses.</a:t>
            </a:r>
            <a:endParaRPr sz="2800">
              <a:latin typeface="Times New Roman"/>
              <a:cs typeface="Times New Roman"/>
            </a:endParaRPr>
          </a:p>
          <a:p>
            <a:pPr marL="12700" marR="6985">
              <a:lnSpc>
                <a:spcPct val="100000"/>
              </a:lnSpc>
              <a:spcBef>
                <a:spcPts val="5"/>
              </a:spcBef>
            </a:pPr>
            <a:r>
              <a:rPr sz="2800" i="1" spc="-5" dirty="0">
                <a:latin typeface="Times New Roman"/>
                <a:cs typeface="Times New Roman"/>
              </a:rPr>
              <a:t>Design</a:t>
            </a:r>
            <a:r>
              <a:rPr sz="2800" i="1" spc="105" dirty="0">
                <a:latin typeface="Times New Roman"/>
                <a:cs typeface="Times New Roman"/>
              </a:rPr>
              <a:t> </a:t>
            </a:r>
            <a:r>
              <a:rPr sz="2800" i="1" dirty="0">
                <a:latin typeface="Times New Roman"/>
                <a:cs typeface="Times New Roman"/>
              </a:rPr>
              <a:t>the</a:t>
            </a:r>
            <a:r>
              <a:rPr sz="2800" i="1" spc="75" dirty="0">
                <a:latin typeface="Times New Roman"/>
                <a:cs typeface="Times New Roman"/>
              </a:rPr>
              <a:t> </a:t>
            </a:r>
            <a:r>
              <a:rPr sz="2800" i="1" spc="-5" dirty="0">
                <a:latin typeface="Times New Roman"/>
                <a:cs typeface="Times New Roman"/>
              </a:rPr>
              <a:t>subblocks</a:t>
            </a:r>
            <a:r>
              <a:rPr sz="2800" i="1" spc="90" dirty="0">
                <a:latin typeface="Times New Roman"/>
                <a:cs typeface="Times New Roman"/>
              </a:rPr>
              <a:t> </a:t>
            </a:r>
            <a:r>
              <a:rPr sz="2800" i="1" dirty="0">
                <a:latin typeface="Times New Roman"/>
                <a:cs typeface="Times New Roman"/>
              </a:rPr>
              <a:t>and</a:t>
            </a:r>
            <a:r>
              <a:rPr sz="2800" i="1" spc="95" dirty="0">
                <a:latin typeface="Times New Roman"/>
                <a:cs typeface="Times New Roman"/>
              </a:rPr>
              <a:t> </a:t>
            </a:r>
            <a:r>
              <a:rPr sz="2800" i="1" spc="-5" dirty="0">
                <a:latin typeface="Times New Roman"/>
                <a:cs typeface="Times New Roman"/>
              </a:rPr>
              <a:t>find</a:t>
            </a:r>
            <a:r>
              <a:rPr sz="2800" i="1" spc="85" dirty="0">
                <a:latin typeface="Times New Roman"/>
                <a:cs typeface="Times New Roman"/>
              </a:rPr>
              <a:t> </a:t>
            </a:r>
            <a:r>
              <a:rPr sz="2800" i="1" dirty="0">
                <a:latin typeface="Times New Roman"/>
                <a:cs typeface="Times New Roman"/>
              </a:rPr>
              <a:t>out</a:t>
            </a:r>
            <a:r>
              <a:rPr sz="2800" i="1" spc="100" dirty="0">
                <a:latin typeface="Times New Roman"/>
                <a:cs typeface="Times New Roman"/>
              </a:rPr>
              <a:t> </a:t>
            </a:r>
            <a:r>
              <a:rPr sz="2800" i="1" dirty="0">
                <a:latin typeface="Times New Roman"/>
                <a:cs typeface="Times New Roman"/>
              </a:rPr>
              <a:t>how</a:t>
            </a:r>
            <a:r>
              <a:rPr sz="2800" i="1" spc="85" dirty="0">
                <a:latin typeface="Times New Roman"/>
                <a:cs typeface="Times New Roman"/>
              </a:rPr>
              <a:t> </a:t>
            </a:r>
            <a:r>
              <a:rPr sz="2800" i="1" spc="-5" dirty="0">
                <a:latin typeface="Times New Roman"/>
                <a:cs typeface="Times New Roman"/>
              </a:rPr>
              <a:t>many</a:t>
            </a:r>
            <a:r>
              <a:rPr sz="2800" i="1" spc="90" dirty="0">
                <a:latin typeface="Times New Roman"/>
                <a:cs typeface="Times New Roman"/>
              </a:rPr>
              <a:t> </a:t>
            </a:r>
            <a:r>
              <a:rPr sz="2800" i="1" spc="-15" dirty="0">
                <a:latin typeface="Times New Roman"/>
                <a:cs typeface="Times New Roman"/>
              </a:rPr>
              <a:t>addresses</a:t>
            </a:r>
            <a:r>
              <a:rPr sz="2800" i="1" spc="105" dirty="0">
                <a:latin typeface="Times New Roman"/>
                <a:cs typeface="Times New Roman"/>
              </a:rPr>
              <a:t> </a:t>
            </a:r>
            <a:r>
              <a:rPr sz="2800" i="1" spc="-40" dirty="0">
                <a:latin typeface="Times New Roman"/>
                <a:cs typeface="Times New Roman"/>
              </a:rPr>
              <a:t>are </a:t>
            </a:r>
            <a:r>
              <a:rPr sz="2800" i="1" spc="-685" dirty="0">
                <a:latin typeface="Times New Roman"/>
                <a:cs typeface="Times New Roman"/>
              </a:rPr>
              <a:t> </a:t>
            </a:r>
            <a:r>
              <a:rPr sz="2800" i="1" spc="-5" dirty="0">
                <a:latin typeface="Times New Roman"/>
                <a:cs typeface="Times New Roman"/>
              </a:rPr>
              <a:t>still</a:t>
            </a:r>
            <a:r>
              <a:rPr sz="2800" i="1" spc="-35" dirty="0">
                <a:latin typeface="Times New Roman"/>
                <a:cs typeface="Times New Roman"/>
              </a:rPr>
              <a:t> </a:t>
            </a:r>
            <a:r>
              <a:rPr sz="2800" i="1" dirty="0">
                <a:latin typeface="Times New Roman"/>
                <a:cs typeface="Times New Roman"/>
              </a:rPr>
              <a:t>available</a:t>
            </a:r>
            <a:r>
              <a:rPr sz="2800" i="1" spc="-20" dirty="0">
                <a:latin typeface="Times New Roman"/>
                <a:cs typeface="Times New Roman"/>
              </a:rPr>
              <a:t> </a:t>
            </a:r>
            <a:r>
              <a:rPr sz="2800" i="1" spc="-5" dirty="0">
                <a:latin typeface="Times New Roman"/>
                <a:cs typeface="Times New Roman"/>
              </a:rPr>
              <a:t>after</a:t>
            </a:r>
            <a:r>
              <a:rPr sz="2800" i="1" spc="-15" dirty="0">
                <a:latin typeface="Times New Roman"/>
                <a:cs typeface="Times New Roman"/>
              </a:rPr>
              <a:t> </a:t>
            </a:r>
            <a:r>
              <a:rPr sz="2800" i="1" spc="-5" dirty="0">
                <a:latin typeface="Times New Roman"/>
                <a:cs typeface="Times New Roman"/>
              </a:rPr>
              <a:t>these </a:t>
            </a:r>
            <a:r>
              <a:rPr sz="2800" i="1" dirty="0">
                <a:latin typeface="Times New Roman"/>
                <a:cs typeface="Times New Roman"/>
              </a:rPr>
              <a:t>allocations.</a:t>
            </a:r>
            <a:endParaRPr sz="2800">
              <a:latin typeface="Times New Roman"/>
              <a:cs typeface="Times New Roman"/>
            </a:endParaRPr>
          </a:p>
        </p:txBody>
      </p:sp>
      <p:sp>
        <p:nvSpPr>
          <p:cNvPr id="4" name="object 4"/>
          <p:cNvSpPr txBox="1"/>
          <p:nvPr/>
        </p:nvSpPr>
        <p:spPr>
          <a:xfrm>
            <a:off x="1222044" y="25400"/>
            <a:ext cx="139509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105" dirty="0">
                <a:solidFill>
                  <a:srgbClr val="0000FF"/>
                </a:solidFill>
                <a:latin typeface="Times New Roman"/>
                <a:cs typeface="Times New Roman"/>
              </a:rPr>
              <a:t> </a:t>
            </a:r>
            <a:r>
              <a:rPr sz="1800" i="1" dirty="0">
                <a:solidFill>
                  <a:srgbClr val="0000FF"/>
                </a:solidFill>
                <a:latin typeface="Times New Roman"/>
                <a:cs typeface="Times New Roman"/>
              </a:rPr>
              <a:t>19.10</a:t>
            </a:r>
            <a:endParaRPr sz="1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70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44196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2759075"/>
            <a:ext cx="8077200" cy="1554480"/>
          </a:xfrm>
          <a:prstGeom prst="rect">
            <a:avLst/>
          </a:prstGeom>
          <a:solidFill>
            <a:srgbClr val="99FF33"/>
          </a:solidFill>
        </p:spPr>
        <p:txBody>
          <a:bodyPr vert="horz" wrap="square" lIns="0" tIns="31115" rIns="0" bIns="0" rtlCol="0">
            <a:spAutoFit/>
          </a:bodyPr>
          <a:lstStyle/>
          <a:p>
            <a:pPr marL="3277870" marR="931544" indent="-2343150">
              <a:lnSpc>
                <a:spcPct val="100000"/>
              </a:lnSpc>
              <a:spcBef>
                <a:spcPts val="245"/>
              </a:spcBef>
            </a:pPr>
            <a:r>
              <a:rPr sz="1800" spc="-5" dirty="0">
                <a:latin typeface="Calibri"/>
                <a:cs typeface="Calibri"/>
              </a:rPr>
              <a:t>The</a:t>
            </a:r>
            <a:r>
              <a:rPr sz="1800" spc="-15" dirty="0">
                <a:latin typeface="Calibri"/>
                <a:cs typeface="Calibri"/>
              </a:rPr>
              <a:t> first</a:t>
            </a:r>
            <a:r>
              <a:rPr sz="1800" dirty="0">
                <a:latin typeface="Calibri"/>
                <a:cs typeface="Calibri"/>
              </a:rPr>
              <a:t> </a:t>
            </a:r>
            <a:r>
              <a:rPr sz="1800" spc="-5" dirty="0">
                <a:latin typeface="Calibri"/>
                <a:cs typeface="Calibri"/>
              </a:rPr>
              <a:t>address in</a:t>
            </a:r>
            <a:r>
              <a:rPr sz="1800" spc="10" dirty="0">
                <a:latin typeface="Calibri"/>
                <a:cs typeface="Calibri"/>
              </a:rPr>
              <a:t> </a:t>
            </a:r>
            <a:r>
              <a:rPr sz="1800" dirty="0">
                <a:latin typeface="Calibri"/>
                <a:cs typeface="Calibri"/>
              </a:rPr>
              <a:t>the</a:t>
            </a:r>
            <a:r>
              <a:rPr sz="1800" spc="-5" dirty="0">
                <a:latin typeface="Calibri"/>
                <a:cs typeface="Calibri"/>
              </a:rPr>
              <a:t> block</a:t>
            </a:r>
            <a:r>
              <a:rPr sz="1800" spc="5" dirty="0">
                <a:latin typeface="Calibri"/>
                <a:cs typeface="Calibri"/>
              </a:rPr>
              <a:t> </a:t>
            </a:r>
            <a:r>
              <a:rPr sz="1800" spc="-10" dirty="0">
                <a:latin typeface="Calibri"/>
                <a:cs typeface="Calibri"/>
              </a:rPr>
              <a:t>can</a:t>
            </a:r>
            <a:r>
              <a:rPr sz="1800" spc="10"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found</a:t>
            </a:r>
            <a:r>
              <a:rPr sz="1800" dirty="0">
                <a:latin typeface="Calibri"/>
                <a:cs typeface="Calibri"/>
              </a:rPr>
              <a:t> </a:t>
            </a:r>
            <a:r>
              <a:rPr sz="1800" spc="-5" dirty="0">
                <a:latin typeface="Calibri"/>
                <a:cs typeface="Calibri"/>
              </a:rPr>
              <a:t>by</a:t>
            </a:r>
            <a:r>
              <a:rPr sz="1800" spc="5" dirty="0">
                <a:latin typeface="Calibri"/>
                <a:cs typeface="Calibri"/>
              </a:rPr>
              <a:t> </a:t>
            </a:r>
            <a:r>
              <a:rPr sz="1800" spc="-10" dirty="0">
                <a:latin typeface="Calibri"/>
                <a:cs typeface="Calibri"/>
              </a:rPr>
              <a:t>setting</a:t>
            </a:r>
            <a:r>
              <a:rPr sz="1800" spc="-5"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rightmost </a:t>
            </a:r>
            <a:r>
              <a:rPr sz="1800" spc="-395" dirty="0">
                <a:latin typeface="Calibri"/>
                <a:cs typeface="Calibri"/>
              </a:rPr>
              <a:t> </a:t>
            </a:r>
            <a:r>
              <a:rPr sz="1800" dirty="0">
                <a:latin typeface="Calibri"/>
                <a:cs typeface="Calibri"/>
              </a:rPr>
              <a:t>32</a:t>
            </a:r>
            <a:r>
              <a:rPr sz="1800" spc="-20" dirty="0">
                <a:latin typeface="Calibri"/>
                <a:cs typeface="Calibri"/>
              </a:rPr>
              <a:t> </a:t>
            </a:r>
            <a:r>
              <a:rPr sz="1800" dirty="0">
                <a:latin typeface="Calibri"/>
                <a:cs typeface="Calibri"/>
              </a:rPr>
              <a:t>−</a:t>
            </a:r>
            <a:r>
              <a:rPr sz="1800" spc="15" dirty="0">
                <a:latin typeface="Calibri"/>
                <a:cs typeface="Calibri"/>
              </a:rPr>
              <a:t> </a:t>
            </a:r>
            <a:r>
              <a:rPr sz="1800" i="1" dirty="0">
                <a:latin typeface="Calibri"/>
                <a:cs typeface="Calibri"/>
              </a:rPr>
              <a:t>n</a:t>
            </a:r>
            <a:r>
              <a:rPr sz="1800" i="1" spc="-10" dirty="0">
                <a:latin typeface="Calibri"/>
                <a:cs typeface="Calibri"/>
              </a:rPr>
              <a:t> </a:t>
            </a:r>
            <a:r>
              <a:rPr sz="1800" spc="-5" dirty="0">
                <a:latin typeface="Calibri"/>
                <a:cs typeface="Calibri"/>
              </a:rPr>
              <a:t>bits</a:t>
            </a:r>
            <a:r>
              <a:rPr sz="1800" spc="1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0s.</a:t>
            </a:r>
            <a:endParaRPr sz="1800">
              <a:latin typeface="Calibri"/>
              <a:cs typeface="Calibri"/>
            </a:endParaRPr>
          </a:p>
        </p:txBody>
      </p:sp>
      <p:pic>
        <p:nvPicPr>
          <p:cNvPr id="5" name="object 5"/>
          <p:cNvPicPr/>
          <p:nvPr/>
        </p:nvPicPr>
        <p:blipFill>
          <a:blip r:embed="rId2" cstate="print"/>
          <a:stretch>
            <a:fillRect/>
          </a:stretch>
        </p:blipFill>
        <p:spPr>
          <a:xfrm>
            <a:off x="457200" y="1981136"/>
            <a:ext cx="1143000" cy="566737"/>
          </a:xfrm>
          <a:prstGeom prst="rect">
            <a:avLst/>
          </a:prstGeom>
        </p:spPr>
      </p:pic>
      <p:sp>
        <p:nvSpPr>
          <p:cNvPr id="6" name="object 6"/>
          <p:cNvSpPr txBox="1">
            <a:spLocks noGrp="1"/>
          </p:cNvSpPr>
          <p:nvPr>
            <p:ph type="title"/>
          </p:nvPr>
        </p:nvSpPr>
        <p:spPr>
          <a:xfrm>
            <a:off x="669442" y="2002358"/>
            <a:ext cx="69723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p:nvPr/>
        </p:nvSpPr>
        <p:spPr>
          <a:xfrm>
            <a:off x="535940" y="6464909"/>
            <a:ext cx="32194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libri"/>
                <a:cs typeface="Calibri"/>
              </a:rPr>
              <a:t>19.</a:t>
            </a:r>
            <a:fld id="{81D60167-4931-47E6-BA6A-407CBD079E47}" type="slidenum">
              <a:rPr sz="1200" spc="-5" dirty="0">
                <a:solidFill>
                  <a:srgbClr val="888888"/>
                </a:solidFill>
                <a:latin typeface="Calibri"/>
                <a:cs typeface="Calibri"/>
              </a:rPr>
              <a:t>2</a:t>
            </a:fld>
            <a:endParaRPr sz="1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164081"/>
            <a:ext cx="4595495" cy="878840"/>
          </a:xfrm>
          <a:prstGeom prst="rect">
            <a:avLst/>
          </a:prstGeom>
        </p:spPr>
        <p:txBody>
          <a:bodyPr vert="horz" wrap="square" lIns="0" tIns="12065" rIns="0" bIns="0" rtlCol="0">
            <a:spAutoFit/>
          </a:bodyPr>
          <a:lstStyle/>
          <a:p>
            <a:pPr marL="12700">
              <a:lnSpc>
                <a:spcPct val="100000"/>
              </a:lnSpc>
              <a:spcBef>
                <a:spcPts val="95"/>
              </a:spcBef>
            </a:pPr>
            <a:r>
              <a:rPr dirty="0">
                <a:solidFill>
                  <a:srgbClr val="0000FF"/>
                </a:solidFill>
              </a:rPr>
              <a:t>Solution</a:t>
            </a:r>
          </a:p>
          <a:p>
            <a:pPr marL="12700">
              <a:lnSpc>
                <a:spcPct val="100000"/>
              </a:lnSpc>
            </a:pPr>
            <a:r>
              <a:rPr spc="-20" dirty="0"/>
              <a:t>Figure</a:t>
            </a:r>
            <a:r>
              <a:rPr spc="-30" dirty="0"/>
              <a:t> </a:t>
            </a:r>
            <a:r>
              <a:rPr spc="-5" dirty="0"/>
              <a:t>19.9</a:t>
            </a:r>
            <a:r>
              <a:rPr spc="-10" dirty="0"/>
              <a:t> </a:t>
            </a:r>
            <a:r>
              <a:rPr spc="-5" dirty="0"/>
              <a:t>shows</a:t>
            </a:r>
            <a:r>
              <a:rPr spc="-20" dirty="0"/>
              <a:t> </a:t>
            </a:r>
            <a:r>
              <a:rPr dirty="0"/>
              <a:t>the</a:t>
            </a:r>
            <a:r>
              <a:rPr spc="-15" dirty="0"/>
              <a:t> </a:t>
            </a:r>
            <a:r>
              <a:rPr dirty="0"/>
              <a:t>situation.</a:t>
            </a:r>
          </a:p>
        </p:txBody>
      </p:sp>
      <p:sp>
        <p:nvSpPr>
          <p:cNvPr id="3" name="object 3"/>
          <p:cNvSpPr txBox="1"/>
          <p:nvPr/>
        </p:nvSpPr>
        <p:spPr>
          <a:xfrm>
            <a:off x="1222044" y="25400"/>
            <a:ext cx="2505710"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50" dirty="0">
                <a:solidFill>
                  <a:srgbClr val="0000FF"/>
                </a:solidFill>
                <a:latin typeface="Times New Roman"/>
                <a:cs typeface="Times New Roman"/>
              </a:rPr>
              <a:t> </a:t>
            </a:r>
            <a:r>
              <a:rPr sz="1800" i="1" dirty="0">
                <a:solidFill>
                  <a:srgbClr val="0000FF"/>
                </a:solidFill>
                <a:latin typeface="Times New Roman"/>
                <a:cs typeface="Times New Roman"/>
              </a:rPr>
              <a:t>19.10</a:t>
            </a:r>
            <a:r>
              <a:rPr sz="1800" i="1" spc="-30" dirty="0">
                <a:solidFill>
                  <a:srgbClr val="0000FF"/>
                </a:solidFill>
                <a:latin typeface="Times New Roman"/>
                <a:cs typeface="Times New Roman"/>
              </a:rPr>
              <a:t> </a:t>
            </a:r>
            <a:r>
              <a:rPr sz="1800" i="1" spc="-5" dirty="0">
                <a:solidFill>
                  <a:srgbClr val="0000FF"/>
                </a:solidFill>
                <a:latin typeface="Times New Roman"/>
                <a:cs typeface="Times New Roman"/>
              </a:rPr>
              <a:t>(continued)</a:t>
            </a:r>
            <a:endParaRPr sz="1800">
              <a:latin typeface="Times New Roman"/>
              <a:cs typeface="Times New Roman"/>
            </a:endParaRPr>
          </a:p>
        </p:txBody>
      </p:sp>
      <p:sp>
        <p:nvSpPr>
          <p:cNvPr id="4" name="object 4"/>
          <p:cNvSpPr txBox="1"/>
          <p:nvPr/>
        </p:nvSpPr>
        <p:spPr>
          <a:xfrm>
            <a:off x="231140" y="2230958"/>
            <a:ext cx="8531225" cy="1732280"/>
          </a:xfrm>
          <a:prstGeom prst="rect">
            <a:avLst/>
          </a:prstGeom>
        </p:spPr>
        <p:txBody>
          <a:bodyPr vert="horz" wrap="square" lIns="0" tIns="12065" rIns="0" bIns="0" rtlCol="0">
            <a:spAutoFit/>
          </a:bodyPr>
          <a:lstStyle/>
          <a:p>
            <a:pPr marL="12700" algn="just">
              <a:lnSpc>
                <a:spcPct val="100000"/>
              </a:lnSpc>
              <a:spcBef>
                <a:spcPts val="95"/>
              </a:spcBef>
            </a:pPr>
            <a:r>
              <a:rPr sz="2800" i="1" spc="-25" dirty="0">
                <a:solidFill>
                  <a:srgbClr val="0000FF"/>
                </a:solidFill>
                <a:latin typeface="Times New Roman"/>
                <a:cs typeface="Times New Roman"/>
              </a:rPr>
              <a:t>Group</a:t>
            </a:r>
            <a:r>
              <a:rPr sz="2800" i="1" spc="-40" dirty="0">
                <a:solidFill>
                  <a:srgbClr val="0000FF"/>
                </a:solidFill>
                <a:latin typeface="Times New Roman"/>
                <a:cs typeface="Times New Roman"/>
              </a:rPr>
              <a:t> </a:t>
            </a:r>
            <a:r>
              <a:rPr sz="2800" i="1" spc="-5" dirty="0">
                <a:solidFill>
                  <a:srgbClr val="0000FF"/>
                </a:solidFill>
                <a:latin typeface="Times New Roman"/>
                <a:cs typeface="Times New Roman"/>
              </a:rPr>
              <a:t>1</a:t>
            </a:r>
            <a:endParaRPr sz="2800">
              <a:latin typeface="Times New Roman"/>
              <a:cs typeface="Times New Roman"/>
            </a:endParaRPr>
          </a:p>
          <a:p>
            <a:pPr marL="12700" marR="5080" algn="just">
              <a:lnSpc>
                <a:spcPct val="100000"/>
              </a:lnSpc>
            </a:pPr>
            <a:r>
              <a:rPr sz="2800" i="1" spc="-5" dirty="0">
                <a:latin typeface="Times New Roman"/>
                <a:cs typeface="Times New Roman"/>
              </a:rPr>
              <a:t>For this </a:t>
            </a:r>
            <a:r>
              <a:rPr sz="2800" i="1" spc="-20" dirty="0">
                <a:latin typeface="Times New Roman"/>
                <a:cs typeface="Times New Roman"/>
              </a:rPr>
              <a:t>group, </a:t>
            </a:r>
            <a:r>
              <a:rPr sz="2800" i="1" spc="-5" dirty="0">
                <a:latin typeface="Times New Roman"/>
                <a:cs typeface="Times New Roman"/>
              </a:rPr>
              <a:t>each customer needs </a:t>
            </a:r>
            <a:r>
              <a:rPr sz="2800" i="1" dirty="0">
                <a:latin typeface="Times New Roman"/>
                <a:cs typeface="Times New Roman"/>
              </a:rPr>
              <a:t>256 </a:t>
            </a:r>
            <a:r>
              <a:rPr sz="2800" i="1" spc="-15" dirty="0">
                <a:latin typeface="Times New Roman"/>
                <a:cs typeface="Times New Roman"/>
              </a:rPr>
              <a:t>addresses. </a:t>
            </a:r>
            <a:r>
              <a:rPr sz="2800" i="1" spc="-5" dirty="0">
                <a:latin typeface="Times New Roman"/>
                <a:cs typeface="Times New Roman"/>
              </a:rPr>
              <a:t>This </a:t>
            </a:r>
            <a:r>
              <a:rPr sz="2800" i="1" dirty="0">
                <a:latin typeface="Times New Roman"/>
                <a:cs typeface="Times New Roman"/>
              </a:rPr>
              <a:t> </a:t>
            </a:r>
            <a:r>
              <a:rPr sz="2800" i="1" spc="-5" dirty="0">
                <a:latin typeface="Times New Roman"/>
                <a:cs typeface="Times New Roman"/>
              </a:rPr>
              <a:t>means that 8 (log2 256) bits </a:t>
            </a:r>
            <a:r>
              <a:rPr sz="2800" i="1" spc="-40" dirty="0">
                <a:latin typeface="Times New Roman"/>
                <a:cs typeface="Times New Roman"/>
              </a:rPr>
              <a:t>are </a:t>
            </a:r>
            <a:r>
              <a:rPr sz="2800" i="1" spc="-5" dirty="0">
                <a:latin typeface="Times New Roman"/>
                <a:cs typeface="Times New Roman"/>
              </a:rPr>
              <a:t>needed to define </a:t>
            </a:r>
            <a:r>
              <a:rPr sz="2800" i="1" spc="-10" dirty="0">
                <a:latin typeface="Times New Roman"/>
                <a:cs typeface="Times New Roman"/>
              </a:rPr>
              <a:t>each </a:t>
            </a:r>
            <a:r>
              <a:rPr sz="2800" i="1" spc="-5" dirty="0">
                <a:latin typeface="Times New Roman"/>
                <a:cs typeface="Times New Roman"/>
              </a:rPr>
              <a:t>host. </a:t>
            </a:r>
            <a:r>
              <a:rPr sz="2800" i="1" spc="-685" dirty="0">
                <a:latin typeface="Times New Roman"/>
                <a:cs typeface="Times New Roman"/>
              </a:rPr>
              <a:t> </a:t>
            </a:r>
            <a:r>
              <a:rPr sz="2800" i="1" dirty="0">
                <a:latin typeface="Times New Roman"/>
                <a:cs typeface="Times New Roman"/>
              </a:rPr>
              <a:t>The</a:t>
            </a:r>
            <a:r>
              <a:rPr sz="2800" i="1" spc="-25" dirty="0">
                <a:latin typeface="Times New Roman"/>
                <a:cs typeface="Times New Roman"/>
              </a:rPr>
              <a:t> </a:t>
            </a:r>
            <a:r>
              <a:rPr sz="2800" i="1" spc="-20" dirty="0">
                <a:latin typeface="Times New Roman"/>
                <a:cs typeface="Times New Roman"/>
              </a:rPr>
              <a:t>prefix</a:t>
            </a:r>
            <a:r>
              <a:rPr sz="2800" i="1" spc="-10" dirty="0">
                <a:latin typeface="Times New Roman"/>
                <a:cs typeface="Times New Roman"/>
              </a:rPr>
              <a:t> </a:t>
            </a:r>
            <a:r>
              <a:rPr sz="2800" i="1" spc="-5" dirty="0">
                <a:latin typeface="Times New Roman"/>
                <a:cs typeface="Times New Roman"/>
              </a:rPr>
              <a:t>length</a:t>
            </a:r>
            <a:r>
              <a:rPr sz="2800" i="1" spc="-20" dirty="0">
                <a:latin typeface="Times New Roman"/>
                <a:cs typeface="Times New Roman"/>
              </a:rPr>
              <a:t> </a:t>
            </a:r>
            <a:r>
              <a:rPr sz="2800" i="1" spc="-5" dirty="0">
                <a:latin typeface="Times New Roman"/>
                <a:cs typeface="Times New Roman"/>
              </a:rPr>
              <a:t>is</a:t>
            </a:r>
            <a:r>
              <a:rPr sz="2800" i="1" dirty="0">
                <a:latin typeface="Times New Roman"/>
                <a:cs typeface="Times New Roman"/>
              </a:rPr>
              <a:t> </a:t>
            </a:r>
            <a:r>
              <a:rPr sz="2800" i="1" spc="-5" dirty="0">
                <a:latin typeface="Times New Roman"/>
                <a:cs typeface="Times New Roman"/>
              </a:rPr>
              <a:t>then </a:t>
            </a:r>
            <a:r>
              <a:rPr sz="2800" i="1" dirty="0">
                <a:latin typeface="Times New Roman"/>
                <a:cs typeface="Times New Roman"/>
              </a:rPr>
              <a:t>32 </a:t>
            </a:r>
            <a:r>
              <a:rPr sz="2800" i="1" spc="-5" dirty="0">
                <a:latin typeface="Times New Roman"/>
                <a:cs typeface="Times New Roman"/>
              </a:rPr>
              <a:t>−</a:t>
            </a:r>
            <a:r>
              <a:rPr sz="2800" i="1" spc="5" dirty="0">
                <a:latin typeface="Times New Roman"/>
                <a:cs typeface="Times New Roman"/>
              </a:rPr>
              <a:t> </a:t>
            </a:r>
            <a:r>
              <a:rPr sz="2800" i="1" spc="-5" dirty="0">
                <a:latin typeface="Times New Roman"/>
                <a:cs typeface="Times New Roman"/>
              </a:rPr>
              <a:t>8</a:t>
            </a:r>
            <a:r>
              <a:rPr sz="2800" i="1" dirty="0">
                <a:latin typeface="Times New Roman"/>
                <a:cs typeface="Times New Roman"/>
              </a:rPr>
              <a:t> </a:t>
            </a:r>
            <a:r>
              <a:rPr sz="2800" i="1" spc="-5" dirty="0">
                <a:latin typeface="Times New Roman"/>
                <a:cs typeface="Times New Roman"/>
              </a:rPr>
              <a:t>= </a:t>
            </a:r>
            <a:r>
              <a:rPr sz="2800" i="1" dirty="0">
                <a:latin typeface="Times New Roman"/>
                <a:cs typeface="Times New Roman"/>
              </a:rPr>
              <a:t>24.</a:t>
            </a:r>
            <a:r>
              <a:rPr sz="2800" i="1" spc="-5" dirty="0">
                <a:latin typeface="Times New Roman"/>
                <a:cs typeface="Times New Roman"/>
              </a:rPr>
              <a:t> </a:t>
            </a:r>
            <a:r>
              <a:rPr sz="2800" i="1" dirty="0">
                <a:latin typeface="Times New Roman"/>
                <a:cs typeface="Times New Roman"/>
              </a:rPr>
              <a:t>The </a:t>
            </a:r>
            <a:r>
              <a:rPr sz="2800" i="1" spc="-15" dirty="0">
                <a:latin typeface="Times New Roman"/>
                <a:cs typeface="Times New Roman"/>
              </a:rPr>
              <a:t>addresses</a:t>
            </a:r>
            <a:r>
              <a:rPr sz="2800" i="1" spc="-20" dirty="0">
                <a:latin typeface="Times New Roman"/>
                <a:cs typeface="Times New Roman"/>
              </a:rPr>
              <a:t> </a:t>
            </a:r>
            <a:r>
              <a:rPr sz="2800" i="1" spc="-40" dirty="0">
                <a:latin typeface="Times New Roman"/>
                <a:cs typeface="Times New Roman"/>
              </a:rPr>
              <a:t>are</a:t>
            </a:r>
            <a:endParaRPr sz="2800">
              <a:latin typeface="Times New Roman"/>
              <a:cs typeface="Times New Roman"/>
            </a:endParaRPr>
          </a:p>
        </p:txBody>
      </p:sp>
      <p:grpSp>
        <p:nvGrpSpPr>
          <p:cNvPr id="5" name="object 5"/>
          <p:cNvGrpSpPr/>
          <p:nvPr/>
        </p:nvGrpSpPr>
        <p:grpSpPr>
          <a:xfrm>
            <a:off x="1063625" y="4286250"/>
            <a:ext cx="7016750" cy="1986280"/>
            <a:chOff x="1063625" y="4286250"/>
            <a:chExt cx="7016750" cy="1986280"/>
          </a:xfrm>
        </p:grpSpPr>
        <p:pic>
          <p:nvPicPr>
            <p:cNvPr id="6" name="object 6"/>
            <p:cNvPicPr/>
            <p:nvPr/>
          </p:nvPicPr>
          <p:blipFill>
            <a:blip r:embed="rId2" cstate="print"/>
            <a:stretch>
              <a:fillRect/>
            </a:stretch>
          </p:blipFill>
          <p:spPr>
            <a:xfrm>
              <a:off x="1120775" y="4343363"/>
              <a:ext cx="6875347" cy="1871699"/>
            </a:xfrm>
            <a:prstGeom prst="rect">
              <a:avLst/>
            </a:prstGeom>
          </p:spPr>
        </p:pic>
        <p:sp>
          <p:nvSpPr>
            <p:cNvPr id="7" name="object 7"/>
            <p:cNvSpPr/>
            <p:nvPr/>
          </p:nvSpPr>
          <p:spPr>
            <a:xfrm>
              <a:off x="1063625" y="4286249"/>
              <a:ext cx="7016750" cy="1986280"/>
            </a:xfrm>
            <a:custGeom>
              <a:avLst/>
              <a:gdLst/>
              <a:ahLst/>
              <a:cxnLst/>
              <a:rect l="l" t="t" r="r" b="b"/>
              <a:pathLst>
                <a:path w="7016750" h="1986279">
                  <a:moveTo>
                    <a:pt x="6971030" y="45720"/>
                  </a:moveTo>
                  <a:lnTo>
                    <a:pt x="45720" y="45720"/>
                  </a:lnTo>
                  <a:lnTo>
                    <a:pt x="45720" y="57150"/>
                  </a:lnTo>
                  <a:lnTo>
                    <a:pt x="45720" y="1929130"/>
                  </a:lnTo>
                  <a:lnTo>
                    <a:pt x="45720" y="1940560"/>
                  </a:lnTo>
                  <a:lnTo>
                    <a:pt x="6971030" y="1940560"/>
                  </a:lnTo>
                  <a:lnTo>
                    <a:pt x="6971030" y="1929130"/>
                  </a:lnTo>
                  <a:lnTo>
                    <a:pt x="57150" y="1929130"/>
                  </a:lnTo>
                  <a:lnTo>
                    <a:pt x="57150" y="57150"/>
                  </a:lnTo>
                  <a:lnTo>
                    <a:pt x="6959600" y="57150"/>
                  </a:lnTo>
                  <a:lnTo>
                    <a:pt x="6959600" y="1928812"/>
                  </a:lnTo>
                  <a:lnTo>
                    <a:pt x="6971030" y="1928812"/>
                  </a:lnTo>
                  <a:lnTo>
                    <a:pt x="6971030" y="57150"/>
                  </a:lnTo>
                  <a:lnTo>
                    <a:pt x="6971030" y="45720"/>
                  </a:lnTo>
                  <a:close/>
                </a:path>
                <a:path w="7016750" h="1986279">
                  <a:moveTo>
                    <a:pt x="7016750" y="0"/>
                  </a:moveTo>
                  <a:lnTo>
                    <a:pt x="0" y="0"/>
                  </a:lnTo>
                  <a:lnTo>
                    <a:pt x="0" y="34290"/>
                  </a:lnTo>
                  <a:lnTo>
                    <a:pt x="0" y="1951990"/>
                  </a:lnTo>
                  <a:lnTo>
                    <a:pt x="0" y="1986280"/>
                  </a:lnTo>
                  <a:lnTo>
                    <a:pt x="7016750" y="1986280"/>
                  </a:lnTo>
                  <a:lnTo>
                    <a:pt x="7016750" y="1951990"/>
                  </a:lnTo>
                  <a:lnTo>
                    <a:pt x="34290" y="1951990"/>
                  </a:lnTo>
                  <a:lnTo>
                    <a:pt x="34290" y="34290"/>
                  </a:lnTo>
                  <a:lnTo>
                    <a:pt x="6982460" y="34290"/>
                  </a:lnTo>
                  <a:lnTo>
                    <a:pt x="6982460" y="1951672"/>
                  </a:lnTo>
                  <a:lnTo>
                    <a:pt x="7016750" y="1951685"/>
                  </a:lnTo>
                  <a:lnTo>
                    <a:pt x="7016750" y="34290"/>
                  </a:lnTo>
                  <a:lnTo>
                    <a:pt x="7016750" y="0"/>
                  </a:lnTo>
                  <a:close/>
                </a:path>
              </a:pathLst>
            </a:custGeom>
            <a:solidFill>
              <a:srgbClr val="80008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200" y="63"/>
            <a:ext cx="8593455" cy="1052830"/>
            <a:chOff x="76200" y="63"/>
            <a:chExt cx="8593455" cy="1052830"/>
          </a:xfrm>
        </p:grpSpPr>
        <p:sp>
          <p:nvSpPr>
            <p:cNvPr id="3" name="object 3"/>
            <p:cNvSpPr/>
            <p:nvPr/>
          </p:nvSpPr>
          <p:spPr>
            <a:xfrm>
              <a:off x="366712" y="108013"/>
              <a:ext cx="382905" cy="474980"/>
            </a:xfrm>
            <a:custGeom>
              <a:avLst/>
              <a:gdLst/>
              <a:ahLst/>
              <a:cxnLst/>
              <a:rect l="l" t="t" r="r" b="b"/>
              <a:pathLst>
                <a:path w="382905" h="474980">
                  <a:moveTo>
                    <a:pt x="382587" y="0"/>
                  </a:moveTo>
                  <a:lnTo>
                    <a:pt x="0" y="0"/>
                  </a:lnTo>
                  <a:lnTo>
                    <a:pt x="0" y="349186"/>
                  </a:lnTo>
                  <a:lnTo>
                    <a:pt x="0" y="474662"/>
                  </a:lnTo>
                  <a:lnTo>
                    <a:pt x="382587" y="474662"/>
                  </a:lnTo>
                  <a:lnTo>
                    <a:pt x="382587" y="349186"/>
                  </a:lnTo>
                  <a:lnTo>
                    <a:pt x="382587" y="0"/>
                  </a:lnTo>
                  <a:close/>
                </a:path>
              </a:pathLst>
            </a:custGeom>
            <a:solidFill>
              <a:srgbClr val="C0504D"/>
            </a:solidFill>
          </p:spPr>
          <p:txBody>
            <a:bodyPr wrap="square" lIns="0" tIns="0" rIns="0" bIns="0" rtlCol="0"/>
            <a:lstStyle/>
            <a:p>
              <a:endParaRPr/>
            </a:p>
          </p:txBody>
        </p:sp>
        <p:pic>
          <p:nvPicPr>
            <p:cNvPr id="4" name="object 4"/>
            <p:cNvPicPr/>
            <p:nvPr/>
          </p:nvPicPr>
          <p:blipFill>
            <a:blip r:embed="rId2" cstate="print"/>
            <a:stretch>
              <a:fillRect/>
            </a:stretch>
          </p:blipFill>
          <p:spPr>
            <a:xfrm>
              <a:off x="749300" y="108013"/>
              <a:ext cx="328612" cy="474662"/>
            </a:xfrm>
            <a:prstGeom prst="rect">
              <a:avLst/>
            </a:prstGeom>
          </p:spPr>
        </p:pic>
        <p:sp>
          <p:nvSpPr>
            <p:cNvPr id="5" name="object 5"/>
            <p:cNvSpPr/>
            <p:nvPr/>
          </p:nvSpPr>
          <p:spPr>
            <a:xfrm>
              <a:off x="490537" y="530288"/>
              <a:ext cx="370205" cy="474980"/>
            </a:xfrm>
            <a:custGeom>
              <a:avLst/>
              <a:gdLst/>
              <a:ahLst/>
              <a:cxnLst/>
              <a:rect l="l" t="t" r="r" b="b"/>
              <a:pathLst>
                <a:path w="370205" h="474980">
                  <a:moveTo>
                    <a:pt x="369887" y="0"/>
                  </a:moveTo>
                  <a:lnTo>
                    <a:pt x="0" y="0"/>
                  </a:lnTo>
                  <a:lnTo>
                    <a:pt x="0" y="349186"/>
                  </a:lnTo>
                  <a:lnTo>
                    <a:pt x="0" y="474662"/>
                  </a:lnTo>
                  <a:lnTo>
                    <a:pt x="369887" y="474662"/>
                  </a:lnTo>
                  <a:lnTo>
                    <a:pt x="369887" y="349186"/>
                  </a:lnTo>
                  <a:lnTo>
                    <a:pt x="369887" y="0"/>
                  </a:lnTo>
                  <a:close/>
                </a:path>
              </a:pathLst>
            </a:custGeom>
            <a:solidFill>
              <a:srgbClr val="800080"/>
            </a:solidFill>
          </p:spPr>
          <p:txBody>
            <a:bodyPr wrap="square" lIns="0" tIns="0" rIns="0" bIns="0" rtlCol="0"/>
            <a:lstStyle/>
            <a:p>
              <a:endParaRPr/>
            </a:p>
          </p:txBody>
        </p:sp>
        <p:pic>
          <p:nvPicPr>
            <p:cNvPr id="6" name="object 6"/>
            <p:cNvPicPr/>
            <p:nvPr/>
          </p:nvPicPr>
          <p:blipFill>
            <a:blip r:embed="rId3" cstate="print"/>
            <a:stretch>
              <a:fillRect/>
            </a:stretch>
          </p:blipFill>
          <p:spPr>
            <a:xfrm>
              <a:off x="860425" y="530288"/>
              <a:ext cx="368300" cy="474662"/>
            </a:xfrm>
            <a:prstGeom prst="rect">
              <a:avLst/>
            </a:prstGeom>
          </p:spPr>
        </p:pic>
        <p:pic>
          <p:nvPicPr>
            <p:cNvPr id="7" name="object 7"/>
            <p:cNvPicPr/>
            <p:nvPr/>
          </p:nvPicPr>
          <p:blipFill>
            <a:blip r:embed="rId4" cstate="print"/>
            <a:stretch>
              <a:fillRect/>
            </a:stretch>
          </p:blipFill>
          <p:spPr>
            <a:xfrm>
              <a:off x="76200" y="457199"/>
              <a:ext cx="560387" cy="422275"/>
            </a:xfrm>
            <a:prstGeom prst="rect">
              <a:avLst/>
            </a:prstGeom>
          </p:spPr>
        </p:pic>
        <p:sp>
          <p:nvSpPr>
            <p:cNvPr id="8" name="object 8"/>
            <p:cNvSpPr/>
            <p:nvPr/>
          </p:nvSpPr>
          <p:spPr>
            <a:xfrm>
              <a:off x="711200" y="63"/>
              <a:ext cx="31750" cy="1052830"/>
            </a:xfrm>
            <a:custGeom>
              <a:avLst/>
              <a:gdLst/>
              <a:ahLst/>
              <a:cxnLst/>
              <a:rect l="l" t="t" r="r" b="b"/>
              <a:pathLst>
                <a:path w="31750" h="1052830">
                  <a:moveTo>
                    <a:pt x="31750" y="565086"/>
                  </a:moveTo>
                  <a:lnTo>
                    <a:pt x="0" y="565086"/>
                  </a:lnTo>
                  <a:lnTo>
                    <a:pt x="0" y="1052512"/>
                  </a:lnTo>
                  <a:lnTo>
                    <a:pt x="31750" y="1052512"/>
                  </a:lnTo>
                  <a:lnTo>
                    <a:pt x="31750" y="565086"/>
                  </a:lnTo>
                  <a:close/>
                </a:path>
                <a:path w="31750" h="1052830">
                  <a:moveTo>
                    <a:pt x="31750" y="0"/>
                  </a:moveTo>
                  <a:lnTo>
                    <a:pt x="0" y="0"/>
                  </a:lnTo>
                  <a:lnTo>
                    <a:pt x="0" y="533336"/>
                  </a:lnTo>
                  <a:lnTo>
                    <a:pt x="31750" y="533336"/>
                  </a:lnTo>
                  <a:lnTo>
                    <a:pt x="31750" y="0"/>
                  </a:lnTo>
                  <a:close/>
                </a:path>
              </a:pathLst>
            </a:custGeom>
            <a:solidFill>
              <a:srgbClr val="EDEBE0"/>
            </a:solidFill>
          </p:spPr>
          <p:txBody>
            <a:bodyPr wrap="square" lIns="0" tIns="0" rIns="0" bIns="0" rtlCol="0"/>
            <a:lstStyle/>
            <a:p>
              <a:endParaRPr/>
            </a:p>
          </p:txBody>
        </p:sp>
        <p:pic>
          <p:nvPicPr>
            <p:cNvPr id="9" name="object 9"/>
            <p:cNvPicPr/>
            <p:nvPr/>
          </p:nvPicPr>
          <p:blipFill>
            <a:blip r:embed="rId5" cstate="print"/>
            <a:stretch>
              <a:fillRect/>
            </a:stretch>
          </p:blipFill>
          <p:spPr>
            <a:xfrm>
              <a:off x="442912" y="533399"/>
              <a:ext cx="8226425" cy="31750"/>
            </a:xfrm>
            <a:prstGeom prst="rect">
              <a:avLst/>
            </a:prstGeom>
          </p:spPr>
        </p:pic>
      </p:grpSp>
      <p:sp>
        <p:nvSpPr>
          <p:cNvPr id="10" name="object 10"/>
          <p:cNvSpPr txBox="1"/>
          <p:nvPr/>
        </p:nvSpPr>
        <p:spPr>
          <a:xfrm>
            <a:off x="1222044" y="25400"/>
            <a:ext cx="2505710"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50" dirty="0">
                <a:solidFill>
                  <a:srgbClr val="0000FF"/>
                </a:solidFill>
                <a:latin typeface="Times New Roman"/>
                <a:cs typeface="Times New Roman"/>
              </a:rPr>
              <a:t> </a:t>
            </a:r>
            <a:r>
              <a:rPr sz="1800" i="1" dirty="0">
                <a:solidFill>
                  <a:srgbClr val="0000FF"/>
                </a:solidFill>
                <a:latin typeface="Times New Roman"/>
                <a:cs typeface="Times New Roman"/>
              </a:rPr>
              <a:t>19.10</a:t>
            </a:r>
            <a:r>
              <a:rPr sz="1800" i="1" spc="-30" dirty="0">
                <a:solidFill>
                  <a:srgbClr val="0000FF"/>
                </a:solidFill>
                <a:latin typeface="Times New Roman"/>
                <a:cs typeface="Times New Roman"/>
              </a:rPr>
              <a:t> </a:t>
            </a:r>
            <a:r>
              <a:rPr sz="1800" i="1" spc="-5" dirty="0">
                <a:solidFill>
                  <a:srgbClr val="0000FF"/>
                </a:solidFill>
                <a:latin typeface="Times New Roman"/>
                <a:cs typeface="Times New Roman"/>
              </a:rPr>
              <a:t>(continued)</a:t>
            </a:r>
            <a:endParaRPr sz="1800">
              <a:latin typeface="Times New Roman"/>
              <a:cs typeface="Times New Roman"/>
            </a:endParaRPr>
          </a:p>
        </p:txBody>
      </p:sp>
      <p:sp>
        <p:nvSpPr>
          <p:cNvPr id="11" name="object 11"/>
          <p:cNvSpPr txBox="1">
            <a:spLocks noGrp="1"/>
          </p:cNvSpPr>
          <p:nvPr>
            <p:ph type="title"/>
          </p:nvPr>
        </p:nvSpPr>
        <p:spPr>
          <a:xfrm>
            <a:off x="231140" y="1316481"/>
            <a:ext cx="8531225" cy="1732280"/>
          </a:xfrm>
          <a:prstGeom prst="rect">
            <a:avLst/>
          </a:prstGeom>
        </p:spPr>
        <p:txBody>
          <a:bodyPr vert="horz" wrap="square" lIns="0" tIns="12065" rIns="0" bIns="0" rtlCol="0">
            <a:spAutoFit/>
          </a:bodyPr>
          <a:lstStyle/>
          <a:p>
            <a:pPr marL="12700" algn="just">
              <a:lnSpc>
                <a:spcPct val="100000"/>
              </a:lnSpc>
              <a:spcBef>
                <a:spcPts val="95"/>
              </a:spcBef>
            </a:pPr>
            <a:r>
              <a:rPr spc="-25" dirty="0">
                <a:solidFill>
                  <a:srgbClr val="0000FF"/>
                </a:solidFill>
              </a:rPr>
              <a:t>Group</a:t>
            </a:r>
            <a:r>
              <a:rPr spc="-45" dirty="0">
                <a:solidFill>
                  <a:srgbClr val="0000FF"/>
                </a:solidFill>
              </a:rPr>
              <a:t> </a:t>
            </a:r>
            <a:r>
              <a:rPr spc="-5" dirty="0">
                <a:solidFill>
                  <a:srgbClr val="0000FF"/>
                </a:solidFill>
              </a:rPr>
              <a:t>2</a:t>
            </a:r>
          </a:p>
          <a:p>
            <a:pPr marL="12700" marR="5080" algn="just">
              <a:lnSpc>
                <a:spcPct val="100000"/>
              </a:lnSpc>
            </a:pPr>
            <a:r>
              <a:rPr spc="-5" dirty="0"/>
              <a:t>For this </a:t>
            </a:r>
            <a:r>
              <a:rPr spc="-20" dirty="0"/>
              <a:t>group, </a:t>
            </a:r>
            <a:r>
              <a:rPr spc="-5" dirty="0"/>
              <a:t>each customer needs </a:t>
            </a:r>
            <a:r>
              <a:rPr dirty="0"/>
              <a:t>128 </a:t>
            </a:r>
            <a:r>
              <a:rPr spc="-15" dirty="0"/>
              <a:t>addresses. </a:t>
            </a:r>
            <a:r>
              <a:rPr spc="-5" dirty="0"/>
              <a:t>This </a:t>
            </a:r>
            <a:r>
              <a:rPr dirty="0"/>
              <a:t> </a:t>
            </a:r>
            <a:r>
              <a:rPr spc="-5" dirty="0"/>
              <a:t>means that 7 (log2 </a:t>
            </a:r>
            <a:r>
              <a:rPr dirty="0"/>
              <a:t>128) </a:t>
            </a:r>
            <a:r>
              <a:rPr spc="-5" dirty="0"/>
              <a:t>bits </a:t>
            </a:r>
            <a:r>
              <a:rPr spc="-40" dirty="0"/>
              <a:t>are </a:t>
            </a:r>
            <a:r>
              <a:rPr spc="-5" dirty="0"/>
              <a:t>needed to define </a:t>
            </a:r>
            <a:r>
              <a:rPr spc="-10" dirty="0"/>
              <a:t>each </a:t>
            </a:r>
            <a:r>
              <a:rPr spc="-5" dirty="0"/>
              <a:t>host. </a:t>
            </a:r>
            <a:r>
              <a:rPr spc="-685" dirty="0"/>
              <a:t> </a:t>
            </a:r>
            <a:r>
              <a:rPr dirty="0"/>
              <a:t>The</a:t>
            </a:r>
            <a:r>
              <a:rPr spc="-25" dirty="0"/>
              <a:t> </a:t>
            </a:r>
            <a:r>
              <a:rPr spc="-20" dirty="0"/>
              <a:t>prefix</a:t>
            </a:r>
            <a:r>
              <a:rPr spc="-10" dirty="0"/>
              <a:t> </a:t>
            </a:r>
            <a:r>
              <a:rPr spc="-5" dirty="0"/>
              <a:t>length</a:t>
            </a:r>
            <a:r>
              <a:rPr spc="-20" dirty="0"/>
              <a:t> </a:t>
            </a:r>
            <a:r>
              <a:rPr spc="-5" dirty="0"/>
              <a:t>is</a:t>
            </a:r>
            <a:r>
              <a:rPr dirty="0"/>
              <a:t> </a:t>
            </a:r>
            <a:r>
              <a:rPr spc="-5" dirty="0"/>
              <a:t>then</a:t>
            </a:r>
            <a:r>
              <a:rPr spc="-10" dirty="0"/>
              <a:t> </a:t>
            </a:r>
            <a:r>
              <a:rPr dirty="0"/>
              <a:t>32</a:t>
            </a:r>
            <a:r>
              <a:rPr spc="5" dirty="0"/>
              <a:t> </a:t>
            </a:r>
            <a:r>
              <a:rPr spc="-5" dirty="0"/>
              <a:t>−</a:t>
            </a:r>
            <a:r>
              <a:rPr spc="5" dirty="0"/>
              <a:t> </a:t>
            </a:r>
            <a:r>
              <a:rPr spc="-5" dirty="0"/>
              <a:t>7</a:t>
            </a:r>
            <a:r>
              <a:rPr dirty="0"/>
              <a:t> </a:t>
            </a:r>
            <a:r>
              <a:rPr spc="-5" dirty="0"/>
              <a:t>= </a:t>
            </a:r>
            <a:r>
              <a:rPr dirty="0"/>
              <a:t>25.</a:t>
            </a:r>
            <a:r>
              <a:rPr spc="-10" dirty="0"/>
              <a:t> </a:t>
            </a:r>
            <a:r>
              <a:rPr dirty="0"/>
              <a:t>The</a:t>
            </a:r>
            <a:r>
              <a:rPr spc="5" dirty="0"/>
              <a:t> </a:t>
            </a:r>
            <a:r>
              <a:rPr spc="-15" dirty="0"/>
              <a:t>addresses</a:t>
            </a:r>
            <a:r>
              <a:rPr spc="-20" dirty="0"/>
              <a:t> </a:t>
            </a:r>
            <a:r>
              <a:rPr spc="-40" dirty="0"/>
              <a:t>are</a:t>
            </a:r>
          </a:p>
        </p:txBody>
      </p:sp>
      <p:grpSp>
        <p:nvGrpSpPr>
          <p:cNvPr id="12" name="object 12"/>
          <p:cNvGrpSpPr/>
          <p:nvPr/>
        </p:nvGrpSpPr>
        <p:grpSpPr>
          <a:xfrm>
            <a:off x="1152525" y="3674109"/>
            <a:ext cx="6837680" cy="2021839"/>
            <a:chOff x="1152525" y="3674109"/>
            <a:chExt cx="6837680" cy="2021839"/>
          </a:xfrm>
        </p:grpSpPr>
        <p:pic>
          <p:nvPicPr>
            <p:cNvPr id="13" name="object 13"/>
            <p:cNvPicPr/>
            <p:nvPr/>
          </p:nvPicPr>
          <p:blipFill>
            <a:blip r:embed="rId6" cstate="print"/>
            <a:stretch>
              <a:fillRect/>
            </a:stretch>
          </p:blipFill>
          <p:spPr>
            <a:xfrm>
              <a:off x="1209675" y="3730680"/>
              <a:ext cx="6714307" cy="1908119"/>
            </a:xfrm>
            <a:prstGeom prst="rect">
              <a:avLst/>
            </a:prstGeom>
          </p:spPr>
        </p:pic>
        <p:sp>
          <p:nvSpPr>
            <p:cNvPr id="14" name="object 14"/>
            <p:cNvSpPr/>
            <p:nvPr/>
          </p:nvSpPr>
          <p:spPr>
            <a:xfrm>
              <a:off x="1152525" y="3674109"/>
              <a:ext cx="6837680" cy="2021839"/>
            </a:xfrm>
            <a:custGeom>
              <a:avLst/>
              <a:gdLst/>
              <a:ahLst/>
              <a:cxnLst/>
              <a:rect l="l" t="t" r="r" b="b"/>
              <a:pathLst>
                <a:path w="6837680" h="2021839">
                  <a:moveTo>
                    <a:pt x="6791579" y="45720"/>
                  </a:moveTo>
                  <a:lnTo>
                    <a:pt x="6780149" y="45720"/>
                  </a:lnTo>
                  <a:lnTo>
                    <a:pt x="6780149" y="57150"/>
                  </a:lnTo>
                  <a:lnTo>
                    <a:pt x="6780149" y="1964690"/>
                  </a:lnTo>
                  <a:lnTo>
                    <a:pt x="57150" y="1964690"/>
                  </a:lnTo>
                  <a:lnTo>
                    <a:pt x="57150" y="57150"/>
                  </a:lnTo>
                  <a:lnTo>
                    <a:pt x="6780149" y="57150"/>
                  </a:lnTo>
                  <a:lnTo>
                    <a:pt x="6780149" y="45720"/>
                  </a:lnTo>
                  <a:lnTo>
                    <a:pt x="45720" y="45720"/>
                  </a:lnTo>
                  <a:lnTo>
                    <a:pt x="45720" y="57150"/>
                  </a:lnTo>
                  <a:lnTo>
                    <a:pt x="45720" y="1964690"/>
                  </a:lnTo>
                  <a:lnTo>
                    <a:pt x="45720" y="1976120"/>
                  </a:lnTo>
                  <a:lnTo>
                    <a:pt x="6791579" y="1976120"/>
                  </a:lnTo>
                  <a:lnTo>
                    <a:pt x="6791579" y="1964690"/>
                  </a:lnTo>
                  <a:lnTo>
                    <a:pt x="6791579" y="57150"/>
                  </a:lnTo>
                  <a:lnTo>
                    <a:pt x="6791579" y="56515"/>
                  </a:lnTo>
                  <a:lnTo>
                    <a:pt x="6791579" y="45720"/>
                  </a:lnTo>
                  <a:close/>
                </a:path>
                <a:path w="6837680" h="2021839">
                  <a:moveTo>
                    <a:pt x="6837299" y="0"/>
                  </a:moveTo>
                  <a:lnTo>
                    <a:pt x="6803009" y="0"/>
                  </a:lnTo>
                  <a:lnTo>
                    <a:pt x="6803009" y="34290"/>
                  </a:lnTo>
                  <a:lnTo>
                    <a:pt x="6803009" y="1987550"/>
                  </a:lnTo>
                  <a:lnTo>
                    <a:pt x="34290" y="1987550"/>
                  </a:lnTo>
                  <a:lnTo>
                    <a:pt x="34290" y="34290"/>
                  </a:lnTo>
                  <a:lnTo>
                    <a:pt x="6803009" y="34290"/>
                  </a:lnTo>
                  <a:lnTo>
                    <a:pt x="6803009" y="0"/>
                  </a:lnTo>
                  <a:lnTo>
                    <a:pt x="0" y="0"/>
                  </a:lnTo>
                  <a:lnTo>
                    <a:pt x="0" y="34290"/>
                  </a:lnTo>
                  <a:lnTo>
                    <a:pt x="0" y="1987550"/>
                  </a:lnTo>
                  <a:lnTo>
                    <a:pt x="0" y="2021840"/>
                  </a:lnTo>
                  <a:lnTo>
                    <a:pt x="6837299" y="2021840"/>
                  </a:lnTo>
                  <a:lnTo>
                    <a:pt x="6837299" y="1987562"/>
                  </a:lnTo>
                  <a:lnTo>
                    <a:pt x="6837299" y="34290"/>
                  </a:lnTo>
                  <a:lnTo>
                    <a:pt x="6837299" y="33655"/>
                  </a:lnTo>
                  <a:lnTo>
                    <a:pt x="6837299" y="0"/>
                  </a:lnTo>
                  <a:close/>
                </a:path>
              </a:pathLst>
            </a:custGeom>
            <a:solidFill>
              <a:srgbClr val="800080"/>
            </a:solidFill>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21</a:t>
            </a:fld>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200" y="63"/>
            <a:ext cx="8763000" cy="2638425"/>
            <a:chOff x="76200" y="63"/>
            <a:chExt cx="8763000" cy="2638425"/>
          </a:xfrm>
        </p:grpSpPr>
        <p:sp>
          <p:nvSpPr>
            <p:cNvPr id="3" name="object 3"/>
            <p:cNvSpPr/>
            <p:nvPr/>
          </p:nvSpPr>
          <p:spPr>
            <a:xfrm>
              <a:off x="366712" y="108013"/>
              <a:ext cx="382905" cy="474980"/>
            </a:xfrm>
            <a:custGeom>
              <a:avLst/>
              <a:gdLst/>
              <a:ahLst/>
              <a:cxnLst/>
              <a:rect l="l" t="t" r="r" b="b"/>
              <a:pathLst>
                <a:path w="382905" h="474980">
                  <a:moveTo>
                    <a:pt x="382587" y="0"/>
                  </a:moveTo>
                  <a:lnTo>
                    <a:pt x="0" y="0"/>
                  </a:lnTo>
                  <a:lnTo>
                    <a:pt x="0" y="349186"/>
                  </a:lnTo>
                  <a:lnTo>
                    <a:pt x="0" y="474662"/>
                  </a:lnTo>
                  <a:lnTo>
                    <a:pt x="382587" y="474662"/>
                  </a:lnTo>
                  <a:lnTo>
                    <a:pt x="382587" y="349186"/>
                  </a:lnTo>
                  <a:lnTo>
                    <a:pt x="382587" y="0"/>
                  </a:lnTo>
                  <a:close/>
                </a:path>
              </a:pathLst>
            </a:custGeom>
            <a:solidFill>
              <a:srgbClr val="C0504D"/>
            </a:solidFill>
          </p:spPr>
          <p:txBody>
            <a:bodyPr wrap="square" lIns="0" tIns="0" rIns="0" bIns="0" rtlCol="0"/>
            <a:lstStyle/>
            <a:p>
              <a:endParaRPr/>
            </a:p>
          </p:txBody>
        </p:sp>
        <p:pic>
          <p:nvPicPr>
            <p:cNvPr id="4" name="object 4"/>
            <p:cNvPicPr/>
            <p:nvPr/>
          </p:nvPicPr>
          <p:blipFill>
            <a:blip r:embed="rId2" cstate="print"/>
            <a:stretch>
              <a:fillRect/>
            </a:stretch>
          </p:blipFill>
          <p:spPr>
            <a:xfrm>
              <a:off x="749300" y="108013"/>
              <a:ext cx="328612" cy="474662"/>
            </a:xfrm>
            <a:prstGeom prst="rect">
              <a:avLst/>
            </a:prstGeom>
          </p:spPr>
        </p:pic>
        <p:sp>
          <p:nvSpPr>
            <p:cNvPr id="5" name="object 5"/>
            <p:cNvSpPr/>
            <p:nvPr/>
          </p:nvSpPr>
          <p:spPr>
            <a:xfrm>
              <a:off x="490537" y="530288"/>
              <a:ext cx="370205" cy="474980"/>
            </a:xfrm>
            <a:custGeom>
              <a:avLst/>
              <a:gdLst/>
              <a:ahLst/>
              <a:cxnLst/>
              <a:rect l="l" t="t" r="r" b="b"/>
              <a:pathLst>
                <a:path w="370205" h="474980">
                  <a:moveTo>
                    <a:pt x="369887" y="0"/>
                  </a:moveTo>
                  <a:lnTo>
                    <a:pt x="0" y="0"/>
                  </a:lnTo>
                  <a:lnTo>
                    <a:pt x="0" y="349186"/>
                  </a:lnTo>
                  <a:lnTo>
                    <a:pt x="0" y="474662"/>
                  </a:lnTo>
                  <a:lnTo>
                    <a:pt x="369887" y="474662"/>
                  </a:lnTo>
                  <a:lnTo>
                    <a:pt x="369887" y="349186"/>
                  </a:lnTo>
                  <a:lnTo>
                    <a:pt x="369887" y="0"/>
                  </a:lnTo>
                  <a:close/>
                </a:path>
              </a:pathLst>
            </a:custGeom>
            <a:solidFill>
              <a:srgbClr val="800080"/>
            </a:solidFill>
          </p:spPr>
          <p:txBody>
            <a:bodyPr wrap="square" lIns="0" tIns="0" rIns="0" bIns="0" rtlCol="0"/>
            <a:lstStyle/>
            <a:p>
              <a:endParaRPr/>
            </a:p>
          </p:txBody>
        </p:sp>
        <p:pic>
          <p:nvPicPr>
            <p:cNvPr id="6" name="object 6"/>
            <p:cNvPicPr/>
            <p:nvPr/>
          </p:nvPicPr>
          <p:blipFill>
            <a:blip r:embed="rId3" cstate="print"/>
            <a:stretch>
              <a:fillRect/>
            </a:stretch>
          </p:blipFill>
          <p:spPr>
            <a:xfrm>
              <a:off x="860425" y="530288"/>
              <a:ext cx="368300" cy="474662"/>
            </a:xfrm>
            <a:prstGeom prst="rect">
              <a:avLst/>
            </a:prstGeom>
          </p:spPr>
        </p:pic>
        <p:pic>
          <p:nvPicPr>
            <p:cNvPr id="7" name="object 7"/>
            <p:cNvPicPr/>
            <p:nvPr/>
          </p:nvPicPr>
          <p:blipFill>
            <a:blip r:embed="rId4" cstate="print"/>
            <a:stretch>
              <a:fillRect/>
            </a:stretch>
          </p:blipFill>
          <p:spPr>
            <a:xfrm>
              <a:off x="76200" y="457199"/>
              <a:ext cx="560387" cy="422275"/>
            </a:xfrm>
            <a:prstGeom prst="rect">
              <a:avLst/>
            </a:prstGeom>
          </p:spPr>
        </p:pic>
        <p:sp>
          <p:nvSpPr>
            <p:cNvPr id="8" name="object 8"/>
            <p:cNvSpPr/>
            <p:nvPr/>
          </p:nvSpPr>
          <p:spPr>
            <a:xfrm>
              <a:off x="711200" y="63"/>
              <a:ext cx="31750" cy="838200"/>
            </a:xfrm>
            <a:custGeom>
              <a:avLst/>
              <a:gdLst/>
              <a:ahLst/>
              <a:cxnLst/>
              <a:rect l="l" t="t" r="r" b="b"/>
              <a:pathLst>
                <a:path w="31750" h="838200">
                  <a:moveTo>
                    <a:pt x="31750" y="565086"/>
                  </a:moveTo>
                  <a:lnTo>
                    <a:pt x="0" y="565086"/>
                  </a:lnTo>
                  <a:lnTo>
                    <a:pt x="0" y="838136"/>
                  </a:lnTo>
                  <a:lnTo>
                    <a:pt x="31750" y="838136"/>
                  </a:lnTo>
                  <a:lnTo>
                    <a:pt x="31750" y="565086"/>
                  </a:lnTo>
                  <a:close/>
                </a:path>
                <a:path w="31750" h="838200">
                  <a:moveTo>
                    <a:pt x="31750" y="0"/>
                  </a:moveTo>
                  <a:lnTo>
                    <a:pt x="0" y="0"/>
                  </a:lnTo>
                  <a:lnTo>
                    <a:pt x="0" y="533336"/>
                  </a:lnTo>
                  <a:lnTo>
                    <a:pt x="31750" y="533336"/>
                  </a:lnTo>
                  <a:lnTo>
                    <a:pt x="31750" y="0"/>
                  </a:lnTo>
                  <a:close/>
                </a:path>
              </a:pathLst>
            </a:custGeom>
            <a:solidFill>
              <a:srgbClr val="EDEBE0"/>
            </a:solidFill>
          </p:spPr>
          <p:txBody>
            <a:bodyPr wrap="square" lIns="0" tIns="0" rIns="0" bIns="0" rtlCol="0"/>
            <a:lstStyle/>
            <a:p>
              <a:endParaRPr/>
            </a:p>
          </p:txBody>
        </p:sp>
        <p:pic>
          <p:nvPicPr>
            <p:cNvPr id="9" name="object 9"/>
            <p:cNvPicPr/>
            <p:nvPr/>
          </p:nvPicPr>
          <p:blipFill>
            <a:blip r:embed="rId5" cstate="print"/>
            <a:stretch>
              <a:fillRect/>
            </a:stretch>
          </p:blipFill>
          <p:spPr>
            <a:xfrm>
              <a:off x="442912" y="533399"/>
              <a:ext cx="8226425" cy="31750"/>
            </a:xfrm>
            <a:prstGeom prst="rect">
              <a:avLst/>
            </a:prstGeom>
          </p:spPr>
        </p:pic>
        <p:sp>
          <p:nvSpPr>
            <p:cNvPr id="10" name="object 10"/>
            <p:cNvSpPr/>
            <p:nvPr/>
          </p:nvSpPr>
          <p:spPr>
            <a:xfrm>
              <a:off x="152400" y="838200"/>
              <a:ext cx="8686800" cy="1800225"/>
            </a:xfrm>
            <a:custGeom>
              <a:avLst/>
              <a:gdLst/>
              <a:ahLst/>
              <a:cxnLst/>
              <a:rect l="l" t="t" r="r" b="b"/>
              <a:pathLst>
                <a:path w="8686800" h="1800225">
                  <a:moveTo>
                    <a:pt x="8686800" y="0"/>
                  </a:moveTo>
                  <a:lnTo>
                    <a:pt x="0" y="0"/>
                  </a:lnTo>
                  <a:lnTo>
                    <a:pt x="0" y="1800225"/>
                  </a:lnTo>
                  <a:lnTo>
                    <a:pt x="8686800" y="1800225"/>
                  </a:lnTo>
                  <a:lnTo>
                    <a:pt x="8686800" y="0"/>
                  </a:lnTo>
                  <a:close/>
                </a:path>
              </a:pathLst>
            </a:custGeom>
            <a:solidFill>
              <a:srgbClr val="FFFFFF"/>
            </a:solidFill>
          </p:spPr>
          <p:txBody>
            <a:bodyPr wrap="square" lIns="0" tIns="0" rIns="0" bIns="0" rtlCol="0"/>
            <a:lstStyle/>
            <a:p>
              <a:endParaRPr/>
            </a:p>
          </p:txBody>
        </p:sp>
      </p:grpSp>
      <p:sp>
        <p:nvSpPr>
          <p:cNvPr id="11" name="object 11"/>
          <p:cNvSpPr txBox="1"/>
          <p:nvPr/>
        </p:nvSpPr>
        <p:spPr>
          <a:xfrm>
            <a:off x="1222044" y="25400"/>
            <a:ext cx="2505710"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50" dirty="0">
                <a:solidFill>
                  <a:srgbClr val="0000FF"/>
                </a:solidFill>
                <a:latin typeface="Times New Roman"/>
                <a:cs typeface="Times New Roman"/>
              </a:rPr>
              <a:t> </a:t>
            </a:r>
            <a:r>
              <a:rPr sz="1800" i="1" dirty="0">
                <a:solidFill>
                  <a:srgbClr val="0000FF"/>
                </a:solidFill>
                <a:latin typeface="Times New Roman"/>
                <a:cs typeface="Times New Roman"/>
              </a:rPr>
              <a:t>19.10</a:t>
            </a:r>
            <a:r>
              <a:rPr sz="1800" i="1" spc="-30" dirty="0">
                <a:solidFill>
                  <a:srgbClr val="0000FF"/>
                </a:solidFill>
                <a:latin typeface="Times New Roman"/>
                <a:cs typeface="Times New Roman"/>
              </a:rPr>
              <a:t> </a:t>
            </a:r>
            <a:r>
              <a:rPr sz="1800" i="1" spc="-5" dirty="0">
                <a:solidFill>
                  <a:srgbClr val="0000FF"/>
                </a:solidFill>
                <a:latin typeface="Times New Roman"/>
                <a:cs typeface="Times New Roman"/>
              </a:rPr>
              <a:t>(continued)</a:t>
            </a:r>
            <a:endParaRPr sz="1800">
              <a:latin typeface="Times New Roman"/>
              <a:cs typeface="Times New Roman"/>
            </a:endParaRPr>
          </a:p>
        </p:txBody>
      </p:sp>
      <p:sp>
        <p:nvSpPr>
          <p:cNvPr id="12" name="object 12"/>
          <p:cNvSpPr txBox="1">
            <a:spLocks noGrp="1"/>
          </p:cNvSpPr>
          <p:nvPr>
            <p:ph type="title"/>
          </p:nvPr>
        </p:nvSpPr>
        <p:spPr>
          <a:xfrm>
            <a:off x="231140" y="859281"/>
            <a:ext cx="1206500" cy="452120"/>
          </a:xfrm>
          <a:prstGeom prst="rect">
            <a:avLst/>
          </a:prstGeom>
        </p:spPr>
        <p:txBody>
          <a:bodyPr vert="horz" wrap="square" lIns="0" tIns="12065" rIns="0" bIns="0" rtlCol="0">
            <a:spAutoFit/>
          </a:bodyPr>
          <a:lstStyle/>
          <a:p>
            <a:pPr marL="12700">
              <a:lnSpc>
                <a:spcPct val="100000"/>
              </a:lnSpc>
              <a:spcBef>
                <a:spcPts val="95"/>
              </a:spcBef>
            </a:pPr>
            <a:r>
              <a:rPr spc="-25" dirty="0">
                <a:solidFill>
                  <a:srgbClr val="0000FF"/>
                </a:solidFill>
              </a:rPr>
              <a:t>Group</a:t>
            </a:r>
            <a:r>
              <a:rPr spc="-85" dirty="0">
                <a:solidFill>
                  <a:srgbClr val="0000FF"/>
                </a:solidFill>
              </a:rPr>
              <a:t> </a:t>
            </a:r>
            <a:r>
              <a:rPr spc="-5" dirty="0">
                <a:solidFill>
                  <a:srgbClr val="0000FF"/>
                </a:solidFill>
              </a:rPr>
              <a:t>3</a:t>
            </a:r>
          </a:p>
        </p:txBody>
      </p:sp>
      <p:sp>
        <p:nvSpPr>
          <p:cNvPr id="13" name="object 13"/>
          <p:cNvSpPr txBox="1"/>
          <p:nvPr/>
        </p:nvSpPr>
        <p:spPr>
          <a:xfrm>
            <a:off x="205740" y="1286002"/>
            <a:ext cx="8582660" cy="1305560"/>
          </a:xfrm>
          <a:prstGeom prst="rect">
            <a:avLst/>
          </a:prstGeom>
        </p:spPr>
        <p:txBody>
          <a:bodyPr vert="horz" wrap="square" lIns="0" tIns="12065" rIns="0" bIns="0" rtlCol="0">
            <a:spAutoFit/>
          </a:bodyPr>
          <a:lstStyle/>
          <a:p>
            <a:pPr marL="38100" marR="30480" algn="just">
              <a:lnSpc>
                <a:spcPct val="100000"/>
              </a:lnSpc>
              <a:spcBef>
                <a:spcPts val="95"/>
              </a:spcBef>
            </a:pPr>
            <a:r>
              <a:rPr sz="2800" i="1" spc="-5" dirty="0">
                <a:latin typeface="Times New Roman"/>
                <a:cs typeface="Times New Roman"/>
              </a:rPr>
              <a:t>For this </a:t>
            </a:r>
            <a:r>
              <a:rPr sz="2800" i="1" spc="-20" dirty="0">
                <a:latin typeface="Times New Roman"/>
                <a:cs typeface="Times New Roman"/>
              </a:rPr>
              <a:t>group, </a:t>
            </a:r>
            <a:r>
              <a:rPr sz="2800" i="1" spc="-10" dirty="0">
                <a:latin typeface="Times New Roman"/>
                <a:cs typeface="Times New Roman"/>
              </a:rPr>
              <a:t>each </a:t>
            </a:r>
            <a:r>
              <a:rPr sz="2800" i="1" spc="-5" dirty="0">
                <a:latin typeface="Times New Roman"/>
                <a:cs typeface="Times New Roman"/>
              </a:rPr>
              <a:t>customer needs </a:t>
            </a:r>
            <a:r>
              <a:rPr sz="2800" i="1" spc="-10" dirty="0">
                <a:latin typeface="Times New Roman"/>
                <a:cs typeface="Times New Roman"/>
              </a:rPr>
              <a:t>64 </a:t>
            </a:r>
            <a:r>
              <a:rPr sz="2800" i="1" spc="-15" dirty="0">
                <a:latin typeface="Times New Roman"/>
                <a:cs typeface="Times New Roman"/>
              </a:rPr>
              <a:t>addresses. </a:t>
            </a:r>
            <a:r>
              <a:rPr sz="2800" i="1" spc="-5" dirty="0">
                <a:latin typeface="Times New Roman"/>
                <a:cs typeface="Times New Roman"/>
              </a:rPr>
              <a:t>This </a:t>
            </a:r>
            <a:r>
              <a:rPr sz="2800" i="1" dirty="0">
                <a:latin typeface="Times New Roman"/>
                <a:cs typeface="Times New Roman"/>
              </a:rPr>
              <a:t> </a:t>
            </a:r>
            <a:r>
              <a:rPr sz="2800" i="1" spc="-5" dirty="0">
                <a:latin typeface="Times New Roman"/>
                <a:cs typeface="Times New Roman"/>
              </a:rPr>
              <a:t>means that 6 (log</a:t>
            </a:r>
            <a:r>
              <a:rPr sz="2775" i="1" spc="-7" baseline="-13513" dirty="0">
                <a:latin typeface="Times New Roman"/>
                <a:cs typeface="Times New Roman"/>
              </a:rPr>
              <a:t>2</a:t>
            </a:r>
            <a:r>
              <a:rPr sz="2800" i="1" spc="-5" dirty="0">
                <a:latin typeface="Times New Roman"/>
                <a:cs typeface="Times New Roman"/>
              </a:rPr>
              <a:t>64) bits </a:t>
            </a:r>
            <a:r>
              <a:rPr sz="2800" i="1" spc="-40" dirty="0">
                <a:latin typeface="Times New Roman"/>
                <a:cs typeface="Times New Roman"/>
              </a:rPr>
              <a:t>are </a:t>
            </a:r>
            <a:r>
              <a:rPr sz="2800" i="1" spc="-5" dirty="0">
                <a:latin typeface="Times New Roman"/>
                <a:cs typeface="Times New Roman"/>
              </a:rPr>
              <a:t>needed to each host. </a:t>
            </a:r>
            <a:r>
              <a:rPr sz="2800" i="1" dirty="0">
                <a:latin typeface="Times New Roman"/>
                <a:cs typeface="Times New Roman"/>
              </a:rPr>
              <a:t>The </a:t>
            </a:r>
            <a:r>
              <a:rPr sz="2800" i="1" spc="5" dirty="0">
                <a:latin typeface="Times New Roman"/>
                <a:cs typeface="Times New Roman"/>
              </a:rPr>
              <a:t> </a:t>
            </a:r>
            <a:r>
              <a:rPr sz="2800" i="1" spc="-20" dirty="0">
                <a:latin typeface="Times New Roman"/>
                <a:cs typeface="Times New Roman"/>
              </a:rPr>
              <a:t>prefix</a:t>
            </a:r>
            <a:r>
              <a:rPr sz="2800" i="1" spc="-35" dirty="0">
                <a:latin typeface="Times New Roman"/>
                <a:cs typeface="Times New Roman"/>
              </a:rPr>
              <a:t> </a:t>
            </a:r>
            <a:r>
              <a:rPr sz="2800" i="1" spc="-5" dirty="0">
                <a:latin typeface="Times New Roman"/>
                <a:cs typeface="Times New Roman"/>
              </a:rPr>
              <a:t>length is</a:t>
            </a:r>
            <a:r>
              <a:rPr sz="2800" i="1" dirty="0">
                <a:latin typeface="Times New Roman"/>
                <a:cs typeface="Times New Roman"/>
              </a:rPr>
              <a:t> </a:t>
            </a:r>
            <a:r>
              <a:rPr sz="2800" i="1" spc="-5" dirty="0">
                <a:latin typeface="Times New Roman"/>
                <a:cs typeface="Times New Roman"/>
              </a:rPr>
              <a:t>then</a:t>
            </a:r>
            <a:r>
              <a:rPr sz="2800" i="1" spc="-10" dirty="0">
                <a:latin typeface="Times New Roman"/>
                <a:cs typeface="Times New Roman"/>
              </a:rPr>
              <a:t> </a:t>
            </a:r>
            <a:r>
              <a:rPr sz="2800" i="1" spc="-5" dirty="0">
                <a:latin typeface="Times New Roman"/>
                <a:cs typeface="Times New Roman"/>
              </a:rPr>
              <a:t>32</a:t>
            </a:r>
            <a:r>
              <a:rPr sz="2800" i="1" dirty="0">
                <a:latin typeface="Times New Roman"/>
                <a:cs typeface="Times New Roman"/>
              </a:rPr>
              <a:t> </a:t>
            </a:r>
            <a:r>
              <a:rPr sz="2800" i="1" spc="-5" dirty="0">
                <a:latin typeface="Times New Roman"/>
                <a:cs typeface="Times New Roman"/>
              </a:rPr>
              <a:t>− 6</a:t>
            </a:r>
            <a:r>
              <a:rPr sz="2800" i="1" dirty="0">
                <a:latin typeface="Times New Roman"/>
                <a:cs typeface="Times New Roman"/>
              </a:rPr>
              <a:t> </a:t>
            </a:r>
            <a:r>
              <a:rPr sz="2800" i="1" spc="-5" dirty="0">
                <a:latin typeface="Times New Roman"/>
                <a:cs typeface="Times New Roman"/>
              </a:rPr>
              <a:t>=</a:t>
            </a:r>
            <a:r>
              <a:rPr sz="2800" i="1" spc="5" dirty="0">
                <a:latin typeface="Times New Roman"/>
                <a:cs typeface="Times New Roman"/>
              </a:rPr>
              <a:t> </a:t>
            </a:r>
            <a:r>
              <a:rPr sz="2800" i="1" spc="-5" dirty="0">
                <a:latin typeface="Times New Roman"/>
                <a:cs typeface="Times New Roman"/>
              </a:rPr>
              <a:t>26.</a:t>
            </a:r>
            <a:r>
              <a:rPr sz="2800" i="1" spc="-10" dirty="0">
                <a:latin typeface="Times New Roman"/>
                <a:cs typeface="Times New Roman"/>
              </a:rPr>
              <a:t> </a:t>
            </a:r>
            <a:r>
              <a:rPr sz="2800" i="1" spc="-5" dirty="0">
                <a:latin typeface="Times New Roman"/>
                <a:cs typeface="Times New Roman"/>
              </a:rPr>
              <a:t>The</a:t>
            </a:r>
            <a:r>
              <a:rPr sz="2800" i="1" spc="-10" dirty="0">
                <a:latin typeface="Times New Roman"/>
                <a:cs typeface="Times New Roman"/>
              </a:rPr>
              <a:t> </a:t>
            </a:r>
            <a:r>
              <a:rPr sz="2800" i="1" spc="-15" dirty="0">
                <a:latin typeface="Times New Roman"/>
                <a:cs typeface="Times New Roman"/>
              </a:rPr>
              <a:t>addresses</a:t>
            </a:r>
            <a:r>
              <a:rPr sz="2800" i="1" spc="-10" dirty="0">
                <a:latin typeface="Times New Roman"/>
                <a:cs typeface="Times New Roman"/>
              </a:rPr>
              <a:t> </a:t>
            </a:r>
            <a:r>
              <a:rPr sz="2800" i="1" spc="-40" dirty="0">
                <a:latin typeface="Times New Roman"/>
                <a:cs typeface="Times New Roman"/>
              </a:rPr>
              <a:t>are</a:t>
            </a:r>
            <a:endParaRPr sz="2800">
              <a:latin typeface="Times New Roman"/>
              <a:cs typeface="Times New Roman"/>
            </a:endParaRPr>
          </a:p>
        </p:txBody>
      </p:sp>
      <p:grpSp>
        <p:nvGrpSpPr>
          <p:cNvPr id="14" name="object 14"/>
          <p:cNvGrpSpPr/>
          <p:nvPr/>
        </p:nvGrpSpPr>
        <p:grpSpPr>
          <a:xfrm>
            <a:off x="1098550" y="2786379"/>
            <a:ext cx="6945630" cy="1995170"/>
            <a:chOff x="1098550" y="2786379"/>
            <a:chExt cx="6945630" cy="1995170"/>
          </a:xfrm>
        </p:grpSpPr>
        <p:pic>
          <p:nvPicPr>
            <p:cNvPr id="15" name="object 15"/>
            <p:cNvPicPr/>
            <p:nvPr/>
          </p:nvPicPr>
          <p:blipFill>
            <a:blip r:embed="rId6" cstate="print"/>
            <a:stretch>
              <a:fillRect/>
            </a:stretch>
          </p:blipFill>
          <p:spPr>
            <a:xfrm>
              <a:off x="1155700" y="2843277"/>
              <a:ext cx="6821950" cy="1881003"/>
            </a:xfrm>
            <a:prstGeom prst="rect">
              <a:avLst/>
            </a:prstGeom>
          </p:spPr>
        </p:pic>
        <p:sp>
          <p:nvSpPr>
            <p:cNvPr id="16" name="object 16"/>
            <p:cNvSpPr/>
            <p:nvPr/>
          </p:nvSpPr>
          <p:spPr>
            <a:xfrm>
              <a:off x="1098550" y="2786379"/>
              <a:ext cx="6945630" cy="1995170"/>
            </a:xfrm>
            <a:custGeom>
              <a:avLst/>
              <a:gdLst/>
              <a:ahLst/>
              <a:cxnLst/>
              <a:rect l="l" t="t" r="r" b="b"/>
              <a:pathLst>
                <a:path w="6945630" h="1995170">
                  <a:moveTo>
                    <a:pt x="6899529" y="45720"/>
                  </a:moveTo>
                  <a:lnTo>
                    <a:pt x="6888099" y="45720"/>
                  </a:lnTo>
                  <a:lnTo>
                    <a:pt x="6888099" y="57150"/>
                  </a:lnTo>
                  <a:lnTo>
                    <a:pt x="6888099" y="1938020"/>
                  </a:lnTo>
                  <a:lnTo>
                    <a:pt x="57150" y="1938020"/>
                  </a:lnTo>
                  <a:lnTo>
                    <a:pt x="57150" y="57150"/>
                  </a:lnTo>
                  <a:lnTo>
                    <a:pt x="6888099" y="57150"/>
                  </a:lnTo>
                  <a:lnTo>
                    <a:pt x="6888099" y="45720"/>
                  </a:lnTo>
                  <a:lnTo>
                    <a:pt x="45720" y="45720"/>
                  </a:lnTo>
                  <a:lnTo>
                    <a:pt x="45720" y="57150"/>
                  </a:lnTo>
                  <a:lnTo>
                    <a:pt x="45720" y="1938020"/>
                  </a:lnTo>
                  <a:lnTo>
                    <a:pt x="45720" y="1949450"/>
                  </a:lnTo>
                  <a:lnTo>
                    <a:pt x="6899529" y="1949450"/>
                  </a:lnTo>
                  <a:lnTo>
                    <a:pt x="6899529" y="1938020"/>
                  </a:lnTo>
                  <a:lnTo>
                    <a:pt x="6899529" y="57150"/>
                  </a:lnTo>
                  <a:lnTo>
                    <a:pt x="6899529" y="56769"/>
                  </a:lnTo>
                  <a:lnTo>
                    <a:pt x="6899529" y="45720"/>
                  </a:lnTo>
                  <a:close/>
                </a:path>
                <a:path w="6945630" h="1995170">
                  <a:moveTo>
                    <a:pt x="6945249" y="0"/>
                  </a:moveTo>
                  <a:lnTo>
                    <a:pt x="6910959" y="0"/>
                  </a:lnTo>
                  <a:lnTo>
                    <a:pt x="6910959" y="34290"/>
                  </a:lnTo>
                  <a:lnTo>
                    <a:pt x="6910959" y="1960880"/>
                  </a:lnTo>
                  <a:lnTo>
                    <a:pt x="34290" y="1960880"/>
                  </a:lnTo>
                  <a:lnTo>
                    <a:pt x="34290" y="34290"/>
                  </a:lnTo>
                  <a:lnTo>
                    <a:pt x="6910959" y="34290"/>
                  </a:lnTo>
                  <a:lnTo>
                    <a:pt x="6910959" y="0"/>
                  </a:lnTo>
                  <a:lnTo>
                    <a:pt x="0" y="0"/>
                  </a:lnTo>
                  <a:lnTo>
                    <a:pt x="0" y="34290"/>
                  </a:lnTo>
                  <a:lnTo>
                    <a:pt x="0" y="1960880"/>
                  </a:lnTo>
                  <a:lnTo>
                    <a:pt x="0" y="1995170"/>
                  </a:lnTo>
                  <a:lnTo>
                    <a:pt x="6945249" y="1995170"/>
                  </a:lnTo>
                  <a:lnTo>
                    <a:pt x="6945249" y="1960880"/>
                  </a:lnTo>
                  <a:lnTo>
                    <a:pt x="6945249" y="34290"/>
                  </a:lnTo>
                  <a:lnTo>
                    <a:pt x="6945249" y="33909"/>
                  </a:lnTo>
                  <a:lnTo>
                    <a:pt x="6945249" y="0"/>
                  </a:lnTo>
                  <a:close/>
                </a:path>
              </a:pathLst>
            </a:custGeom>
            <a:solidFill>
              <a:srgbClr val="800080"/>
            </a:solidFill>
          </p:spPr>
          <p:txBody>
            <a:bodyPr wrap="square" lIns="0" tIns="0" rIns="0" bIns="0" rtlCol="0"/>
            <a:lstStyle/>
            <a:p>
              <a:endParaRPr/>
            </a:p>
          </p:txBody>
        </p:sp>
      </p:grpSp>
      <p:sp>
        <p:nvSpPr>
          <p:cNvPr id="17" name="object 17"/>
          <p:cNvSpPr txBox="1"/>
          <p:nvPr/>
        </p:nvSpPr>
        <p:spPr>
          <a:xfrm>
            <a:off x="231140" y="4896992"/>
            <a:ext cx="7157084" cy="1305560"/>
          </a:xfrm>
          <a:prstGeom prst="rect">
            <a:avLst/>
          </a:prstGeom>
        </p:spPr>
        <p:txBody>
          <a:bodyPr vert="horz" wrap="square" lIns="0" tIns="12065" rIns="0" bIns="0" rtlCol="0">
            <a:spAutoFit/>
          </a:bodyPr>
          <a:lstStyle/>
          <a:p>
            <a:pPr marL="12700" marR="5080">
              <a:lnSpc>
                <a:spcPct val="100000"/>
              </a:lnSpc>
              <a:spcBef>
                <a:spcPts val="95"/>
              </a:spcBef>
            </a:pPr>
            <a:r>
              <a:rPr sz="2800" i="1" spc="-5" dirty="0">
                <a:latin typeface="Times New Roman"/>
                <a:cs typeface="Times New Roman"/>
              </a:rPr>
              <a:t>Number </a:t>
            </a:r>
            <a:r>
              <a:rPr sz="2800" i="1" dirty="0">
                <a:latin typeface="Times New Roman"/>
                <a:cs typeface="Times New Roman"/>
              </a:rPr>
              <a:t>of </a:t>
            </a:r>
            <a:r>
              <a:rPr sz="2800" i="1" spc="-5" dirty="0">
                <a:latin typeface="Times New Roman"/>
                <a:cs typeface="Times New Roman"/>
              </a:rPr>
              <a:t>granted </a:t>
            </a:r>
            <a:r>
              <a:rPr sz="2800" i="1" spc="-15" dirty="0">
                <a:latin typeface="Times New Roman"/>
                <a:cs typeface="Times New Roman"/>
              </a:rPr>
              <a:t>addresses </a:t>
            </a:r>
            <a:r>
              <a:rPr sz="2800" i="1" spc="-5" dirty="0">
                <a:latin typeface="Times New Roman"/>
                <a:cs typeface="Times New Roman"/>
              </a:rPr>
              <a:t>to </a:t>
            </a:r>
            <a:r>
              <a:rPr sz="2800" i="1" dirty="0">
                <a:latin typeface="Times New Roman"/>
                <a:cs typeface="Times New Roman"/>
              </a:rPr>
              <a:t>the </a:t>
            </a:r>
            <a:r>
              <a:rPr sz="2800" i="1" spc="-5" dirty="0">
                <a:latin typeface="Times New Roman"/>
                <a:cs typeface="Times New Roman"/>
              </a:rPr>
              <a:t>ISP: </a:t>
            </a:r>
            <a:r>
              <a:rPr sz="2800" i="1" dirty="0">
                <a:latin typeface="Times New Roman"/>
                <a:cs typeface="Times New Roman"/>
              </a:rPr>
              <a:t>65,536 </a:t>
            </a:r>
            <a:r>
              <a:rPr sz="2800" i="1" spc="5" dirty="0">
                <a:latin typeface="Times New Roman"/>
                <a:cs typeface="Times New Roman"/>
              </a:rPr>
              <a:t> </a:t>
            </a:r>
            <a:r>
              <a:rPr sz="2800" i="1" spc="-5" dirty="0">
                <a:latin typeface="Times New Roman"/>
                <a:cs typeface="Times New Roman"/>
              </a:rPr>
              <a:t>Number </a:t>
            </a:r>
            <a:r>
              <a:rPr sz="2800" i="1" dirty="0">
                <a:latin typeface="Times New Roman"/>
                <a:cs typeface="Times New Roman"/>
              </a:rPr>
              <a:t>of </a:t>
            </a:r>
            <a:r>
              <a:rPr sz="2800" i="1" spc="-5" dirty="0">
                <a:latin typeface="Times New Roman"/>
                <a:cs typeface="Times New Roman"/>
              </a:rPr>
              <a:t>allocated </a:t>
            </a:r>
            <a:r>
              <a:rPr sz="2800" i="1" spc="-15" dirty="0">
                <a:latin typeface="Times New Roman"/>
                <a:cs typeface="Times New Roman"/>
              </a:rPr>
              <a:t>addresses </a:t>
            </a:r>
            <a:r>
              <a:rPr sz="2800" i="1" dirty="0">
                <a:latin typeface="Times New Roman"/>
                <a:cs typeface="Times New Roman"/>
              </a:rPr>
              <a:t>by the </a:t>
            </a:r>
            <a:r>
              <a:rPr sz="2800" i="1" spc="-5" dirty="0">
                <a:latin typeface="Times New Roman"/>
                <a:cs typeface="Times New Roman"/>
              </a:rPr>
              <a:t>ISP: </a:t>
            </a:r>
            <a:r>
              <a:rPr sz="2800" i="1" dirty="0">
                <a:latin typeface="Times New Roman"/>
                <a:cs typeface="Times New Roman"/>
              </a:rPr>
              <a:t>40,960 </a:t>
            </a:r>
            <a:r>
              <a:rPr sz="2800" i="1" spc="-685" dirty="0">
                <a:latin typeface="Times New Roman"/>
                <a:cs typeface="Times New Roman"/>
              </a:rPr>
              <a:t> </a:t>
            </a:r>
            <a:r>
              <a:rPr sz="2800" i="1" spc="-5" dirty="0">
                <a:latin typeface="Times New Roman"/>
                <a:cs typeface="Times New Roman"/>
              </a:rPr>
              <a:t>Number</a:t>
            </a:r>
            <a:r>
              <a:rPr sz="2800" i="1" spc="-20" dirty="0">
                <a:latin typeface="Times New Roman"/>
                <a:cs typeface="Times New Roman"/>
              </a:rPr>
              <a:t> </a:t>
            </a:r>
            <a:r>
              <a:rPr sz="2800" i="1" dirty="0">
                <a:latin typeface="Times New Roman"/>
                <a:cs typeface="Times New Roman"/>
              </a:rPr>
              <a:t>of</a:t>
            </a:r>
            <a:r>
              <a:rPr sz="2800" i="1" spc="-5" dirty="0">
                <a:latin typeface="Times New Roman"/>
                <a:cs typeface="Times New Roman"/>
              </a:rPr>
              <a:t> </a:t>
            </a:r>
            <a:r>
              <a:rPr sz="2800" i="1" dirty="0">
                <a:latin typeface="Times New Roman"/>
                <a:cs typeface="Times New Roman"/>
              </a:rPr>
              <a:t>available</a:t>
            </a:r>
            <a:r>
              <a:rPr sz="2800" i="1" spc="-20" dirty="0">
                <a:latin typeface="Times New Roman"/>
                <a:cs typeface="Times New Roman"/>
              </a:rPr>
              <a:t> </a:t>
            </a:r>
            <a:r>
              <a:rPr sz="2800" i="1" spc="-15" dirty="0">
                <a:latin typeface="Times New Roman"/>
                <a:cs typeface="Times New Roman"/>
              </a:rPr>
              <a:t>addresses:</a:t>
            </a:r>
            <a:r>
              <a:rPr sz="2800" i="1" spc="-20" dirty="0">
                <a:latin typeface="Times New Roman"/>
                <a:cs typeface="Times New Roman"/>
              </a:rPr>
              <a:t> </a:t>
            </a:r>
            <a:r>
              <a:rPr sz="2800" i="1" dirty="0">
                <a:latin typeface="Times New Roman"/>
                <a:cs typeface="Times New Roman"/>
              </a:rPr>
              <a:t>24,576</a:t>
            </a:r>
            <a:endParaRPr sz="2800">
              <a:latin typeface="Times New Roman"/>
              <a:cs typeface="Times New Roman"/>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22</a:t>
            </a:fld>
            <a:endParaRPr spc="-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3352"/>
            <a:ext cx="7708265" cy="39116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2400" i="0" spc="-5" dirty="0">
                <a:solidFill>
                  <a:srgbClr val="800080"/>
                </a:solidFill>
                <a:latin typeface="Times New Roman"/>
                <a:cs typeface="Times New Roman"/>
              </a:rPr>
              <a:t>Figure</a:t>
            </a:r>
            <a:r>
              <a:rPr sz="2400" i="0" spc="-10" dirty="0">
                <a:solidFill>
                  <a:srgbClr val="800080"/>
                </a:solidFill>
                <a:latin typeface="Times New Roman"/>
                <a:cs typeface="Times New Roman"/>
              </a:rPr>
              <a:t> </a:t>
            </a:r>
            <a:r>
              <a:rPr sz="2400" i="0" spc="-5" dirty="0">
                <a:solidFill>
                  <a:srgbClr val="800080"/>
                </a:solidFill>
                <a:latin typeface="Times New Roman"/>
                <a:cs typeface="Times New Roman"/>
              </a:rPr>
              <a:t>19.9	</a:t>
            </a:r>
            <a:r>
              <a:rPr sz="2000" dirty="0"/>
              <a:t>An</a:t>
            </a:r>
            <a:r>
              <a:rPr sz="2000" spc="-5" dirty="0"/>
              <a:t> </a:t>
            </a:r>
            <a:r>
              <a:rPr sz="2000" dirty="0"/>
              <a:t>example</a:t>
            </a:r>
            <a:r>
              <a:rPr sz="2000" spc="-25" dirty="0"/>
              <a:t> </a:t>
            </a:r>
            <a:r>
              <a:rPr sz="2000" dirty="0"/>
              <a:t>of</a:t>
            </a:r>
            <a:r>
              <a:rPr sz="2000" spc="-10" dirty="0"/>
              <a:t> address</a:t>
            </a:r>
            <a:r>
              <a:rPr sz="2000" spc="-50" dirty="0"/>
              <a:t> </a:t>
            </a:r>
            <a:r>
              <a:rPr sz="2000" dirty="0"/>
              <a:t>allocation</a:t>
            </a:r>
            <a:r>
              <a:rPr sz="2000" spc="-40" dirty="0"/>
              <a:t> </a:t>
            </a:r>
            <a:r>
              <a:rPr sz="2000" spc="5" dirty="0"/>
              <a:t>and</a:t>
            </a:r>
            <a:r>
              <a:rPr sz="2000" spc="-30" dirty="0"/>
              <a:t> </a:t>
            </a:r>
            <a:r>
              <a:rPr sz="2000" dirty="0"/>
              <a:t>distribution</a:t>
            </a:r>
            <a:r>
              <a:rPr sz="2000" spc="-45" dirty="0"/>
              <a:t> </a:t>
            </a:r>
            <a:r>
              <a:rPr sz="2000" dirty="0"/>
              <a:t>by</a:t>
            </a:r>
            <a:r>
              <a:rPr sz="2000" spc="-5" dirty="0"/>
              <a:t> </a:t>
            </a:r>
            <a:r>
              <a:rPr sz="2000" dirty="0"/>
              <a:t>an</a:t>
            </a:r>
            <a:r>
              <a:rPr sz="2000" spc="-15" dirty="0"/>
              <a:t> </a:t>
            </a:r>
            <a:r>
              <a:rPr sz="2000" dirty="0"/>
              <a:t>ISP</a:t>
            </a:r>
            <a:endParaRPr sz="2000">
              <a:latin typeface="Times New Roman"/>
              <a:cs typeface="Times New Roman"/>
            </a:endParaRPr>
          </a:p>
        </p:txBody>
      </p:sp>
      <p:sp>
        <p:nvSpPr>
          <p:cNvPr id="3" name="object 3"/>
          <p:cNvSpPr/>
          <p:nvPr/>
        </p:nvSpPr>
        <p:spPr>
          <a:xfrm>
            <a:off x="152400" y="6248400"/>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82562" y="1551014"/>
            <a:ext cx="8417168" cy="408461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23</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164081"/>
            <a:ext cx="8530590" cy="1305560"/>
          </a:xfrm>
          <a:prstGeom prst="rect">
            <a:avLst/>
          </a:prstGeom>
        </p:spPr>
        <p:txBody>
          <a:bodyPr vert="horz" wrap="square" lIns="0" tIns="12065" rIns="0" bIns="0" rtlCol="0">
            <a:spAutoFit/>
          </a:bodyPr>
          <a:lstStyle/>
          <a:p>
            <a:pPr marL="12700" marR="5080" algn="just">
              <a:lnSpc>
                <a:spcPct val="100000"/>
              </a:lnSpc>
              <a:spcBef>
                <a:spcPts val="95"/>
              </a:spcBef>
            </a:pPr>
            <a:r>
              <a:rPr spc="-5" dirty="0"/>
              <a:t>A block </a:t>
            </a:r>
            <a:r>
              <a:rPr dirty="0"/>
              <a:t>of </a:t>
            </a:r>
            <a:r>
              <a:rPr spc="-15" dirty="0"/>
              <a:t>addresses </a:t>
            </a:r>
            <a:r>
              <a:rPr spc="-5" dirty="0"/>
              <a:t>is granted to a small </a:t>
            </a:r>
            <a:r>
              <a:rPr spc="-10" dirty="0"/>
              <a:t>organization. </a:t>
            </a:r>
            <a:r>
              <a:rPr spc="-260" dirty="0"/>
              <a:t>We </a:t>
            </a:r>
            <a:r>
              <a:rPr spc="-254" dirty="0"/>
              <a:t> </a:t>
            </a:r>
            <a:r>
              <a:rPr spc="-5" dirty="0"/>
              <a:t>know that </a:t>
            </a:r>
            <a:r>
              <a:rPr dirty="0"/>
              <a:t>one of the </a:t>
            </a:r>
            <a:r>
              <a:rPr spc="-15" dirty="0"/>
              <a:t>addresses </a:t>
            </a:r>
            <a:r>
              <a:rPr spc="-5" dirty="0"/>
              <a:t>is 205.16.37.39/28. What is </a:t>
            </a:r>
            <a:r>
              <a:rPr dirty="0"/>
              <a:t> </a:t>
            </a:r>
            <a:r>
              <a:rPr spc="-5" dirty="0"/>
              <a:t>the</a:t>
            </a:r>
            <a:r>
              <a:rPr spc="-25" dirty="0"/>
              <a:t> </a:t>
            </a:r>
            <a:r>
              <a:rPr dirty="0"/>
              <a:t>first</a:t>
            </a:r>
            <a:r>
              <a:rPr spc="-25" dirty="0"/>
              <a:t> </a:t>
            </a:r>
            <a:r>
              <a:rPr spc="-20" dirty="0"/>
              <a:t>address</a:t>
            </a:r>
            <a:r>
              <a:rPr spc="-15" dirty="0"/>
              <a:t> </a:t>
            </a:r>
            <a:r>
              <a:rPr spc="-5" dirty="0"/>
              <a:t>in</a:t>
            </a:r>
            <a:r>
              <a:rPr spc="-15" dirty="0"/>
              <a:t> </a:t>
            </a:r>
            <a:r>
              <a:rPr spc="-5" dirty="0"/>
              <a:t>the block?</a:t>
            </a:r>
          </a:p>
        </p:txBody>
      </p:sp>
      <p:sp>
        <p:nvSpPr>
          <p:cNvPr id="5" name="object 5"/>
          <p:cNvSpPr txBox="1"/>
          <p:nvPr/>
        </p:nvSpPr>
        <p:spPr>
          <a:xfrm>
            <a:off x="535940" y="6464909"/>
            <a:ext cx="32194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libri"/>
                <a:cs typeface="Calibri"/>
              </a:rPr>
              <a:t>19.</a:t>
            </a:r>
            <a:fld id="{81D60167-4931-47E6-BA6A-407CBD079E47}" type="slidenum">
              <a:rPr sz="1200" spc="-5" dirty="0">
                <a:solidFill>
                  <a:srgbClr val="888888"/>
                </a:solidFill>
                <a:latin typeface="Calibri"/>
                <a:cs typeface="Calibri"/>
              </a:rPr>
              <a:t>3</a:t>
            </a:fld>
            <a:endParaRPr sz="1200">
              <a:latin typeface="Calibri"/>
              <a:cs typeface="Calibri"/>
            </a:endParaRPr>
          </a:p>
        </p:txBody>
      </p:sp>
      <p:sp>
        <p:nvSpPr>
          <p:cNvPr id="3" name="object 3"/>
          <p:cNvSpPr txBox="1"/>
          <p:nvPr/>
        </p:nvSpPr>
        <p:spPr>
          <a:xfrm>
            <a:off x="307340" y="2871342"/>
            <a:ext cx="7489190" cy="3439160"/>
          </a:xfrm>
          <a:prstGeom prst="rect">
            <a:avLst/>
          </a:prstGeom>
        </p:spPr>
        <p:txBody>
          <a:bodyPr vert="horz" wrap="square" lIns="0" tIns="12065" rIns="0" bIns="0" rtlCol="0">
            <a:spAutoFit/>
          </a:bodyPr>
          <a:lstStyle/>
          <a:p>
            <a:pPr marL="12700">
              <a:lnSpc>
                <a:spcPct val="100000"/>
              </a:lnSpc>
              <a:spcBef>
                <a:spcPts val="95"/>
              </a:spcBef>
            </a:pPr>
            <a:r>
              <a:rPr sz="2800" i="1" dirty="0">
                <a:solidFill>
                  <a:srgbClr val="0000FF"/>
                </a:solidFill>
                <a:latin typeface="Times New Roman"/>
                <a:cs typeface="Times New Roman"/>
              </a:rPr>
              <a:t>Solution</a:t>
            </a:r>
            <a:endParaRPr sz="2800">
              <a:latin typeface="Times New Roman"/>
              <a:cs typeface="Times New Roman"/>
            </a:endParaRPr>
          </a:p>
          <a:p>
            <a:pPr marL="1070610" marR="28575" indent="-1057910">
              <a:lnSpc>
                <a:spcPct val="100000"/>
              </a:lnSpc>
              <a:tabLst>
                <a:tab pos="2703830" algn="l"/>
                <a:tab pos="4391660" algn="l"/>
                <a:tab pos="6079490" algn="l"/>
              </a:tabLst>
            </a:pPr>
            <a:r>
              <a:rPr sz="2800" i="1" dirty="0">
                <a:latin typeface="Times New Roman"/>
                <a:cs typeface="Times New Roman"/>
              </a:rPr>
              <a:t>The </a:t>
            </a:r>
            <a:r>
              <a:rPr sz="2800" i="1" spc="-5" dirty="0">
                <a:latin typeface="Times New Roman"/>
                <a:cs typeface="Times New Roman"/>
              </a:rPr>
              <a:t>binary </a:t>
            </a:r>
            <a:r>
              <a:rPr sz="2800" i="1" spc="-20" dirty="0">
                <a:latin typeface="Times New Roman"/>
                <a:cs typeface="Times New Roman"/>
              </a:rPr>
              <a:t>representation </a:t>
            </a:r>
            <a:r>
              <a:rPr sz="2800" i="1" dirty="0">
                <a:latin typeface="Times New Roman"/>
                <a:cs typeface="Times New Roman"/>
              </a:rPr>
              <a:t>of the </a:t>
            </a:r>
            <a:r>
              <a:rPr sz="2800" i="1" spc="-5" dirty="0">
                <a:latin typeface="Times New Roman"/>
                <a:cs typeface="Times New Roman"/>
              </a:rPr>
              <a:t>given </a:t>
            </a:r>
            <a:r>
              <a:rPr sz="2800" i="1" spc="-20" dirty="0">
                <a:latin typeface="Times New Roman"/>
                <a:cs typeface="Times New Roman"/>
              </a:rPr>
              <a:t>address </a:t>
            </a:r>
            <a:r>
              <a:rPr sz="2800" i="1" spc="-5" dirty="0">
                <a:latin typeface="Times New Roman"/>
                <a:cs typeface="Times New Roman"/>
              </a:rPr>
              <a:t>is </a:t>
            </a:r>
            <a:r>
              <a:rPr sz="2800" i="1" dirty="0">
                <a:latin typeface="Times New Roman"/>
                <a:cs typeface="Times New Roman"/>
              </a:rPr>
              <a:t> </a:t>
            </a:r>
            <a:r>
              <a:rPr sz="2800" i="1" spc="-204" dirty="0">
                <a:solidFill>
                  <a:srgbClr val="800080"/>
                </a:solidFill>
                <a:latin typeface="Times New Roman"/>
                <a:cs typeface="Times New Roman"/>
              </a:rPr>
              <a:t>1</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0</a:t>
            </a:r>
            <a:r>
              <a:rPr sz="2800" i="1" spc="-200" dirty="0">
                <a:solidFill>
                  <a:srgbClr val="800080"/>
                </a:solidFill>
                <a:latin typeface="Times New Roman"/>
                <a:cs typeface="Times New Roman"/>
              </a:rPr>
              <a:t>1</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	0</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	</a:t>
            </a:r>
            <a:r>
              <a:rPr sz="2800" i="1" spc="-5" dirty="0">
                <a:solidFill>
                  <a:srgbClr val="800080"/>
                </a:solidFill>
                <a:latin typeface="Times New Roman"/>
                <a:cs typeface="Times New Roman"/>
              </a:rPr>
              <a:t>00</a:t>
            </a:r>
            <a:r>
              <a:rPr sz="2800" i="1" dirty="0">
                <a:solidFill>
                  <a:srgbClr val="800080"/>
                </a:solidFill>
                <a:latin typeface="Times New Roman"/>
                <a:cs typeface="Times New Roman"/>
              </a:rPr>
              <a:t>1</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	</a:t>
            </a:r>
            <a:r>
              <a:rPr sz="2800" i="1" spc="-5" dirty="0">
                <a:solidFill>
                  <a:srgbClr val="800080"/>
                </a:solidFill>
                <a:latin typeface="Times New Roman"/>
                <a:cs typeface="Times New Roman"/>
              </a:rPr>
              <a:t>001</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0</a:t>
            </a:r>
            <a:r>
              <a:rPr sz="2800" i="1" spc="-200" dirty="0">
                <a:solidFill>
                  <a:srgbClr val="800080"/>
                </a:solidFill>
                <a:latin typeface="Times New Roman"/>
                <a:cs typeface="Times New Roman"/>
              </a:rPr>
              <a:t>1</a:t>
            </a:r>
            <a:r>
              <a:rPr sz="2800" i="1" spc="-204" dirty="0">
                <a:solidFill>
                  <a:srgbClr val="800080"/>
                </a:solidFill>
                <a:latin typeface="Times New Roman"/>
                <a:cs typeface="Times New Roman"/>
              </a:rPr>
              <a:t>1</a:t>
            </a:r>
            <a:r>
              <a:rPr sz="2800" i="1" spc="-5" dirty="0">
                <a:solidFill>
                  <a:srgbClr val="800080"/>
                </a:solidFill>
                <a:latin typeface="Times New Roman"/>
                <a:cs typeface="Times New Roman"/>
              </a:rPr>
              <a:t>1</a:t>
            </a:r>
            <a:endParaRPr sz="2800">
              <a:latin typeface="Times New Roman"/>
              <a:cs typeface="Times New Roman"/>
            </a:endParaRPr>
          </a:p>
          <a:p>
            <a:pPr marL="12700">
              <a:lnSpc>
                <a:spcPct val="100000"/>
              </a:lnSpc>
            </a:pPr>
            <a:r>
              <a:rPr sz="2800" i="1" spc="-5" dirty="0">
                <a:latin typeface="Times New Roman"/>
                <a:cs typeface="Times New Roman"/>
              </a:rPr>
              <a:t>If</a:t>
            </a:r>
            <a:r>
              <a:rPr sz="2800" i="1" spc="-10" dirty="0">
                <a:latin typeface="Times New Roman"/>
                <a:cs typeface="Times New Roman"/>
              </a:rPr>
              <a:t> we</a:t>
            </a:r>
            <a:r>
              <a:rPr sz="2800" i="1" spc="-5" dirty="0">
                <a:latin typeface="Times New Roman"/>
                <a:cs typeface="Times New Roman"/>
              </a:rPr>
              <a:t> set</a:t>
            </a:r>
            <a:r>
              <a:rPr sz="2800" i="1" spc="-15" dirty="0">
                <a:latin typeface="Times New Roman"/>
                <a:cs typeface="Times New Roman"/>
              </a:rPr>
              <a:t> </a:t>
            </a:r>
            <a:r>
              <a:rPr sz="2800" i="1" spc="-5" dirty="0">
                <a:latin typeface="Times New Roman"/>
                <a:cs typeface="Times New Roman"/>
              </a:rPr>
              <a:t>32−28</a:t>
            </a:r>
            <a:r>
              <a:rPr sz="2800" i="1" spc="5" dirty="0">
                <a:latin typeface="Times New Roman"/>
                <a:cs typeface="Times New Roman"/>
              </a:rPr>
              <a:t> </a:t>
            </a:r>
            <a:r>
              <a:rPr sz="2800" i="1" spc="-5" dirty="0">
                <a:latin typeface="Times New Roman"/>
                <a:cs typeface="Times New Roman"/>
              </a:rPr>
              <a:t>rightmost</a:t>
            </a:r>
            <a:r>
              <a:rPr sz="2800" i="1" spc="-25" dirty="0">
                <a:latin typeface="Times New Roman"/>
                <a:cs typeface="Times New Roman"/>
              </a:rPr>
              <a:t> </a:t>
            </a:r>
            <a:r>
              <a:rPr sz="2800" i="1" spc="-5" dirty="0">
                <a:latin typeface="Times New Roman"/>
                <a:cs typeface="Times New Roman"/>
              </a:rPr>
              <a:t>bits</a:t>
            </a:r>
            <a:r>
              <a:rPr sz="2800" i="1" dirty="0">
                <a:latin typeface="Times New Roman"/>
                <a:cs typeface="Times New Roman"/>
              </a:rPr>
              <a:t> </a:t>
            </a:r>
            <a:r>
              <a:rPr sz="2800" i="1" spc="-5" dirty="0">
                <a:latin typeface="Times New Roman"/>
                <a:cs typeface="Times New Roman"/>
              </a:rPr>
              <a:t>to</a:t>
            </a:r>
            <a:r>
              <a:rPr sz="2800" i="1" spc="-20" dirty="0">
                <a:latin typeface="Times New Roman"/>
                <a:cs typeface="Times New Roman"/>
              </a:rPr>
              <a:t> </a:t>
            </a:r>
            <a:r>
              <a:rPr sz="2800" i="1" spc="-5" dirty="0">
                <a:latin typeface="Times New Roman"/>
                <a:cs typeface="Times New Roman"/>
              </a:rPr>
              <a:t>0, we</a:t>
            </a:r>
            <a:r>
              <a:rPr sz="2800" i="1" spc="-10" dirty="0">
                <a:latin typeface="Times New Roman"/>
                <a:cs typeface="Times New Roman"/>
              </a:rPr>
              <a:t> </a:t>
            </a:r>
            <a:r>
              <a:rPr sz="2800" i="1" spc="-5" dirty="0">
                <a:latin typeface="Times New Roman"/>
                <a:cs typeface="Times New Roman"/>
              </a:rPr>
              <a:t>get</a:t>
            </a:r>
            <a:endParaRPr sz="2800">
              <a:latin typeface="Times New Roman"/>
              <a:cs typeface="Times New Roman"/>
            </a:endParaRPr>
          </a:p>
          <a:p>
            <a:pPr marL="1031875" algn="ctr">
              <a:lnSpc>
                <a:spcPct val="100000"/>
              </a:lnSpc>
              <a:tabLst>
                <a:tab pos="2753995" algn="l"/>
                <a:tab pos="4530090" algn="l"/>
                <a:tab pos="6217285" algn="l"/>
              </a:tabLst>
            </a:pPr>
            <a:r>
              <a:rPr sz="2800" i="1" spc="-55" dirty="0">
                <a:solidFill>
                  <a:srgbClr val="800080"/>
                </a:solidFill>
                <a:latin typeface="Times New Roman"/>
                <a:cs typeface="Times New Roman"/>
              </a:rPr>
              <a:t>11001101	</a:t>
            </a:r>
            <a:r>
              <a:rPr sz="2800" i="1" dirty="0">
                <a:solidFill>
                  <a:srgbClr val="800080"/>
                </a:solidFill>
                <a:latin typeface="Times New Roman"/>
                <a:cs typeface="Times New Roman"/>
              </a:rPr>
              <a:t>00010000	00100101	0010000</a:t>
            </a:r>
            <a:endParaRPr sz="2800">
              <a:latin typeface="Times New Roman"/>
              <a:cs typeface="Times New Roman"/>
            </a:endParaRPr>
          </a:p>
          <a:p>
            <a:pPr marL="3284854" marR="2236470" indent="-3810" algn="ctr">
              <a:lnSpc>
                <a:spcPct val="100000"/>
              </a:lnSpc>
            </a:pPr>
            <a:r>
              <a:rPr sz="2800" i="1" spc="-5" dirty="0">
                <a:latin typeface="Times New Roman"/>
                <a:cs typeface="Times New Roman"/>
              </a:rPr>
              <a:t>or </a:t>
            </a:r>
            <a:r>
              <a:rPr sz="2800" i="1" dirty="0">
                <a:latin typeface="Times New Roman"/>
                <a:cs typeface="Times New Roman"/>
              </a:rPr>
              <a:t> </a:t>
            </a:r>
            <a:r>
              <a:rPr sz="2800" i="1" spc="-5" dirty="0">
                <a:solidFill>
                  <a:srgbClr val="800080"/>
                </a:solidFill>
                <a:latin typeface="Times New Roman"/>
                <a:cs typeface="Times New Roman"/>
              </a:rPr>
              <a:t>2</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5.</a:t>
            </a:r>
            <a:r>
              <a:rPr sz="2800" i="1" dirty="0">
                <a:solidFill>
                  <a:srgbClr val="800080"/>
                </a:solidFill>
                <a:latin typeface="Times New Roman"/>
                <a:cs typeface="Times New Roman"/>
              </a:rPr>
              <a:t>1</a:t>
            </a:r>
            <a:r>
              <a:rPr sz="2800" i="1" spc="-5" dirty="0">
                <a:solidFill>
                  <a:srgbClr val="800080"/>
                </a:solidFill>
                <a:latin typeface="Times New Roman"/>
                <a:cs typeface="Times New Roman"/>
              </a:rPr>
              <a:t>6.</a:t>
            </a:r>
            <a:r>
              <a:rPr sz="2800" i="1" dirty="0">
                <a:solidFill>
                  <a:srgbClr val="800080"/>
                </a:solidFill>
                <a:latin typeface="Times New Roman"/>
                <a:cs typeface="Times New Roman"/>
              </a:rPr>
              <a:t>3</a:t>
            </a:r>
            <a:r>
              <a:rPr sz="2800" i="1" spc="-5" dirty="0">
                <a:solidFill>
                  <a:srgbClr val="800080"/>
                </a:solidFill>
                <a:latin typeface="Times New Roman"/>
                <a:cs typeface="Times New Roman"/>
              </a:rPr>
              <a:t>7.</a:t>
            </a:r>
            <a:r>
              <a:rPr sz="2800" i="1" dirty="0">
                <a:solidFill>
                  <a:srgbClr val="800080"/>
                </a:solidFill>
                <a:latin typeface="Times New Roman"/>
                <a:cs typeface="Times New Roman"/>
              </a:rPr>
              <a:t>3</a:t>
            </a:r>
            <a:r>
              <a:rPr sz="2800" i="1" spc="15" dirty="0">
                <a:solidFill>
                  <a:srgbClr val="800080"/>
                </a:solidFill>
                <a:latin typeface="Times New Roman"/>
                <a:cs typeface="Times New Roman"/>
              </a:rPr>
              <a:t>2</a:t>
            </a:r>
            <a:r>
              <a:rPr sz="2800" i="1" spc="-5" dirty="0">
                <a:latin typeface="Times New Roman"/>
                <a:cs typeface="Times New Roman"/>
              </a:rPr>
              <a:t>.</a:t>
            </a:r>
            <a:endParaRPr sz="2800">
              <a:latin typeface="Times New Roman"/>
              <a:cs typeface="Times New Roman"/>
            </a:endParaRPr>
          </a:p>
          <a:p>
            <a:pPr marR="706120" algn="ctr">
              <a:lnSpc>
                <a:spcPct val="100000"/>
              </a:lnSpc>
              <a:spcBef>
                <a:spcPts val="5"/>
              </a:spcBef>
            </a:pPr>
            <a:r>
              <a:rPr sz="2800" i="1" spc="-5" dirty="0">
                <a:latin typeface="Times New Roman"/>
                <a:cs typeface="Times New Roman"/>
              </a:rPr>
              <a:t>This</a:t>
            </a:r>
            <a:r>
              <a:rPr sz="2800" i="1" spc="-25" dirty="0">
                <a:latin typeface="Times New Roman"/>
                <a:cs typeface="Times New Roman"/>
              </a:rPr>
              <a:t> </a:t>
            </a:r>
            <a:r>
              <a:rPr sz="2800" i="1" spc="-5" dirty="0">
                <a:latin typeface="Times New Roman"/>
                <a:cs typeface="Times New Roman"/>
              </a:rPr>
              <a:t>is</a:t>
            </a:r>
            <a:r>
              <a:rPr sz="2800" i="1" dirty="0">
                <a:latin typeface="Times New Roman"/>
                <a:cs typeface="Times New Roman"/>
              </a:rPr>
              <a:t> </a:t>
            </a:r>
            <a:r>
              <a:rPr sz="2800" i="1" spc="-5" dirty="0">
                <a:latin typeface="Times New Roman"/>
                <a:cs typeface="Times New Roman"/>
              </a:rPr>
              <a:t>actually</a:t>
            </a:r>
            <a:r>
              <a:rPr sz="2800" i="1" spc="-25" dirty="0">
                <a:latin typeface="Times New Roman"/>
                <a:cs typeface="Times New Roman"/>
              </a:rPr>
              <a:t> </a:t>
            </a:r>
            <a:r>
              <a:rPr sz="2800" i="1" dirty="0">
                <a:latin typeface="Times New Roman"/>
                <a:cs typeface="Times New Roman"/>
              </a:rPr>
              <a:t>the</a:t>
            </a:r>
            <a:r>
              <a:rPr sz="2800" i="1" spc="-5" dirty="0">
                <a:latin typeface="Times New Roman"/>
                <a:cs typeface="Times New Roman"/>
              </a:rPr>
              <a:t> block</a:t>
            </a:r>
            <a:r>
              <a:rPr sz="2800" i="1" dirty="0">
                <a:latin typeface="Times New Roman"/>
                <a:cs typeface="Times New Roman"/>
              </a:rPr>
              <a:t> </a:t>
            </a:r>
            <a:r>
              <a:rPr sz="2800" i="1" spc="-5" dirty="0">
                <a:latin typeface="Times New Roman"/>
                <a:cs typeface="Times New Roman"/>
              </a:rPr>
              <a:t>shown</a:t>
            </a:r>
            <a:r>
              <a:rPr sz="2800" i="1" spc="-10" dirty="0">
                <a:latin typeface="Times New Roman"/>
                <a:cs typeface="Times New Roman"/>
              </a:rPr>
              <a:t> </a:t>
            </a:r>
            <a:r>
              <a:rPr sz="2800" i="1" spc="-5" dirty="0">
                <a:latin typeface="Times New Roman"/>
                <a:cs typeface="Times New Roman"/>
              </a:rPr>
              <a:t>in </a:t>
            </a:r>
            <a:r>
              <a:rPr sz="2800" i="1" spc="-20" dirty="0">
                <a:latin typeface="Times New Roman"/>
                <a:cs typeface="Times New Roman"/>
              </a:rPr>
              <a:t>Figure</a:t>
            </a:r>
            <a:r>
              <a:rPr sz="2800" i="1" spc="-5" dirty="0">
                <a:latin typeface="Times New Roman"/>
                <a:cs typeface="Times New Roman"/>
              </a:rPr>
              <a:t> 19.3.</a:t>
            </a:r>
            <a:endParaRPr sz="2800">
              <a:latin typeface="Times New Roman"/>
              <a:cs typeface="Times New Roman"/>
            </a:endParaRPr>
          </a:p>
        </p:txBody>
      </p:sp>
      <p:sp>
        <p:nvSpPr>
          <p:cNvPr id="4" name="object 4"/>
          <p:cNvSpPr txBox="1"/>
          <p:nvPr/>
        </p:nvSpPr>
        <p:spPr>
          <a:xfrm>
            <a:off x="1222044" y="25400"/>
            <a:ext cx="128079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105" dirty="0">
                <a:solidFill>
                  <a:srgbClr val="0000FF"/>
                </a:solidFill>
                <a:latin typeface="Times New Roman"/>
                <a:cs typeface="Times New Roman"/>
              </a:rPr>
              <a:t> </a:t>
            </a:r>
            <a:r>
              <a:rPr sz="1800" i="1" dirty="0">
                <a:solidFill>
                  <a:srgbClr val="0000FF"/>
                </a:solidFill>
                <a:latin typeface="Times New Roman"/>
                <a:cs typeface="Times New Roman"/>
              </a:rPr>
              <a:t>19.6</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70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44196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2759075"/>
            <a:ext cx="8077200" cy="1554480"/>
          </a:xfrm>
          <a:prstGeom prst="rect">
            <a:avLst/>
          </a:prstGeom>
          <a:solidFill>
            <a:srgbClr val="99FF33"/>
          </a:solidFill>
        </p:spPr>
        <p:txBody>
          <a:bodyPr vert="horz" wrap="square" lIns="0" tIns="31115" rIns="0" bIns="0" rtlCol="0">
            <a:spAutoFit/>
          </a:bodyPr>
          <a:lstStyle/>
          <a:p>
            <a:pPr marL="3275965" marR="949960" indent="-2323465">
              <a:lnSpc>
                <a:spcPct val="100000"/>
              </a:lnSpc>
              <a:spcBef>
                <a:spcPts val="245"/>
              </a:spcBef>
            </a:pPr>
            <a:r>
              <a:rPr sz="1800" spc="-5" dirty="0">
                <a:latin typeface="Calibri"/>
                <a:cs typeface="Calibri"/>
              </a:rPr>
              <a:t>The</a:t>
            </a:r>
            <a:r>
              <a:rPr sz="1800" spc="-15" dirty="0">
                <a:latin typeface="Calibri"/>
                <a:cs typeface="Calibri"/>
              </a:rPr>
              <a:t> </a:t>
            </a:r>
            <a:r>
              <a:rPr sz="1800" spc="-10" dirty="0">
                <a:latin typeface="Calibri"/>
                <a:cs typeface="Calibri"/>
              </a:rPr>
              <a:t>last</a:t>
            </a:r>
            <a:r>
              <a:rPr sz="1800" spc="5" dirty="0">
                <a:latin typeface="Calibri"/>
                <a:cs typeface="Calibri"/>
              </a:rPr>
              <a:t> </a:t>
            </a:r>
            <a:r>
              <a:rPr sz="1800" spc="-5" dirty="0">
                <a:latin typeface="Calibri"/>
                <a:cs typeface="Calibri"/>
              </a:rPr>
              <a:t>address</a:t>
            </a:r>
            <a:r>
              <a:rPr sz="1800" spc="-1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block</a:t>
            </a:r>
            <a:r>
              <a:rPr sz="1800" spc="10"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be </a:t>
            </a:r>
            <a:r>
              <a:rPr sz="1800" spc="-10" dirty="0">
                <a:latin typeface="Calibri"/>
                <a:cs typeface="Calibri"/>
              </a:rPr>
              <a:t>found</a:t>
            </a:r>
            <a:r>
              <a:rPr sz="1800" spc="15" dirty="0">
                <a:latin typeface="Calibri"/>
                <a:cs typeface="Calibri"/>
              </a:rPr>
              <a:t> </a:t>
            </a:r>
            <a:r>
              <a:rPr sz="1800" spc="-5" dirty="0">
                <a:latin typeface="Calibri"/>
                <a:cs typeface="Calibri"/>
              </a:rPr>
              <a:t>by </a:t>
            </a:r>
            <a:r>
              <a:rPr sz="1800" spc="-10" dirty="0">
                <a:latin typeface="Calibri"/>
                <a:cs typeface="Calibri"/>
              </a:rPr>
              <a:t>setting</a:t>
            </a:r>
            <a:r>
              <a:rPr sz="1800" spc="15" dirty="0">
                <a:latin typeface="Calibri"/>
                <a:cs typeface="Calibri"/>
              </a:rPr>
              <a:t> </a:t>
            </a:r>
            <a:r>
              <a:rPr sz="1800" dirty="0">
                <a:latin typeface="Calibri"/>
                <a:cs typeface="Calibri"/>
              </a:rPr>
              <a:t>the </a:t>
            </a:r>
            <a:r>
              <a:rPr sz="1800" spc="-5" dirty="0">
                <a:latin typeface="Calibri"/>
                <a:cs typeface="Calibri"/>
              </a:rPr>
              <a:t>rightmost </a:t>
            </a:r>
            <a:r>
              <a:rPr sz="1800" spc="-395" dirty="0">
                <a:latin typeface="Calibri"/>
                <a:cs typeface="Calibri"/>
              </a:rPr>
              <a:t> </a:t>
            </a:r>
            <a:r>
              <a:rPr sz="1800" dirty="0">
                <a:latin typeface="Calibri"/>
                <a:cs typeface="Calibri"/>
              </a:rPr>
              <a:t>32</a:t>
            </a:r>
            <a:r>
              <a:rPr sz="1800" spc="-20"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n</a:t>
            </a:r>
            <a:r>
              <a:rPr sz="1800" spc="-5" dirty="0">
                <a:latin typeface="Calibri"/>
                <a:cs typeface="Calibri"/>
              </a:rPr>
              <a:t> bits</a:t>
            </a:r>
            <a:r>
              <a:rPr sz="1800" spc="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1s.</a:t>
            </a:r>
            <a:endParaRPr sz="1800">
              <a:latin typeface="Calibri"/>
              <a:cs typeface="Calibri"/>
            </a:endParaRPr>
          </a:p>
        </p:txBody>
      </p:sp>
      <p:pic>
        <p:nvPicPr>
          <p:cNvPr id="5" name="object 5"/>
          <p:cNvPicPr/>
          <p:nvPr/>
        </p:nvPicPr>
        <p:blipFill>
          <a:blip r:embed="rId2" cstate="print"/>
          <a:stretch>
            <a:fillRect/>
          </a:stretch>
        </p:blipFill>
        <p:spPr>
          <a:xfrm>
            <a:off x="457200" y="1981136"/>
            <a:ext cx="1143000" cy="566737"/>
          </a:xfrm>
          <a:prstGeom prst="rect">
            <a:avLst/>
          </a:prstGeom>
        </p:spPr>
      </p:pic>
      <p:sp>
        <p:nvSpPr>
          <p:cNvPr id="6" name="object 6"/>
          <p:cNvSpPr txBox="1">
            <a:spLocks noGrp="1"/>
          </p:cNvSpPr>
          <p:nvPr>
            <p:ph type="title"/>
          </p:nvPr>
        </p:nvSpPr>
        <p:spPr>
          <a:xfrm>
            <a:off x="669442" y="2002358"/>
            <a:ext cx="69723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p:nvPr/>
        </p:nvSpPr>
        <p:spPr>
          <a:xfrm>
            <a:off x="535940" y="6464909"/>
            <a:ext cx="32194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libri"/>
                <a:cs typeface="Calibri"/>
              </a:rPr>
              <a:t>19.</a:t>
            </a:r>
            <a:fld id="{81D60167-4931-47E6-BA6A-407CBD079E47}" type="slidenum">
              <a:rPr sz="1200" spc="-5" dirty="0">
                <a:solidFill>
                  <a:srgbClr val="888888"/>
                </a:solidFill>
                <a:latin typeface="Calibri"/>
                <a:cs typeface="Calibri"/>
              </a:rPr>
              <a:t>4</a:t>
            </a:fld>
            <a:endParaRPr sz="1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164081"/>
            <a:ext cx="7381875" cy="452120"/>
          </a:xfrm>
          <a:prstGeom prst="rect">
            <a:avLst/>
          </a:prstGeom>
        </p:spPr>
        <p:txBody>
          <a:bodyPr vert="horz" wrap="square" lIns="0" tIns="12065" rIns="0" bIns="0" rtlCol="0">
            <a:spAutoFit/>
          </a:bodyPr>
          <a:lstStyle/>
          <a:p>
            <a:pPr marL="12700">
              <a:lnSpc>
                <a:spcPct val="100000"/>
              </a:lnSpc>
              <a:spcBef>
                <a:spcPts val="95"/>
              </a:spcBef>
            </a:pPr>
            <a:r>
              <a:rPr spc="-5" dirty="0"/>
              <a:t>Find</a:t>
            </a:r>
            <a:r>
              <a:rPr spc="-10" dirty="0"/>
              <a:t> </a:t>
            </a:r>
            <a:r>
              <a:rPr dirty="0"/>
              <a:t>the</a:t>
            </a:r>
            <a:r>
              <a:rPr spc="-5" dirty="0"/>
              <a:t> last</a:t>
            </a:r>
            <a:r>
              <a:rPr spc="-20" dirty="0"/>
              <a:t> address</a:t>
            </a:r>
            <a:r>
              <a:rPr spc="-10" dirty="0"/>
              <a:t> </a:t>
            </a:r>
            <a:r>
              <a:rPr dirty="0"/>
              <a:t>for</a:t>
            </a:r>
            <a:r>
              <a:rPr spc="-10" dirty="0"/>
              <a:t> </a:t>
            </a:r>
            <a:r>
              <a:rPr dirty="0"/>
              <a:t>the</a:t>
            </a:r>
            <a:r>
              <a:rPr spc="-5" dirty="0"/>
              <a:t> block in</a:t>
            </a:r>
            <a:r>
              <a:rPr spc="-10" dirty="0"/>
              <a:t> </a:t>
            </a:r>
            <a:r>
              <a:rPr spc="-5" dirty="0"/>
              <a:t>Example</a:t>
            </a:r>
            <a:r>
              <a:rPr spc="5" dirty="0"/>
              <a:t> </a:t>
            </a:r>
            <a:r>
              <a:rPr dirty="0"/>
              <a:t>19.6.</a:t>
            </a:r>
          </a:p>
        </p:txBody>
      </p:sp>
      <p:sp>
        <p:nvSpPr>
          <p:cNvPr id="5" name="object 5"/>
          <p:cNvSpPr txBox="1"/>
          <p:nvPr/>
        </p:nvSpPr>
        <p:spPr>
          <a:xfrm>
            <a:off x="535940" y="6464909"/>
            <a:ext cx="32194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libri"/>
                <a:cs typeface="Calibri"/>
              </a:rPr>
              <a:t>19.</a:t>
            </a:r>
            <a:fld id="{81D60167-4931-47E6-BA6A-407CBD079E47}" type="slidenum">
              <a:rPr sz="1200" spc="-5" dirty="0">
                <a:solidFill>
                  <a:srgbClr val="888888"/>
                </a:solidFill>
                <a:latin typeface="Calibri"/>
                <a:cs typeface="Calibri"/>
              </a:rPr>
              <a:t>5</a:t>
            </a:fld>
            <a:endParaRPr sz="1200">
              <a:latin typeface="Calibri"/>
              <a:cs typeface="Calibri"/>
            </a:endParaRPr>
          </a:p>
        </p:txBody>
      </p:sp>
      <p:sp>
        <p:nvSpPr>
          <p:cNvPr id="3" name="object 3"/>
          <p:cNvSpPr txBox="1"/>
          <p:nvPr/>
        </p:nvSpPr>
        <p:spPr>
          <a:xfrm>
            <a:off x="307340" y="2017598"/>
            <a:ext cx="7595870" cy="3439160"/>
          </a:xfrm>
          <a:prstGeom prst="rect">
            <a:avLst/>
          </a:prstGeom>
        </p:spPr>
        <p:txBody>
          <a:bodyPr vert="horz" wrap="square" lIns="0" tIns="12065" rIns="0" bIns="0" rtlCol="0">
            <a:spAutoFit/>
          </a:bodyPr>
          <a:lstStyle/>
          <a:p>
            <a:pPr marL="12700">
              <a:lnSpc>
                <a:spcPct val="100000"/>
              </a:lnSpc>
              <a:spcBef>
                <a:spcPts val="95"/>
              </a:spcBef>
            </a:pPr>
            <a:r>
              <a:rPr sz="2800" i="1" dirty="0">
                <a:solidFill>
                  <a:srgbClr val="0000FF"/>
                </a:solidFill>
                <a:latin typeface="Times New Roman"/>
                <a:cs typeface="Times New Roman"/>
              </a:rPr>
              <a:t>Solution</a:t>
            </a:r>
            <a:endParaRPr sz="2800">
              <a:latin typeface="Times New Roman"/>
              <a:cs typeface="Times New Roman"/>
            </a:endParaRPr>
          </a:p>
          <a:p>
            <a:pPr marL="935990" marR="5080" indent="-923925">
              <a:lnSpc>
                <a:spcPct val="100000"/>
              </a:lnSpc>
              <a:tabLst>
                <a:tab pos="2658110" algn="l"/>
                <a:tab pos="4434840" algn="l"/>
                <a:tab pos="6210935" algn="l"/>
              </a:tabLst>
            </a:pPr>
            <a:r>
              <a:rPr sz="2800" i="1" spc="-5" dirty="0">
                <a:latin typeface="Times New Roman"/>
                <a:cs typeface="Times New Roman"/>
              </a:rPr>
              <a:t>The binary </a:t>
            </a:r>
            <a:r>
              <a:rPr sz="2800" i="1" spc="-20" dirty="0">
                <a:latin typeface="Times New Roman"/>
                <a:cs typeface="Times New Roman"/>
              </a:rPr>
              <a:t>representation </a:t>
            </a:r>
            <a:r>
              <a:rPr sz="2800" i="1" spc="-5" dirty="0">
                <a:latin typeface="Times New Roman"/>
                <a:cs typeface="Times New Roman"/>
              </a:rPr>
              <a:t>of the given </a:t>
            </a:r>
            <a:r>
              <a:rPr sz="2800" i="1" spc="-20" dirty="0">
                <a:latin typeface="Times New Roman"/>
                <a:cs typeface="Times New Roman"/>
              </a:rPr>
              <a:t>address </a:t>
            </a:r>
            <a:r>
              <a:rPr sz="2800" i="1" spc="-5" dirty="0">
                <a:latin typeface="Times New Roman"/>
                <a:cs typeface="Times New Roman"/>
              </a:rPr>
              <a:t>is </a:t>
            </a:r>
            <a:r>
              <a:rPr sz="2800" i="1" dirty="0">
                <a:latin typeface="Times New Roman"/>
                <a:cs typeface="Times New Roman"/>
              </a:rPr>
              <a:t> </a:t>
            </a:r>
            <a:r>
              <a:rPr sz="2800" i="1" spc="-204" dirty="0">
                <a:solidFill>
                  <a:srgbClr val="800080"/>
                </a:solidFill>
                <a:latin typeface="Times New Roman"/>
                <a:cs typeface="Times New Roman"/>
              </a:rPr>
              <a:t>1</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0</a:t>
            </a:r>
            <a:r>
              <a:rPr sz="2800" i="1" spc="-200" dirty="0">
                <a:solidFill>
                  <a:srgbClr val="800080"/>
                </a:solidFill>
                <a:latin typeface="Times New Roman"/>
                <a:cs typeface="Times New Roman"/>
              </a:rPr>
              <a:t>1</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	0</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	0</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1</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1</a:t>
            </a:r>
            <a:r>
              <a:rPr sz="2800" i="1" dirty="0">
                <a:solidFill>
                  <a:srgbClr val="800080"/>
                </a:solidFill>
                <a:latin typeface="Times New Roman"/>
                <a:cs typeface="Times New Roman"/>
              </a:rPr>
              <a:t>	</a:t>
            </a:r>
            <a:r>
              <a:rPr sz="2800" i="1" spc="-5" dirty="0">
                <a:solidFill>
                  <a:srgbClr val="800080"/>
                </a:solidFill>
                <a:latin typeface="Times New Roman"/>
                <a:cs typeface="Times New Roman"/>
              </a:rPr>
              <a:t>00</a:t>
            </a:r>
            <a:r>
              <a:rPr sz="2800" i="1" dirty="0">
                <a:solidFill>
                  <a:srgbClr val="800080"/>
                </a:solidFill>
                <a:latin typeface="Times New Roman"/>
                <a:cs typeface="Times New Roman"/>
              </a:rPr>
              <a:t>1</a:t>
            </a:r>
            <a:r>
              <a:rPr sz="2800" i="1" spc="-5" dirty="0">
                <a:solidFill>
                  <a:srgbClr val="800080"/>
                </a:solidFill>
                <a:latin typeface="Times New Roman"/>
                <a:cs typeface="Times New Roman"/>
              </a:rPr>
              <a:t>0</a:t>
            </a:r>
            <a:r>
              <a:rPr sz="2800" i="1" dirty="0">
                <a:solidFill>
                  <a:srgbClr val="800080"/>
                </a:solidFill>
                <a:latin typeface="Times New Roman"/>
                <a:cs typeface="Times New Roman"/>
              </a:rPr>
              <a:t>0</a:t>
            </a:r>
            <a:r>
              <a:rPr sz="2800" i="1" spc="-204" dirty="0">
                <a:solidFill>
                  <a:srgbClr val="800080"/>
                </a:solidFill>
                <a:latin typeface="Times New Roman"/>
                <a:cs typeface="Times New Roman"/>
              </a:rPr>
              <a:t>11</a:t>
            </a:r>
            <a:r>
              <a:rPr sz="2800" i="1" spc="-5" dirty="0">
                <a:solidFill>
                  <a:srgbClr val="800080"/>
                </a:solidFill>
                <a:latin typeface="Times New Roman"/>
                <a:cs typeface="Times New Roman"/>
              </a:rPr>
              <a:t>1</a:t>
            </a:r>
            <a:endParaRPr sz="2800">
              <a:latin typeface="Times New Roman"/>
              <a:cs typeface="Times New Roman"/>
            </a:endParaRPr>
          </a:p>
          <a:p>
            <a:pPr marL="1349375" marR="417195" indent="-1337310">
              <a:lnSpc>
                <a:spcPct val="100000"/>
              </a:lnSpc>
            </a:pPr>
            <a:r>
              <a:rPr sz="2800" i="1" spc="-5" dirty="0">
                <a:latin typeface="Times New Roman"/>
                <a:cs typeface="Times New Roman"/>
              </a:rPr>
              <a:t>If </a:t>
            </a:r>
            <a:r>
              <a:rPr sz="2800" i="1" spc="-10" dirty="0">
                <a:latin typeface="Times New Roman"/>
                <a:cs typeface="Times New Roman"/>
              </a:rPr>
              <a:t>we </a:t>
            </a:r>
            <a:r>
              <a:rPr sz="2800" i="1" spc="-5" dirty="0">
                <a:latin typeface="Times New Roman"/>
                <a:cs typeface="Times New Roman"/>
              </a:rPr>
              <a:t>set 32 − </a:t>
            </a:r>
            <a:r>
              <a:rPr sz="2800" i="1" dirty="0">
                <a:latin typeface="Times New Roman"/>
                <a:cs typeface="Times New Roman"/>
              </a:rPr>
              <a:t>28 </a:t>
            </a:r>
            <a:r>
              <a:rPr sz="2800" i="1" spc="-5" dirty="0">
                <a:latin typeface="Times New Roman"/>
                <a:cs typeface="Times New Roman"/>
              </a:rPr>
              <a:t>rightmost bits to 1, we get </a:t>
            </a:r>
            <a:r>
              <a:rPr sz="2800" i="1" dirty="0">
                <a:latin typeface="Times New Roman"/>
                <a:cs typeface="Times New Roman"/>
              </a:rPr>
              <a:t> </a:t>
            </a:r>
            <a:r>
              <a:rPr sz="2800" i="1" spc="-50" dirty="0">
                <a:solidFill>
                  <a:srgbClr val="800080"/>
                </a:solidFill>
                <a:latin typeface="Times New Roman"/>
                <a:cs typeface="Times New Roman"/>
              </a:rPr>
              <a:t>11001101</a:t>
            </a:r>
            <a:r>
              <a:rPr sz="2800" i="1" spc="-75" dirty="0">
                <a:solidFill>
                  <a:srgbClr val="800080"/>
                </a:solidFill>
                <a:latin typeface="Times New Roman"/>
                <a:cs typeface="Times New Roman"/>
              </a:rPr>
              <a:t> </a:t>
            </a:r>
            <a:r>
              <a:rPr sz="2800" i="1" dirty="0">
                <a:solidFill>
                  <a:srgbClr val="800080"/>
                </a:solidFill>
                <a:latin typeface="Times New Roman"/>
                <a:cs typeface="Times New Roman"/>
              </a:rPr>
              <a:t>00010000</a:t>
            </a:r>
            <a:r>
              <a:rPr sz="2800" i="1" spc="-50" dirty="0">
                <a:solidFill>
                  <a:srgbClr val="800080"/>
                </a:solidFill>
                <a:latin typeface="Times New Roman"/>
                <a:cs typeface="Times New Roman"/>
              </a:rPr>
              <a:t> </a:t>
            </a:r>
            <a:r>
              <a:rPr sz="2800" i="1" dirty="0">
                <a:solidFill>
                  <a:srgbClr val="800080"/>
                </a:solidFill>
                <a:latin typeface="Times New Roman"/>
                <a:cs typeface="Times New Roman"/>
              </a:rPr>
              <a:t>00100101</a:t>
            </a:r>
            <a:r>
              <a:rPr sz="2800" i="1" spc="-55" dirty="0">
                <a:solidFill>
                  <a:srgbClr val="800080"/>
                </a:solidFill>
                <a:latin typeface="Times New Roman"/>
                <a:cs typeface="Times New Roman"/>
              </a:rPr>
              <a:t> </a:t>
            </a:r>
            <a:r>
              <a:rPr sz="2800" i="1" spc="-75" dirty="0">
                <a:solidFill>
                  <a:srgbClr val="800080"/>
                </a:solidFill>
                <a:latin typeface="Times New Roman"/>
                <a:cs typeface="Times New Roman"/>
              </a:rPr>
              <a:t>00101111</a:t>
            </a:r>
            <a:endParaRPr sz="2800">
              <a:latin typeface="Times New Roman"/>
              <a:cs typeface="Times New Roman"/>
            </a:endParaRPr>
          </a:p>
          <a:p>
            <a:pPr marL="3329304" marR="2390775" indent="775335">
              <a:lnSpc>
                <a:spcPct val="100000"/>
              </a:lnSpc>
              <a:spcBef>
                <a:spcPts val="5"/>
              </a:spcBef>
            </a:pPr>
            <a:r>
              <a:rPr sz="2800" i="1" spc="-5" dirty="0">
                <a:latin typeface="Times New Roman"/>
                <a:cs typeface="Times New Roman"/>
              </a:rPr>
              <a:t>or </a:t>
            </a:r>
            <a:r>
              <a:rPr sz="2800" i="1" dirty="0">
                <a:latin typeface="Times New Roman"/>
                <a:cs typeface="Times New Roman"/>
              </a:rPr>
              <a:t> </a:t>
            </a:r>
            <a:r>
              <a:rPr sz="2800" i="1" spc="-5" dirty="0">
                <a:solidFill>
                  <a:srgbClr val="800080"/>
                </a:solidFill>
                <a:latin typeface="Times New Roman"/>
                <a:cs typeface="Times New Roman"/>
              </a:rPr>
              <a:t>2</a:t>
            </a:r>
            <a:r>
              <a:rPr sz="2800" i="1" dirty="0">
                <a:solidFill>
                  <a:srgbClr val="800080"/>
                </a:solidFill>
                <a:latin typeface="Times New Roman"/>
                <a:cs typeface="Times New Roman"/>
              </a:rPr>
              <a:t>0</a:t>
            </a:r>
            <a:r>
              <a:rPr sz="2800" i="1" spc="-5" dirty="0">
                <a:solidFill>
                  <a:srgbClr val="800080"/>
                </a:solidFill>
                <a:latin typeface="Times New Roman"/>
                <a:cs typeface="Times New Roman"/>
              </a:rPr>
              <a:t>5.</a:t>
            </a:r>
            <a:r>
              <a:rPr sz="2800" i="1" dirty="0">
                <a:solidFill>
                  <a:srgbClr val="800080"/>
                </a:solidFill>
                <a:latin typeface="Times New Roman"/>
                <a:cs typeface="Times New Roman"/>
              </a:rPr>
              <a:t>1</a:t>
            </a:r>
            <a:r>
              <a:rPr sz="2800" i="1" spc="-5" dirty="0">
                <a:solidFill>
                  <a:srgbClr val="800080"/>
                </a:solidFill>
                <a:latin typeface="Times New Roman"/>
                <a:cs typeface="Times New Roman"/>
              </a:rPr>
              <a:t>6.</a:t>
            </a:r>
            <a:r>
              <a:rPr sz="2800" i="1" dirty="0">
                <a:solidFill>
                  <a:srgbClr val="800080"/>
                </a:solidFill>
                <a:latin typeface="Times New Roman"/>
                <a:cs typeface="Times New Roman"/>
              </a:rPr>
              <a:t>3</a:t>
            </a:r>
            <a:r>
              <a:rPr sz="2800" i="1" spc="-5" dirty="0">
                <a:solidFill>
                  <a:srgbClr val="800080"/>
                </a:solidFill>
                <a:latin typeface="Times New Roman"/>
                <a:cs typeface="Times New Roman"/>
              </a:rPr>
              <a:t>7.</a:t>
            </a:r>
            <a:r>
              <a:rPr sz="2800" i="1" dirty="0">
                <a:solidFill>
                  <a:srgbClr val="800080"/>
                </a:solidFill>
                <a:latin typeface="Times New Roman"/>
                <a:cs typeface="Times New Roman"/>
              </a:rPr>
              <a:t>4</a:t>
            </a:r>
            <a:r>
              <a:rPr sz="2800" i="1" spc="-5" dirty="0">
                <a:solidFill>
                  <a:srgbClr val="800080"/>
                </a:solidFill>
                <a:latin typeface="Times New Roman"/>
                <a:cs typeface="Times New Roman"/>
              </a:rPr>
              <a:t>7</a:t>
            </a:r>
            <a:endParaRPr sz="2800">
              <a:latin typeface="Times New Roman"/>
              <a:cs typeface="Times New Roman"/>
            </a:endParaRPr>
          </a:p>
          <a:p>
            <a:pPr marL="12700">
              <a:lnSpc>
                <a:spcPct val="100000"/>
              </a:lnSpc>
            </a:pPr>
            <a:r>
              <a:rPr sz="2800" i="1" spc="-5" dirty="0">
                <a:latin typeface="Times New Roman"/>
                <a:cs typeface="Times New Roman"/>
              </a:rPr>
              <a:t>This</a:t>
            </a:r>
            <a:r>
              <a:rPr sz="2800" i="1" spc="-25" dirty="0">
                <a:latin typeface="Times New Roman"/>
                <a:cs typeface="Times New Roman"/>
              </a:rPr>
              <a:t> </a:t>
            </a:r>
            <a:r>
              <a:rPr sz="2800" i="1" spc="-5" dirty="0">
                <a:latin typeface="Times New Roman"/>
                <a:cs typeface="Times New Roman"/>
              </a:rPr>
              <a:t>is</a:t>
            </a:r>
            <a:r>
              <a:rPr sz="2800" i="1" dirty="0">
                <a:latin typeface="Times New Roman"/>
                <a:cs typeface="Times New Roman"/>
              </a:rPr>
              <a:t> </a:t>
            </a:r>
            <a:r>
              <a:rPr sz="2800" i="1" spc="-5" dirty="0">
                <a:latin typeface="Times New Roman"/>
                <a:cs typeface="Times New Roman"/>
              </a:rPr>
              <a:t>actually</a:t>
            </a:r>
            <a:r>
              <a:rPr sz="2800" i="1" spc="-25" dirty="0">
                <a:latin typeface="Times New Roman"/>
                <a:cs typeface="Times New Roman"/>
              </a:rPr>
              <a:t> </a:t>
            </a:r>
            <a:r>
              <a:rPr sz="2800" i="1" dirty="0">
                <a:latin typeface="Times New Roman"/>
                <a:cs typeface="Times New Roman"/>
              </a:rPr>
              <a:t>the</a:t>
            </a:r>
            <a:r>
              <a:rPr sz="2800" i="1" spc="-5" dirty="0">
                <a:latin typeface="Times New Roman"/>
                <a:cs typeface="Times New Roman"/>
              </a:rPr>
              <a:t> block</a:t>
            </a:r>
            <a:r>
              <a:rPr sz="2800" i="1" dirty="0">
                <a:latin typeface="Times New Roman"/>
                <a:cs typeface="Times New Roman"/>
              </a:rPr>
              <a:t> </a:t>
            </a:r>
            <a:r>
              <a:rPr sz="2800" i="1" spc="-5" dirty="0">
                <a:latin typeface="Times New Roman"/>
                <a:cs typeface="Times New Roman"/>
              </a:rPr>
              <a:t>shown</a:t>
            </a:r>
            <a:r>
              <a:rPr sz="2800" i="1" spc="-10" dirty="0">
                <a:latin typeface="Times New Roman"/>
                <a:cs typeface="Times New Roman"/>
              </a:rPr>
              <a:t> </a:t>
            </a:r>
            <a:r>
              <a:rPr sz="2800" i="1" spc="-5" dirty="0">
                <a:latin typeface="Times New Roman"/>
                <a:cs typeface="Times New Roman"/>
              </a:rPr>
              <a:t>in</a:t>
            </a:r>
            <a:r>
              <a:rPr sz="2800" i="1" spc="-10" dirty="0">
                <a:latin typeface="Times New Roman"/>
                <a:cs typeface="Times New Roman"/>
              </a:rPr>
              <a:t> </a:t>
            </a:r>
            <a:r>
              <a:rPr sz="2800" i="1" spc="-20" dirty="0">
                <a:latin typeface="Times New Roman"/>
                <a:cs typeface="Times New Roman"/>
              </a:rPr>
              <a:t>Figure</a:t>
            </a:r>
            <a:r>
              <a:rPr sz="2800" i="1" spc="-5" dirty="0">
                <a:latin typeface="Times New Roman"/>
                <a:cs typeface="Times New Roman"/>
              </a:rPr>
              <a:t> 19.3.</a:t>
            </a:r>
            <a:endParaRPr sz="2800">
              <a:latin typeface="Times New Roman"/>
              <a:cs typeface="Times New Roman"/>
            </a:endParaRPr>
          </a:p>
        </p:txBody>
      </p:sp>
      <p:sp>
        <p:nvSpPr>
          <p:cNvPr id="4" name="object 4"/>
          <p:cNvSpPr txBox="1"/>
          <p:nvPr/>
        </p:nvSpPr>
        <p:spPr>
          <a:xfrm>
            <a:off x="1222044" y="25400"/>
            <a:ext cx="128079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105" dirty="0">
                <a:solidFill>
                  <a:srgbClr val="0000FF"/>
                </a:solidFill>
                <a:latin typeface="Times New Roman"/>
                <a:cs typeface="Times New Roman"/>
              </a:rPr>
              <a:t> </a:t>
            </a:r>
            <a:r>
              <a:rPr sz="1800" i="1" dirty="0">
                <a:solidFill>
                  <a:srgbClr val="0000FF"/>
                </a:solidFill>
                <a:latin typeface="Times New Roman"/>
                <a:cs typeface="Times New Roman"/>
              </a:rPr>
              <a:t>19.7</a:t>
            </a:r>
            <a:endParaRPr sz="18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70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3" name="object 3"/>
          <p:cNvSpPr/>
          <p:nvPr/>
        </p:nvSpPr>
        <p:spPr>
          <a:xfrm>
            <a:off x="458787" y="44196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4" name="object 4"/>
          <p:cNvSpPr txBox="1"/>
          <p:nvPr/>
        </p:nvSpPr>
        <p:spPr>
          <a:xfrm>
            <a:off x="495300" y="2759075"/>
            <a:ext cx="8077200" cy="1554480"/>
          </a:xfrm>
          <a:prstGeom prst="rect">
            <a:avLst/>
          </a:prstGeom>
          <a:solidFill>
            <a:srgbClr val="99FF33"/>
          </a:solidFill>
        </p:spPr>
        <p:txBody>
          <a:bodyPr vert="horz" wrap="square" lIns="0" tIns="99695" rIns="0" bIns="0" rtlCol="0">
            <a:spAutoFit/>
          </a:bodyPr>
          <a:lstStyle/>
          <a:p>
            <a:pPr marL="3796029" marR="678180" indent="-3115945">
              <a:lnSpc>
                <a:spcPct val="75000"/>
              </a:lnSpc>
              <a:spcBef>
                <a:spcPts val="785"/>
              </a:spcBef>
            </a:pPr>
            <a:r>
              <a:rPr sz="1800" spc="-5" dirty="0">
                <a:latin typeface="Calibri"/>
                <a:cs typeface="Calibri"/>
              </a:rPr>
              <a:t>The</a:t>
            </a:r>
            <a:r>
              <a:rPr sz="1800" spc="-15" dirty="0">
                <a:latin typeface="Calibri"/>
                <a:cs typeface="Calibri"/>
              </a:rPr>
              <a:t> </a:t>
            </a:r>
            <a:r>
              <a:rPr sz="1800" dirty="0">
                <a:latin typeface="Calibri"/>
                <a:cs typeface="Calibri"/>
              </a:rPr>
              <a:t>number</a:t>
            </a:r>
            <a:r>
              <a:rPr sz="1800" spc="5" dirty="0">
                <a:latin typeface="Calibri"/>
                <a:cs typeface="Calibri"/>
              </a:rPr>
              <a:t> </a:t>
            </a:r>
            <a:r>
              <a:rPr sz="1800" spc="-5" dirty="0">
                <a:latin typeface="Calibri"/>
                <a:cs typeface="Calibri"/>
              </a:rPr>
              <a:t>of</a:t>
            </a:r>
            <a:r>
              <a:rPr sz="1800" spc="5" dirty="0">
                <a:latin typeface="Calibri"/>
                <a:cs typeface="Calibri"/>
              </a:rPr>
              <a:t> </a:t>
            </a:r>
            <a:r>
              <a:rPr sz="1800" spc="-5" dirty="0">
                <a:latin typeface="Calibri"/>
                <a:cs typeface="Calibri"/>
              </a:rPr>
              <a:t>addresses</a:t>
            </a:r>
            <a:r>
              <a:rPr sz="1800" spc="-20" dirty="0">
                <a:latin typeface="Calibri"/>
                <a:cs typeface="Calibri"/>
              </a:rPr>
              <a:t> </a:t>
            </a:r>
            <a:r>
              <a:rPr sz="1800" spc="-5" dirty="0">
                <a:latin typeface="Calibri"/>
                <a:cs typeface="Calibri"/>
              </a:rPr>
              <a:t>in</a:t>
            </a:r>
            <a:r>
              <a:rPr sz="1800" spc="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block</a:t>
            </a:r>
            <a:r>
              <a:rPr sz="1800" spc="5" dirty="0">
                <a:latin typeface="Calibri"/>
                <a:cs typeface="Calibri"/>
              </a:rPr>
              <a:t> </a:t>
            </a:r>
            <a:r>
              <a:rPr sz="1800" spc="-10" dirty="0">
                <a:latin typeface="Calibri"/>
                <a:cs typeface="Calibri"/>
              </a:rPr>
              <a:t>can</a:t>
            </a:r>
            <a:r>
              <a:rPr sz="1800" spc="15" dirty="0">
                <a:latin typeface="Calibri"/>
                <a:cs typeface="Calibri"/>
              </a:rPr>
              <a:t> </a:t>
            </a:r>
            <a:r>
              <a:rPr sz="1800" spc="-5" dirty="0">
                <a:latin typeface="Calibri"/>
                <a:cs typeface="Calibri"/>
              </a:rPr>
              <a:t>be </a:t>
            </a:r>
            <a:r>
              <a:rPr sz="1800" spc="-10" dirty="0">
                <a:latin typeface="Calibri"/>
                <a:cs typeface="Calibri"/>
              </a:rPr>
              <a:t>found</a:t>
            </a:r>
            <a:r>
              <a:rPr sz="1800" spc="15" dirty="0">
                <a:latin typeface="Calibri"/>
                <a:cs typeface="Calibri"/>
              </a:rPr>
              <a:t> </a:t>
            </a:r>
            <a:r>
              <a:rPr sz="1800" spc="-5" dirty="0">
                <a:latin typeface="Calibri"/>
                <a:cs typeface="Calibri"/>
              </a:rPr>
              <a:t>by</a:t>
            </a:r>
            <a:r>
              <a:rPr sz="1800" spc="10" dirty="0">
                <a:latin typeface="Calibri"/>
                <a:cs typeface="Calibri"/>
              </a:rPr>
              <a:t> </a:t>
            </a:r>
            <a:r>
              <a:rPr sz="1800" spc="-5" dirty="0">
                <a:latin typeface="Calibri"/>
                <a:cs typeface="Calibri"/>
              </a:rPr>
              <a:t>using </a:t>
            </a:r>
            <a:r>
              <a:rPr sz="1800" dirty="0">
                <a:latin typeface="Calibri"/>
                <a:cs typeface="Calibri"/>
              </a:rPr>
              <a:t>the </a:t>
            </a:r>
            <a:r>
              <a:rPr sz="1800" spc="-10" dirty="0">
                <a:latin typeface="Calibri"/>
                <a:cs typeface="Calibri"/>
              </a:rPr>
              <a:t>formula </a:t>
            </a:r>
            <a:r>
              <a:rPr sz="1800" spc="-395" dirty="0">
                <a:latin typeface="Calibri"/>
                <a:cs typeface="Calibri"/>
              </a:rPr>
              <a:t> </a:t>
            </a:r>
            <a:r>
              <a:rPr sz="2700" baseline="-16975" dirty="0">
                <a:latin typeface="Calibri"/>
                <a:cs typeface="Calibri"/>
              </a:rPr>
              <a:t>2</a:t>
            </a:r>
            <a:r>
              <a:rPr sz="1200" dirty="0">
                <a:latin typeface="Calibri"/>
                <a:cs typeface="Calibri"/>
              </a:rPr>
              <a:t>32−n</a:t>
            </a:r>
            <a:r>
              <a:rPr sz="2700" baseline="-16975" dirty="0">
                <a:latin typeface="Calibri"/>
                <a:cs typeface="Calibri"/>
              </a:rPr>
              <a:t>.</a:t>
            </a:r>
            <a:endParaRPr sz="2700" baseline="-16975">
              <a:latin typeface="Calibri"/>
              <a:cs typeface="Calibri"/>
            </a:endParaRPr>
          </a:p>
        </p:txBody>
      </p:sp>
      <p:pic>
        <p:nvPicPr>
          <p:cNvPr id="5" name="object 5"/>
          <p:cNvPicPr/>
          <p:nvPr/>
        </p:nvPicPr>
        <p:blipFill>
          <a:blip r:embed="rId2" cstate="print"/>
          <a:stretch>
            <a:fillRect/>
          </a:stretch>
        </p:blipFill>
        <p:spPr>
          <a:xfrm>
            <a:off x="457200" y="1981136"/>
            <a:ext cx="1143000" cy="566737"/>
          </a:xfrm>
          <a:prstGeom prst="rect">
            <a:avLst/>
          </a:prstGeom>
        </p:spPr>
      </p:pic>
      <p:sp>
        <p:nvSpPr>
          <p:cNvPr id="6" name="object 6"/>
          <p:cNvSpPr txBox="1">
            <a:spLocks noGrp="1"/>
          </p:cNvSpPr>
          <p:nvPr>
            <p:ph type="title"/>
          </p:nvPr>
        </p:nvSpPr>
        <p:spPr>
          <a:xfrm>
            <a:off x="669442" y="2002358"/>
            <a:ext cx="69723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Note</a:t>
            </a:r>
          </a:p>
        </p:txBody>
      </p:sp>
      <p:sp>
        <p:nvSpPr>
          <p:cNvPr id="7" name="object 7"/>
          <p:cNvSpPr txBox="1"/>
          <p:nvPr/>
        </p:nvSpPr>
        <p:spPr>
          <a:xfrm>
            <a:off x="535940" y="6464909"/>
            <a:ext cx="32194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libri"/>
                <a:cs typeface="Calibri"/>
              </a:rPr>
              <a:t>19.</a:t>
            </a:r>
            <a:fld id="{81D60167-4931-47E6-BA6A-407CBD079E47}" type="slidenum">
              <a:rPr sz="1200" spc="-5" dirty="0">
                <a:solidFill>
                  <a:srgbClr val="888888"/>
                </a:solidFill>
                <a:latin typeface="Calibri"/>
                <a:cs typeface="Calibri"/>
              </a:rPr>
              <a:t>6</a:t>
            </a:fld>
            <a:endParaRPr sz="1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164081"/>
            <a:ext cx="6732270" cy="452120"/>
          </a:xfrm>
          <a:prstGeom prst="rect">
            <a:avLst/>
          </a:prstGeom>
        </p:spPr>
        <p:txBody>
          <a:bodyPr vert="horz" wrap="square" lIns="0" tIns="12065" rIns="0" bIns="0" rtlCol="0">
            <a:spAutoFit/>
          </a:bodyPr>
          <a:lstStyle/>
          <a:p>
            <a:pPr marL="12700">
              <a:lnSpc>
                <a:spcPct val="100000"/>
              </a:lnSpc>
              <a:spcBef>
                <a:spcPts val="95"/>
              </a:spcBef>
            </a:pPr>
            <a:r>
              <a:rPr spc="-5" dirty="0"/>
              <a:t>Find</a:t>
            </a:r>
            <a:r>
              <a:rPr spc="-15" dirty="0"/>
              <a:t> </a:t>
            </a:r>
            <a:r>
              <a:rPr dirty="0"/>
              <a:t>the</a:t>
            </a:r>
            <a:r>
              <a:rPr spc="-5" dirty="0"/>
              <a:t> number </a:t>
            </a:r>
            <a:r>
              <a:rPr dirty="0"/>
              <a:t>of</a:t>
            </a:r>
            <a:r>
              <a:rPr spc="-15" dirty="0"/>
              <a:t> addresses </a:t>
            </a:r>
            <a:r>
              <a:rPr spc="-5" dirty="0"/>
              <a:t>in</a:t>
            </a:r>
            <a:r>
              <a:rPr spc="-10" dirty="0"/>
              <a:t> </a:t>
            </a:r>
            <a:r>
              <a:rPr spc="-5" dirty="0"/>
              <a:t>Example</a:t>
            </a:r>
            <a:r>
              <a:rPr spc="5" dirty="0"/>
              <a:t> </a:t>
            </a:r>
            <a:r>
              <a:rPr dirty="0"/>
              <a:t>19.6.</a:t>
            </a:r>
          </a:p>
        </p:txBody>
      </p:sp>
      <p:sp>
        <p:nvSpPr>
          <p:cNvPr id="9" name="object 9"/>
          <p:cNvSpPr txBox="1"/>
          <p:nvPr/>
        </p:nvSpPr>
        <p:spPr>
          <a:xfrm>
            <a:off x="535940" y="6464909"/>
            <a:ext cx="321945" cy="177800"/>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libri"/>
                <a:cs typeface="Calibri"/>
              </a:rPr>
              <a:t>19.</a:t>
            </a:r>
            <a:fld id="{81D60167-4931-47E6-BA6A-407CBD079E47}" type="slidenum">
              <a:rPr sz="1200" spc="-5" dirty="0">
                <a:solidFill>
                  <a:srgbClr val="888888"/>
                </a:solidFill>
                <a:latin typeface="Calibri"/>
                <a:cs typeface="Calibri"/>
              </a:rPr>
              <a:t>7</a:t>
            </a:fld>
            <a:endParaRPr sz="1200">
              <a:latin typeface="Calibri"/>
              <a:cs typeface="Calibri"/>
            </a:endParaRPr>
          </a:p>
        </p:txBody>
      </p:sp>
      <p:sp>
        <p:nvSpPr>
          <p:cNvPr id="3" name="object 3"/>
          <p:cNvSpPr txBox="1"/>
          <p:nvPr/>
        </p:nvSpPr>
        <p:spPr>
          <a:xfrm>
            <a:off x="1222044" y="25400"/>
            <a:ext cx="128079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105" dirty="0">
                <a:solidFill>
                  <a:srgbClr val="0000FF"/>
                </a:solidFill>
                <a:latin typeface="Times New Roman"/>
                <a:cs typeface="Times New Roman"/>
              </a:rPr>
              <a:t> </a:t>
            </a:r>
            <a:r>
              <a:rPr sz="1800" i="1" dirty="0">
                <a:solidFill>
                  <a:srgbClr val="0000FF"/>
                </a:solidFill>
                <a:latin typeface="Times New Roman"/>
                <a:cs typeface="Times New Roman"/>
              </a:rPr>
              <a:t>19.8</a:t>
            </a:r>
            <a:endParaRPr sz="1800">
              <a:latin typeface="Times New Roman"/>
              <a:cs typeface="Times New Roman"/>
            </a:endParaRPr>
          </a:p>
        </p:txBody>
      </p:sp>
      <p:sp>
        <p:nvSpPr>
          <p:cNvPr id="4" name="object 4"/>
          <p:cNvSpPr txBox="1"/>
          <p:nvPr/>
        </p:nvSpPr>
        <p:spPr>
          <a:xfrm>
            <a:off x="269240" y="2078558"/>
            <a:ext cx="4109720" cy="1305560"/>
          </a:xfrm>
          <a:prstGeom prst="rect">
            <a:avLst/>
          </a:prstGeom>
        </p:spPr>
        <p:txBody>
          <a:bodyPr vert="horz" wrap="square" lIns="0" tIns="12065" rIns="0" bIns="0" rtlCol="0">
            <a:spAutoFit/>
          </a:bodyPr>
          <a:lstStyle/>
          <a:p>
            <a:pPr marL="50800">
              <a:lnSpc>
                <a:spcPct val="100000"/>
              </a:lnSpc>
              <a:spcBef>
                <a:spcPts val="95"/>
              </a:spcBef>
            </a:pPr>
            <a:r>
              <a:rPr sz="2800" i="1" dirty="0">
                <a:solidFill>
                  <a:srgbClr val="0000FF"/>
                </a:solidFill>
                <a:latin typeface="Times New Roman"/>
                <a:cs typeface="Times New Roman"/>
              </a:rPr>
              <a:t>Solution</a:t>
            </a:r>
            <a:endParaRPr sz="2800">
              <a:latin typeface="Times New Roman"/>
              <a:cs typeface="Times New Roman"/>
            </a:endParaRPr>
          </a:p>
          <a:p>
            <a:pPr marL="50800" marR="43180">
              <a:lnSpc>
                <a:spcPct val="100000"/>
              </a:lnSpc>
              <a:tabLst>
                <a:tab pos="879475" algn="l"/>
                <a:tab pos="1945005" algn="l"/>
                <a:tab pos="2517775" algn="l"/>
                <a:tab pos="2994025" algn="l"/>
                <a:tab pos="3527425" algn="l"/>
              </a:tabLst>
            </a:pPr>
            <a:r>
              <a:rPr sz="2800" i="1" dirty="0">
                <a:latin typeface="Times New Roman"/>
                <a:cs typeface="Times New Roman"/>
              </a:rPr>
              <a:t>The	</a:t>
            </a:r>
            <a:r>
              <a:rPr sz="2800" i="1" spc="-5" dirty="0">
                <a:latin typeface="Times New Roman"/>
                <a:cs typeface="Times New Roman"/>
              </a:rPr>
              <a:t>value	</a:t>
            </a:r>
            <a:r>
              <a:rPr sz="2800" i="1" dirty="0">
                <a:latin typeface="Times New Roman"/>
                <a:cs typeface="Times New Roman"/>
              </a:rPr>
              <a:t>of	</a:t>
            </a:r>
            <a:r>
              <a:rPr sz="2800" i="1" spc="-5" dirty="0">
                <a:latin typeface="Times New Roman"/>
                <a:cs typeface="Times New Roman"/>
              </a:rPr>
              <a:t>n	is	</a:t>
            </a:r>
            <a:r>
              <a:rPr sz="2800" i="1" dirty="0">
                <a:latin typeface="Times New Roman"/>
                <a:cs typeface="Times New Roman"/>
              </a:rPr>
              <a:t>28, </a:t>
            </a:r>
            <a:r>
              <a:rPr sz="2800" i="1" spc="-685" dirty="0">
                <a:latin typeface="Times New Roman"/>
                <a:cs typeface="Times New Roman"/>
              </a:rPr>
              <a:t> </a:t>
            </a:r>
            <a:r>
              <a:rPr sz="2800" i="1" dirty="0">
                <a:latin typeface="Times New Roman"/>
                <a:cs typeface="Times New Roman"/>
              </a:rPr>
              <a:t>of</a:t>
            </a:r>
            <a:r>
              <a:rPr sz="2800" i="1" spc="-25" dirty="0">
                <a:latin typeface="Times New Roman"/>
                <a:cs typeface="Times New Roman"/>
              </a:rPr>
              <a:t> </a:t>
            </a:r>
            <a:r>
              <a:rPr sz="2800" i="1" spc="-15" dirty="0">
                <a:latin typeface="Times New Roman"/>
                <a:cs typeface="Times New Roman"/>
              </a:rPr>
              <a:t>addresses</a:t>
            </a:r>
            <a:r>
              <a:rPr sz="2800" i="1" spc="-30" dirty="0">
                <a:latin typeface="Times New Roman"/>
                <a:cs typeface="Times New Roman"/>
              </a:rPr>
              <a:t> </a:t>
            </a:r>
            <a:r>
              <a:rPr sz="2800" i="1" spc="-5" dirty="0">
                <a:latin typeface="Times New Roman"/>
                <a:cs typeface="Times New Roman"/>
              </a:rPr>
              <a:t>is</a:t>
            </a:r>
            <a:r>
              <a:rPr sz="2800" i="1" spc="-10" dirty="0">
                <a:latin typeface="Times New Roman"/>
                <a:cs typeface="Times New Roman"/>
              </a:rPr>
              <a:t> </a:t>
            </a:r>
            <a:r>
              <a:rPr sz="2800" i="1" spc="-5" dirty="0">
                <a:latin typeface="Times New Roman"/>
                <a:cs typeface="Times New Roman"/>
              </a:rPr>
              <a:t>2</a:t>
            </a:r>
            <a:r>
              <a:rPr sz="2800" i="1" spc="-10" dirty="0">
                <a:latin typeface="Times New Roman"/>
                <a:cs typeface="Times New Roman"/>
              </a:rPr>
              <a:t> </a:t>
            </a:r>
            <a:r>
              <a:rPr sz="2775" i="1" spc="15" baseline="25525" dirty="0">
                <a:latin typeface="Times New Roman"/>
                <a:cs typeface="Times New Roman"/>
              </a:rPr>
              <a:t>32−28</a:t>
            </a:r>
            <a:r>
              <a:rPr sz="2775" i="1" spc="352" baseline="25525" dirty="0">
                <a:latin typeface="Times New Roman"/>
                <a:cs typeface="Times New Roman"/>
              </a:rPr>
              <a:t> </a:t>
            </a:r>
            <a:r>
              <a:rPr sz="2800" i="1" dirty="0">
                <a:latin typeface="Times New Roman"/>
                <a:cs typeface="Times New Roman"/>
              </a:rPr>
              <a:t>or</a:t>
            </a:r>
            <a:r>
              <a:rPr sz="2800" i="1" spc="-25" dirty="0">
                <a:latin typeface="Times New Roman"/>
                <a:cs typeface="Times New Roman"/>
              </a:rPr>
              <a:t> </a:t>
            </a:r>
            <a:r>
              <a:rPr sz="2800" i="1" dirty="0">
                <a:latin typeface="Times New Roman"/>
                <a:cs typeface="Times New Roman"/>
              </a:rPr>
              <a:t>16.</a:t>
            </a:r>
            <a:endParaRPr sz="2800">
              <a:latin typeface="Times New Roman"/>
              <a:cs typeface="Times New Roman"/>
            </a:endParaRPr>
          </a:p>
        </p:txBody>
      </p:sp>
      <p:sp>
        <p:nvSpPr>
          <p:cNvPr id="5" name="object 5"/>
          <p:cNvSpPr txBox="1"/>
          <p:nvPr/>
        </p:nvSpPr>
        <p:spPr>
          <a:xfrm>
            <a:off x="4524883" y="2505582"/>
            <a:ext cx="875665" cy="452120"/>
          </a:xfrm>
          <a:prstGeom prst="rect">
            <a:avLst/>
          </a:prstGeom>
        </p:spPr>
        <p:txBody>
          <a:bodyPr vert="horz" wrap="square" lIns="0" tIns="12065" rIns="0" bIns="0" rtlCol="0">
            <a:spAutoFit/>
          </a:bodyPr>
          <a:lstStyle/>
          <a:p>
            <a:pPr marL="12700">
              <a:lnSpc>
                <a:spcPct val="100000"/>
              </a:lnSpc>
              <a:spcBef>
                <a:spcPts val="95"/>
              </a:spcBef>
            </a:pPr>
            <a:r>
              <a:rPr sz="2800" i="1" spc="-5" dirty="0">
                <a:latin typeface="Times New Roman"/>
                <a:cs typeface="Times New Roman"/>
              </a:rPr>
              <a:t>w</a:t>
            </a:r>
            <a:r>
              <a:rPr sz="2800" i="1" spc="5" dirty="0">
                <a:latin typeface="Times New Roman"/>
                <a:cs typeface="Times New Roman"/>
              </a:rPr>
              <a:t>h</a:t>
            </a:r>
            <a:r>
              <a:rPr sz="2800" i="1" spc="-5" dirty="0">
                <a:latin typeface="Times New Roman"/>
                <a:cs typeface="Times New Roman"/>
              </a:rPr>
              <a:t>ich</a:t>
            </a:r>
            <a:endParaRPr sz="2800">
              <a:latin typeface="Times New Roman"/>
              <a:cs typeface="Times New Roman"/>
            </a:endParaRPr>
          </a:p>
        </p:txBody>
      </p:sp>
      <p:sp>
        <p:nvSpPr>
          <p:cNvPr id="6" name="object 6"/>
          <p:cNvSpPr txBox="1"/>
          <p:nvPr/>
        </p:nvSpPr>
        <p:spPr>
          <a:xfrm>
            <a:off x="5671184" y="2505582"/>
            <a:ext cx="932815" cy="452120"/>
          </a:xfrm>
          <a:prstGeom prst="rect">
            <a:avLst/>
          </a:prstGeom>
        </p:spPr>
        <p:txBody>
          <a:bodyPr vert="horz" wrap="square" lIns="0" tIns="12065" rIns="0" bIns="0" rtlCol="0">
            <a:spAutoFit/>
          </a:bodyPr>
          <a:lstStyle/>
          <a:p>
            <a:pPr marL="12700">
              <a:lnSpc>
                <a:spcPct val="100000"/>
              </a:lnSpc>
              <a:spcBef>
                <a:spcPts val="95"/>
              </a:spcBef>
            </a:pPr>
            <a:r>
              <a:rPr sz="2800" i="1" spc="-5" dirty="0">
                <a:latin typeface="Times New Roman"/>
                <a:cs typeface="Times New Roman"/>
              </a:rPr>
              <a:t>means</a:t>
            </a:r>
            <a:endParaRPr sz="2800">
              <a:latin typeface="Times New Roman"/>
              <a:cs typeface="Times New Roman"/>
            </a:endParaRPr>
          </a:p>
        </p:txBody>
      </p:sp>
      <p:sp>
        <p:nvSpPr>
          <p:cNvPr id="7" name="object 7"/>
          <p:cNvSpPr txBox="1"/>
          <p:nvPr/>
        </p:nvSpPr>
        <p:spPr>
          <a:xfrm>
            <a:off x="6875144" y="2505582"/>
            <a:ext cx="579120" cy="452120"/>
          </a:xfrm>
          <a:prstGeom prst="rect">
            <a:avLst/>
          </a:prstGeom>
        </p:spPr>
        <p:txBody>
          <a:bodyPr vert="horz" wrap="square" lIns="0" tIns="12065" rIns="0" bIns="0" rtlCol="0">
            <a:spAutoFit/>
          </a:bodyPr>
          <a:lstStyle/>
          <a:p>
            <a:pPr marL="12700">
              <a:lnSpc>
                <a:spcPct val="100000"/>
              </a:lnSpc>
              <a:spcBef>
                <a:spcPts val="95"/>
              </a:spcBef>
            </a:pPr>
            <a:r>
              <a:rPr sz="2800" i="1" spc="-5" dirty="0">
                <a:latin typeface="Times New Roman"/>
                <a:cs typeface="Times New Roman"/>
              </a:rPr>
              <a:t>t</a:t>
            </a:r>
            <a:r>
              <a:rPr sz="2800" i="1" dirty="0">
                <a:latin typeface="Times New Roman"/>
                <a:cs typeface="Times New Roman"/>
              </a:rPr>
              <a:t>h</a:t>
            </a:r>
            <a:r>
              <a:rPr sz="2800" i="1" spc="-5" dirty="0">
                <a:latin typeface="Times New Roman"/>
                <a:cs typeface="Times New Roman"/>
              </a:rPr>
              <a:t>at</a:t>
            </a:r>
            <a:endParaRPr sz="2800">
              <a:latin typeface="Times New Roman"/>
              <a:cs typeface="Times New Roman"/>
            </a:endParaRPr>
          </a:p>
        </p:txBody>
      </p:sp>
      <p:sp>
        <p:nvSpPr>
          <p:cNvPr id="8" name="object 8"/>
          <p:cNvSpPr txBox="1"/>
          <p:nvPr/>
        </p:nvSpPr>
        <p:spPr>
          <a:xfrm>
            <a:off x="7724393" y="2505582"/>
            <a:ext cx="1111250" cy="452120"/>
          </a:xfrm>
          <a:prstGeom prst="rect">
            <a:avLst/>
          </a:prstGeom>
        </p:spPr>
        <p:txBody>
          <a:bodyPr vert="horz" wrap="square" lIns="0" tIns="12065" rIns="0" bIns="0" rtlCol="0">
            <a:spAutoFit/>
          </a:bodyPr>
          <a:lstStyle/>
          <a:p>
            <a:pPr marL="12700">
              <a:lnSpc>
                <a:spcPct val="100000"/>
              </a:lnSpc>
              <a:spcBef>
                <a:spcPts val="95"/>
              </a:spcBef>
            </a:pPr>
            <a:r>
              <a:rPr sz="2800" i="1" spc="-5" dirty="0">
                <a:latin typeface="Times New Roman"/>
                <a:cs typeface="Times New Roman"/>
              </a:rPr>
              <a:t>n</a:t>
            </a:r>
            <a:r>
              <a:rPr sz="2800" i="1" dirty="0">
                <a:latin typeface="Times New Roman"/>
                <a:cs typeface="Times New Roman"/>
              </a:rPr>
              <a:t>u</a:t>
            </a:r>
            <a:r>
              <a:rPr sz="2800" i="1" spc="-5" dirty="0">
                <a:latin typeface="Times New Roman"/>
                <a:cs typeface="Times New Roman"/>
              </a:rPr>
              <a:t>mber</a:t>
            </a:r>
            <a:endParaRPr sz="2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8640" y="6477609"/>
            <a:ext cx="271145" cy="152400"/>
          </a:xfrm>
          <a:prstGeom prst="rect">
            <a:avLst/>
          </a:prstGeom>
        </p:spPr>
        <p:txBody>
          <a:bodyPr vert="horz" wrap="square" lIns="0" tIns="0" rIns="0" bIns="0" rtlCol="0">
            <a:spAutoFit/>
          </a:bodyPr>
          <a:lstStyle/>
          <a:p>
            <a:pPr>
              <a:lnSpc>
                <a:spcPts val="1140"/>
              </a:lnSpc>
            </a:pPr>
            <a:r>
              <a:rPr sz="1200" dirty="0">
                <a:solidFill>
                  <a:srgbClr val="888888"/>
                </a:solidFill>
                <a:latin typeface="Calibri"/>
                <a:cs typeface="Calibri"/>
              </a:rPr>
              <a:t>19</a:t>
            </a:r>
            <a:r>
              <a:rPr sz="1200" spc="-5" dirty="0">
                <a:solidFill>
                  <a:srgbClr val="888888"/>
                </a:solidFill>
                <a:latin typeface="Calibri"/>
                <a:cs typeface="Calibri"/>
              </a:rPr>
              <a:t>.</a:t>
            </a:r>
            <a:r>
              <a:rPr sz="1200" dirty="0">
                <a:solidFill>
                  <a:srgbClr val="888888"/>
                </a:solidFill>
                <a:latin typeface="Calibri"/>
                <a:cs typeface="Calibri"/>
              </a:rPr>
              <a:t>8</a:t>
            </a:r>
            <a:endParaRPr sz="1200">
              <a:latin typeface="Calibri"/>
              <a:cs typeface="Calibri"/>
            </a:endParaRPr>
          </a:p>
        </p:txBody>
      </p:sp>
      <p:grpSp>
        <p:nvGrpSpPr>
          <p:cNvPr id="3" name="object 3"/>
          <p:cNvGrpSpPr/>
          <p:nvPr/>
        </p:nvGrpSpPr>
        <p:grpSpPr>
          <a:xfrm>
            <a:off x="76200" y="63"/>
            <a:ext cx="8839200" cy="6558280"/>
            <a:chOff x="76200" y="63"/>
            <a:chExt cx="8839200" cy="6558280"/>
          </a:xfrm>
        </p:grpSpPr>
        <p:sp>
          <p:nvSpPr>
            <p:cNvPr id="4" name="object 4"/>
            <p:cNvSpPr/>
            <p:nvPr/>
          </p:nvSpPr>
          <p:spPr>
            <a:xfrm>
              <a:off x="366712" y="108013"/>
              <a:ext cx="382905" cy="474980"/>
            </a:xfrm>
            <a:custGeom>
              <a:avLst/>
              <a:gdLst/>
              <a:ahLst/>
              <a:cxnLst/>
              <a:rect l="l" t="t" r="r" b="b"/>
              <a:pathLst>
                <a:path w="382905" h="474980">
                  <a:moveTo>
                    <a:pt x="382587" y="0"/>
                  </a:moveTo>
                  <a:lnTo>
                    <a:pt x="0" y="0"/>
                  </a:lnTo>
                  <a:lnTo>
                    <a:pt x="0" y="349186"/>
                  </a:lnTo>
                  <a:lnTo>
                    <a:pt x="0" y="474662"/>
                  </a:lnTo>
                  <a:lnTo>
                    <a:pt x="382587" y="474662"/>
                  </a:lnTo>
                  <a:lnTo>
                    <a:pt x="382587" y="349186"/>
                  </a:lnTo>
                  <a:lnTo>
                    <a:pt x="382587" y="0"/>
                  </a:lnTo>
                  <a:close/>
                </a:path>
              </a:pathLst>
            </a:custGeom>
            <a:solidFill>
              <a:srgbClr val="C0504D"/>
            </a:solidFill>
          </p:spPr>
          <p:txBody>
            <a:bodyPr wrap="square" lIns="0" tIns="0" rIns="0" bIns="0" rtlCol="0"/>
            <a:lstStyle/>
            <a:p>
              <a:endParaRPr/>
            </a:p>
          </p:txBody>
        </p:sp>
        <p:pic>
          <p:nvPicPr>
            <p:cNvPr id="5" name="object 5"/>
            <p:cNvPicPr/>
            <p:nvPr/>
          </p:nvPicPr>
          <p:blipFill>
            <a:blip r:embed="rId2" cstate="print"/>
            <a:stretch>
              <a:fillRect/>
            </a:stretch>
          </p:blipFill>
          <p:spPr>
            <a:xfrm>
              <a:off x="749300" y="108013"/>
              <a:ext cx="328612" cy="474662"/>
            </a:xfrm>
            <a:prstGeom prst="rect">
              <a:avLst/>
            </a:prstGeom>
          </p:spPr>
        </p:pic>
        <p:sp>
          <p:nvSpPr>
            <p:cNvPr id="6" name="object 6"/>
            <p:cNvSpPr/>
            <p:nvPr/>
          </p:nvSpPr>
          <p:spPr>
            <a:xfrm>
              <a:off x="490537" y="530288"/>
              <a:ext cx="370205" cy="474980"/>
            </a:xfrm>
            <a:custGeom>
              <a:avLst/>
              <a:gdLst/>
              <a:ahLst/>
              <a:cxnLst/>
              <a:rect l="l" t="t" r="r" b="b"/>
              <a:pathLst>
                <a:path w="370205" h="474980">
                  <a:moveTo>
                    <a:pt x="369887" y="0"/>
                  </a:moveTo>
                  <a:lnTo>
                    <a:pt x="0" y="0"/>
                  </a:lnTo>
                  <a:lnTo>
                    <a:pt x="0" y="349186"/>
                  </a:lnTo>
                  <a:lnTo>
                    <a:pt x="0" y="474662"/>
                  </a:lnTo>
                  <a:lnTo>
                    <a:pt x="369887" y="474662"/>
                  </a:lnTo>
                  <a:lnTo>
                    <a:pt x="369887" y="349186"/>
                  </a:lnTo>
                  <a:lnTo>
                    <a:pt x="369887" y="0"/>
                  </a:lnTo>
                  <a:close/>
                </a:path>
              </a:pathLst>
            </a:custGeom>
            <a:solidFill>
              <a:srgbClr val="800080"/>
            </a:solidFill>
          </p:spPr>
          <p:txBody>
            <a:bodyPr wrap="square" lIns="0" tIns="0" rIns="0" bIns="0" rtlCol="0"/>
            <a:lstStyle/>
            <a:p>
              <a:endParaRPr/>
            </a:p>
          </p:txBody>
        </p:sp>
        <p:pic>
          <p:nvPicPr>
            <p:cNvPr id="7" name="object 7"/>
            <p:cNvPicPr/>
            <p:nvPr/>
          </p:nvPicPr>
          <p:blipFill>
            <a:blip r:embed="rId3" cstate="print"/>
            <a:stretch>
              <a:fillRect/>
            </a:stretch>
          </p:blipFill>
          <p:spPr>
            <a:xfrm>
              <a:off x="860425" y="530288"/>
              <a:ext cx="368300" cy="474662"/>
            </a:xfrm>
            <a:prstGeom prst="rect">
              <a:avLst/>
            </a:prstGeom>
          </p:spPr>
        </p:pic>
        <p:pic>
          <p:nvPicPr>
            <p:cNvPr id="8" name="object 8"/>
            <p:cNvPicPr/>
            <p:nvPr/>
          </p:nvPicPr>
          <p:blipFill>
            <a:blip r:embed="rId4" cstate="print"/>
            <a:stretch>
              <a:fillRect/>
            </a:stretch>
          </p:blipFill>
          <p:spPr>
            <a:xfrm>
              <a:off x="76200" y="457199"/>
              <a:ext cx="560387" cy="422275"/>
            </a:xfrm>
            <a:prstGeom prst="rect">
              <a:avLst/>
            </a:prstGeom>
          </p:spPr>
        </p:pic>
        <p:sp>
          <p:nvSpPr>
            <p:cNvPr id="9" name="object 9"/>
            <p:cNvSpPr/>
            <p:nvPr/>
          </p:nvSpPr>
          <p:spPr>
            <a:xfrm>
              <a:off x="711200" y="63"/>
              <a:ext cx="31750" cy="914400"/>
            </a:xfrm>
            <a:custGeom>
              <a:avLst/>
              <a:gdLst/>
              <a:ahLst/>
              <a:cxnLst/>
              <a:rect l="l" t="t" r="r" b="b"/>
              <a:pathLst>
                <a:path w="31750" h="914400">
                  <a:moveTo>
                    <a:pt x="31750" y="565086"/>
                  </a:moveTo>
                  <a:lnTo>
                    <a:pt x="0" y="565086"/>
                  </a:lnTo>
                  <a:lnTo>
                    <a:pt x="0" y="914273"/>
                  </a:lnTo>
                  <a:lnTo>
                    <a:pt x="31750" y="914273"/>
                  </a:lnTo>
                  <a:lnTo>
                    <a:pt x="31750" y="565086"/>
                  </a:lnTo>
                  <a:close/>
                </a:path>
                <a:path w="31750" h="914400">
                  <a:moveTo>
                    <a:pt x="31750" y="0"/>
                  </a:moveTo>
                  <a:lnTo>
                    <a:pt x="0" y="0"/>
                  </a:lnTo>
                  <a:lnTo>
                    <a:pt x="0" y="533336"/>
                  </a:lnTo>
                  <a:lnTo>
                    <a:pt x="31750" y="533336"/>
                  </a:lnTo>
                  <a:lnTo>
                    <a:pt x="31750" y="0"/>
                  </a:lnTo>
                  <a:close/>
                </a:path>
              </a:pathLst>
            </a:custGeom>
            <a:solidFill>
              <a:srgbClr val="EDEBE0"/>
            </a:solidFill>
          </p:spPr>
          <p:txBody>
            <a:bodyPr wrap="square" lIns="0" tIns="0" rIns="0" bIns="0" rtlCol="0"/>
            <a:lstStyle/>
            <a:p>
              <a:endParaRPr/>
            </a:p>
          </p:txBody>
        </p:sp>
        <p:pic>
          <p:nvPicPr>
            <p:cNvPr id="10" name="object 10"/>
            <p:cNvPicPr/>
            <p:nvPr/>
          </p:nvPicPr>
          <p:blipFill>
            <a:blip r:embed="rId5" cstate="print"/>
            <a:stretch>
              <a:fillRect/>
            </a:stretch>
          </p:blipFill>
          <p:spPr>
            <a:xfrm>
              <a:off x="442912" y="533399"/>
              <a:ext cx="8226425" cy="31750"/>
            </a:xfrm>
            <a:prstGeom prst="rect">
              <a:avLst/>
            </a:prstGeom>
          </p:spPr>
        </p:pic>
        <p:sp>
          <p:nvSpPr>
            <p:cNvPr id="11" name="object 11"/>
            <p:cNvSpPr/>
            <p:nvPr/>
          </p:nvSpPr>
          <p:spPr>
            <a:xfrm>
              <a:off x="228600" y="914336"/>
              <a:ext cx="8686800" cy="5643880"/>
            </a:xfrm>
            <a:custGeom>
              <a:avLst/>
              <a:gdLst/>
              <a:ahLst/>
              <a:cxnLst/>
              <a:rect l="l" t="t" r="r" b="b"/>
              <a:pathLst>
                <a:path w="8686800" h="5643880">
                  <a:moveTo>
                    <a:pt x="8686800" y="0"/>
                  </a:moveTo>
                  <a:lnTo>
                    <a:pt x="0" y="0"/>
                  </a:lnTo>
                  <a:lnTo>
                    <a:pt x="0" y="5643626"/>
                  </a:lnTo>
                  <a:lnTo>
                    <a:pt x="8686800" y="5643626"/>
                  </a:lnTo>
                  <a:lnTo>
                    <a:pt x="8686800" y="0"/>
                  </a:lnTo>
                  <a:close/>
                </a:path>
              </a:pathLst>
            </a:custGeom>
            <a:solidFill>
              <a:srgbClr val="FFFFFF"/>
            </a:solidFill>
          </p:spPr>
          <p:txBody>
            <a:bodyPr wrap="square" lIns="0" tIns="0" rIns="0" bIns="0" rtlCol="0"/>
            <a:lstStyle/>
            <a:p>
              <a:endParaRPr/>
            </a:p>
          </p:txBody>
        </p:sp>
      </p:grpSp>
      <p:sp>
        <p:nvSpPr>
          <p:cNvPr id="12" name="object 12"/>
          <p:cNvSpPr txBox="1">
            <a:spLocks noGrp="1"/>
          </p:cNvSpPr>
          <p:nvPr>
            <p:ph type="title"/>
          </p:nvPr>
        </p:nvSpPr>
        <p:spPr>
          <a:xfrm>
            <a:off x="307340" y="935481"/>
            <a:ext cx="8530590" cy="452120"/>
          </a:xfrm>
          <a:prstGeom prst="rect">
            <a:avLst/>
          </a:prstGeom>
        </p:spPr>
        <p:txBody>
          <a:bodyPr vert="horz" wrap="square" lIns="0" tIns="12065" rIns="0" bIns="0" rtlCol="0">
            <a:spAutoFit/>
          </a:bodyPr>
          <a:lstStyle/>
          <a:p>
            <a:pPr marL="12700">
              <a:lnSpc>
                <a:spcPct val="100000"/>
              </a:lnSpc>
              <a:spcBef>
                <a:spcPts val="95"/>
              </a:spcBef>
            </a:pPr>
            <a:r>
              <a:rPr spc="-5" dirty="0"/>
              <a:t>Another</a:t>
            </a:r>
            <a:r>
              <a:rPr spc="180" dirty="0"/>
              <a:t> </a:t>
            </a:r>
            <a:r>
              <a:rPr spc="-10" dirty="0"/>
              <a:t>way</a:t>
            </a:r>
            <a:r>
              <a:rPr spc="175" dirty="0"/>
              <a:t> </a:t>
            </a:r>
            <a:r>
              <a:rPr spc="-5" dirty="0"/>
              <a:t>to</a:t>
            </a:r>
            <a:r>
              <a:rPr spc="175" dirty="0"/>
              <a:t> </a:t>
            </a:r>
            <a:r>
              <a:rPr spc="-5" dirty="0"/>
              <a:t>find</a:t>
            </a:r>
            <a:r>
              <a:rPr spc="165" dirty="0"/>
              <a:t> </a:t>
            </a:r>
            <a:r>
              <a:rPr dirty="0"/>
              <a:t>the</a:t>
            </a:r>
            <a:r>
              <a:rPr spc="170" dirty="0"/>
              <a:t> </a:t>
            </a:r>
            <a:r>
              <a:rPr spc="-5" dirty="0"/>
              <a:t>first</a:t>
            </a:r>
            <a:r>
              <a:rPr spc="175" dirty="0"/>
              <a:t> </a:t>
            </a:r>
            <a:r>
              <a:rPr spc="-15" dirty="0"/>
              <a:t>address,</a:t>
            </a:r>
            <a:r>
              <a:rPr spc="175" dirty="0"/>
              <a:t> </a:t>
            </a:r>
            <a:r>
              <a:rPr spc="-5" dirty="0"/>
              <a:t>the</a:t>
            </a:r>
            <a:r>
              <a:rPr spc="160" dirty="0"/>
              <a:t> </a:t>
            </a:r>
            <a:r>
              <a:rPr spc="-5" dirty="0"/>
              <a:t>last</a:t>
            </a:r>
            <a:r>
              <a:rPr spc="165" dirty="0"/>
              <a:t> </a:t>
            </a:r>
            <a:r>
              <a:rPr spc="-15" dirty="0"/>
              <a:t>address,</a:t>
            </a:r>
            <a:r>
              <a:rPr spc="175" dirty="0"/>
              <a:t> </a:t>
            </a:r>
            <a:r>
              <a:rPr dirty="0"/>
              <a:t>and</a:t>
            </a:r>
          </a:p>
        </p:txBody>
      </p:sp>
      <p:sp>
        <p:nvSpPr>
          <p:cNvPr id="13" name="object 13"/>
          <p:cNvSpPr txBox="1"/>
          <p:nvPr/>
        </p:nvSpPr>
        <p:spPr>
          <a:xfrm>
            <a:off x="307340" y="1362202"/>
            <a:ext cx="8530590" cy="5146675"/>
          </a:xfrm>
          <a:prstGeom prst="rect">
            <a:avLst/>
          </a:prstGeom>
        </p:spPr>
        <p:txBody>
          <a:bodyPr vert="horz" wrap="square" lIns="0" tIns="12065" rIns="0" bIns="0" rtlCol="0">
            <a:spAutoFit/>
          </a:bodyPr>
          <a:lstStyle/>
          <a:p>
            <a:pPr marL="12700" marR="5080" algn="just">
              <a:lnSpc>
                <a:spcPct val="100000"/>
              </a:lnSpc>
              <a:spcBef>
                <a:spcPts val="95"/>
              </a:spcBef>
            </a:pPr>
            <a:r>
              <a:rPr sz="2800" i="1" dirty="0">
                <a:latin typeface="Times New Roman"/>
                <a:cs typeface="Times New Roman"/>
              </a:rPr>
              <a:t>the </a:t>
            </a:r>
            <a:r>
              <a:rPr sz="2800" i="1" spc="-5" dirty="0">
                <a:latin typeface="Times New Roman"/>
                <a:cs typeface="Times New Roman"/>
              </a:rPr>
              <a:t>number </a:t>
            </a:r>
            <a:r>
              <a:rPr sz="2800" i="1" dirty="0">
                <a:latin typeface="Times New Roman"/>
                <a:cs typeface="Times New Roman"/>
              </a:rPr>
              <a:t>of </a:t>
            </a:r>
            <a:r>
              <a:rPr sz="2800" i="1" spc="-20" dirty="0">
                <a:latin typeface="Times New Roman"/>
                <a:cs typeface="Times New Roman"/>
              </a:rPr>
              <a:t>addresses </a:t>
            </a:r>
            <a:r>
              <a:rPr sz="2800" i="1" spc="-10" dirty="0">
                <a:latin typeface="Times New Roman"/>
                <a:cs typeface="Times New Roman"/>
              </a:rPr>
              <a:t>is </a:t>
            </a:r>
            <a:r>
              <a:rPr sz="2800" i="1" spc="-5" dirty="0">
                <a:latin typeface="Times New Roman"/>
                <a:cs typeface="Times New Roman"/>
              </a:rPr>
              <a:t>to </a:t>
            </a:r>
            <a:r>
              <a:rPr sz="2800" i="1" spc="-30" dirty="0">
                <a:latin typeface="Times New Roman"/>
                <a:cs typeface="Times New Roman"/>
              </a:rPr>
              <a:t>represent </a:t>
            </a:r>
            <a:r>
              <a:rPr sz="2800" i="1" dirty="0">
                <a:latin typeface="Times New Roman"/>
                <a:cs typeface="Times New Roman"/>
              </a:rPr>
              <a:t>the </a:t>
            </a:r>
            <a:r>
              <a:rPr sz="2800" i="1" spc="-5" dirty="0">
                <a:latin typeface="Times New Roman"/>
                <a:cs typeface="Times New Roman"/>
              </a:rPr>
              <a:t>mask </a:t>
            </a:r>
            <a:r>
              <a:rPr sz="2800" i="1" dirty="0">
                <a:latin typeface="Times New Roman"/>
                <a:cs typeface="Times New Roman"/>
              </a:rPr>
              <a:t>as </a:t>
            </a:r>
            <a:r>
              <a:rPr sz="2800" i="1" spc="-5" dirty="0">
                <a:latin typeface="Times New Roman"/>
                <a:cs typeface="Times New Roman"/>
              </a:rPr>
              <a:t>a </a:t>
            </a:r>
            <a:r>
              <a:rPr sz="2800" i="1" dirty="0">
                <a:latin typeface="Times New Roman"/>
                <a:cs typeface="Times New Roman"/>
              </a:rPr>
              <a:t>32-bit </a:t>
            </a:r>
            <a:r>
              <a:rPr sz="2800" i="1" spc="-685" dirty="0">
                <a:latin typeface="Times New Roman"/>
                <a:cs typeface="Times New Roman"/>
              </a:rPr>
              <a:t> </a:t>
            </a:r>
            <a:r>
              <a:rPr sz="2800" i="1" spc="-5" dirty="0">
                <a:latin typeface="Times New Roman"/>
                <a:cs typeface="Times New Roman"/>
              </a:rPr>
              <a:t>binary</a:t>
            </a:r>
            <a:r>
              <a:rPr sz="2800" i="1" dirty="0">
                <a:latin typeface="Times New Roman"/>
                <a:cs typeface="Times New Roman"/>
              </a:rPr>
              <a:t> </a:t>
            </a:r>
            <a:r>
              <a:rPr sz="2800" i="1" spc="-5" dirty="0">
                <a:latin typeface="Times New Roman"/>
                <a:cs typeface="Times New Roman"/>
              </a:rPr>
              <a:t>(or</a:t>
            </a:r>
            <a:r>
              <a:rPr sz="2800" i="1" dirty="0">
                <a:latin typeface="Times New Roman"/>
                <a:cs typeface="Times New Roman"/>
              </a:rPr>
              <a:t> </a:t>
            </a:r>
            <a:r>
              <a:rPr sz="2800" i="1" spc="-5" dirty="0">
                <a:latin typeface="Times New Roman"/>
                <a:cs typeface="Times New Roman"/>
              </a:rPr>
              <a:t>8-digit</a:t>
            </a:r>
            <a:r>
              <a:rPr sz="2800" i="1" dirty="0">
                <a:latin typeface="Times New Roman"/>
                <a:cs typeface="Times New Roman"/>
              </a:rPr>
              <a:t> </a:t>
            </a:r>
            <a:r>
              <a:rPr sz="2800" i="1" spc="-5" dirty="0">
                <a:latin typeface="Times New Roman"/>
                <a:cs typeface="Times New Roman"/>
              </a:rPr>
              <a:t>hexadecimal)</a:t>
            </a:r>
            <a:r>
              <a:rPr sz="2800" i="1" dirty="0">
                <a:latin typeface="Times New Roman"/>
                <a:cs typeface="Times New Roman"/>
              </a:rPr>
              <a:t> </a:t>
            </a:r>
            <a:r>
              <a:rPr sz="2800" i="1" spc="-50" dirty="0">
                <a:latin typeface="Times New Roman"/>
                <a:cs typeface="Times New Roman"/>
              </a:rPr>
              <a:t>number.</a:t>
            </a:r>
            <a:r>
              <a:rPr sz="2800" i="1" spc="605" dirty="0">
                <a:latin typeface="Times New Roman"/>
                <a:cs typeface="Times New Roman"/>
              </a:rPr>
              <a:t> </a:t>
            </a:r>
            <a:r>
              <a:rPr sz="2800" i="1" spc="-5" dirty="0">
                <a:latin typeface="Times New Roman"/>
                <a:cs typeface="Times New Roman"/>
              </a:rPr>
              <a:t>This</a:t>
            </a:r>
            <a:r>
              <a:rPr sz="2800" i="1" spc="695" dirty="0">
                <a:latin typeface="Times New Roman"/>
                <a:cs typeface="Times New Roman"/>
              </a:rPr>
              <a:t> </a:t>
            </a:r>
            <a:r>
              <a:rPr sz="2800" i="1" spc="-5" dirty="0">
                <a:latin typeface="Times New Roman"/>
                <a:cs typeface="Times New Roman"/>
              </a:rPr>
              <a:t>is </a:t>
            </a:r>
            <a:r>
              <a:rPr sz="2800" i="1" dirty="0">
                <a:latin typeface="Times New Roman"/>
                <a:cs typeface="Times New Roman"/>
              </a:rPr>
              <a:t> </a:t>
            </a:r>
            <a:r>
              <a:rPr sz="2800" i="1" spc="-5" dirty="0">
                <a:latin typeface="Times New Roman"/>
                <a:cs typeface="Times New Roman"/>
              </a:rPr>
              <a:t>particularly </a:t>
            </a:r>
            <a:r>
              <a:rPr sz="2800" i="1" dirty="0">
                <a:latin typeface="Times New Roman"/>
                <a:cs typeface="Times New Roman"/>
              </a:rPr>
              <a:t>useful </a:t>
            </a:r>
            <a:r>
              <a:rPr sz="2800" i="1" spc="-5" dirty="0">
                <a:latin typeface="Times New Roman"/>
                <a:cs typeface="Times New Roman"/>
              </a:rPr>
              <a:t>when </a:t>
            </a:r>
            <a:r>
              <a:rPr sz="2800" i="1" spc="-10" dirty="0">
                <a:latin typeface="Times New Roman"/>
                <a:cs typeface="Times New Roman"/>
              </a:rPr>
              <a:t>we </a:t>
            </a:r>
            <a:r>
              <a:rPr sz="2800" i="1" spc="-35" dirty="0">
                <a:latin typeface="Times New Roman"/>
                <a:cs typeface="Times New Roman"/>
              </a:rPr>
              <a:t>are </a:t>
            </a:r>
            <a:r>
              <a:rPr sz="2800" i="1" spc="-5" dirty="0">
                <a:latin typeface="Times New Roman"/>
                <a:cs typeface="Times New Roman"/>
              </a:rPr>
              <a:t>writing a </a:t>
            </a:r>
            <a:r>
              <a:rPr sz="2800" i="1" spc="-20" dirty="0">
                <a:latin typeface="Times New Roman"/>
                <a:cs typeface="Times New Roman"/>
              </a:rPr>
              <a:t>program </a:t>
            </a:r>
            <a:r>
              <a:rPr sz="2800" i="1" spc="-5" dirty="0">
                <a:latin typeface="Times New Roman"/>
                <a:cs typeface="Times New Roman"/>
              </a:rPr>
              <a:t>to </a:t>
            </a:r>
            <a:r>
              <a:rPr sz="2800" i="1" dirty="0">
                <a:latin typeface="Times New Roman"/>
                <a:cs typeface="Times New Roman"/>
              </a:rPr>
              <a:t>find </a:t>
            </a:r>
            <a:r>
              <a:rPr sz="2800" i="1" spc="5" dirty="0">
                <a:latin typeface="Times New Roman"/>
                <a:cs typeface="Times New Roman"/>
              </a:rPr>
              <a:t> </a:t>
            </a:r>
            <a:r>
              <a:rPr sz="2800" i="1" spc="-5" dirty="0">
                <a:latin typeface="Times New Roman"/>
                <a:cs typeface="Times New Roman"/>
              </a:rPr>
              <a:t>these </a:t>
            </a:r>
            <a:r>
              <a:rPr sz="2800" i="1" spc="-10" dirty="0">
                <a:latin typeface="Times New Roman"/>
                <a:cs typeface="Times New Roman"/>
              </a:rPr>
              <a:t>pieces </a:t>
            </a:r>
            <a:r>
              <a:rPr sz="2800" i="1" dirty="0">
                <a:latin typeface="Times New Roman"/>
                <a:cs typeface="Times New Roman"/>
              </a:rPr>
              <a:t>of </a:t>
            </a:r>
            <a:r>
              <a:rPr sz="2800" i="1" spc="-5" dirty="0">
                <a:latin typeface="Times New Roman"/>
                <a:cs typeface="Times New Roman"/>
              </a:rPr>
              <a:t>information. In Example 19.5 </a:t>
            </a:r>
            <a:r>
              <a:rPr sz="2800" i="1" dirty="0">
                <a:latin typeface="Times New Roman"/>
                <a:cs typeface="Times New Roman"/>
              </a:rPr>
              <a:t>the </a:t>
            </a:r>
            <a:r>
              <a:rPr sz="2800" i="1" spc="-10" dirty="0">
                <a:latin typeface="Times New Roman"/>
                <a:cs typeface="Times New Roman"/>
              </a:rPr>
              <a:t>/28 </a:t>
            </a:r>
            <a:r>
              <a:rPr sz="2800" i="1" spc="-5" dirty="0">
                <a:latin typeface="Times New Roman"/>
                <a:cs typeface="Times New Roman"/>
              </a:rPr>
              <a:t>can </a:t>
            </a:r>
            <a:r>
              <a:rPr sz="2800" i="1" dirty="0">
                <a:latin typeface="Times New Roman"/>
                <a:cs typeface="Times New Roman"/>
              </a:rPr>
              <a:t>be </a:t>
            </a:r>
            <a:r>
              <a:rPr sz="2800" i="1" spc="-685" dirty="0">
                <a:latin typeface="Times New Roman"/>
                <a:cs typeface="Times New Roman"/>
              </a:rPr>
              <a:t> </a:t>
            </a:r>
            <a:r>
              <a:rPr sz="2800" i="1" spc="-25" dirty="0">
                <a:latin typeface="Times New Roman"/>
                <a:cs typeface="Times New Roman"/>
              </a:rPr>
              <a:t>represented</a:t>
            </a:r>
            <a:r>
              <a:rPr sz="2800" i="1" spc="-30" dirty="0">
                <a:latin typeface="Times New Roman"/>
                <a:cs typeface="Times New Roman"/>
              </a:rPr>
              <a:t> </a:t>
            </a:r>
            <a:r>
              <a:rPr sz="2800" i="1" dirty="0">
                <a:latin typeface="Times New Roman"/>
                <a:cs typeface="Times New Roman"/>
              </a:rPr>
              <a:t>as</a:t>
            </a:r>
            <a:endParaRPr sz="2800">
              <a:latin typeface="Times New Roman"/>
              <a:cs typeface="Times New Roman"/>
            </a:endParaRPr>
          </a:p>
          <a:p>
            <a:pPr marL="1466215" algn="just">
              <a:lnSpc>
                <a:spcPct val="100000"/>
              </a:lnSpc>
            </a:pPr>
            <a:r>
              <a:rPr sz="2800" i="1" spc="-180" dirty="0">
                <a:solidFill>
                  <a:srgbClr val="800080"/>
                </a:solidFill>
                <a:latin typeface="Times New Roman"/>
                <a:cs typeface="Times New Roman"/>
              </a:rPr>
              <a:t>11111111</a:t>
            </a:r>
            <a:r>
              <a:rPr sz="2800" i="1" spc="135" dirty="0">
                <a:solidFill>
                  <a:srgbClr val="800080"/>
                </a:solidFill>
                <a:latin typeface="Times New Roman"/>
                <a:cs typeface="Times New Roman"/>
              </a:rPr>
              <a:t> </a:t>
            </a:r>
            <a:r>
              <a:rPr sz="2800" i="1" spc="-180" dirty="0">
                <a:solidFill>
                  <a:srgbClr val="800080"/>
                </a:solidFill>
                <a:latin typeface="Times New Roman"/>
                <a:cs typeface="Times New Roman"/>
              </a:rPr>
              <a:t>11111111</a:t>
            </a:r>
            <a:r>
              <a:rPr sz="2800" i="1" spc="640" dirty="0">
                <a:solidFill>
                  <a:srgbClr val="800080"/>
                </a:solidFill>
                <a:latin typeface="Times New Roman"/>
                <a:cs typeface="Times New Roman"/>
              </a:rPr>
              <a:t> </a:t>
            </a:r>
            <a:r>
              <a:rPr sz="2800" i="1" spc="-180" dirty="0">
                <a:solidFill>
                  <a:srgbClr val="800080"/>
                </a:solidFill>
                <a:latin typeface="Times New Roman"/>
                <a:cs typeface="Times New Roman"/>
              </a:rPr>
              <a:t>11111111</a:t>
            </a:r>
            <a:r>
              <a:rPr sz="2800" i="1" spc="640" dirty="0">
                <a:solidFill>
                  <a:srgbClr val="800080"/>
                </a:solidFill>
                <a:latin typeface="Times New Roman"/>
                <a:cs typeface="Times New Roman"/>
              </a:rPr>
              <a:t> </a:t>
            </a:r>
            <a:r>
              <a:rPr sz="2800" i="1" spc="-80" dirty="0">
                <a:solidFill>
                  <a:srgbClr val="800080"/>
                </a:solidFill>
                <a:latin typeface="Times New Roman"/>
                <a:cs typeface="Times New Roman"/>
              </a:rPr>
              <a:t>11110000</a:t>
            </a:r>
            <a:endParaRPr sz="2800">
              <a:latin typeface="Times New Roman"/>
              <a:cs typeface="Times New Roman"/>
            </a:endParaRPr>
          </a:p>
          <a:p>
            <a:pPr marL="12700" algn="just">
              <a:lnSpc>
                <a:spcPct val="100000"/>
              </a:lnSpc>
              <a:spcBef>
                <a:spcPts val="5"/>
              </a:spcBef>
            </a:pPr>
            <a:r>
              <a:rPr sz="2800" i="1" spc="-5" dirty="0">
                <a:latin typeface="Times New Roman"/>
                <a:cs typeface="Times New Roman"/>
              </a:rPr>
              <a:t>(twenty-eight</a:t>
            </a:r>
            <a:r>
              <a:rPr sz="2800" i="1" spc="-10" dirty="0">
                <a:latin typeface="Times New Roman"/>
                <a:cs typeface="Times New Roman"/>
              </a:rPr>
              <a:t> </a:t>
            </a:r>
            <a:r>
              <a:rPr sz="2800" i="1" dirty="0">
                <a:latin typeface="Times New Roman"/>
                <a:cs typeface="Times New Roman"/>
              </a:rPr>
              <a:t>1s</a:t>
            </a:r>
            <a:r>
              <a:rPr sz="2800" i="1" spc="-20" dirty="0">
                <a:latin typeface="Times New Roman"/>
                <a:cs typeface="Times New Roman"/>
              </a:rPr>
              <a:t> </a:t>
            </a:r>
            <a:r>
              <a:rPr sz="2800" i="1" dirty="0">
                <a:latin typeface="Times New Roman"/>
                <a:cs typeface="Times New Roman"/>
              </a:rPr>
              <a:t>and</a:t>
            </a:r>
            <a:r>
              <a:rPr sz="2800" i="1" spc="-15" dirty="0">
                <a:latin typeface="Times New Roman"/>
                <a:cs typeface="Times New Roman"/>
              </a:rPr>
              <a:t> </a:t>
            </a:r>
            <a:r>
              <a:rPr sz="2800" i="1" spc="-5" dirty="0">
                <a:latin typeface="Times New Roman"/>
                <a:cs typeface="Times New Roman"/>
              </a:rPr>
              <a:t>four</a:t>
            </a:r>
            <a:r>
              <a:rPr sz="2800" i="1" spc="-15" dirty="0">
                <a:latin typeface="Times New Roman"/>
                <a:cs typeface="Times New Roman"/>
              </a:rPr>
              <a:t> </a:t>
            </a:r>
            <a:r>
              <a:rPr sz="2800" i="1" spc="-5" dirty="0">
                <a:latin typeface="Times New Roman"/>
                <a:cs typeface="Times New Roman"/>
              </a:rPr>
              <a:t>0s).</a:t>
            </a:r>
            <a:endParaRPr sz="2800">
              <a:latin typeface="Times New Roman"/>
              <a:cs typeface="Times New Roman"/>
            </a:endParaRPr>
          </a:p>
          <a:p>
            <a:pPr>
              <a:lnSpc>
                <a:spcPct val="100000"/>
              </a:lnSpc>
              <a:spcBef>
                <a:spcPts val="25"/>
              </a:spcBef>
            </a:pPr>
            <a:endParaRPr sz="2900">
              <a:latin typeface="Times New Roman"/>
              <a:cs typeface="Times New Roman"/>
            </a:endParaRPr>
          </a:p>
          <a:p>
            <a:pPr marL="12700">
              <a:lnSpc>
                <a:spcPct val="100000"/>
              </a:lnSpc>
            </a:pPr>
            <a:r>
              <a:rPr sz="2800" i="1" spc="-5" dirty="0">
                <a:latin typeface="Times New Roman"/>
                <a:cs typeface="Times New Roman"/>
              </a:rPr>
              <a:t>Find</a:t>
            </a:r>
            <a:endParaRPr sz="2800">
              <a:latin typeface="Times New Roman"/>
              <a:cs typeface="Times New Roman"/>
            </a:endParaRPr>
          </a:p>
          <a:p>
            <a:pPr marL="365760" indent="-353695">
              <a:lnSpc>
                <a:spcPct val="100000"/>
              </a:lnSpc>
              <a:spcBef>
                <a:spcPts val="5"/>
              </a:spcBef>
              <a:buClr>
                <a:srgbClr val="0000FF"/>
              </a:buClr>
              <a:buAutoNum type="alphaLcPeriod"/>
              <a:tabLst>
                <a:tab pos="366395" algn="l"/>
              </a:tabLst>
            </a:pPr>
            <a:r>
              <a:rPr sz="2800" i="1" spc="-5" dirty="0">
                <a:latin typeface="Times New Roman"/>
                <a:cs typeface="Times New Roman"/>
              </a:rPr>
              <a:t>The</a:t>
            </a:r>
            <a:r>
              <a:rPr sz="2800" i="1" spc="-20" dirty="0">
                <a:latin typeface="Times New Roman"/>
                <a:cs typeface="Times New Roman"/>
              </a:rPr>
              <a:t> </a:t>
            </a:r>
            <a:r>
              <a:rPr sz="2800" i="1" dirty="0">
                <a:latin typeface="Times New Roman"/>
                <a:cs typeface="Times New Roman"/>
              </a:rPr>
              <a:t>first</a:t>
            </a:r>
            <a:r>
              <a:rPr sz="2800" i="1" spc="-40" dirty="0">
                <a:latin typeface="Times New Roman"/>
                <a:cs typeface="Times New Roman"/>
              </a:rPr>
              <a:t> </a:t>
            </a:r>
            <a:r>
              <a:rPr sz="2800" i="1" spc="-20" dirty="0">
                <a:latin typeface="Times New Roman"/>
                <a:cs typeface="Times New Roman"/>
              </a:rPr>
              <a:t>address</a:t>
            </a:r>
            <a:endParaRPr sz="2800">
              <a:latin typeface="Times New Roman"/>
              <a:cs typeface="Times New Roman"/>
            </a:endParaRPr>
          </a:p>
          <a:p>
            <a:pPr marL="365760" indent="-353695">
              <a:lnSpc>
                <a:spcPct val="100000"/>
              </a:lnSpc>
              <a:buClr>
                <a:srgbClr val="0000FF"/>
              </a:buClr>
              <a:buAutoNum type="alphaLcPeriod"/>
              <a:tabLst>
                <a:tab pos="366395" algn="l"/>
              </a:tabLst>
            </a:pPr>
            <a:r>
              <a:rPr sz="2800" i="1" dirty="0">
                <a:latin typeface="Times New Roman"/>
                <a:cs typeface="Times New Roman"/>
              </a:rPr>
              <a:t>The</a:t>
            </a:r>
            <a:r>
              <a:rPr sz="2800" i="1" spc="-10" dirty="0">
                <a:latin typeface="Times New Roman"/>
                <a:cs typeface="Times New Roman"/>
              </a:rPr>
              <a:t> </a:t>
            </a:r>
            <a:r>
              <a:rPr sz="2800" i="1" spc="-5" dirty="0">
                <a:latin typeface="Times New Roman"/>
                <a:cs typeface="Times New Roman"/>
              </a:rPr>
              <a:t>last</a:t>
            </a:r>
            <a:r>
              <a:rPr sz="2800" i="1" spc="-35" dirty="0">
                <a:latin typeface="Times New Roman"/>
                <a:cs typeface="Times New Roman"/>
              </a:rPr>
              <a:t> </a:t>
            </a:r>
            <a:r>
              <a:rPr sz="2800" i="1" spc="-20" dirty="0">
                <a:latin typeface="Times New Roman"/>
                <a:cs typeface="Times New Roman"/>
              </a:rPr>
              <a:t>address</a:t>
            </a:r>
            <a:endParaRPr sz="2800">
              <a:latin typeface="Times New Roman"/>
              <a:cs typeface="Times New Roman"/>
            </a:endParaRPr>
          </a:p>
          <a:p>
            <a:pPr marL="346075" indent="-334010">
              <a:lnSpc>
                <a:spcPct val="100000"/>
              </a:lnSpc>
              <a:buClr>
                <a:srgbClr val="0000FF"/>
              </a:buClr>
              <a:buAutoNum type="alphaLcPeriod"/>
              <a:tabLst>
                <a:tab pos="346710" algn="l"/>
              </a:tabLst>
            </a:pPr>
            <a:r>
              <a:rPr sz="2800" i="1" dirty="0">
                <a:latin typeface="Times New Roman"/>
                <a:cs typeface="Times New Roman"/>
              </a:rPr>
              <a:t>The</a:t>
            </a:r>
            <a:r>
              <a:rPr sz="2800" i="1" spc="-20" dirty="0">
                <a:latin typeface="Times New Roman"/>
                <a:cs typeface="Times New Roman"/>
              </a:rPr>
              <a:t> </a:t>
            </a:r>
            <a:r>
              <a:rPr sz="2800" i="1" spc="-5" dirty="0">
                <a:latin typeface="Times New Roman"/>
                <a:cs typeface="Times New Roman"/>
              </a:rPr>
              <a:t>number </a:t>
            </a:r>
            <a:r>
              <a:rPr sz="2800" i="1" dirty="0">
                <a:latin typeface="Times New Roman"/>
                <a:cs typeface="Times New Roman"/>
              </a:rPr>
              <a:t>of</a:t>
            </a:r>
            <a:r>
              <a:rPr sz="2800" i="1" spc="-15" dirty="0">
                <a:latin typeface="Times New Roman"/>
                <a:cs typeface="Times New Roman"/>
              </a:rPr>
              <a:t> addresses.</a:t>
            </a:r>
            <a:endParaRPr sz="2800">
              <a:latin typeface="Times New Roman"/>
              <a:cs typeface="Times New Roman"/>
            </a:endParaRPr>
          </a:p>
        </p:txBody>
      </p:sp>
      <p:sp>
        <p:nvSpPr>
          <p:cNvPr id="14" name="object 14"/>
          <p:cNvSpPr txBox="1"/>
          <p:nvPr/>
        </p:nvSpPr>
        <p:spPr>
          <a:xfrm>
            <a:off x="1222044" y="25400"/>
            <a:ext cx="128079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105" dirty="0">
                <a:solidFill>
                  <a:srgbClr val="0000FF"/>
                </a:solidFill>
                <a:latin typeface="Times New Roman"/>
                <a:cs typeface="Times New Roman"/>
              </a:rPr>
              <a:t> </a:t>
            </a:r>
            <a:r>
              <a:rPr sz="1800" i="1" dirty="0">
                <a:solidFill>
                  <a:srgbClr val="0000FF"/>
                </a:solidFill>
                <a:latin typeface="Times New Roman"/>
                <a:cs typeface="Times New Roman"/>
              </a:rPr>
              <a:t>19.9</a:t>
            </a:r>
            <a:endParaRPr sz="18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200" y="63"/>
            <a:ext cx="8593455" cy="1052830"/>
            <a:chOff x="76200" y="63"/>
            <a:chExt cx="8593455" cy="1052830"/>
          </a:xfrm>
        </p:grpSpPr>
        <p:sp>
          <p:nvSpPr>
            <p:cNvPr id="3" name="object 3"/>
            <p:cNvSpPr/>
            <p:nvPr/>
          </p:nvSpPr>
          <p:spPr>
            <a:xfrm>
              <a:off x="366712" y="108013"/>
              <a:ext cx="382905" cy="474980"/>
            </a:xfrm>
            <a:custGeom>
              <a:avLst/>
              <a:gdLst/>
              <a:ahLst/>
              <a:cxnLst/>
              <a:rect l="l" t="t" r="r" b="b"/>
              <a:pathLst>
                <a:path w="382905" h="474980">
                  <a:moveTo>
                    <a:pt x="382587" y="0"/>
                  </a:moveTo>
                  <a:lnTo>
                    <a:pt x="0" y="0"/>
                  </a:lnTo>
                  <a:lnTo>
                    <a:pt x="0" y="349186"/>
                  </a:lnTo>
                  <a:lnTo>
                    <a:pt x="0" y="474662"/>
                  </a:lnTo>
                  <a:lnTo>
                    <a:pt x="382587" y="474662"/>
                  </a:lnTo>
                  <a:lnTo>
                    <a:pt x="382587" y="349186"/>
                  </a:lnTo>
                  <a:lnTo>
                    <a:pt x="382587" y="0"/>
                  </a:lnTo>
                  <a:close/>
                </a:path>
              </a:pathLst>
            </a:custGeom>
            <a:solidFill>
              <a:srgbClr val="C0504D"/>
            </a:solidFill>
          </p:spPr>
          <p:txBody>
            <a:bodyPr wrap="square" lIns="0" tIns="0" rIns="0" bIns="0" rtlCol="0"/>
            <a:lstStyle/>
            <a:p>
              <a:endParaRPr/>
            </a:p>
          </p:txBody>
        </p:sp>
        <p:pic>
          <p:nvPicPr>
            <p:cNvPr id="4" name="object 4"/>
            <p:cNvPicPr/>
            <p:nvPr/>
          </p:nvPicPr>
          <p:blipFill>
            <a:blip r:embed="rId2" cstate="print"/>
            <a:stretch>
              <a:fillRect/>
            </a:stretch>
          </p:blipFill>
          <p:spPr>
            <a:xfrm>
              <a:off x="749300" y="108013"/>
              <a:ext cx="328612" cy="474662"/>
            </a:xfrm>
            <a:prstGeom prst="rect">
              <a:avLst/>
            </a:prstGeom>
          </p:spPr>
        </p:pic>
        <p:sp>
          <p:nvSpPr>
            <p:cNvPr id="5" name="object 5"/>
            <p:cNvSpPr/>
            <p:nvPr/>
          </p:nvSpPr>
          <p:spPr>
            <a:xfrm>
              <a:off x="490537" y="530288"/>
              <a:ext cx="370205" cy="474980"/>
            </a:xfrm>
            <a:custGeom>
              <a:avLst/>
              <a:gdLst/>
              <a:ahLst/>
              <a:cxnLst/>
              <a:rect l="l" t="t" r="r" b="b"/>
              <a:pathLst>
                <a:path w="370205" h="474980">
                  <a:moveTo>
                    <a:pt x="369887" y="0"/>
                  </a:moveTo>
                  <a:lnTo>
                    <a:pt x="0" y="0"/>
                  </a:lnTo>
                  <a:lnTo>
                    <a:pt x="0" y="349186"/>
                  </a:lnTo>
                  <a:lnTo>
                    <a:pt x="0" y="474662"/>
                  </a:lnTo>
                  <a:lnTo>
                    <a:pt x="369887" y="474662"/>
                  </a:lnTo>
                  <a:lnTo>
                    <a:pt x="369887" y="349186"/>
                  </a:lnTo>
                  <a:lnTo>
                    <a:pt x="369887" y="0"/>
                  </a:lnTo>
                  <a:close/>
                </a:path>
              </a:pathLst>
            </a:custGeom>
            <a:solidFill>
              <a:srgbClr val="800080"/>
            </a:solidFill>
          </p:spPr>
          <p:txBody>
            <a:bodyPr wrap="square" lIns="0" tIns="0" rIns="0" bIns="0" rtlCol="0"/>
            <a:lstStyle/>
            <a:p>
              <a:endParaRPr/>
            </a:p>
          </p:txBody>
        </p:sp>
        <p:pic>
          <p:nvPicPr>
            <p:cNvPr id="6" name="object 6"/>
            <p:cNvPicPr/>
            <p:nvPr/>
          </p:nvPicPr>
          <p:blipFill>
            <a:blip r:embed="rId3" cstate="print"/>
            <a:stretch>
              <a:fillRect/>
            </a:stretch>
          </p:blipFill>
          <p:spPr>
            <a:xfrm>
              <a:off x="860425" y="530288"/>
              <a:ext cx="368300" cy="474662"/>
            </a:xfrm>
            <a:prstGeom prst="rect">
              <a:avLst/>
            </a:prstGeom>
          </p:spPr>
        </p:pic>
        <p:pic>
          <p:nvPicPr>
            <p:cNvPr id="7" name="object 7"/>
            <p:cNvPicPr/>
            <p:nvPr/>
          </p:nvPicPr>
          <p:blipFill>
            <a:blip r:embed="rId4" cstate="print"/>
            <a:stretch>
              <a:fillRect/>
            </a:stretch>
          </p:blipFill>
          <p:spPr>
            <a:xfrm>
              <a:off x="76200" y="457199"/>
              <a:ext cx="560387" cy="422275"/>
            </a:xfrm>
            <a:prstGeom prst="rect">
              <a:avLst/>
            </a:prstGeom>
          </p:spPr>
        </p:pic>
        <p:sp>
          <p:nvSpPr>
            <p:cNvPr id="8" name="object 8"/>
            <p:cNvSpPr/>
            <p:nvPr/>
          </p:nvSpPr>
          <p:spPr>
            <a:xfrm>
              <a:off x="711200" y="63"/>
              <a:ext cx="31750" cy="1052830"/>
            </a:xfrm>
            <a:custGeom>
              <a:avLst/>
              <a:gdLst/>
              <a:ahLst/>
              <a:cxnLst/>
              <a:rect l="l" t="t" r="r" b="b"/>
              <a:pathLst>
                <a:path w="31750" h="1052830">
                  <a:moveTo>
                    <a:pt x="31750" y="565086"/>
                  </a:moveTo>
                  <a:lnTo>
                    <a:pt x="0" y="565086"/>
                  </a:lnTo>
                  <a:lnTo>
                    <a:pt x="0" y="1052512"/>
                  </a:lnTo>
                  <a:lnTo>
                    <a:pt x="31750" y="1052512"/>
                  </a:lnTo>
                  <a:lnTo>
                    <a:pt x="31750" y="565086"/>
                  </a:lnTo>
                  <a:close/>
                </a:path>
                <a:path w="31750" h="1052830">
                  <a:moveTo>
                    <a:pt x="31750" y="0"/>
                  </a:moveTo>
                  <a:lnTo>
                    <a:pt x="0" y="0"/>
                  </a:lnTo>
                  <a:lnTo>
                    <a:pt x="0" y="533336"/>
                  </a:lnTo>
                  <a:lnTo>
                    <a:pt x="31750" y="533336"/>
                  </a:lnTo>
                  <a:lnTo>
                    <a:pt x="31750" y="0"/>
                  </a:lnTo>
                  <a:close/>
                </a:path>
              </a:pathLst>
            </a:custGeom>
            <a:solidFill>
              <a:srgbClr val="EDEBE0"/>
            </a:solidFill>
          </p:spPr>
          <p:txBody>
            <a:bodyPr wrap="square" lIns="0" tIns="0" rIns="0" bIns="0" rtlCol="0"/>
            <a:lstStyle/>
            <a:p>
              <a:endParaRPr/>
            </a:p>
          </p:txBody>
        </p:sp>
        <p:pic>
          <p:nvPicPr>
            <p:cNvPr id="9" name="object 9"/>
            <p:cNvPicPr/>
            <p:nvPr/>
          </p:nvPicPr>
          <p:blipFill>
            <a:blip r:embed="rId5" cstate="print"/>
            <a:stretch>
              <a:fillRect/>
            </a:stretch>
          </p:blipFill>
          <p:spPr>
            <a:xfrm>
              <a:off x="442912" y="533399"/>
              <a:ext cx="8226425" cy="31750"/>
            </a:xfrm>
            <a:prstGeom prst="rect">
              <a:avLst/>
            </a:prstGeom>
          </p:spPr>
        </p:pic>
      </p:grpSp>
      <p:sp>
        <p:nvSpPr>
          <p:cNvPr id="10" name="object 10"/>
          <p:cNvSpPr txBox="1">
            <a:spLocks noGrp="1"/>
          </p:cNvSpPr>
          <p:nvPr>
            <p:ph type="title"/>
          </p:nvPr>
        </p:nvSpPr>
        <p:spPr>
          <a:xfrm>
            <a:off x="307340" y="1316481"/>
            <a:ext cx="121221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FF"/>
                </a:solidFill>
              </a:rPr>
              <a:t>S</a:t>
            </a:r>
            <a:r>
              <a:rPr dirty="0">
                <a:solidFill>
                  <a:srgbClr val="0000FF"/>
                </a:solidFill>
              </a:rPr>
              <a:t>o</a:t>
            </a:r>
            <a:r>
              <a:rPr spc="-5" dirty="0">
                <a:solidFill>
                  <a:srgbClr val="0000FF"/>
                </a:solidFill>
              </a:rPr>
              <a:t>l</a:t>
            </a:r>
            <a:r>
              <a:rPr dirty="0">
                <a:solidFill>
                  <a:srgbClr val="0000FF"/>
                </a:solidFill>
              </a:rPr>
              <a:t>u</a:t>
            </a:r>
            <a:r>
              <a:rPr spc="-5" dirty="0">
                <a:solidFill>
                  <a:srgbClr val="0000FF"/>
                </a:solidFill>
              </a:rPr>
              <a:t>ti</a:t>
            </a:r>
            <a:r>
              <a:rPr dirty="0">
                <a:solidFill>
                  <a:srgbClr val="0000FF"/>
                </a:solidFill>
              </a:rPr>
              <a:t>o</a:t>
            </a:r>
            <a:r>
              <a:rPr spc="-5" dirty="0">
                <a:solidFill>
                  <a:srgbClr val="0000FF"/>
                </a:solidFill>
              </a:rPr>
              <a:t>n</a:t>
            </a:r>
          </a:p>
        </p:txBody>
      </p:sp>
      <p:sp>
        <p:nvSpPr>
          <p:cNvPr id="11" name="object 11"/>
          <p:cNvSpPr txBox="1"/>
          <p:nvPr/>
        </p:nvSpPr>
        <p:spPr>
          <a:xfrm>
            <a:off x="307340" y="1743201"/>
            <a:ext cx="8532495" cy="1732280"/>
          </a:xfrm>
          <a:prstGeom prst="rect">
            <a:avLst/>
          </a:prstGeom>
        </p:spPr>
        <p:txBody>
          <a:bodyPr vert="horz" wrap="square" lIns="0" tIns="12065" rIns="0" bIns="0" rtlCol="0">
            <a:spAutoFit/>
          </a:bodyPr>
          <a:lstStyle/>
          <a:p>
            <a:pPr marL="455930" marR="5080" indent="-443865" algn="just">
              <a:lnSpc>
                <a:spcPct val="100000"/>
              </a:lnSpc>
              <a:spcBef>
                <a:spcPts val="95"/>
              </a:spcBef>
            </a:pPr>
            <a:r>
              <a:rPr sz="2800" i="1" dirty="0">
                <a:solidFill>
                  <a:srgbClr val="0000FF"/>
                </a:solidFill>
                <a:latin typeface="Times New Roman"/>
                <a:cs typeface="Times New Roman"/>
              </a:rPr>
              <a:t>a. </a:t>
            </a:r>
            <a:r>
              <a:rPr sz="2800" i="1" dirty="0">
                <a:latin typeface="Times New Roman"/>
                <a:cs typeface="Times New Roman"/>
              </a:rPr>
              <a:t>The </a:t>
            </a:r>
            <a:r>
              <a:rPr sz="2800" i="1" spc="-5" dirty="0">
                <a:latin typeface="Times New Roman"/>
                <a:cs typeface="Times New Roman"/>
              </a:rPr>
              <a:t>first </a:t>
            </a:r>
            <a:r>
              <a:rPr sz="2800" i="1" spc="-20" dirty="0">
                <a:latin typeface="Times New Roman"/>
                <a:cs typeface="Times New Roman"/>
              </a:rPr>
              <a:t>address </a:t>
            </a:r>
            <a:r>
              <a:rPr sz="2800" i="1" spc="-5" dirty="0">
                <a:latin typeface="Times New Roman"/>
                <a:cs typeface="Times New Roman"/>
              </a:rPr>
              <a:t>can </a:t>
            </a:r>
            <a:r>
              <a:rPr sz="2800" i="1" dirty="0">
                <a:latin typeface="Times New Roman"/>
                <a:cs typeface="Times New Roman"/>
              </a:rPr>
              <a:t>be found by </a:t>
            </a:r>
            <a:r>
              <a:rPr sz="2800" i="1" spc="-5" dirty="0">
                <a:latin typeface="Times New Roman"/>
                <a:cs typeface="Times New Roman"/>
              </a:rPr>
              <a:t>ANDing the given </a:t>
            </a:r>
            <a:r>
              <a:rPr sz="2800" i="1" dirty="0">
                <a:latin typeface="Times New Roman"/>
                <a:cs typeface="Times New Roman"/>
              </a:rPr>
              <a:t> </a:t>
            </a:r>
            <a:r>
              <a:rPr sz="2800" i="1" spc="-15" dirty="0">
                <a:latin typeface="Times New Roman"/>
                <a:cs typeface="Times New Roman"/>
              </a:rPr>
              <a:t>addresses</a:t>
            </a:r>
            <a:r>
              <a:rPr sz="2800" i="1" spc="515" dirty="0">
                <a:latin typeface="Times New Roman"/>
                <a:cs typeface="Times New Roman"/>
              </a:rPr>
              <a:t> </a:t>
            </a:r>
            <a:r>
              <a:rPr sz="2800" i="1" spc="-5" dirty="0">
                <a:latin typeface="Times New Roman"/>
                <a:cs typeface="Times New Roman"/>
              </a:rPr>
              <a:t>with</a:t>
            </a:r>
            <a:r>
              <a:rPr sz="2800" i="1" spc="520" dirty="0">
                <a:latin typeface="Times New Roman"/>
                <a:cs typeface="Times New Roman"/>
              </a:rPr>
              <a:t> </a:t>
            </a:r>
            <a:r>
              <a:rPr sz="2800" i="1" spc="-10" dirty="0">
                <a:latin typeface="Times New Roman"/>
                <a:cs typeface="Times New Roman"/>
              </a:rPr>
              <a:t>the</a:t>
            </a:r>
            <a:r>
              <a:rPr sz="2800" i="1" spc="505" dirty="0">
                <a:latin typeface="Times New Roman"/>
                <a:cs typeface="Times New Roman"/>
              </a:rPr>
              <a:t> </a:t>
            </a:r>
            <a:r>
              <a:rPr sz="2800" i="1" spc="-5" dirty="0">
                <a:latin typeface="Times New Roman"/>
                <a:cs typeface="Times New Roman"/>
              </a:rPr>
              <a:t>mask.</a:t>
            </a:r>
            <a:r>
              <a:rPr sz="2800" i="1" spc="525" dirty="0">
                <a:latin typeface="Times New Roman"/>
                <a:cs typeface="Times New Roman"/>
              </a:rPr>
              <a:t> </a:t>
            </a:r>
            <a:r>
              <a:rPr sz="2800" i="1" spc="-5" dirty="0">
                <a:latin typeface="Times New Roman"/>
                <a:cs typeface="Times New Roman"/>
              </a:rPr>
              <a:t>ANDing</a:t>
            </a:r>
            <a:r>
              <a:rPr sz="2800" i="1" spc="520" dirty="0">
                <a:latin typeface="Times New Roman"/>
                <a:cs typeface="Times New Roman"/>
              </a:rPr>
              <a:t> </a:t>
            </a:r>
            <a:r>
              <a:rPr sz="2800" i="1" spc="-30" dirty="0">
                <a:latin typeface="Times New Roman"/>
                <a:cs typeface="Times New Roman"/>
              </a:rPr>
              <a:t>here</a:t>
            </a:r>
            <a:r>
              <a:rPr sz="2800" i="1" spc="509" dirty="0">
                <a:latin typeface="Times New Roman"/>
                <a:cs typeface="Times New Roman"/>
              </a:rPr>
              <a:t> </a:t>
            </a:r>
            <a:r>
              <a:rPr sz="2800" i="1" spc="-5" dirty="0">
                <a:latin typeface="Times New Roman"/>
                <a:cs typeface="Times New Roman"/>
              </a:rPr>
              <a:t>is</a:t>
            </a:r>
            <a:r>
              <a:rPr sz="2800" i="1" spc="520" dirty="0">
                <a:latin typeface="Times New Roman"/>
                <a:cs typeface="Times New Roman"/>
              </a:rPr>
              <a:t> </a:t>
            </a:r>
            <a:r>
              <a:rPr sz="2800" i="1" spc="-5" dirty="0">
                <a:latin typeface="Times New Roman"/>
                <a:cs typeface="Times New Roman"/>
              </a:rPr>
              <a:t>done</a:t>
            </a:r>
            <a:r>
              <a:rPr sz="2800" i="1" spc="500" dirty="0">
                <a:latin typeface="Times New Roman"/>
                <a:cs typeface="Times New Roman"/>
              </a:rPr>
              <a:t> </a:t>
            </a:r>
            <a:r>
              <a:rPr sz="2800" i="1" spc="-5" dirty="0">
                <a:latin typeface="Times New Roman"/>
                <a:cs typeface="Times New Roman"/>
              </a:rPr>
              <a:t>bit</a:t>
            </a:r>
            <a:r>
              <a:rPr sz="2800" i="1" spc="525" dirty="0">
                <a:latin typeface="Times New Roman"/>
                <a:cs typeface="Times New Roman"/>
              </a:rPr>
              <a:t> </a:t>
            </a:r>
            <a:r>
              <a:rPr sz="2800" i="1" spc="-5" dirty="0">
                <a:latin typeface="Times New Roman"/>
                <a:cs typeface="Times New Roman"/>
              </a:rPr>
              <a:t>by </a:t>
            </a:r>
            <a:r>
              <a:rPr sz="2800" i="1" spc="-690" dirty="0">
                <a:latin typeface="Times New Roman"/>
                <a:cs typeface="Times New Roman"/>
              </a:rPr>
              <a:t> </a:t>
            </a:r>
            <a:r>
              <a:rPr sz="2800" i="1" dirty="0">
                <a:latin typeface="Times New Roman"/>
                <a:cs typeface="Times New Roman"/>
              </a:rPr>
              <a:t>bit. The </a:t>
            </a:r>
            <a:r>
              <a:rPr sz="2800" i="1" spc="-20" dirty="0">
                <a:latin typeface="Times New Roman"/>
                <a:cs typeface="Times New Roman"/>
              </a:rPr>
              <a:t>result </a:t>
            </a:r>
            <a:r>
              <a:rPr sz="2800" i="1" dirty="0">
                <a:latin typeface="Times New Roman"/>
                <a:cs typeface="Times New Roman"/>
              </a:rPr>
              <a:t>of </a:t>
            </a:r>
            <a:r>
              <a:rPr sz="2800" i="1" spc="-5" dirty="0">
                <a:latin typeface="Times New Roman"/>
                <a:cs typeface="Times New Roman"/>
              </a:rPr>
              <a:t>ANDing 2 bits </a:t>
            </a:r>
            <a:r>
              <a:rPr sz="2800" i="1" spc="-10" dirty="0">
                <a:latin typeface="Times New Roman"/>
                <a:cs typeface="Times New Roman"/>
              </a:rPr>
              <a:t>is </a:t>
            </a:r>
            <a:r>
              <a:rPr sz="2800" i="1" spc="-5" dirty="0">
                <a:latin typeface="Times New Roman"/>
                <a:cs typeface="Times New Roman"/>
              </a:rPr>
              <a:t>1 </a:t>
            </a:r>
            <a:r>
              <a:rPr sz="2800" i="1" spc="-10" dirty="0">
                <a:latin typeface="Times New Roman"/>
                <a:cs typeface="Times New Roman"/>
              </a:rPr>
              <a:t>if </a:t>
            </a:r>
            <a:r>
              <a:rPr sz="2800" i="1" spc="-5" dirty="0">
                <a:latin typeface="Times New Roman"/>
                <a:cs typeface="Times New Roman"/>
              </a:rPr>
              <a:t>both </a:t>
            </a:r>
            <a:r>
              <a:rPr sz="2800" i="1" spc="-10" dirty="0">
                <a:latin typeface="Times New Roman"/>
                <a:cs typeface="Times New Roman"/>
              </a:rPr>
              <a:t>bits </a:t>
            </a:r>
            <a:r>
              <a:rPr sz="2800" i="1" spc="-40" dirty="0">
                <a:latin typeface="Times New Roman"/>
                <a:cs typeface="Times New Roman"/>
              </a:rPr>
              <a:t>are </a:t>
            </a:r>
            <a:r>
              <a:rPr sz="2800" i="1" spc="-5" dirty="0">
                <a:latin typeface="Times New Roman"/>
                <a:cs typeface="Times New Roman"/>
              </a:rPr>
              <a:t>1s; </a:t>
            </a:r>
            <a:r>
              <a:rPr sz="2800" i="1" dirty="0">
                <a:latin typeface="Times New Roman"/>
                <a:cs typeface="Times New Roman"/>
              </a:rPr>
              <a:t> the</a:t>
            </a:r>
            <a:r>
              <a:rPr sz="2800" i="1" spc="-25" dirty="0">
                <a:latin typeface="Times New Roman"/>
                <a:cs typeface="Times New Roman"/>
              </a:rPr>
              <a:t> </a:t>
            </a:r>
            <a:r>
              <a:rPr sz="2800" i="1" spc="-20" dirty="0">
                <a:latin typeface="Times New Roman"/>
                <a:cs typeface="Times New Roman"/>
              </a:rPr>
              <a:t>result</a:t>
            </a:r>
            <a:r>
              <a:rPr sz="2800" i="1" spc="-10" dirty="0">
                <a:latin typeface="Times New Roman"/>
                <a:cs typeface="Times New Roman"/>
              </a:rPr>
              <a:t> </a:t>
            </a:r>
            <a:r>
              <a:rPr sz="2800" i="1" spc="-5" dirty="0">
                <a:latin typeface="Times New Roman"/>
                <a:cs typeface="Times New Roman"/>
              </a:rPr>
              <a:t>is</a:t>
            </a:r>
            <a:r>
              <a:rPr sz="2800" i="1" dirty="0">
                <a:latin typeface="Times New Roman"/>
                <a:cs typeface="Times New Roman"/>
              </a:rPr>
              <a:t> </a:t>
            </a:r>
            <a:r>
              <a:rPr sz="2800" i="1" spc="-5" dirty="0">
                <a:latin typeface="Times New Roman"/>
                <a:cs typeface="Times New Roman"/>
              </a:rPr>
              <a:t>0</a:t>
            </a:r>
            <a:r>
              <a:rPr sz="2800" i="1" dirty="0">
                <a:latin typeface="Times New Roman"/>
                <a:cs typeface="Times New Roman"/>
              </a:rPr>
              <a:t> </a:t>
            </a:r>
            <a:r>
              <a:rPr sz="2800" i="1" spc="-5" dirty="0">
                <a:latin typeface="Times New Roman"/>
                <a:cs typeface="Times New Roman"/>
              </a:rPr>
              <a:t>otherwise.</a:t>
            </a:r>
            <a:endParaRPr sz="2800">
              <a:latin typeface="Times New Roman"/>
              <a:cs typeface="Times New Roman"/>
            </a:endParaRPr>
          </a:p>
        </p:txBody>
      </p:sp>
      <p:sp>
        <p:nvSpPr>
          <p:cNvPr id="12" name="object 12"/>
          <p:cNvSpPr txBox="1"/>
          <p:nvPr/>
        </p:nvSpPr>
        <p:spPr>
          <a:xfrm>
            <a:off x="1222044" y="25400"/>
            <a:ext cx="2391410"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0000FF"/>
                </a:solidFill>
                <a:latin typeface="Times New Roman"/>
                <a:cs typeface="Times New Roman"/>
              </a:rPr>
              <a:t>Example</a:t>
            </a:r>
            <a:r>
              <a:rPr sz="1800" i="1" spc="-50" dirty="0">
                <a:solidFill>
                  <a:srgbClr val="0000FF"/>
                </a:solidFill>
                <a:latin typeface="Times New Roman"/>
                <a:cs typeface="Times New Roman"/>
              </a:rPr>
              <a:t> </a:t>
            </a:r>
            <a:r>
              <a:rPr sz="1800" i="1" dirty="0">
                <a:solidFill>
                  <a:srgbClr val="0000FF"/>
                </a:solidFill>
                <a:latin typeface="Times New Roman"/>
                <a:cs typeface="Times New Roman"/>
              </a:rPr>
              <a:t>19.9</a:t>
            </a:r>
            <a:r>
              <a:rPr sz="1800" i="1" spc="-30" dirty="0">
                <a:solidFill>
                  <a:srgbClr val="0000FF"/>
                </a:solidFill>
                <a:latin typeface="Times New Roman"/>
                <a:cs typeface="Times New Roman"/>
              </a:rPr>
              <a:t> </a:t>
            </a:r>
            <a:r>
              <a:rPr sz="1800" i="1" spc="-5" dirty="0">
                <a:solidFill>
                  <a:srgbClr val="0000FF"/>
                </a:solidFill>
                <a:latin typeface="Times New Roman"/>
                <a:cs typeface="Times New Roman"/>
              </a:rPr>
              <a:t>(continued)</a:t>
            </a:r>
            <a:endParaRPr sz="1800">
              <a:latin typeface="Times New Roman"/>
              <a:cs typeface="Times New Roman"/>
            </a:endParaRPr>
          </a:p>
        </p:txBody>
      </p:sp>
      <p:grpSp>
        <p:nvGrpSpPr>
          <p:cNvPr id="13" name="object 13"/>
          <p:cNvGrpSpPr/>
          <p:nvPr/>
        </p:nvGrpSpPr>
        <p:grpSpPr>
          <a:xfrm>
            <a:off x="671512" y="3801109"/>
            <a:ext cx="8148955" cy="1437640"/>
            <a:chOff x="671512" y="3801109"/>
            <a:chExt cx="8148955" cy="1437640"/>
          </a:xfrm>
        </p:grpSpPr>
        <p:pic>
          <p:nvPicPr>
            <p:cNvPr id="14" name="object 14"/>
            <p:cNvPicPr/>
            <p:nvPr/>
          </p:nvPicPr>
          <p:blipFill>
            <a:blip r:embed="rId6" cstate="print"/>
            <a:stretch>
              <a:fillRect/>
            </a:stretch>
          </p:blipFill>
          <p:spPr>
            <a:xfrm>
              <a:off x="728662" y="3857623"/>
              <a:ext cx="8023522" cy="1323905"/>
            </a:xfrm>
            <a:prstGeom prst="rect">
              <a:avLst/>
            </a:prstGeom>
          </p:spPr>
        </p:pic>
        <p:sp>
          <p:nvSpPr>
            <p:cNvPr id="15" name="object 15"/>
            <p:cNvSpPr/>
            <p:nvPr/>
          </p:nvSpPr>
          <p:spPr>
            <a:xfrm>
              <a:off x="671512" y="3801109"/>
              <a:ext cx="8148955" cy="1437640"/>
            </a:xfrm>
            <a:custGeom>
              <a:avLst/>
              <a:gdLst/>
              <a:ahLst/>
              <a:cxnLst/>
              <a:rect l="l" t="t" r="r" b="b"/>
              <a:pathLst>
                <a:path w="8148955" h="1437639">
                  <a:moveTo>
                    <a:pt x="8102917" y="45720"/>
                  </a:moveTo>
                  <a:lnTo>
                    <a:pt x="8091487" y="45720"/>
                  </a:lnTo>
                  <a:lnTo>
                    <a:pt x="8091487" y="57150"/>
                  </a:lnTo>
                  <a:lnTo>
                    <a:pt x="8091487" y="1380490"/>
                  </a:lnTo>
                  <a:lnTo>
                    <a:pt x="57150" y="1380490"/>
                  </a:lnTo>
                  <a:lnTo>
                    <a:pt x="57150" y="57150"/>
                  </a:lnTo>
                  <a:lnTo>
                    <a:pt x="8091487" y="57150"/>
                  </a:lnTo>
                  <a:lnTo>
                    <a:pt x="8091487" y="45720"/>
                  </a:lnTo>
                  <a:lnTo>
                    <a:pt x="45720" y="45720"/>
                  </a:lnTo>
                  <a:lnTo>
                    <a:pt x="45720" y="57150"/>
                  </a:lnTo>
                  <a:lnTo>
                    <a:pt x="45720" y="1380490"/>
                  </a:lnTo>
                  <a:lnTo>
                    <a:pt x="45720" y="1391920"/>
                  </a:lnTo>
                  <a:lnTo>
                    <a:pt x="8102917" y="1391920"/>
                  </a:lnTo>
                  <a:lnTo>
                    <a:pt x="8102917" y="1380490"/>
                  </a:lnTo>
                  <a:lnTo>
                    <a:pt x="8102917" y="57150"/>
                  </a:lnTo>
                  <a:lnTo>
                    <a:pt x="8102917" y="56515"/>
                  </a:lnTo>
                  <a:lnTo>
                    <a:pt x="8102917" y="45720"/>
                  </a:lnTo>
                  <a:close/>
                </a:path>
                <a:path w="8148955" h="1437639">
                  <a:moveTo>
                    <a:pt x="8148637" y="0"/>
                  </a:moveTo>
                  <a:lnTo>
                    <a:pt x="8114347" y="0"/>
                  </a:lnTo>
                  <a:lnTo>
                    <a:pt x="8114347" y="34290"/>
                  </a:lnTo>
                  <a:lnTo>
                    <a:pt x="8114347" y="1403350"/>
                  </a:lnTo>
                  <a:lnTo>
                    <a:pt x="34290" y="1403350"/>
                  </a:lnTo>
                  <a:lnTo>
                    <a:pt x="34290" y="34290"/>
                  </a:lnTo>
                  <a:lnTo>
                    <a:pt x="8114347" y="34290"/>
                  </a:lnTo>
                  <a:lnTo>
                    <a:pt x="8114347" y="0"/>
                  </a:lnTo>
                  <a:lnTo>
                    <a:pt x="0" y="0"/>
                  </a:lnTo>
                  <a:lnTo>
                    <a:pt x="0" y="34290"/>
                  </a:lnTo>
                  <a:lnTo>
                    <a:pt x="0" y="1403350"/>
                  </a:lnTo>
                  <a:lnTo>
                    <a:pt x="0" y="1437640"/>
                  </a:lnTo>
                  <a:lnTo>
                    <a:pt x="8148637" y="1437640"/>
                  </a:lnTo>
                  <a:lnTo>
                    <a:pt x="8148637" y="1403362"/>
                  </a:lnTo>
                  <a:lnTo>
                    <a:pt x="8148637" y="34290"/>
                  </a:lnTo>
                  <a:lnTo>
                    <a:pt x="8148637" y="33655"/>
                  </a:lnTo>
                  <a:lnTo>
                    <a:pt x="8148637" y="0"/>
                  </a:lnTo>
                  <a:close/>
                </a:path>
              </a:pathLst>
            </a:custGeom>
            <a:solidFill>
              <a:srgbClr val="800080"/>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r>
              <a:rPr spc="-5" dirty="0"/>
              <a:t>19.</a:t>
            </a:r>
            <a:fld id="{81D60167-4931-47E6-BA6A-407CBD079E47}" type="slidenum">
              <a:rPr spc="-5" dirty="0"/>
              <a:t>9</a:t>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1053</Words>
  <Application>Microsoft Office PowerPoint</Application>
  <PresentationFormat>On-screen Show (4:3)</PresentationFormat>
  <Paragraphs>110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Calibri</vt:lpstr>
      <vt:lpstr>Times New Roman</vt:lpstr>
      <vt:lpstr>Office Theme</vt:lpstr>
      <vt:lpstr>PowerPoint Presentation</vt:lpstr>
      <vt:lpstr>Note</vt:lpstr>
      <vt:lpstr>A block of addresses is granted to a small organization. We  know that one of the addresses is 205.16.37.39/28. What is  the first address in the block?</vt:lpstr>
      <vt:lpstr>Note</vt:lpstr>
      <vt:lpstr>Find the last address for the block in Example 19.6.</vt:lpstr>
      <vt:lpstr>Note</vt:lpstr>
      <vt:lpstr>Find the number of addresses in Example 19.6.</vt:lpstr>
      <vt:lpstr>Another way to find the first address, the last address, and</vt:lpstr>
      <vt:lpstr>Solution</vt:lpstr>
      <vt:lpstr>Example 19.9 (continued)</vt:lpstr>
      <vt:lpstr>c. The number</vt:lpstr>
      <vt:lpstr>Figure 19.4 A network configuration for the block 205.16.37.32/28</vt:lpstr>
      <vt:lpstr>Note</vt:lpstr>
      <vt:lpstr>Figure 19.5 Two levels of hierarchy in an IPv4 address</vt:lpstr>
      <vt:lpstr>Figure 19.6 A frame in a character-oriented protocol</vt:lpstr>
      <vt:lpstr>Note</vt:lpstr>
      <vt:lpstr>Figure 19.7 Configuration and addresses in a subnetted network</vt:lpstr>
      <vt:lpstr>Figure 19.8 Three-level hierarchy in an IPv4 address</vt:lpstr>
      <vt:lpstr>PowerPoint Presentation</vt:lpstr>
      <vt:lpstr>Solution Figure 19.9 shows the situation.</vt:lpstr>
      <vt:lpstr>Group 2 For this group, each customer needs 128 addresses. This  means that 7 (log2 128) bits are needed to define each host.  The prefix length is then 32 − 7 = 25. The addresses are</vt:lpstr>
      <vt:lpstr>Group 3</vt:lpstr>
      <vt:lpstr>Figure 19.9 An example of address allocation and distribution by an ISP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Parambir</cp:lastModifiedBy>
  <cp:revision>2</cp:revision>
  <dcterms:created xsi:type="dcterms:W3CDTF">2022-09-27T03:51:12Z</dcterms:created>
  <dcterms:modified xsi:type="dcterms:W3CDTF">2022-09-27T03:55:59Z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2017-03-20T00:00:00Z</vt:filetime>
  </property>
  <property fmtid="{D5CDD505-2E9C-101B-9397-08002B2CF9AE}" pid="3" name="Creator">
    <vt:lpwstr>Microsoft® Office PowerPoint® 2007</vt:lpwstr>
  </property>
  <property fmtid="{D5CDD505-2E9C-101B-9397-08002B2CF9AE}" pid="4" name="LastSaved">
    <vt:filetime>2022-09-27T00:00:00Z</vt:filetime>
  </property>
</Properties>
</file>