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350837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313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350837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773112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313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773112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700151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242887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2038"/>
                </a:moveTo>
                <a:lnTo>
                  <a:pt x="0" y="562038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2038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0288"/>
                </a:lnTo>
                <a:lnTo>
                  <a:pt x="31750" y="530288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773176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2718" y="2645410"/>
            <a:ext cx="712343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16914" y="4108830"/>
            <a:ext cx="7034530" cy="100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350837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313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350837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773112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0" y="0"/>
                </a:lnTo>
                <a:lnTo>
                  <a:pt x="0" y="349313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313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773112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700151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242887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2038"/>
                </a:moveTo>
                <a:lnTo>
                  <a:pt x="0" y="562038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2038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0288"/>
                </a:lnTo>
                <a:lnTo>
                  <a:pt x="31750" y="530288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773176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108013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382587" y="0"/>
                </a:moveTo>
                <a:lnTo>
                  <a:pt x="0" y="0"/>
                </a:lnTo>
                <a:lnTo>
                  <a:pt x="0" y="349186"/>
                </a:lnTo>
                <a:lnTo>
                  <a:pt x="0" y="474662"/>
                </a:lnTo>
                <a:lnTo>
                  <a:pt x="382587" y="474662"/>
                </a:lnTo>
                <a:lnTo>
                  <a:pt x="382587" y="349186"/>
                </a:lnTo>
                <a:lnTo>
                  <a:pt x="382587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108013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530288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369887" y="0"/>
                </a:moveTo>
                <a:lnTo>
                  <a:pt x="0" y="0"/>
                </a:lnTo>
                <a:lnTo>
                  <a:pt x="0" y="349186"/>
                </a:lnTo>
                <a:lnTo>
                  <a:pt x="0" y="474662"/>
                </a:lnTo>
                <a:lnTo>
                  <a:pt x="369887" y="474662"/>
                </a:lnTo>
                <a:lnTo>
                  <a:pt x="369887" y="349186"/>
                </a:lnTo>
                <a:lnTo>
                  <a:pt x="36988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530288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199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5086"/>
                </a:moveTo>
                <a:lnTo>
                  <a:pt x="0" y="565086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5086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3336"/>
                </a:lnTo>
                <a:lnTo>
                  <a:pt x="31750" y="533336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533399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7534" y="2792983"/>
            <a:ext cx="540893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602" y="1846833"/>
            <a:ext cx="7730794" cy="275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739" y="6512487"/>
            <a:ext cx="54610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65.png"/><Relationship Id="rId39" Type="http://schemas.openxmlformats.org/officeDocument/2006/relationships/image" Target="../media/image78.png"/><Relationship Id="rId21" Type="http://schemas.openxmlformats.org/officeDocument/2006/relationships/image" Target="../media/image60.png"/><Relationship Id="rId34" Type="http://schemas.openxmlformats.org/officeDocument/2006/relationships/image" Target="../media/image73.png"/><Relationship Id="rId42" Type="http://schemas.openxmlformats.org/officeDocument/2006/relationships/image" Target="../media/image81.png"/><Relationship Id="rId47" Type="http://schemas.openxmlformats.org/officeDocument/2006/relationships/image" Target="../media/image86.png"/><Relationship Id="rId50" Type="http://schemas.openxmlformats.org/officeDocument/2006/relationships/image" Target="../media/image89.png"/><Relationship Id="rId55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11.png"/><Relationship Id="rId16" Type="http://schemas.openxmlformats.org/officeDocument/2006/relationships/image" Target="../media/image55.png"/><Relationship Id="rId29" Type="http://schemas.openxmlformats.org/officeDocument/2006/relationships/image" Target="../media/image68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40" Type="http://schemas.openxmlformats.org/officeDocument/2006/relationships/image" Target="../media/image79.png"/><Relationship Id="rId45" Type="http://schemas.openxmlformats.org/officeDocument/2006/relationships/image" Target="../media/image84.png"/><Relationship Id="rId53" Type="http://schemas.openxmlformats.org/officeDocument/2006/relationships/image" Target="../media/image92.png"/><Relationship Id="rId58" Type="http://schemas.openxmlformats.org/officeDocument/2006/relationships/image" Target="../media/image8.png"/><Relationship Id="rId5" Type="http://schemas.openxmlformats.org/officeDocument/2006/relationships/image" Target="../media/image44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66.png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image" Target="../media/image87.png"/><Relationship Id="rId56" Type="http://schemas.openxmlformats.org/officeDocument/2006/relationships/image" Target="../media/image95.png"/><Relationship Id="rId8" Type="http://schemas.openxmlformats.org/officeDocument/2006/relationships/image" Target="../media/image47.png"/><Relationship Id="rId51" Type="http://schemas.openxmlformats.org/officeDocument/2006/relationships/image" Target="../media/image90.png"/><Relationship Id="rId3" Type="http://schemas.openxmlformats.org/officeDocument/2006/relationships/image" Target="../media/image12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image" Target="../media/image77.png"/><Relationship Id="rId46" Type="http://schemas.openxmlformats.org/officeDocument/2006/relationships/image" Target="../media/image85.png"/><Relationship Id="rId20" Type="http://schemas.openxmlformats.org/officeDocument/2006/relationships/image" Target="../media/image59.png"/><Relationship Id="rId41" Type="http://schemas.openxmlformats.org/officeDocument/2006/relationships/image" Target="../media/image80.png"/><Relationship Id="rId54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28" Type="http://schemas.openxmlformats.org/officeDocument/2006/relationships/image" Target="../media/image67.png"/><Relationship Id="rId36" Type="http://schemas.openxmlformats.org/officeDocument/2006/relationships/image" Target="../media/image75.png"/><Relationship Id="rId49" Type="http://schemas.openxmlformats.org/officeDocument/2006/relationships/image" Target="../media/image88.png"/><Relationship Id="rId57" Type="http://schemas.openxmlformats.org/officeDocument/2006/relationships/image" Target="../media/image96.png"/><Relationship Id="rId10" Type="http://schemas.openxmlformats.org/officeDocument/2006/relationships/image" Target="../media/image49.png"/><Relationship Id="rId31" Type="http://schemas.openxmlformats.org/officeDocument/2006/relationships/image" Target="../media/image70.png"/><Relationship Id="rId44" Type="http://schemas.openxmlformats.org/officeDocument/2006/relationships/image" Target="../media/image83.png"/><Relationship Id="rId52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image" Target="../media/image120.png"/><Relationship Id="rId26" Type="http://schemas.openxmlformats.org/officeDocument/2006/relationships/image" Target="../media/image126.png"/><Relationship Id="rId39" Type="http://schemas.openxmlformats.org/officeDocument/2006/relationships/image" Target="../media/image137.png"/><Relationship Id="rId21" Type="http://schemas.openxmlformats.org/officeDocument/2006/relationships/image" Target="../media/image68.png"/><Relationship Id="rId34" Type="http://schemas.openxmlformats.org/officeDocument/2006/relationships/image" Target="../media/image133.png"/><Relationship Id="rId42" Type="http://schemas.openxmlformats.org/officeDocument/2006/relationships/image" Target="../media/image140.png"/><Relationship Id="rId47" Type="http://schemas.openxmlformats.org/officeDocument/2006/relationships/image" Target="../media/image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6" Type="http://schemas.openxmlformats.org/officeDocument/2006/relationships/image" Target="../media/image118.png"/><Relationship Id="rId29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4.png"/><Relationship Id="rId32" Type="http://schemas.openxmlformats.org/officeDocument/2006/relationships/image" Target="../media/image131.png"/><Relationship Id="rId37" Type="http://schemas.openxmlformats.org/officeDocument/2006/relationships/image" Target="../media/image135.png"/><Relationship Id="rId40" Type="http://schemas.openxmlformats.org/officeDocument/2006/relationships/image" Target="../media/image138.png"/><Relationship Id="rId45" Type="http://schemas.openxmlformats.org/officeDocument/2006/relationships/image" Target="../media/image143.png"/><Relationship Id="rId5" Type="http://schemas.openxmlformats.org/officeDocument/2006/relationships/image" Target="../media/image110.png"/><Relationship Id="rId15" Type="http://schemas.openxmlformats.org/officeDocument/2006/relationships/image" Target="../media/image90.png"/><Relationship Id="rId23" Type="http://schemas.openxmlformats.org/officeDocument/2006/relationships/image" Target="../media/image76.png"/><Relationship Id="rId28" Type="http://schemas.openxmlformats.org/officeDocument/2006/relationships/image" Target="../media/image128.png"/><Relationship Id="rId36" Type="http://schemas.openxmlformats.org/officeDocument/2006/relationships/image" Target="../media/image95.png"/><Relationship Id="rId10" Type="http://schemas.openxmlformats.org/officeDocument/2006/relationships/image" Target="../media/image115.png"/><Relationship Id="rId19" Type="http://schemas.openxmlformats.org/officeDocument/2006/relationships/image" Target="../media/image121.png"/><Relationship Id="rId31" Type="http://schemas.openxmlformats.org/officeDocument/2006/relationships/image" Target="../media/image64.png"/><Relationship Id="rId44" Type="http://schemas.openxmlformats.org/officeDocument/2006/relationships/image" Target="../media/image142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54.png"/><Relationship Id="rId22" Type="http://schemas.openxmlformats.org/officeDocument/2006/relationships/image" Target="../media/image123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Relationship Id="rId35" Type="http://schemas.openxmlformats.org/officeDocument/2006/relationships/image" Target="../media/image134.png"/><Relationship Id="rId43" Type="http://schemas.openxmlformats.org/officeDocument/2006/relationships/image" Target="../media/image141.png"/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12" Type="http://schemas.openxmlformats.org/officeDocument/2006/relationships/image" Target="../media/image117.png"/><Relationship Id="rId17" Type="http://schemas.openxmlformats.org/officeDocument/2006/relationships/image" Target="../media/image119.png"/><Relationship Id="rId25" Type="http://schemas.openxmlformats.org/officeDocument/2006/relationships/image" Target="../media/image125.png"/><Relationship Id="rId33" Type="http://schemas.openxmlformats.org/officeDocument/2006/relationships/image" Target="../media/image132.png"/><Relationship Id="rId38" Type="http://schemas.openxmlformats.org/officeDocument/2006/relationships/image" Target="../media/image136.png"/><Relationship Id="rId46" Type="http://schemas.openxmlformats.org/officeDocument/2006/relationships/image" Target="../media/image96.png"/><Relationship Id="rId20" Type="http://schemas.openxmlformats.org/officeDocument/2006/relationships/image" Target="../media/image122.png"/><Relationship Id="rId41" Type="http://schemas.openxmlformats.org/officeDocument/2006/relationships/image" Target="../media/image13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png"/><Relationship Id="rId18" Type="http://schemas.openxmlformats.org/officeDocument/2006/relationships/image" Target="../media/image168.png"/><Relationship Id="rId26" Type="http://schemas.openxmlformats.org/officeDocument/2006/relationships/image" Target="../media/image176.png"/><Relationship Id="rId39" Type="http://schemas.openxmlformats.org/officeDocument/2006/relationships/image" Target="../media/image188.png"/><Relationship Id="rId21" Type="http://schemas.openxmlformats.org/officeDocument/2006/relationships/image" Target="../media/image171.png"/><Relationship Id="rId34" Type="http://schemas.openxmlformats.org/officeDocument/2006/relationships/image" Target="../media/image184.png"/><Relationship Id="rId42" Type="http://schemas.openxmlformats.org/officeDocument/2006/relationships/image" Target="../media/image191.png"/><Relationship Id="rId47" Type="http://schemas.openxmlformats.org/officeDocument/2006/relationships/image" Target="../media/image196.png"/><Relationship Id="rId50" Type="http://schemas.openxmlformats.org/officeDocument/2006/relationships/image" Target="../media/image199.png"/><Relationship Id="rId7" Type="http://schemas.openxmlformats.org/officeDocument/2006/relationships/image" Target="../media/image157.png"/><Relationship Id="rId2" Type="http://schemas.openxmlformats.org/officeDocument/2006/relationships/image" Target="../media/image11.png"/><Relationship Id="rId16" Type="http://schemas.openxmlformats.org/officeDocument/2006/relationships/image" Target="../media/image166.png"/><Relationship Id="rId29" Type="http://schemas.openxmlformats.org/officeDocument/2006/relationships/image" Target="../media/image179.png"/><Relationship Id="rId11" Type="http://schemas.openxmlformats.org/officeDocument/2006/relationships/image" Target="../media/image161.png"/><Relationship Id="rId24" Type="http://schemas.openxmlformats.org/officeDocument/2006/relationships/image" Target="../media/image174.png"/><Relationship Id="rId32" Type="http://schemas.openxmlformats.org/officeDocument/2006/relationships/image" Target="../media/image182.png"/><Relationship Id="rId37" Type="http://schemas.openxmlformats.org/officeDocument/2006/relationships/image" Target="../media/image187.png"/><Relationship Id="rId40" Type="http://schemas.openxmlformats.org/officeDocument/2006/relationships/image" Target="../media/image189.png"/><Relationship Id="rId45" Type="http://schemas.openxmlformats.org/officeDocument/2006/relationships/image" Target="../media/image194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23" Type="http://schemas.openxmlformats.org/officeDocument/2006/relationships/image" Target="../media/image173.png"/><Relationship Id="rId28" Type="http://schemas.openxmlformats.org/officeDocument/2006/relationships/image" Target="../media/image178.png"/><Relationship Id="rId36" Type="http://schemas.openxmlformats.org/officeDocument/2006/relationships/image" Target="../media/image186.png"/><Relationship Id="rId49" Type="http://schemas.openxmlformats.org/officeDocument/2006/relationships/image" Target="../media/image198.png"/><Relationship Id="rId10" Type="http://schemas.openxmlformats.org/officeDocument/2006/relationships/image" Target="../media/image160.png"/><Relationship Id="rId19" Type="http://schemas.openxmlformats.org/officeDocument/2006/relationships/image" Target="../media/image169.png"/><Relationship Id="rId31" Type="http://schemas.openxmlformats.org/officeDocument/2006/relationships/image" Target="../media/image181.png"/><Relationship Id="rId44" Type="http://schemas.openxmlformats.org/officeDocument/2006/relationships/image" Target="../media/image193.png"/><Relationship Id="rId52" Type="http://schemas.openxmlformats.org/officeDocument/2006/relationships/image" Target="../media/image8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64.png"/><Relationship Id="rId22" Type="http://schemas.openxmlformats.org/officeDocument/2006/relationships/image" Target="../media/image172.png"/><Relationship Id="rId27" Type="http://schemas.openxmlformats.org/officeDocument/2006/relationships/image" Target="../media/image177.png"/><Relationship Id="rId30" Type="http://schemas.openxmlformats.org/officeDocument/2006/relationships/image" Target="../media/image180.png"/><Relationship Id="rId35" Type="http://schemas.openxmlformats.org/officeDocument/2006/relationships/image" Target="../media/image185.png"/><Relationship Id="rId43" Type="http://schemas.openxmlformats.org/officeDocument/2006/relationships/image" Target="../media/image192.png"/><Relationship Id="rId48" Type="http://schemas.openxmlformats.org/officeDocument/2006/relationships/image" Target="../media/image197.png"/><Relationship Id="rId8" Type="http://schemas.openxmlformats.org/officeDocument/2006/relationships/image" Target="../media/image158.png"/><Relationship Id="rId51" Type="http://schemas.openxmlformats.org/officeDocument/2006/relationships/image" Target="../media/image96.png"/><Relationship Id="rId3" Type="http://schemas.openxmlformats.org/officeDocument/2006/relationships/image" Target="../media/image12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5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image" Target="../media/image24.png"/><Relationship Id="rId46" Type="http://schemas.openxmlformats.org/officeDocument/2006/relationships/image" Target="../media/image195.png"/><Relationship Id="rId20" Type="http://schemas.openxmlformats.org/officeDocument/2006/relationships/image" Target="../media/image170.png"/><Relationship Id="rId41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pc="-325" dirty="0"/>
              <a:t>AT</a:t>
            </a:r>
            <a:r>
              <a:rPr dirty="0"/>
              <a:t>A</a:t>
            </a:r>
            <a:r>
              <a:rPr spc="-525" dirty="0"/>
              <a:t> </a:t>
            </a:r>
            <a:r>
              <a:rPr dirty="0"/>
              <a:t>AND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488379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5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2209736"/>
            <a:ext cx="8153400" cy="648335"/>
            <a:chOff x="457200" y="2209736"/>
            <a:chExt cx="8153400" cy="648335"/>
          </a:xfrm>
        </p:grpSpPr>
        <p:sp>
          <p:nvSpPr>
            <p:cNvPr id="11" name="object 11"/>
            <p:cNvSpPr/>
            <p:nvPr/>
          </p:nvSpPr>
          <p:spPr>
            <a:xfrm>
              <a:off x="457200" y="281939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209736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4114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300" y="29114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98600" marR="179070" indent="-1312545">
              <a:lnSpc>
                <a:spcPct val="100000"/>
              </a:lnSpc>
              <a:spcBef>
                <a:spcPts val="270"/>
              </a:spcBef>
            </a:pPr>
            <a:r>
              <a:rPr sz="3200" b="1" spc="-30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discuss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mathematical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approach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sine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waves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1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Appendix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22309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1468881"/>
            <a:ext cx="842899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power in your house 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represented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a sine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wave with a peak amplitude </a:t>
            </a:r>
            <a:r>
              <a:rPr sz="2800" b="1" i="1" dirty="0">
                <a:latin typeface="Times New Roman"/>
                <a:cs typeface="Times New Roman"/>
              </a:rPr>
              <a:t>of 155 </a:t>
            </a:r>
            <a:r>
              <a:rPr sz="2800" b="1" i="1" spc="-10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170 </a:t>
            </a:r>
            <a:r>
              <a:rPr sz="2800" b="1" i="1" spc="-185" dirty="0">
                <a:latin typeface="Times New Roman"/>
                <a:cs typeface="Times New Roman"/>
              </a:rPr>
              <a:t>V.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However, </a:t>
            </a:r>
            <a:r>
              <a:rPr sz="2800" b="1" i="1" spc="-5" dirty="0">
                <a:latin typeface="Times New Roman"/>
                <a:cs typeface="Times New Roman"/>
              </a:rPr>
              <a:t>it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4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common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knowledge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the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voltage</a:t>
            </a:r>
            <a:r>
              <a:rPr sz="2800" b="1" i="1" spc="4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4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power</a:t>
            </a:r>
            <a:r>
              <a:rPr sz="2800" b="1" i="1" spc="4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endParaRPr sz="2800" dirty="0">
              <a:latin typeface="Times New Roman"/>
              <a:cs typeface="Times New Roman"/>
            </a:endParaRPr>
          </a:p>
          <a:p>
            <a:pPr marL="38100" marR="30480" algn="just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U.S. homes is </a:t>
            </a:r>
            <a:r>
              <a:rPr sz="2800" b="1" i="1" spc="-55" dirty="0">
                <a:latin typeface="Times New Roman"/>
                <a:cs typeface="Times New Roman"/>
              </a:rPr>
              <a:t>110</a:t>
            </a:r>
            <a:r>
              <a:rPr sz="2800" b="1" i="1" spc="59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120 </a:t>
            </a:r>
            <a:r>
              <a:rPr sz="2800" b="1" i="1" spc="-185" dirty="0">
                <a:latin typeface="Times New Roman"/>
                <a:cs typeface="Times New Roman"/>
              </a:rPr>
              <a:t>V.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 discrepancy is </a:t>
            </a:r>
            <a:r>
              <a:rPr sz="2800" b="1" i="1" dirty="0">
                <a:latin typeface="Times New Roman"/>
                <a:cs typeface="Times New Roman"/>
              </a:rPr>
              <a:t>due </a:t>
            </a:r>
            <a:r>
              <a:rPr sz="2800" b="1" i="1" spc="-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4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fact</a:t>
            </a:r>
            <a:r>
              <a:rPr sz="2800" b="1" i="1" spc="4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48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these</a:t>
            </a:r>
            <a:r>
              <a:rPr sz="2800" b="1" i="1" spc="48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spc="4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root</a:t>
            </a:r>
            <a:r>
              <a:rPr sz="2800" b="1" i="1" spc="4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mean</a:t>
            </a:r>
            <a:r>
              <a:rPr sz="2800" b="1" i="1" spc="4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square</a:t>
            </a:r>
            <a:r>
              <a:rPr sz="2800" b="1" i="1" spc="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(rms)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values.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is squared and then the average amplitude 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calculated.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peak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 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equal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150" b="1" i="1" spc="22" baseline="17195" dirty="0">
                <a:solidFill>
                  <a:srgbClr val="FF0000"/>
                </a:solidFill>
                <a:latin typeface="Times New Roman"/>
                <a:cs typeface="Times New Roman"/>
              </a:rPr>
              <a:t>½</a:t>
            </a:r>
            <a:r>
              <a:rPr sz="3150" b="1" i="1" spc="254" baseline="17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×</a:t>
            </a:r>
            <a:r>
              <a:rPr sz="28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rms </a:t>
            </a:r>
            <a:r>
              <a:rPr sz="2800" b="1" i="1" spc="-5" dirty="0">
                <a:latin typeface="Times New Roman"/>
                <a:cs typeface="Times New Roman"/>
              </a:rPr>
              <a:t>value.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143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652081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3.3	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signals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sz="20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same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phase</a:t>
            </a:r>
            <a:r>
              <a:rPr sz="20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frequency,</a:t>
            </a:r>
            <a:endParaRPr sz="2000">
              <a:latin typeface="Times New Roman"/>
              <a:cs typeface="Times New Roman"/>
            </a:endParaRPr>
          </a:p>
          <a:p>
            <a:pPr marL="1534795">
              <a:lnSpc>
                <a:spcPct val="100000"/>
              </a:lnSpc>
              <a:spcBef>
                <a:spcPts val="15"/>
              </a:spcBef>
            </a:pP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sz="2000" i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amplitudes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5475351" cy="46931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voltage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a battery is a </a:t>
            </a:r>
            <a:r>
              <a:rPr sz="2800" b="1" i="1" dirty="0">
                <a:latin typeface="Times New Roman"/>
                <a:cs typeface="Times New Roman"/>
              </a:rPr>
              <a:t>constant; </a:t>
            </a:r>
            <a:r>
              <a:rPr sz="2800" b="1" i="1" spc="-5" dirty="0">
                <a:latin typeface="Times New Roman"/>
                <a:cs typeface="Times New Roman"/>
              </a:rPr>
              <a:t>this constant value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considered a sine wave,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we will see </a:t>
            </a:r>
            <a:r>
              <a:rPr sz="2800" b="1" i="1" spc="-30" dirty="0">
                <a:latin typeface="Times New Roman"/>
                <a:cs typeface="Times New Roman"/>
              </a:rPr>
              <a:t>later. </a:t>
            </a:r>
            <a:r>
              <a:rPr sz="2800" b="1" i="1" spc="-5" dirty="0">
                <a:latin typeface="Times New Roman"/>
                <a:cs typeface="Times New Roman"/>
              </a:rPr>
              <a:t>For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example,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peak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AA</a:t>
            </a:r>
            <a:r>
              <a:rPr sz="2800" b="1" i="1" spc="3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battery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normally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1.5</a:t>
            </a:r>
            <a:r>
              <a:rPr sz="28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85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800" b="1" i="1" spc="-18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2362136"/>
            <a:ext cx="8153400" cy="648335"/>
            <a:chOff x="457200" y="2362136"/>
            <a:chExt cx="8153400" cy="648335"/>
          </a:xfrm>
        </p:grpSpPr>
        <p:sp>
          <p:nvSpPr>
            <p:cNvPr id="11" name="object 11"/>
            <p:cNvSpPr/>
            <p:nvPr/>
          </p:nvSpPr>
          <p:spPr>
            <a:xfrm>
              <a:off x="457200" y="297179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362136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4267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967990" marR="177165" indent="-2785110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Frequency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period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are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inverse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each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other.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55912" y="4390961"/>
            <a:ext cx="3432175" cy="723900"/>
            <a:chOff x="2855912" y="4390961"/>
            <a:chExt cx="3432175" cy="7239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4551" y="4419599"/>
              <a:ext cx="3375025" cy="6667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870200" y="4405248"/>
              <a:ext cx="3403600" cy="695325"/>
            </a:xfrm>
            <a:custGeom>
              <a:avLst/>
              <a:gdLst/>
              <a:ahLst/>
              <a:cxnLst/>
              <a:rect l="l" t="t" r="r" b="b"/>
              <a:pathLst>
                <a:path w="3403600" h="695325">
                  <a:moveTo>
                    <a:pt x="0" y="695325"/>
                  </a:moveTo>
                  <a:lnTo>
                    <a:pt x="3403600" y="695325"/>
                  </a:lnTo>
                  <a:lnTo>
                    <a:pt x="3403600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ln w="28575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0952"/>
            <a:ext cx="6528434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3.4	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signals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same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amplitude</a:t>
            </a:r>
            <a:r>
              <a:rPr sz="200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phase,</a:t>
            </a:r>
            <a:endParaRPr sz="2000">
              <a:latin typeface="Times New Roman"/>
              <a:cs typeface="Times New Roman"/>
            </a:endParaRPr>
          </a:p>
          <a:p>
            <a:pPr marL="1534795">
              <a:lnSpc>
                <a:spcPct val="100000"/>
              </a:lnSpc>
              <a:spcBef>
                <a:spcPts val="15"/>
              </a:spcBef>
            </a:pP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sz="2000" i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frequencies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5950" y="1066800"/>
            <a:ext cx="5429250" cy="516757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42" y="1851405"/>
            <a:ext cx="448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6675" algn="l"/>
              </a:tabLst>
            </a:pPr>
            <a:r>
              <a:rPr sz="2400" spc="-45" dirty="0">
                <a:solidFill>
                  <a:srgbClr val="3333CC"/>
                </a:solidFill>
              </a:rPr>
              <a:t>Table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3.1	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Units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period</a:t>
            </a:r>
            <a:r>
              <a:rPr sz="20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81" y="2434930"/>
            <a:ext cx="8356562" cy="21746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power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 use</a:t>
            </a:r>
            <a:r>
              <a:rPr sz="2800" b="1" i="1" dirty="0">
                <a:latin typeface="Times New Roman"/>
                <a:cs typeface="Times New Roman"/>
              </a:rPr>
              <a:t> at </a:t>
            </a:r>
            <a:r>
              <a:rPr sz="2800" b="1" i="1" spc="-5" dirty="0">
                <a:latin typeface="Times New Roman"/>
                <a:cs typeface="Times New Roman"/>
              </a:rPr>
              <a:t>home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60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Hz</a:t>
            </a:r>
            <a:r>
              <a:rPr sz="2800" b="1" i="1" spc="-5" dirty="0">
                <a:latin typeface="Times New Roman"/>
                <a:cs typeface="Times New Roman"/>
              </a:rPr>
              <a:t>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wave</a:t>
            </a:r>
            <a:r>
              <a:rPr sz="2800" b="1" i="1" spc="-5" dirty="0">
                <a:latin typeface="Times New Roman"/>
                <a:cs typeface="Times New Roman"/>
              </a:rPr>
              <a:t> can</a:t>
            </a:r>
            <a:r>
              <a:rPr sz="2800" b="1" i="1" dirty="0">
                <a:latin typeface="Times New Roman"/>
                <a:cs typeface="Times New Roman"/>
              </a:rPr>
              <a:t> be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determined</a:t>
            </a:r>
            <a:r>
              <a:rPr sz="2800" b="1" i="1" dirty="0">
                <a:latin typeface="Times New Roman"/>
                <a:cs typeface="Times New Roman"/>
              </a:rPr>
              <a:t> as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3.3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468881"/>
            <a:ext cx="66167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Express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ms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microseconds.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501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ms.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What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kilohertz?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3048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58787" y="3124200"/>
            <a:ext cx="8154034" cy="1181100"/>
            <a:chOff x="458787" y="3124200"/>
            <a:chExt cx="8154034" cy="1181100"/>
          </a:xfrm>
        </p:grpSpPr>
        <p:sp>
          <p:nvSpPr>
            <p:cNvPr id="12" name="object 12"/>
            <p:cNvSpPr/>
            <p:nvPr/>
          </p:nvSpPr>
          <p:spPr>
            <a:xfrm>
              <a:off x="458787" y="4267200"/>
              <a:ext cx="8154034" cy="0"/>
            </a:xfrm>
            <a:custGeom>
              <a:avLst/>
              <a:gdLst/>
              <a:ahLst/>
              <a:cxnLst/>
              <a:rect l="l" t="t" r="r" b="b"/>
              <a:pathLst>
                <a:path w="8154034">
                  <a:moveTo>
                    <a:pt x="0" y="0"/>
                  </a:moveTo>
                  <a:lnTo>
                    <a:pt x="8153463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300" y="3124200"/>
              <a:ext cx="8077200" cy="1066800"/>
            </a:xfrm>
            <a:custGeom>
              <a:avLst/>
              <a:gdLst/>
              <a:ahLst/>
              <a:cxnLst/>
              <a:rect l="l" t="t" r="r" b="b"/>
              <a:pathLst>
                <a:path w="8077200" h="1066800">
                  <a:moveTo>
                    <a:pt x="8077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077200" y="10668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4870" y="3145663"/>
            <a:ext cx="77368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05815">
              <a:lnSpc>
                <a:spcPct val="100000"/>
              </a:lnSpc>
              <a:spcBef>
                <a:spcPts val="105"/>
              </a:spcBef>
            </a:pPr>
            <a:r>
              <a:rPr sz="3200" spc="-120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be transmitted, data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must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be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transformed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 electromagnetic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signals.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1905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6096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1997075"/>
            <a:ext cx="8077200" cy="3990975"/>
          </a:xfrm>
          <a:custGeom>
            <a:avLst/>
            <a:gdLst/>
            <a:ahLst/>
            <a:cxnLst/>
            <a:rect l="l" t="t" r="r" b="b"/>
            <a:pathLst>
              <a:path w="8077200" h="3990975">
                <a:moveTo>
                  <a:pt x="8077200" y="0"/>
                </a:moveTo>
                <a:lnTo>
                  <a:pt x="0" y="0"/>
                </a:lnTo>
                <a:lnTo>
                  <a:pt x="0" y="3990975"/>
                </a:lnTo>
                <a:lnTo>
                  <a:pt x="8077200" y="3990975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4722" y="2018233"/>
            <a:ext cx="705802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Frequency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respect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time.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565785" marR="554990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short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span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time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means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high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frequency.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  <a:p>
            <a:pPr marL="868680" marR="861694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over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long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span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time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means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low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30" dirty="0">
                <a:latin typeface="Arial"/>
                <a:cs typeface="Arial"/>
              </a:rPr>
              <a:t>frequency.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2191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2402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2057336"/>
            <a:ext cx="8153400" cy="681355"/>
            <a:chOff x="457200" y="2057336"/>
            <a:chExt cx="8153400" cy="681355"/>
          </a:xfrm>
        </p:grpSpPr>
        <p:sp>
          <p:nvSpPr>
            <p:cNvPr id="11" name="object 11"/>
            <p:cNvSpPr/>
            <p:nvPr/>
          </p:nvSpPr>
          <p:spPr>
            <a:xfrm>
              <a:off x="457200" y="2700273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057336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4910073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300" y="279234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568960" marR="560070" algn="ctr">
              <a:lnSpc>
                <a:spcPct val="100000"/>
              </a:lnSpc>
              <a:spcBef>
                <a:spcPts val="275"/>
              </a:spcBef>
            </a:pP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change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all,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its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frequency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zero.</a:t>
            </a:r>
            <a:endParaRPr sz="3200">
              <a:latin typeface="Arial"/>
              <a:cs typeface="Arial"/>
            </a:endParaRPr>
          </a:p>
          <a:p>
            <a:pPr marL="291465" marR="282575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changes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instantaneously,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its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frequency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infinite.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20785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191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1320165" marR="617220" indent="-696595">
              <a:lnSpc>
                <a:spcPct val="100000"/>
              </a:lnSpc>
              <a:spcBef>
                <a:spcPts val="270"/>
              </a:spcBef>
              <a:tabLst>
                <a:tab pos="3440429" algn="l"/>
              </a:tabLst>
            </a:pPr>
            <a:r>
              <a:rPr sz="3200" b="1" spc="-5" dirty="0">
                <a:latin typeface="Arial"/>
                <a:cs typeface="Arial"/>
              </a:rPr>
              <a:t>Phase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describes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position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waveform	</a:t>
            </a:r>
            <a:r>
              <a:rPr sz="3200" b="1" spc="-5" dirty="0">
                <a:latin typeface="Arial"/>
                <a:cs typeface="Arial"/>
              </a:rPr>
              <a:t>relative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time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0.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2859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074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4752"/>
            <a:ext cx="750824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3.5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Three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sine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waves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with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same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amplitude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frequency,</a:t>
            </a:r>
            <a:endParaRPr sz="2000">
              <a:latin typeface="Times New Roman"/>
              <a:cs typeface="Times New Roman"/>
            </a:endParaRPr>
          </a:p>
          <a:p>
            <a:pPr marL="1534795">
              <a:lnSpc>
                <a:spcPct val="100000"/>
              </a:lnSpc>
              <a:spcBef>
                <a:spcPts val="15"/>
              </a:spcBef>
            </a:pP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different</a:t>
            </a:r>
            <a:r>
              <a:rPr sz="2000" i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phases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1143000"/>
            <a:ext cx="5110099" cy="495724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755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sine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wave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value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1/6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cycle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respect</a:t>
            </a:r>
            <a:r>
              <a:rPr sz="2800" b="1" i="1" spc="2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2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2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phase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degrees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radians?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89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3.6	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sz="2000" i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period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803219"/>
            <a:ext cx="8015496" cy="19420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235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  <a:tab pos="2558415" algn="l"/>
                <a:tab pos="3098165" algn="l"/>
                <a:tab pos="3861435" algn="l"/>
                <a:tab pos="5463540" algn="l"/>
                <a:tab pos="5913120" algn="l"/>
                <a:tab pos="7152005" algn="l"/>
              </a:tabLst>
            </a:pPr>
            <a:r>
              <a:rPr sz="3200" spc="-254" dirty="0"/>
              <a:t>W</a:t>
            </a:r>
            <a:r>
              <a:rPr sz="3200" dirty="0"/>
              <a:t>a</a:t>
            </a:r>
            <a:r>
              <a:rPr sz="3200" spc="5" dirty="0"/>
              <a:t>v</a:t>
            </a:r>
            <a:r>
              <a:rPr sz="3200" dirty="0"/>
              <a:t>ele</a:t>
            </a:r>
            <a:r>
              <a:rPr sz="3200" spc="-10" dirty="0"/>
              <a:t>n</a:t>
            </a:r>
            <a:r>
              <a:rPr sz="3200" dirty="0"/>
              <a:t>gth	</a:t>
            </a:r>
            <a:r>
              <a:rPr sz="3200" spc="-5" dirty="0"/>
              <a:t>i</a:t>
            </a:r>
            <a:r>
              <a:rPr sz="3200" dirty="0"/>
              <a:t>s	</a:t>
            </a:r>
            <a:r>
              <a:rPr sz="3200" spc="-20" dirty="0"/>
              <a:t>t</a:t>
            </a:r>
            <a:r>
              <a:rPr sz="3200" dirty="0"/>
              <a:t>he	distance	a	s</a:t>
            </a:r>
            <a:r>
              <a:rPr sz="3200" spc="-15" dirty="0"/>
              <a:t>i</a:t>
            </a:r>
            <a:r>
              <a:rPr sz="3200" dirty="0"/>
              <a:t>gnal	can  travel</a:t>
            </a:r>
            <a:r>
              <a:rPr sz="3200" spc="-30" dirty="0"/>
              <a:t> </a:t>
            </a:r>
            <a:r>
              <a:rPr sz="3200" spc="-5" dirty="0"/>
              <a:t>in </a:t>
            </a:r>
            <a:r>
              <a:rPr sz="3200" spc="5" dirty="0"/>
              <a:t>one</a:t>
            </a:r>
            <a:r>
              <a:rPr sz="3200" spc="-15" dirty="0"/>
              <a:t> </a:t>
            </a:r>
            <a:r>
              <a:rPr sz="3200" dirty="0"/>
              <a:t>period.</a:t>
            </a:r>
            <a:endParaRPr sz="3200"/>
          </a:p>
          <a:p>
            <a:pPr marL="3562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20" dirty="0"/>
              <a:t>Wavelength=</a:t>
            </a:r>
            <a:r>
              <a:rPr sz="3200" spc="-50" dirty="0"/>
              <a:t> </a:t>
            </a:r>
            <a:r>
              <a:rPr sz="3200" dirty="0"/>
              <a:t>propagation</a:t>
            </a:r>
            <a:r>
              <a:rPr sz="3200" spc="-45" dirty="0"/>
              <a:t> </a:t>
            </a:r>
            <a:r>
              <a:rPr sz="3200" dirty="0"/>
              <a:t>speed*</a:t>
            </a:r>
            <a:r>
              <a:rPr sz="3200" spc="-20" dirty="0"/>
              <a:t> </a:t>
            </a:r>
            <a:r>
              <a:rPr sz="3200" dirty="0"/>
              <a:t>period</a:t>
            </a:r>
            <a:endParaRPr sz="3200"/>
          </a:p>
          <a:p>
            <a:pPr marL="42545" algn="ctr">
              <a:lnSpc>
                <a:spcPct val="100000"/>
              </a:lnSpc>
              <a:spcBef>
                <a:spcPts val="765"/>
              </a:spcBef>
            </a:pPr>
            <a:r>
              <a:rPr sz="3200" dirty="0"/>
              <a:t>Or</a:t>
            </a:r>
            <a:endParaRPr sz="3200"/>
          </a:p>
          <a:p>
            <a:pPr marL="35623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3200" spc="-25" dirty="0"/>
              <a:t>Wavelength=</a:t>
            </a:r>
            <a:r>
              <a:rPr sz="3200" spc="-40" dirty="0"/>
              <a:t> </a:t>
            </a:r>
            <a:r>
              <a:rPr sz="3200" dirty="0"/>
              <a:t>propagation</a:t>
            </a:r>
            <a:r>
              <a:rPr sz="3200" spc="-30" dirty="0"/>
              <a:t> </a:t>
            </a:r>
            <a:r>
              <a:rPr sz="3200" dirty="0"/>
              <a:t>speed/</a:t>
            </a:r>
            <a:r>
              <a:rPr sz="3200" spc="-25" dirty="0"/>
              <a:t> </a:t>
            </a:r>
            <a:r>
              <a:rPr sz="3200" dirty="0"/>
              <a:t>frequency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8573" y="412445"/>
            <a:ext cx="3082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ahoma"/>
                <a:cs typeface="Tahoma"/>
              </a:rPr>
              <a:t>Wavelength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781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3.7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time-domain</a:t>
            </a:r>
            <a:r>
              <a:rPr sz="200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frequency-domain</a:t>
            </a:r>
            <a:r>
              <a:rPr sz="200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plots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sine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wave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375" y="1447800"/>
            <a:ext cx="7056501" cy="46147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7244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421005" marR="412750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complete sine wave </a:t>
            </a:r>
            <a:r>
              <a:rPr sz="3200" b="1" dirty="0">
                <a:latin typeface="Arial"/>
                <a:cs typeface="Arial"/>
              </a:rPr>
              <a:t>in the time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domain can </a:t>
            </a:r>
            <a:r>
              <a:rPr sz="3200" b="1" dirty="0">
                <a:latin typeface="Arial"/>
                <a:cs typeface="Arial"/>
              </a:rPr>
              <a:t>be </a:t>
            </a:r>
            <a:r>
              <a:rPr sz="3200" b="1" spc="-5" dirty="0">
                <a:latin typeface="Arial"/>
                <a:cs typeface="Arial"/>
              </a:rPr>
              <a:t>represented </a:t>
            </a:r>
            <a:r>
              <a:rPr sz="3200" b="1" dirty="0">
                <a:latin typeface="Arial"/>
                <a:cs typeface="Arial"/>
              </a:rPr>
              <a:t>by one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single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spike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frequency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domain.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2859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074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71929"/>
            <a:ext cx="8375650" cy="2584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The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frequency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domain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is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more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compact</a:t>
            </a:r>
            <a:r>
              <a:rPr sz="2800" b="1" i="1" dirty="0">
                <a:latin typeface="Arial"/>
                <a:cs typeface="Arial"/>
              </a:rPr>
              <a:t> and 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useful when </a:t>
            </a:r>
            <a:r>
              <a:rPr sz="2800" b="1" i="1" spc="-10" dirty="0">
                <a:latin typeface="Arial"/>
                <a:cs typeface="Arial"/>
              </a:rPr>
              <a:t>we </a:t>
            </a:r>
            <a:r>
              <a:rPr sz="2800" b="1" i="1" spc="-5" dirty="0">
                <a:latin typeface="Arial"/>
                <a:cs typeface="Arial"/>
              </a:rPr>
              <a:t>are dealing </a:t>
            </a:r>
            <a:r>
              <a:rPr sz="2800" b="1" i="1" dirty="0">
                <a:latin typeface="Arial"/>
                <a:cs typeface="Arial"/>
              </a:rPr>
              <a:t>with </a:t>
            </a:r>
            <a:r>
              <a:rPr sz="2800" b="1" i="1" spc="-5" dirty="0">
                <a:latin typeface="Arial"/>
                <a:cs typeface="Arial"/>
              </a:rPr>
              <a:t>more </a:t>
            </a:r>
            <a:r>
              <a:rPr sz="2800" b="1" i="1" dirty="0">
                <a:latin typeface="Arial"/>
                <a:cs typeface="Arial"/>
              </a:rPr>
              <a:t>than </a:t>
            </a:r>
            <a:r>
              <a:rPr sz="2800" b="1" i="1" spc="-5" dirty="0">
                <a:latin typeface="Arial"/>
                <a:cs typeface="Arial"/>
              </a:rPr>
              <a:t>one 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sine </a:t>
            </a:r>
            <a:r>
              <a:rPr sz="2800" b="1" i="1" dirty="0">
                <a:latin typeface="Arial"/>
                <a:cs typeface="Arial"/>
              </a:rPr>
              <a:t>wave. </a:t>
            </a:r>
            <a:r>
              <a:rPr sz="2800" b="1" i="1" spc="-10" dirty="0">
                <a:latin typeface="Arial"/>
                <a:cs typeface="Arial"/>
              </a:rPr>
              <a:t>For </a:t>
            </a:r>
            <a:r>
              <a:rPr sz="2800" b="1" i="1" spc="-5" dirty="0">
                <a:latin typeface="Arial"/>
                <a:cs typeface="Arial"/>
              </a:rPr>
              <a:t>example, Figure 3.8 shows three 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sine</a:t>
            </a:r>
            <a:r>
              <a:rPr sz="2800" b="1" i="1" dirty="0">
                <a:latin typeface="Arial"/>
                <a:cs typeface="Arial"/>
              </a:rPr>
              <a:t> waves,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each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with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different</a:t>
            </a:r>
            <a:r>
              <a:rPr sz="2800" b="1" i="1" spc="-5" dirty="0">
                <a:latin typeface="Arial"/>
                <a:cs typeface="Arial"/>
              </a:rPr>
              <a:t> amplitude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and </a:t>
            </a:r>
            <a:r>
              <a:rPr sz="2800" b="1" i="1" spc="-765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frequency.</a:t>
            </a:r>
            <a:r>
              <a:rPr sz="2800" b="1" i="1" spc="-5" dirty="0">
                <a:latin typeface="Arial"/>
                <a:cs typeface="Arial"/>
              </a:rPr>
              <a:t> All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can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be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represented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by</a:t>
            </a:r>
            <a:r>
              <a:rPr sz="2800" b="1" i="1" spc="77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three </a:t>
            </a:r>
            <a:r>
              <a:rPr sz="2800" b="1" i="1" spc="-76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spikes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in the</a:t>
            </a:r>
            <a:r>
              <a:rPr sz="2800" b="1" i="1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frequency</a:t>
            </a:r>
            <a:r>
              <a:rPr sz="2800" b="1" i="1" spc="5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domain.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394" y="324053"/>
            <a:ext cx="4605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ANALOG</a:t>
            </a:r>
            <a:r>
              <a:rPr sz="3200" spc="-210" dirty="0"/>
              <a:t> </a:t>
            </a:r>
            <a:r>
              <a:rPr sz="3200" dirty="0"/>
              <a:t>AND DIGI</a:t>
            </a:r>
            <a:r>
              <a:rPr sz="3200" spc="-250" dirty="0"/>
              <a:t>T</a:t>
            </a:r>
            <a:r>
              <a:rPr sz="3200" dirty="0"/>
              <a:t>AL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4939" y="1020572"/>
            <a:ext cx="87591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Data can </a:t>
            </a:r>
            <a:r>
              <a:rPr sz="2800" spc="5" dirty="0"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analog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2800" dirty="0">
                <a:latin typeface="Times New Roman"/>
                <a:cs typeface="Times New Roman"/>
              </a:rPr>
              <a:t>. The term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analog data </a:t>
            </a:r>
            <a:r>
              <a:rPr sz="2800" spc="-5" dirty="0">
                <a:latin typeface="Times New Roman"/>
                <a:cs typeface="Times New Roman"/>
              </a:rPr>
              <a:t>refers 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continuous;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digital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discrete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states.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Analog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values. Digital data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-5" dirty="0">
                <a:latin typeface="Times New Roman"/>
                <a:cs typeface="Times New Roman"/>
              </a:rPr>
              <a:t> discrete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604" y="4351972"/>
            <a:ext cx="4724400" cy="379095"/>
            <a:chOff x="260604" y="4351972"/>
            <a:chExt cx="4724400" cy="379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76" y="4351972"/>
              <a:ext cx="4631435" cy="3511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" y="4617719"/>
              <a:ext cx="4724400" cy="1127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1140" y="4165218"/>
            <a:ext cx="4702175" cy="16611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57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1219835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Analog and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Digital Data 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Analog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Digital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Periodic</a:t>
            </a: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Nonperiodic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7725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3.8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time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domain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r>
              <a:rPr sz="20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domain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three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sine</a:t>
            </a:r>
            <a:r>
              <a:rPr sz="20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waves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981073"/>
            <a:ext cx="8583549" cy="313903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362136"/>
            <a:ext cx="8153400" cy="648335"/>
            <a:chOff x="457200" y="2362136"/>
            <a:chExt cx="8153400" cy="648335"/>
          </a:xfrm>
        </p:grpSpPr>
        <p:sp>
          <p:nvSpPr>
            <p:cNvPr id="3" name="object 3"/>
            <p:cNvSpPr/>
            <p:nvPr/>
          </p:nvSpPr>
          <p:spPr>
            <a:xfrm>
              <a:off x="457200" y="297179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362136"/>
              <a:ext cx="1143000" cy="56673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58787" y="51816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300" y="30638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608965" marR="600075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single-frequency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sine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wave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useful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data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communications;</a:t>
            </a:r>
            <a:endParaRPr sz="3200">
              <a:latin typeface="Arial"/>
              <a:cs typeface="Arial"/>
            </a:endParaRPr>
          </a:p>
          <a:p>
            <a:pPr marL="147955" marR="140970" indent="1270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we </a:t>
            </a:r>
            <a:r>
              <a:rPr sz="3200" b="1" spc="-5" dirty="0">
                <a:latin typeface="Arial"/>
                <a:cs typeface="Arial"/>
              </a:rPr>
              <a:t>need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send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composite signal,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made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many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simple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sine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waves.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1676336"/>
            <a:ext cx="8153400" cy="648335"/>
            <a:chOff x="457200" y="1676336"/>
            <a:chExt cx="8153400" cy="648335"/>
          </a:xfrm>
        </p:grpSpPr>
        <p:sp>
          <p:nvSpPr>
            <p:cNvPr id="11" name="object 11"/>
            <p:cNvSpPr/>
            <p:nvPr/>
          </p:nvSpPr>
          <p:spPr>
            <a:xfrm>
              <a:off x="457200" y="228599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676336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54864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" y="2378075"/>
            <a:ext cx="8077200" cy="3016250"/>
          </a:xfrm>
          <a:custGeom>
            <a:avLst/>
            <a:gdLst/>
            <a:ahLst/>
            <a:cxnLst/>
            <a:rect l="l" t="t" r="r" b="b"/>
            <a:pathLst>
              <a:path w="8077200" h="3016250">
                <a:moveTo>
                  <a:pt x="8077200" y="0"/>
                </a:moveTo>
                <a:lnTo>
                  <a:pt x="0" y="0"/>
                </a:lnTo>
                <a:lnTo>
                  <a:pt x="0" y="3016250"/>
                </a:lnTo>
                <a:lnTo>
                  <a:pt x="8077200" y="3016250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14806" y="2399538"/>
            <a:ext cx="723900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According to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Fourier analysis,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any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composite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signal is a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combination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3200" spc="-8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simple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sine waves with different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frequencies,</a:t>
            </a:r>
            <a:r>
              <a:rPr sz="32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amplitudes,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phases.</a:t>
            </a:r>
            <a:endParaRPr sz="3200">
              <a:latin typeface="Arial"/>
              <a:cs typeface="Arial"/>
            </a:endParaRPr>
          </a:p>
          <a:p>
            <a:pPr marL="553085" marR="546735" algn="ctr">
              <a:lnSpc>
                <a:spcPct val="100000"/>
              </a:lnSpc>
            </a:pP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Fourier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discussed</a:t>
            </a:r>
            <a:r>
              <a:rPr sz="32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3200" spc="-8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Appendix</a:t>
            </a:r>
            <a:r>
              <a:rPr sz="320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C.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669442" y="16974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133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58787" y="2225611"/>
            <a:ext cx="8154034" cy="3604260"/>
            <a:chOff x="458787" y="2225611"/>
            <a:chExt cx="8154034" cy="3604260"/>
          </a:xfrm>
        </p:grpSpPr>
        <p:sp>
          <p:nvSpPr>
            <p:cNvPr id="12" name="object 12"/>
            <p:cNvSpPr/>
            <p:nvPr/>
          </p:nvSpPr>
          <p:spPr>
            <a:xfrm>
              <a:off x="458787" y="5791200"/>
              <a:ext cx="8154034" cy="0"/>
            </a:xfrm>
            <a:custGeom>
              <a:avLst/>
              <a:gdLst/>
              <a:ahLst/>
              <a:cxnLst/>
              <a:rect l="l" t="t" r="r" b="b"/>
              <a:pathLst>
                <a:path w="8154034">
                  <a:moveTo>
                    <a:pt x="0" y="0"/>
                  </a:moveTo>
                  <a:lnTo>
                    <a:pt x="8153463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300" y="2225611"/>
              <a:ext cx="8077200" cy="3503929"/>
            </a:xfrm>
            <a:custGeom>
              <a:avLst/>
              <a:gdLst/>
              <a:ahLst/>
              <a:cxnLst/>
              <a:rect l="l" t="t" r="r" b="b"/>
              <a:pathLst>
                <a:path w="8077200" h="3503929">
                  <a:moveTo>
                    <a:pt x="8077200" y="0"/>
                  </a:moveTo>
                  <a:lnTo>
                    <a:pt x="0" y="0"/>
                  </a:lnTo>
                  <a:lnTo>
                    <a:pt x="0" y="3503676"/>
                  </a:lnTo>
                  <a:lnTo>
                    <a:pt x="8077200" y="3503676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9254" y="2247138"/>
            <a:ext cx="768858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If the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composite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signal is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periodic,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decomposition</a:t>
            </a:r>
            <a:r>
              <a:rPr sz="32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gives</a:t>
            </a: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series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signals </a:t>
            </a:r>
            <a:r>
              <a:rPr sz="3200" spc="-8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sz="320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discrete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frequencies;</a:t>
            </a:r>
            <a:endParaRPr sz="3200">
              <a:latin typeface="Arial"/>
              <a:cs typeface="Arial"/>
            </a:endParaRPr>
          </a:p>
          <a:p>
            <a:pPr marL="33655" marR="26034" indent="-1270" algn="ctr">
              <a:lnSpc>
                <a:spcPct val="100000"/>
              </a:lnSpc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if the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composite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signal is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nonperiodic,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 the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decomposition</a:t>
            </a:r>
            <a:r>
              <a:rPr sz="32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gives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combination </a:t>
            </a:r>
            <a:r>
              <a:rPr sz="3200" spc="-8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sine waves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with continuous </a:t>
            </a:r>
            <a:r>
              <a:rPr sz="32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frequencies.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447736"/>
            <a:ext cx="1143000" cy="5667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69442" y="14688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19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3.9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periodic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 f. This type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signal is not typical </a:t>
            </a:r>
            <a:r>
              <a:rPr sz="2800" b="1" i="1" spc="-10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those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found in data communications.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can consider it </a:t>
            </a:r>
            <a:r>
              <a:rPr sz="2800" b="1" i="1" spc="-10" dirty="0">
                <a:latin typeface="Times New Roman"/>
                <a:cs typeface="Times New Roman"/>
              </a:rPr>
              <a:t>to </a:t>
            </a:r>
            <a:r>
              <a:rPr sz="2800" b="1" i="1" spc="-15" dirty="0">
                <a:latin typeface="Times New Roman"/>
                <a:cs typeface="Times New Roman"/>
              </a:rPr>
              <a:t>be 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three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alarm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systems,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analysis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give</a:t>
            </a:r>
            <a:r>
              <a:rPr sz="2800" b="1" i="1" dirty="0">
                <a:latin typeface="Times New Roman"/>
                <a:cs typeface="Times New Roman"/>
              </a:rPr>
              <a:t> us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good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understanding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how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decompose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3.8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4359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dirty="0">
                <a:solidFill>
                  <a:srgbClr val="3333CC"/>
                </a:solidFill>
              </a:rPr>
              <a:t>Figu</a:t>
            </a:r>
            <a:r>
              <a:rPr sz="2400" spc="-55" dirty="0">
                <a:solidFill>
                  <a:srgbClr val="3333CC"/>
                </a:solidFill>
              </a:rPr>
              <a:t>r</a:t>
            </a:r>
            <a:r>
              <a:rPr sz="2400" dirty="0">
                <a:solidFill>
                  <a:srgbClr val="3333CC"/>
                </a:solidFill>
              </a:rPr>
              <a:t>e</a:t>
            </a:r>
            <a:r>
              <a:rPr sz="2400" spc="-2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3.9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0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mposi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perio</a:t>
            </a:r>
            <a:r>
              <a:rPr sz="2000" i="1" spc="1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ic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</a:t>
            </a:r>
            <a:r>
              <a:rPr sz="20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62" y="1981073"/>
            <a:ext cx="8479761" cy="307505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4752"/>
            <a:ext cx="801497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3.10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Decomposition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 composite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periodic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time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1661795">
              <a:lnSpc>
                <a:spcPct val="100000"/>
              </a:lnSpc>
              <a:spcBef>
                <a:spcPts val="15"/>
              </a:spcBef>
            </a:pP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r>
              <a:rPr sz="2000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domains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" y="1476375"/>
            <a:ext cx="7340600" cy="46904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40" dirty="0">
                <a:latin typeface="Times New Roman"/>
                <a:cs typeface="Times New Roman"/>
              </a:rPr>
              <a:t>3.11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nonperiodic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signal.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created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a microphone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a telephone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set when a word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two is </a:t>
            </a:r>
            <a:r>
              <a:rPr sz="2800" b="1" i="1" dirty="0">
                <a:latin typeface="Times New Roman"/>
                <a:cs typeface="Times New Roman"/>
              </a:rPr>
              <a:t>pronounced. </a:t>
            </a:r>
            <a:r>
              <a:rPr sz="2800" b="1" i="1" spc="-5" dirty="0">
                <a:latin typeface="Times New Roman"/>
                <a:cs typeface="Times New Roman"/>
              </a:rPr>
              <a:t>In this case,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dirty="0">
                <a:latin typeface="Times New Roman"/>
                <a:cs typeface="Times New Roman"/>
              </a:rPr>
              <a:t> signal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cannot</a:t>
            </a:r>
            <a:r>
              <a:rPr sz="2800" b="1" i="1" dirty="0">
                <a:latin typeface="Times New Roman"/>
                <a:cs typeface="Times New Roman"/>
              </a:rPr>
              <a:t> be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periodic,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because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implies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we are repeating the same word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5" dirty="0">
                <a:latin typeface="Times New Roman"/>
                <a:cs typeface="Times New Roman"/>
              </a:rPr>
              <a:t>words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exactly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same tone.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1247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3.9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7546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5" dirty="0">
                <a:solidFill>
                  <a:srgbClr val="3333CC"/>
                </a:solidFill>
              </a:rPr>
              <a:t> </a:t>
            </a:r>
            <a:r>
              <a:rPr sz="2400" spc="-35" dirty="0">
                <a:solidFill>
                  <a:srgbClr val="3333CC"/>
                </a:solidFill>
              </a:rPr>
              <a:t>3.11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time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frequency</a:t>
            </a:r>
            <a:r>
              <a:rPr sz="20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domains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nonperiodic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12" y="2325751"/>
            <a:ext cx="8345424" cy="260745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81136"/>
            <a:ext cx="8153400" cy="648335"/>
            <a:chOff x="457200" y="1981136"/>
            <a:chExt cx="8153400" cy="648335"/>
          </a:xfrm>
        </p:grpSpPr>
        <p:sp>
          <p:nvSpPr>
            <p:cNvPr id="3" name="object 3"/>
            <p:cNvSpPr/>
            <p:nvPr/>
          </p:nvSpPr>
          <p:spPr>
            <a:xfrm>
              <a:off x="457200" y="259079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981136"/>
              <a:ext cx="1143000" cy="56673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458787" y="48006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5300" y="2682875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53365" marR="244475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composite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difference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between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  <a:p>
            <a:pPr marL="657225" marR="648970" algn="ctr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highest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lowest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frequencies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contained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that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69442" y="2002358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548001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5257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04936"/>
            <a:ext cx="1143000" cy="56673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9442" y="19260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5300" y="2624201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824"/>
                </a:lnTo>
                <a:lnTo>
                  <a:pt x="8077200" y="2528824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5" dirty="0"/>
              <a:t>can</a:t>
            </a:r>
            <a:r>
              <a:rPr spc="-1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spc="-5" dirty="0"/>
              <a:t>analog</a:t>
            </a:r>
            <a:r>
              <a:rPr spc="-35" dirty="0"/>
              <a:t> </a:t>
            </a:r>
            <a:r>
              <a:rPr dirty="0"/>
              <a:t>or </a:t>
            </a:r>
            <a:r>
              <a:rPr spc="-5" dirty="0"/>
              <a:t>digital.</a:t>
            </a:r>
          </a:p>
          <a:p>
            <a:pPr marL="12065" marR="5080" algn="ctr">
              <a:lnSpc>
                <a:spcPct val="100000"/>
              </a:lnSpc>
            </a:pPr>
            <a:r>
              <a:rPr dirty="0"/>
              <a:t>Analog</a:t>
            </a:r>
            <a:r>
              <a:rPr spc="-6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continuous</a:t>
            </a:r>
            <a:r>
              <a:rPr spc="-8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take </a:t>
            </a:r>
            <a:r>
              <a:rPr spc="-875" dirty="0"/>
              <a:t> </a:t>
            </a:r>
            <a:r>
              <a:rPr spc="-5" dirty="0"/>
              <a:t>continuous</a:t>
            </a:r>
            <a:r>
              <a:rPr spc="-65" dirty="0"/>
              <a:t> </a:t>
            </a:r>
            <a:r>
              <a:rPr spc="-5" dirty="0"/>
              <a:t>values.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3525" marR="5080" indent="-1521460">
              <a:lnSpc>
                <a:spcPct val="100000"/>
              </a:lnSpc>
              <a:spcBef>
                <a:spcPts val="100"/>
              </a:spcBef>
            </a:pPr>
            <a:r>
              <a:rPr dirty="0"/>
              <a:t>Digital</a:t>
            </a:r>
            <a:r>
              <a:rPr spc="-5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-5" dirty="0"/>
              <a:t>discrete</a:t>
            </a:r>
            <a:r>
              <a:rPr spc="-35" dirty="0"/>
              <a:t> </a:t>
            </a:r>
            <a:r>
              <a:rPr spc="-5" dirty="0"/>
              <a:t>states</a:t>
            </a:r>
            <a:r>
              <a:rPr spc="-25" dirty="0"/>
              <a:t> </a:t>
            </a:r>
            <a:r>
              <a:rPr dirty="0"/>
              <a:t>and </a:t>
            </a:r>
            <a:r>
              <a:rPr spc="-875" dirty="0"/>
              <a:t> </a:t>
            </a:r>
            <a:r>
              <a:rPr spc="-5" dirty="0"/>
              <a:t>take</a:t>
            </a:r>
            <a:r>
              <a:rPr spc="-40" dirty="0"/>
              <a:t> </a:t>
            </a:r>
            <a:r>
              <a:rPr spc="-5" dirty="0"/>
              <a:t>discrete</a:t>
            </a:r>
            <a:r>
              <a:rPr spc="-25" dirty="0"/>
              <a:t> </a:t>
            </a:r>
            <a:r>
              <a:rPr spc="-5" dirty="0"/>
              <a:t>values.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8079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3.12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periodic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nonperiodic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composite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150" y="1090675"/>
            <a:ext cx="6115050" cy="499632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1316481"/>
            <a:ext cx="84283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  <a:tabLst>
                <a:tab pos="435609" algn="l"/>
                <a:tab pos="501015" algn="l"/>
                <a:tab pos="753745" algn="l"/>
                <a:tab pos="1063625" algn="l"/>
                <a:tab pos="2078355" algn="l"/>
                <a:tab pos="3009900" algn="l"/>
                <a:tab pos="3107690" algn="l"/>
                <a:tab pos="3485515" algn="l"/>
                <a:tab pos="4044950" algn="l"/>
                <a:tab pos="4724400" algn="l"/>
                <a:tab pos="5403215" algn="l"/>
                <a:tab pos="6115050" algn="l"/>
                <a:tab pos="6383020" algn="l"/>
                <a:tab pos="6786880" algn="l"/>
                <a:tab pos="7521575" algn="l"/>
                <a:tab pos="8014334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If	a	period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si</a:t>
            </a:r>
            <a:r>
              <a:rPr sz="2800" b="1" i="1" spc="5" dirty="0">
                <a:latin typeface="Times New Roman"/>
                <a:cs typeface="Times New Roman"/>
              </a:rPr>
              <a:t>g</a:t>
            </a:r>
            <a:r>
              <a:rPr sz="2800" b="1" i="1" spc="-5" dirty="0">
                <a:latin typeface="Times New Roman"/>
                <a:cs typeface="Times New Roman"/>
              </a:rPr>
              <a:t>nal</a:t>
            </a:r>
            <a:r>
              <a:rPr sz="2800" b="1" i="1" dirty="0">
                <a:latin typeface="Times New Roman"/>
                <a:cs typeface="Times New Roman"/>
              </a:rPr>
              <a:t>		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decomp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sed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into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five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si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wav</a:t>
            </a:r>
            <a:r>
              <a:rPr sz="2800" b="1" i="1" spc="-1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s  with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frequencies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100,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300,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500,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700,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900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Hz,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		</a:t>
            </a:r>
            <a:r>
              <a:rPr sz="2800" b="1" i="1" spc="-5" dirty="0">
                <a:latin typeface="Times New Roman"/>
                <a:cs typeface="Times New Roman"/>
              </a:rPr>
              <a:t>its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bandwid</a:t>
            </a:r>
            <a:r>
              <a:rPr sz="2800" b="1" i="1" dirty="0">
                <a:latin typeface="Times New Roman"/>
                <a:cs typeface="Times New Roman"/>
              </a:rPr>
              <a:t>t</a:t>
            </a:r>
            <a:r>
              <a:rPr sz="2800" b="1" i="1" spc="-5" dirty="0">
                <a:latin typeface="Times New Roman"/>
                <a:cs typeface="Times New Roman"/>
              </a:rPr>
              <a:t>h?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Draw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spectrum,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uming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all  components have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maximum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amplitude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185" dirty="0">
                <a:latin typeface="Times New Roman"/>
                <a:cs typeface="Times New Roman"/>
              </a:rPr>
              <a:t>V. </a:t>
            </a:r>
            <a:r>
              <a:rPr sz="2800" b="1" i="1" spc="-1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38100" marR="34290">
              <a:lnSpc>
                <a:spcPct val="100000"/>
              </a:lnSpc>
              <a:tabLst>
                <a:tab pos="1017905" algn="l"/>
                <a:tab pos="5233670" algn="l"/>
              </a:tabLst>
            </a:pPr>
            <a:r>
              <a:rPr sz="2800" b="1" i="1" spc="-10" dirty="0">
                <a:latin typeface="Times New Roman"/>
                <a:cs typeface="Times New Roman"/>
              </a:rPr>
              <a:t>Let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775" b="1" i="1" spc="7" baseline="-12012" dirty="0">
                <a:solidFill>
                  <a:srgbClr val="FF0000"/>
                </a:solidFill>
                <a:latin typeface="Times New Roman"/>
                <a:cs typeface="Times New Roman"/>
              </a:rPr>
              <a:t>h	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highest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frequency,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775" b="1" i="1" baseline="-12012" dirty="0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lowest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bandwidth.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92451" y="4635436"/>
            <a:ext cx="3957954" cy="573405"/>
            <a:chOff x="2592451" y="4635436"/>
            <a:chExt cx="3957954" cy="5734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9601" y="4692725"/>
              <a:ext cx="3834509" cy="458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21026" y="4664011"/>
              <a:ext cx="3900804" cy="516255"/>
            </a:xfrm>
            <a:custGeom>
              <a:avLst/>
              <a:gdLst/>
              <a:ahLst/>
              <a:cxnLst/>
              <a:rect l="l" t="t" r="r" b="b"/>
              <a:pathLst>
                <a:path w="3900804" h="516254">
                  <a:moveTo>
                    <a:pt x="0" y="515937"/>
                  </a:moveTo>
                  <a:lnTo>
                    <a:pt x="3900424" y="515937"/>
                  </a:lnTo>
                  <a:lnTo>
                    <a:pt x="3900424" y="0"/>
                  </a:lnTo>
                  <a:lnTo>
                    <a:pt x="0" y="0"/>
                  </a:lnTo>
                  <a:lnTo>
                    <a:pt x="0" y="515937"/>
                  </a:lnTo>
                  <a:close/>
                </a:path>
              </a:pathLst>
            </a:custGeom>
            <a:ln w="5715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5432247"/>
            <a:ext cx="83756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spectrum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has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only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five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spikes,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100,</a:t>
            </a:r>
            <a:r>
              <a:rPr sz="2800" b="1" i="1" spc="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300,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500,</a:t>
            </a:r>
            <a:r>
              <a:rPr sz="2800" b="1" i="1" spc="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700,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900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Hz</a:t>
            </a:r>
            <a:r>
              <a:rPr sz="2800" b="1" i="1" spc="-5" dirty="0">
                <a:latin typeface="Times New Roman"/>
                <a:cs typeface="Times New Roman"/>
              </a:rPr>
              <a:t> (see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 </a:t>
            </a:r>
            <a:r>
              <a:rPr sz="2800" b="1" i="1" dirty="0">
                <a:latin typeface="Times New Roman"/>
                <a:cs typeface="Times New Roman"/>
              </a:rPr>
              <a:t>3.13).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50914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3.13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3.10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574" y="2455590"/>
            <a:ext cx="6916775" cy="2223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069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3.11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60475" y="4473575"/>
            <a:ext cx="6621780" cy="536575"/>
            <a:chOff x="1260475" y="4473575"/>
            <a:chExt cx="6621780" cy="536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7625" y="4539520"/>
              <a:ext cx="6479983" cy="413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89050" y="4502150"/>
              <a:ext cx="6564630" cy="479425"/>
            </a:xfrm>
            <a:custGeom>
              <a:avLst/>
              <a:gdLst/>
              <a:ahLst/>
              <a:cxnLst/>
              <a:rect l="l" t="t" r="r" b="b"/>
              <a:pathLst>
                <a:path w="6564630" h="479425">
                  <a:moveTo>
                    <a:pt x="0" y="479425"/>
                  </a:moveTo>
                  <a:lnTo>
                    <a:pt x="6564376" y="479425"/>
                  </a:lnTo>
                  <a:lnTo>
                    <a:pt x="6564376" y="0"/>
                  </a:lnTo>
                  <a:lnTo>
                    <a:pt x="0" y="0"/>
                  </a:lnTo>
                  <a:lnTo>
                    <a:pt x="0" y="479425"/>
                  </a:lnTo>
                  <a:close/>
                </a:path>
              </a:pathLst>
            </a:custGeom>
            <a:ln w="5715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9240" y="1316481"/>
            <a:ext cx="8453120" cy="481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periodic signal has </a:t>
            </a:r>
            <a:r>
              <a:rPr sz="2800" b="1" i="1" spc="-5" dirty="0">
                <a:latin typeface="Times New Roman"/>
                <a:cs typeface="Times New Roman"/>
              </a:rPr>
              <a:t>a bandwidth </a:t>
            </a:r>
            <a:r>
              <a:rPr sz="2800" b="1" i="1" dirty="0">
                <a:latin typeface="Times New Roman"/>
                <a:cs typeface="Times New Roman"/>
              </a:rPr>
              <a:t>of 20 </a:t>
            </a:r>
            <a:r>
              <a:rPr sz="2800" b="1" i="1" spc="-5" dirty="0">
                <a:latin typeface="Times New Roman"/>
                <a:cs typeface="Times New Roman"/>
              </a:rPr>
              <a:t>Hz. The </a:t>
            </a:r>
            <a:r>
              <a:rPr sz="2800" b="1" i="1" dirty="0">
                <a:latin typeface="Times New Roman"/>
                <a:cs typeface="Times New Roman"/>
              </a:rPr>
              <a:t>highest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 is </a:t>
            </a:r>
            <a:r>
              <a:rPr sz="2800" b="1" i="1" spc="-10" dirty="0">
                <a:latin typeface="Times New Roman"/>
                <a:cs typeface="Times New Roman"/>
              </a:rPr>
              <a:t>60 </a:t>
            </a:r>
            <a:r>
              <a:rPr sz="2800" b="1" i="1" spc="-5" dirty="0">
                <a:latin typeface="Times New Roman"/>
                <a:cs typeface="Times New Roman"/>
              </a:rPr>
              <a:t>Hz. What is the lowest frequency? Draw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spectrum if the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contains all frequencies of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same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amplitude.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6355">
              <a:lnSpc>
                <a:spcPct val="100000"/>
              </a:lnSpc>
              <a:tabLst>
                <a:tab pos="1030605" algn="l"/>
                <a:tab pos="5246370" algn="l"/>
              </a:tabLst>
            </a:pPr>
            <a:r>
              <a:rPr sz="2800" b="1" i="1" spc="-10" dirty="0">
                <a:latin typeface="Times New Roman"/>
                <a:cs typeface="Times New Roman"/>
              </a:rPr>
              <a:t>Let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775" b="1" i="1" spc="7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h	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highest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frequency,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775" b="1" i="1" baseline="-21021" dirty="0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lowest</a:t>
            </a:r>
            <a:r>
              <a:rPr sz="2800" b="1" i="1" spc="28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frequency,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bandwidth.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spectrum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contains</a:t>
            </a:r>
            <a:r>
              <a:rPr sz="2800" b="1" i="1" spc="2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all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integer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frequencies.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series</a:t>
            </a:r>
            <a:r>
              <a:rPr sz="2800" b="1" i="1" dirty="0">
                <a:latin typeface="Times New Roman"/>
                <a:cs typeface="Times New Roman"/>
              </a:rPr>
              <a:t> of </a:t>
            </a:r>
            <a:r>
              <a:rPr sz="2800" b="1" i="1" spc="-5" dirty="0">
                <a:latin typeface="Times New Roman"/>
                <a:cs typeface="Times New Roman"/>
              </a:rPr>
              <a:t>spikes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(see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3.14).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507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3.14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3.11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262" y="3003550"/>
            <a:ext cx="8028422" cy="1416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1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nonperiodic composite signal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a bandwidth </a:t>
            </a:r>
            <a:r>
              <a:rPr sz="2800" b="1" i="1" dirty="0">
                <a:latin typeface="Times New Roman"/>
                <a:cs typeface="Times New Roman"/>
              </a:rPr>
              <a:t>of 200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middle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140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</a:t>
            </a:r>
            <a:r>
              <a:rPr sz="2800" b="1" i="1" dirty="0">
                <a:latin typeface="Times New Roman"/>
                <a:cs typeface="Times New Roman"/>
              </a:rPr>
              <a:t> and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peak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amplitude </a:t>
            </a:r>
            <a:r>
              <a:rPr sz="2800" b="1" i="1" dirty="0">
                <a:latin typeface="Times New Roman"/>
                <a:cs typeface="Times New Roman"/>
              </a:rPr>
              <a:t>of 20 </a:t>
            </a:r>
            <a:r>
              <a:rPr sz="2800" b="1" i="1" spc="-185" dirty="0">
                <a:latin typeface="Times New Roman"/>
                <a:cs typeface="Times New Roman"/>
              </a:rPr>
              <a:t>V. </a:t>
            </a:r>
            <a:r>
              <a:rPr sz="2800" b="1" i="1" spc="-5" dirty="0">
                <a:latin typeface="Times New Roman"/>
                <a:cs typeface="Times New Roman"/>
              </a:rPr>
              <a:t>The two extreme frequencies have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amplitude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0.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Draw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domain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signal.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 lowest frequency must </a:t>
            </a:r>
            <a:r>
              <a:rPr sz="2800" b="1" i="1" dirty="0">
                <a:latin typeface="Times New Roman"/>
                <a:cs typeface="Times New Roman"/>
              </a:rPr>
              <a:t>be at </a:t>
            </a:r>
            <a:r>
              <a:rPr sz="2800" b="1" i="1" spc="-10" dirty="0">
                <a:latin typeface="Times New Roman"/>
                <a:cs typeface="Times New Roman"/>
              </a:rPr>
              <a:t>40 </a:t>
            </a:r>
            <a:r>
              <a:rPr sz="2800" b="1" i="1" spc="-5" dirty="0">
                <a:latin typeface="Times New Roman"/>
                <a:cs typeface="Times New Roman"/>
              </a:rPr>
              <a:t>kHz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highest </a:t>
            </a:r>
            <a:r>
              <a:rPr sz="2800" b="1" i="1" dirty="0">
                <a:latin typeface="Times New Roman"/>
                <a:cs typeface="Times New Roman"/>
              </a:rPr>
              <a:t> at 240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3.15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domain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bandwidth.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5091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3.15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3.12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502" y="2454094"/>
            <a:ext cx="8123396" cy="21814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819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Times New Roman"/>
                <a:cs typeface="Times New Roman"/>
              </a:rPr>
              <a:t>An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example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nonperiodic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 propagated </a:t>
            </a:r>
            <a:r>
              <a:rPr sz="2800" b="1" i="1" spc="-10" dirty="0">
                <a:latin typeface="Times New Roman"/>
                <a:cs typeface="Times New Roman"/>
              </a:rPr>
              <a:t>by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10" dirty="0">
                <a:latin typeface="Times New Roman"/>
                <a:cs typeface="Times New Roman"/>
              </a:rPr>
              <a:t>AM </a:t>
            </a:r>
            <a:r>
              <a:rPr sz="2800" b="1" i="1" dirty="0">
                <a:latin typeface="Times New Roman"/>
                <a:cs typeface="Times New Roman"/>
              </a:rPr>
              <a:t>radio </a:t>
            </a:r>
            <a:r>
              <a:rPr sz="2800" b="1" i="1" spc="-5" dirty="0">
                <a:latin typeface="Times New Roman"/>
                <a:cs typeface="Times New Roman"/>
              </a:rPr>
              <a:t>station. In the United </a:t>
            </a:r>
            <a:r>
              <a:rPr sz="2800" b="1" i="1" dirty="0">
                <a:latin typeface="Times New Roman"/>
                <a:cs typeface="Times New Roman"/>
              </a:rPr>
              <a:t> States,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each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AM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radio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assigned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10-kHz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bandwidth. The </a:t>
            </a:r>
            <a:r>
              <a:rPr sz="2800" b="1" i="1" dirty="0">
                <a:latin typeface="Times New Roman"/>
                <a:cs typeface="Times New Roman"/>
              </a:rPr>
              <a:t>total </a:t>
            </a:r>
            <a:r>
              <a:rPr sz="2800" b="1" i="1" spc="-5" dirty="0">
                <a:latin typeface="Times New Roman"/>
                <a:cs typeface="Times New Roman"/>
              </a:rPr>
              <a:t>bandwidth dedicated to </a:t>
            </a:r>
            <a:r>
              <a:rPr sz="2800" b="1" i="1" spc="-10" dirty="0">
                <a:latin typeface="Times New Roman"/>
                <a:cs typeface="Times New Roman"/>
              </a:rPr>
              <a:t>AM </a:t>
            </a:r>
            <a:r>
              <a:rPr sz="2800" b="1" i="1" spc="-5" dirty="0">
                <a:latin typeface="Times New Roman"/>
                <a:cs typeface="Times New Roman"/>
              </a:rPr>
              <a:t>radio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ranges from </a:t>
            </a:r>
            <a:r>
              <a:rPr sz="2800" b="1" i="1" dirty="0">
                <a:latin typeface="Times New Roman"/>
                <a:cs typeface="Times New Roman"/>
              </a:rPr>
              <a:t>530 </a:t>
            </a:r>
            <a:r>
              <a:rPr sz="2800" b="1" i="1" spc="-10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1700 kHz.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will show the rationale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behind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10-kHz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Chapter</a:t>
            </a:r>
            <a:r>
              <a:rPr sz="2800" b="1" i="1" dirty="0">
                <a:latin typeface="Times New Roman"/>
                <a:cs typeface="Times New Roman"/>
              </a:rPr>
              <a:t> 5.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3.13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19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Another</a:t>
            </a:r>
            <a:r>
              <a:rPr sz="2800" b="1" i="1" spc="5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5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nonperiodic</a:t>
            </a:r>
            <a:r>
              <a:rPr sz="2800" b="1" i="1" spc="5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spc="5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signal propagated </a:t>
            </a:r>
            <a:r>
              <a:rPr sz="2800" b="1" i="1" dirty="0">
                <a:latin typeface="Times New Roman"/>
                <a:cs typeface="Times New Roman"/>
              </a:rPr>
              <a:t>by an </a:t>
            </a:r>
            <a:r>
              <a:rPr sz="2800" b="1" i="1" spc="-10" dirty="0">
                <a:latin typeface="Times New Roman"/>
                <a:cs typeface="Times New Roman"/>
              </a:rPr>
              <a:t>FM </a:t>
            </a:r>
            <a:r>
              <a:rPr sz="2800" b="1" i="1" dirty="0">
                <a:latin typeface="Times New Roman"/>
                <a:cs typeface="Times New Roman"/>
              </a:rPr>
              <a:t>radio station. </a:t>
            </a:r>
            <a:r>
              <a:rPr sz="2800" b="1" i="1" spc="-10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United States, each </a:t>
            </a:r>
            <a:r>
              <a:rPr sz="2800" b="1" i="1" spc="-10" dirty="0">
                <a:latin typeface="Times New Roman"/>
                <a:cs typeface="Times New Roman"/>
              </a:rPr>
              <a:t>FM </a:t>
            </a:r>
            <a:r>
              <a:rPr sz="2800" b="1" i="1" dirty="0">
                <a:latin typeface="Times New Roman"/>
                <a:cs typeface="Times New Roman"/>
              </a:rPr>
              <a:t>radio </a:t>
            </a:r>
            <a:r>
              <a:rPr sz="2800" b="1" i="1" spc="-5" dirty="0">
                <a:latin typeface="Times New Roman"/>
                <a:cs typeface="Times New Roman"/>
              </a:rPr>
              <a:t>station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assigned a </a:t>
            </a:r>
            <a:r>
              <a:rPr sz="2800" b="1" i="1" dirty="0">
                <a:latin typeface="Times New Roman"/>
                <a:cs typeface="Times New Roman"/>
              </a:rPr>
              <a:t>200-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 </a:t>
            </a:r>
            <a:r>
              <a:rPr sz="2800" b="1" i="1" dirty="0">
                <a:latin typeface="Times New Roman"/>
                <a:cs typeface="Times New Roman"/>
              </a:rPr>
              <a:t>bandwidth. The </a:t>
            </a:r>
            <a:r>
              <a:rPr sz="2800" b="1" i="1" spc="-5" dirty="0">
                <a:latin typeface="Times New Roman"/>
                <a:cs typeface="Times New Roman"/>
              </a:rPr>
              <a:t>total bandwidth dedicated </a:t>
            </a:r>
            <a:r>
              <a:rPr sz="2800" b="1" i="1" spc="-10" dirty="0">
                <a:latin typeface="Times New Roman"/>
                <a:cs typeface="Times New Roman"/>
              </a:rPr>
              <a:t>to FM </a:t>
            </a:r>
            <a:r>
              <a:rPr sz="2800" b="1" i="1" spc="-5" dirty="0">
                <a:latin typeface="Times New Roman"/>
                <a:cs typeface="Times New Roman"/>
              </a:rPr>
              <a:t> radio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ranges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dirty="0">
                <a:latin typeface="Times New Roman"/>
                <a:cs typeface="Times New Roman"/>
              </a:rPr>
              <a:t> 88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108 MHz.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5" dirty="0">
                <a:latin typeface="Times New Roman"/>
                <a:cs typeface="Times New Roman"/>
              </a:rPr>
              <a:t>We</a:t>
            </a:r>
            <a:r>
              <a:rPr sz="2800" b="1" i="1" spc="-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will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rationale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behind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 200-kHz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Chapter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5.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882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Another</a:t>
            </a:r>
            <a:r>
              <a:rPr sz="2800" b="1" i="1" spc="5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5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nonperiodic</a:t>
            </a:r>
            <a:r>
              <a:rPr sz="2800" b="1" i="1" spc="5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composite</a:t>
            </a:r>
            <a:r>
              <a:rPr sz="2800" b="1" i="1" spc="5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spc="5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signal received </a:t>
            </a:r>
            <a:r>
              <a:rPr sz="2800" b="1" i="1" dirty="0">
                <a:latin typeface="Times New Roman"/>
                <a:cs typeface="Times New Roman"/>
              </a:rPr>
              <a:t>by an </a:t>
            </a:r>
            <a:r>
              <a:rPr sz="2800" b="1" i="1" spc="-5" dirty="0">
                <a:latin typeface="Times New Roman"/>
                <a:cs typeface="Times New Roman"/>
              </a:rPr>
              <a:t>old-fashioned analog </a:t>
            </a:r>
            <a:r>
              <a:rPr sz="2800" b="1" i="1" dirty="0">
                <a:latin typeface="Times New Roman"/>
                <a:cs typeface="Times New Roman"/>
              </a:rPr>
              <a:t>black-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and-white </a:t>
            </a:r>
            <a:r>
              <a:rPr sz="2800" b="1" i="1" spc="-130" dirty="0">
                <a:latin typeface="Times New Roman"/>
                <a:cs typeface="Times New Roman"/>
              </a:rPr>
              <a:t>TV.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TV </a:t>
            </a:r>
            <a:r>
              <a:rPr sz="2800" b="1" i="1" spc="-5" dirty="0">
                <a:latin typeface="Times New Roman"/>
                <a:cs typeface="Times New Roman"/>
              </a:rPr>
              <a:t>screen is made up of pixels. If </a:t>
            </a:r>
            <a:r>
              <a:rPr sz="2800" b="1" i="1" spc="-15" dirty="0">
                <a:latin typeface="Times New Roman"/>
                <a:cs typeface="Times New Roman"/>
              </a:rPr>
              <a:t>we 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assume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resolution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525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×</a:t>
            </a:r>
            <a:r>
              <a:rPr sz="2800" b="1" i="1" dirty="0">
                <a:latin typeface="Times New Roman"/>
                <a:cs typeface="Times New Roman"/>
              </a:rPr>
              <a:t> 700,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367,500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pixels per screen. If we scan the </a:t>
            </a:r>
            <a:r>
              <a:rPr sz="2800" b="1" i="1" spc="-10" dirty="0">
                <a:latin typeface="Times New Roman"/>
                <a:cs typeface="Times New Roman"/>
              </a:rPr>
              <a:t>screen </a:t>
            </a:r>
            <a:r>
              <a:rPr sz="2800" b="1" i="1" dirty="0">
                <a:latin typeface="Times New Roman"/>
                <a:cs typeface="Times New Roman"/>
              </a:rPr>
              <a:t>30 </a:t>
            </a:r>
            <a:r>
              <a:rPr sz="2800" b="1" i="1" spc="-5" dirty="0">
                <a:latin typeface="Times New Roman"/>
                <a:cs typeface="Times New Roman"/>
              </a:rPr>
              <a:t>times </a:t>
            </a:r>
            <a:r>
              <a:rPr sz="2800" b="1" i="1" spc="-10" dirty="0">
                <a:latin typeface="Times New Roman"/>
                <a:cs typeface="Times New Roman"/>
              </a:rPr>
              <a:t>per </a:t>
            </a:r>
            <a:r>
              <a:rPr sz="2800" b="1" i="1" spc="-5" dirty="0">
                <a:latin typeface="Times New Roman"/>
                <a:cs typeface="Times New Roman"/>
              </a:rPr>
              <a:t> second,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367,500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×</a:t>
            </a:r>
            <a:r>
              <a:rPr sz="2800" b="1" i="1" dirty="0">
                <a:latin typeface="Times New Roman"/>
                <a:cs typeface="Times New Roman"/>
              </a:rPr>
              <a:t> 30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=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11,025,000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pixels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second.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worst-case scenario is alternating black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white </a:t>
            </a:r>
            <a:r>
              <a:rPr sz="2800" b="1" i="1" dirty="0">
                <a:latin typeface="Times New Roman"/>
                <a:cs typeface="Times New Roman"/>
              </a:rPr>
              <a:t>pixels.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can send 2 pixels </a:t>
            </a:r>
            <a:r>
              <a:rPr sz="2800" b="1" i="1" spc="-10" dirty="0">
                <a:latin typeface="Times New Roman"/>
                <a:cs typeface="Times New Roman"/>
              </a:rPr>
              <a:t>per cycle. </a:t>
            </a:r>
            <a:r>
              <a:rPr sz="2800" b="1" i="1" spc="-5" dirty="0">
                <a:latin typeface="Times New Roman"/>
                <a:cs typeface="Times New Roman"/>
              </a:rPr>
              <a:t>Therefore,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 need </a:t>
            </a:r>
            <a:r>
              <a:rPr sz="2800" b="1" i="1" spc="-15" dirty="0">
                <a:latin typeface="Times New Roman"/>
                <a:cs typeface="Times New Roman"/>
              </a:rPr>
              <a:t>11,025,000 </a:t>
            </a:r>
            <a:r>
              <a:rPr sz="2800" b="1" i="1" spc="-5" dirty="0">
                <a:latin typeface="Times New Roman"/>
                <a:cs typeface="Times New Roman"/>
              </a:rPr>
              <a:t>/ 2 = </a:t>
            </a:r>
            <a:r>
              <a:rPr sz="2800" b="1" i="1" dirty="0">
                <a:latin typeface="Times New Roman"/>
                <a:cs typeface="Times New Roman"/>
              </a:rPr>
              <a:t>5,512,500 </a:t>
            </a:r>
            <a:r>
              <a:rPr sz="2800" b="1" i="1" spc="-10" dirty="0">
                <a:latin typeface="Times New Roman"/>
                <a:cs typeface="Times New Roman"/>
              </a:rPr>
              <a:t>cycles </a:t>
            </a:r>
            <a:r>
              <a:rPr sz="2800" b="1" i="1" spc="-5" dirty="0">
                <a:latin typeface="Times New Roman"/>
                <a:cs typeface="Times New Roman"/>
              </a:rPr>
              <a:t>per second,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Hz.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bandwidth </a:t>
            </a:r>
            <a:r>
              <a:rPr sz="2800" b="1" i="1" spc="-5" dirty="0">
                <a:latin typeface="Times New Roman"/>
                <a:cs typeface="Times New Roman"/>
              </a:rPr>
              <a:t>needed is 5.5125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MHz.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548001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5257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300" y="2624201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824"/>
                </a:lnTo>
                <a:lnTo>
                  <a:pt x="8077200" y="2528824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306" y="2645410"/>
            <a:ext cx="685673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Signals</a:t>
            </a:r>
            <a:r>
              <a:rPr sz="32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can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analog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digital.</a:t>
            </a:r>
            <a:endParaRPr sz="3200">
              <a:latin typeface="Arial"/>
              <a:cs typeface="Arial"/>
            </a:endParaRPr>
          </a:p>
          <a:p>
            <a:pPr marL="12700" marR="5080" indent="3175" algn="ctr">
              <a:lnSpc>
                <a:spcPct val="100000"/>
              </a:lnSpc>
            </a:pP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Analog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signals can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have an infinite </a:t>
            </a:r>
            <a:r>
              <a:rPr sz="3200" spc="-8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values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in a</a:t>
            </a:r>
            <a:r>
              <a:rPr sz="32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range;</a:t>
            </a:r>
            <a:r>
              <a:rPr sz="3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digital </a:t>
            </a:r>
            <a:r>
              <a:rPr sz="3200" spc="-8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signals can have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only a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limited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 number</a:t>
            </a:r>
            <a:r>
              <a:rPr sz="32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00"/>
                </a:solidFill>
                <a:latin typeface="Arial"/>
                <a:cs typeface="Arial"/>
              </a:rPr>
              <a:t>values.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04936"/>
            <a:ext cx="1143000" cy="56673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69442" y="19260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50900"/>
            <a:chOff x="-6350" y="0"/>
            <a:chExt cx="9156700" cy="850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0"/>
              <a:ext cx="678180" cy="652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" y="0"/>
              <a:ext cx="702563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8" y="0"/>
              <a:ext cx="3020568" cy="6522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55880"/>
            <a:ext cx="28086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sz="3200" spc="-535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3200" spc="29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3200" spc="-535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3200" spc="-730" dirty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sz="3200" spc="-29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200" spc="-710" dirty="0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sz="3200" spc="-12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3200" cap="small" spc="-16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spc="-5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200" cap="small" spc="4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2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spc="-475" dirty="0">
                <a:solidFill>
                  <a:srgbClr val="000000"/>
                </a:solidFill>
                <a:latin typeface="Calibri"/>
                <a:cs typeface="Calibri"/>
              </a:rPr>
              <a:t>SIG</a:t>
            </a:r>
            <a:r>
              <a:rPr sz="3200" spc="-69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sz="3200" spc="-5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200" cap="small" spc="45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200" spc="-365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858011"/>
            <a:ext cx="8848725" cy="2717800"/>
            <a:chOff x="0" y="858011"/>
            <a:chExt cx="8848725" cy="27178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" y="1081456"/>
              <a:ext cx="356616" cy="2736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723" y="858011"/>
              <a:ext cx="1680972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467" y="858011"/>
              <a:ext cx="752856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2095" y="858011"/>
              <a:ext cx="1286256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8123" y="858011"/>
              <a:ext cx="2171700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49596" y="858011"/>
              <a:ext cx="810768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0135" y="858011"/>
              <a:ext cx="851915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1823" y="858011"/>
              <a:ext cx="1485900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95971" y="858011"/>
              <a:ext cx="1452372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284731"/>
              <a:ext cx="2180844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40992" y="1284731"/>
              <a:ext cx="1008888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10027" y="1284731"/>
              <a:ext cx="1071372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41548" y="1284731"/>
              <a:ext cx="810768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12464" y="1284731"/>
              <a:ext cx="2173224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45835" y="1284731"/>
              <a:ext cx="810767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16752" y="1284731"/>
              <a:ext cx="653796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30696" y="1284731"/>
              <a:ext cx="1405127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95971" y="1284731"/>
              <a:ext cx="1365503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85988" y="1284731"/>
              <a:ext cx="562355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0" y="1711451"/>
              <a:ext cx="975360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9223" y="1711451"/>
              <a:ext cx="1786127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09216" y="1711451"/>
              <a:ext cx="653795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36876" y="1711451"/>
              <a:ext cx="653795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64535" y="1711451"/>
              <a:ext cx="1007363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45764" y="1711451"/>
              <a:ext cx="810767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930396" y="1711451"/>
              <a:ext cx="1679448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83708" y="1711451"/>
              <a:ext cx="790956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48528" y="1711451"/>
              <a:ext cx="652272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74664" y="1711451"/>
              <a:ext cx="1580388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328916" y="1711451"/>
              <a:ext cx="1519427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0" y="2138172"/>
              <a:ext cx="976884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2459" y="2138172"/>
              <a:ext cx="653796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41832" y="2138172"/>
              <a:ext cx="653795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51203" y="2138172"/>
              <a:ext cx="792479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699260" y="2138172"/>
              <a:ext cx="1088136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42972" y="2138172"/>
              <a:ext cx="1520952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88435" y="2138172"/>
              <a:ext cx="563879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07891" y="2138172"/>
              <a:ext cx="691896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55364" y="2138172"/>
              <a:ext cx="1405127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116067" y="2138172"/>
              <a:ext cx="1363980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35623" y="2138172"/>
              <a:ext cx="1008887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800088" y="2138172"/>
              <a:ext cx="1167383" cy="5836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23047" y="2138172"/>
              <a:ext cx="1225296" cy="5836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0" y="2564891"/>
              <a:ext cx="1095756" cy="5836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7804" y="2564891"/>
              <a:ext cx="989076" cy="5836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28927" y="2564891"/>
              <a:ext cx="1283208" cy="583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136648" y="2564891"/>
              <a:ext cx="563880" cy="5836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322576" y="2564891"/>
              <a:ext cx="812292" cy="5836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756916" y="2564891"/>
              <a:ext cx="1011935" cy="58369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390900" y="2564891"/>
              <a:ext cx="1194815" cy="5836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209288" y="2564891"/>
              <a:ext cx="868680" cy="58369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700015" y="2564891"/>
              <a:ext cx="1010412" cy="583691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332476" y="2564891"/>
              <a:ext cx="1147572" cy="58369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02096" y="2564891"/>
              <a:ext cx="1225296" cy="58369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949440" y="2564891"/>
              <a:ext cx="1149096" cy="58369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720583" y="2564891"/>
              <a:ext cx="653796" cy="58369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996428" y="2564891"/>
              <a:ext cx="851916" cy="58369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0" y="2991611"/>
              <a:ext cx="858012" cy="5836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469391" y="2991611"/>
              <a:ext cx="1165859" cy="58369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248155" y="2991611"/>
              <a:ext cx="1144524" cy="583691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17192" y="2991611"/>
              <a:ext cx="563880" cy="583691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260604" y="4492180"/>
            <a:ext cx="4724400" cy="379095"/>
            <a:chOff x="260604" y="4492180"/>
            <a:chExt cx="4724400" cy="379095"/>
          </a:xfrm>
        </p:grpSpPr>
        <p:pic>
          <p:nvPicPr>
            <p:cNvPr id="72" name="object 7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03276" y="4492180"/>
              <a:ext cx="4631435" cy="35112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60604" y="4757927"/>
              <a:ext cx="4724400" cy="112775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154939" y="949274"/>
            <a:ext cx="8455025" cy="5382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addition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</a:t>
            </a:r>
            <a:r>
              <a:rPr sz="2800" b="1" i="1" dirty="0">
                <a:latin typeface="Times New Roman"/>
                <a:cs typeface="Times New Roman"/>
              </a:rPr>
              <a:t> analog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information can </a:t>
            </a:r>
            <a:r>
              <a:rPr sz="2800" b="1" i="1" dirty="0">
                <a:latin typeface="Times New Roman"/>
                <a:cs typeface="Times New Roman"/>
              </a:rPr>
              <a:t>also be </a:t>
            </a:r>
            <a:r>
              <a:rPr sz="2800" b="1" i="1" spc="-5" dirty="0">
                <a:latin typeface="Times New Roman"/>
                <a:cs typeface="Times New Roman"/>
              </a:rPr>
              <a:t>represented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digital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.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example, a 1 </a:t>
            </a:r>
            <a:r>
              <a:rPr sz="2800" b="1" i="1" spc="-10" dirty="0">
                <a:latin typeface="Times New Roman"/>
                <a:cs typeface="Times New Roman"/>
              </a:rPr>
              <a:t>can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encoded </a:t>
            </a:r>
            <a:r>
              <a:rPr sz="2800" b="1" i="1" spc="-10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a positive voltage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 a 0 as zero voltage. A </a:t>
            </a:r>
            <a:r>
              <a:rPr sz="2800" b="1" i="1" dirty="0">
                <a:latin typeface="Times New Roman"/>
                <a:cs typeface="Times New Roman"/>
              </a:rPr>
              <a:t>digital signal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have </a:t>
            </a:r>
            <a:r>
              <a:rPr sz="2800" b="1" i="1" spc="-5" dirty="0">
                <a:latin typeface="Times New Roman"/>
                <a:cs typeface="Times New Roman"/>
              </a:rPr>
              <a:t>more </a:t>
            </a:r>
            <a:r>
              <a:rPr sz="2800" b="1" i="1" dirty="0">
                <a:latin typeface="Times New Roman"/>
                <a:cs typeface="Times New Roman"/>
              </a:rPr>
              <a:t> than </a:t>
            </a:r>
            <a:r>
              <a:rPr sz="2800" b="1" i="1" spc="-5" dirty="0">
                <a:latin typeface="Times New Roman"/>
                <a:cs typeface="Times New Roman"/>
              </a:rPr>
              <a:t>two levels. In </a:t>
            </a:r>
            <a:r>
              <a:rPr sz="2800" b="1" i="1" dirty="0">
                <a:latin typeface="Times New Roman"/>
                <a:cs typeface="Times New Roman"/>
              </a:rPr>
              <a:t>this </a:t>
            </a:r>
            <a:r>
              <a:rPr sz="2800" b="1" i="1" spc="-5" dirty="0">
                <a:latin typeface="Times New Roman"/>
                <a:cs typeface="Times New Roman"/>
              </a:rPr>
              <a:t>case, we can send more </a:t>
            </a:r>
            <a:r>
              <a:rPr sz="2800" b="1" i="1" dirty="0">
                <a:latin typeface="Times New Roman"/>
                <a:cs typeface="Times New Roman"/>
              </a:rPr>
              <a:t>than </a:t>
            </a:r>
            <a:r>
              <a:rPr sz="2800" b="1" i="1" spc="-5" dirty="0">
                <a:latin typeface="Times New Roman"/>
                <a:cs typeface="Times New Roman"/>
              </a:rPr>
              <a:t>1 </a:t>
            </a:r>
            <a:r>
              <a:rPr sz="2800" b="1" i="1" dirty="0">
                <a:latin typeface="Times New Roman"/>
                <a:cs typeface="Times New Roman"/>
              </a:rPr>
              <a:t>bit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 level.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</a:t>
            </a:r>
            <a:r>
              <a:rPr sz="28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88900" marR="6963409">
              <a:lnSpc>
                <a:spcPct val="100000"/>
              </a:lnSpc>
              <a:spcBef>
                <a:spcPts val="405"/>
              </a:spcBef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Bit Rate 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Bit</a:t>
            </a:r>
            <a:r>
              <a:rPr sz="2400" b="1" spc="-1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Length</a:t>
            </a:r>
            <a:endParaRPr sz="2400">
              <a:latin typeface="Times New Roman"/>
              <a:cs typeface="Times New Roman"/>
            </a:endParaRPr>
          </a:p>
          <a:p>
            <a:pPr marL="88900" marR="2670810">
              <a:lnSpc>
                <a:spcPct val="100000"/>
              </a:lnSpc>
            </a:pP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Digital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Signal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as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a Composite</a:t>
            </a:r>
            <a:r>
              <a:rPr sz="2400" b="1" spc="-1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Analog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Signal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Application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0952"/>
            <a:ext cx="787527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3.16	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signals: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one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sz="2000" i="1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levels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other</a:t>
            </a:r>
            <a:endParaRPr sz="2000">
              <a:latin typeface="Times New Roman"/>
              <a:cs typeface="Times New Roman"/>
            </a:endParaRPr>
          </a:p>
          <a:p>
            <a:pPr marL="1661795">
              <a:lnSpc>
                <a:spcPct val="100000"/>
              </a:lnSpc>
              <a:spcBef>
                <a:spcPts val="15"/>
              </a:spcBef>
            </a:pP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four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r>
              <a:rPr sz="20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levels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184275"/>
            <a:ext cx="5703951" cy="504795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4191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4562" y="3006386"/>
            <a:ext cx="7075170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5"/>
              </a:lnSpc>
            </a:pPr>
            <a:r>
              <a:rPr sz="2100" b="1" spc="15" dirty="0">
                <a:latin typeface="Arial"/>
                <a:cs typeface="Arial"/>
              </a:rPr>
              <a:t>Appendix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25" dirty="0">
                <a:latin typeface="Arial"/>
                <a:cs typeface="Arial"/>
              </a:rPr>
              <a:t>C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reviews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information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about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exponential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and</a:t>
            </a:r>
            <a:endParaRPr sz="21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35"/>
              </a:spcBef>
            </a:pPr>
            <a:r>
              <a:rPr sz="2100" b="1" spc="15" dirty="0">
                <a:latin typeface="Arial"/>
                <a:cs typeface="Arial"/>
              </a:rPr>
              <a:t>logarithmic</a:t>
            </a:r>
            <a:r>
              <a:rPr sz="2100" b="1" spc="-7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functions.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3621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95300" y="3048000"/>
            <a:ext cx="81153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356870" marR="311785" indent="8890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Appendix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reviews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information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about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exponential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logarithmic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functions.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digital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has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eight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levels.</a:t>
            </a:r>
            <a:r>
              <a:rPr sz="2800" b="1" i="1" spc="-5" dirty="0">
                <a:latin typeface="Times New Roman"/>
                <a:cs typeface="Times New Roman"/>
              </a:rPr>
              <a:t> How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many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needed per level?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calculate the </a:t>
            </a:r>
            <a:r>
              <a:rPr sz="2800" b="1" i="1" dirty="0">
                <a:latin typeface="Times New Roman"/>
                <a:cs typeface="Times New Roman"/>
              </a:rPr>
              <a:t>number of </a:t>
            </a:r>
            <a:r>
              <a:rPr sz="2800" b="1" i="1" spc="-5" dirty="0">
                <a:latin typeface="Times New Roman"/>
                <a:cs typeface="Times New Roman"/>
              </a:rPr>
              <a:t>bits from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formula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3.16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1626" y="3155950"/>
            <a:ext cx="4460875" cy="546100"/>
            <a:chOff x="2341626" y="3155950"/>
            <a:chExt cx="4460875" cy="546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8776" y="3213111"/>
              <a:ext cx="4337526" cy="4317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70201" y="3184525"/>
              <a:ext cx="4403725" cy="488950"/>
            </a:xfrm>
            <a:custGeom>
              <a:avLst/>
              <a:gdLst/>
              <a:ahLst/>
              <a:cxnLst/>
              <a:rect l="l" t="t" r="r" b="b"/>
              <a:pathLst>
                <a:path w="4403725" h="488950">
                  <a:moveTo>
                    <a:pt x="0" y="488950"/>
                  </a:moveTo>
                  <a:lnTo>
                    <a:pt x="4403725" y="488950"/>
                  </a:lnTo>
                  <a:lnTo>
                    <a:pt x="4403725" y="0"/>
                  </a:lnTo>
                  <a:lnTo>
                    <a:pt x="0" y="0"/>
                  </a:lnTo>
                  <a:lnTo>
                    <a:pt x="0" y="488950"/>
                  </a:lnTo>
                  <a:close/>
                </a:path>
              </a:pathLst>
            </a:custGeom>
            <a:ln w="5715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4227067"/>
            <a:ext cx="6023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 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 </a:t>
            </a:r>
            <a:r>
              <a:rPr sz="2800" b="1" i="1" spc="-5" dirty="0">
                <a:latin typeface="Times New Roman"/>
                <a:cs typeface="Times New Roman"/>
              </a:rPr>
              <a:t>3</a:t>
            </a:r>
            <a:r>
              <a:rPr sz="2800" b="1" i="1" dirty="0">
                <a:latin typeface="Times New Roman"/>
                <a:cs typeface="Times New Roman"/>
              </a:rPr>
              <a:t> bits.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19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digital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</a:t>
            </a:r>
            <a:r>
              <a:rPr sz="2800" b="1" i="1" dirty="0">
                <a:latin typeface="Times New Roman"/>
                <a:cs typeface="Times New Roman"/>
              </a:rPr>
              <a:t> nine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levels.</a:t>
            </a:r>
            <a:r>
              <a:rPr sz="2800" b="1" i="1" spc="-5" dirty="0">
                <a:latin typeface="Times New Roman"/>
                <a:cs typeface="Times New Roman"/>
              </a:rPr>
              <a:t> How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many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needed </a:t>
            </a:r>
            <a:r>
              <a:rPr sz="2800" b="1" i="1" dirty="0">
                <a:latin typeface="Times New Roman"/>
                <a:cs typeface="Times New Roman"/>
              </a:rPr>
              <a:t>per </a:t>
            </a:r>
            <a:r>
              <a:rPr sz="2800" b="1" i="1" spc="-5" dirty="0">
                <a:latin typeface="Times New Roman"/>
                <a:cs typeface="Times New Roman"/>
              </a:rPr>
              <a:t>level?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 the 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bits </a:t>
            </a:r>
            <a:r>
              <a:rPr sz="2800" b="1" i="1" spc="-15" dirty="0">
                <a:latin typeface="Times New Roman"/>
                <a:cs typeface="Times New Roman"/>
              </a:rPr>
              <a:t>by 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using</a:t>
            </a:r>
            <a:r>
              <a:rPr sz="2800" b="1" i="1" spc="5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formula.</a:t>
            </a:r>
            <a:r>
              <a:rPr sz="2800" b="1" i="1" spc="48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4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4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represented</a:t>
            </a:r>
            <a:r>
              <a:rPr sz="2800" b="1" i="1" spc="4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3.17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However,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answer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not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realistic.</a:t>
            </a:r>
            <a:r>
              <a:rPr sz="2800" b="1" i="1" dirty="0">
                <a:latin typeface="Times New Roman"/>
                <a:cs typeface="Times New Roman"/>
              </a:rPr>
              <a:t>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bits sent per level needs to </a:t>
            </a:r>
            <a:r>
              <a:rPr sz="2800" b="1" i="1" dirty="0">
                <a:latin typeface="Times New Roman"/>
                <a:cs typeface="Times New Roman"/>
              </a:rPr>
              <a:t>be an </a:t>
            </a:r>
            <a:r>
              <a:rPr sz="2800" b="1" i="1" spc="-5" dirty="0">
                <a:latin typeface="Times New Roman"/>
                <a:cs typeface="Times New Roman"/>
              </a:rPr>
              <a:t>integer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well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power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2.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5173"/>
            <a:ext cx="19634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solidFill>
                  <a:srgbClr val="333399"/>
                </a:solidFill>
                <a:latin typeface="Tahoma"/>
                <a:cs typeface="Tahoma"/>
              </a:rPr>
              <a:t>Bit</a:t>
            </a:r>
            <a:r>
              <a:rPr b="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b="0" spc="-10" dirty="0">
                <a:solidFill>
                  <a:srgbClr val="333399"/>
                </a:solidFill>
                <a:latin typeface="Tahoma"/>
                <a:cs typeface="Tahoma"/>
              </a:rPr>
              <a:t>Rate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pc="-5" dirty="0"/>
              <a:t>Most Digital Signals are non-periodic. Therefore, </a:t>
            </a:r>
            <a:r>
              <a:rPr dirty="0"/>
              <a:t> </a:t>
            </a:r>
            <a:r>
              <a:rPr spc="-5" dirty="0"/>
              <a:t>period</a:t>
            </a:r>
            <a:r>
              <a:rPr dirty="0"/>
              <a:t> </a:t>
            </a:r>
            <a:r>
              <a:rPr spc="-10" dirty="0"/>
              <a:t>and</a:t>
            </a:r>
            <a:r>
              <a:rPr spc="-5" dirty="0"/>
              <a:t> frequency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not</a:t>
            </a:r>
            <a:r>
              <a:rPr spc="5" dirty="0"/>
              <a:t> </a:t>
            </a:r>
            <a:r>
              <a:rPr spc="-5" dirty="0"/>
              <a:t>appropriate </a:t>
            </a:r>
            <a:r>
              <a:rPr dirty="0"/>
              <a:t> </a:t>
            </a:r>
            <a:r>
              <a:rPr spc="-5" dirty="0"/>
              <a:t>characteristics.</a:t>
            </a: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pc="-5" dirty="0"/>
              <a:t>Bit</a:t>
            </a:r>
            <a:r>
              <a:rPr spc="-30" dirty="0"/>
              <a:t> </a:t>
            </a:r>
            <a:r>
              <a:rPr spc="-5" dirty="0"/>
              <a:t>rate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used.</a:t>
            </a: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pc="-5" dirty="0"/>
              <a:t>Bit</a:t>
            </a:r>
            <a:r>
              <a:rPr spc="295" dirty="0"/>
              <a:t> </a:t>
            </a:r>
            <a:r>
              <a:rPr spc="-5" dirty="0"/>
              <a:t>rate</a:t>
            </a:r>
            <a:r>
              <a:rPr spc="300" dirty="0"/>
              <a:t> </a:t>
            </a:r>
            <a:r>
              <a:rPr spc="-5" dirty="0"/>
              <a:t>is</a:t>
            </a:r>
            <a:r>
              <a:rPr spc="300" dirty="0"/>
              <a:t> </a:t>
            </a:r>
            <a:r>
              <a:rPr spc="-5" dirty="0"/>
              <a:t>number</a:t>
            </a:r>
            <a:r>
              <a:rPr spc="320" dirty="0"/>
              <a:t> </a:t>
            </a:r>
            <a:r>
              <a:rPr dirty="0"/>
              <a:t>of</a:t>
            </a:r>
            <a:r>
              <a:rPr spc="300" dirty="0"/>
              <a:t> </a:t>
            </a:r>
            <a:r>
              <a:rPr spc="-5" dirty="0"/>
              <a:t>bits</a:t>
            </a:r>
            <a:r>
              <a:rPr spc="310" dirty="0"/>
              <a:t> </a:t>
            </a:r>
            <a:r>
              <a:rPr spc="-5" dirty="0"/>
              <a:t>sent</a:t>
            </a:r>
            <a:r>
              <a:rPr spc="290" dirty="0"/>
              <a:t> </a:t>
            </a:r>
            <a:r>
              <a:rPr spc="-5" dirty="0"/>
              <a:t>in</a:t>
            </a:r>
            <a:r>
              <a:rPr spc="305" dirty="0"/>
              <a:t> </a:t>
            </a:r>
            <a:r>
              <a:rPr dirty="0"/>
              <a:t>1s.</a:t>
            </a:r>
            <a:r>
              <a:rPr spc="295" dirty="0"/>
              <a:t> </a:t>
            </a:r>
            <a:r>
              <a:rPr spc="-5" dirty="0"/>
              <a:t>Expressed</a:t>
            </a:r>
            <a:r>
              <a:rPr spc="300" dirty="0"/>
              <a:t> </a:t>
            </a:r>
            <a:r>
              <a:rPr spc="-15" dirty="0"/>
              <a:t>in</a:t>
            </a:r>
          </a:p>
          <a:p>
            <a:pPr marL="355600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bps.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Assume </a:t>
            </a:r>
            <a:r>
              <a:rPr sz="2800" b="1" i="1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need to download text documents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the rate </a:t>
            </a:r>
            <a:r>
              <a:rPr sz="2800" b="1" i="1" dirty="0">
                <a:latin typeface="Times New Roman"/>
                <a:cs typeface="Times New Roman"/>
              </a:rPr>
              <a:t> of 100 </a:t>
            </a:r>
            <a:r>
              <a:rPr sz="2800" b="1" i="1" spc="-5" dirty="0">
                <a:latin typeface="Times New Roman"/>
                <a:cs typeface="Times New Roman"/>
              </a:rPr>
              <a:t>pages per minute. </a:t>
            </a:r>
            <a:r>
              <a:rPr sz="2800" b="1" i="1" dirty="0">
                <a:latin typeface="Times New Roman"/>
                <a:cs typeface="Times New Roman"/>
              </a:rPr>
              <a:t>What </a:t>
            </a:r>
            <a:r>
              <a:rPr sz="2800" b="1" i="1" spc="-5" dirty="0">
                <a:latin typeface="Times New Roman"/>
                <a:cs typeface="Times New Roman"/>
              </a:rPr>
              <a:t>is the required bit rate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page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average </a:t>
            </a:r>
            <a:r>
              <a:rPr sz="2800" b="1" i="1" dirty="0">
                <a:latin typeface="Times New Roman"/>
                <a:cs typeface="Times New Roman"/>
              </a:rPr>
              <a:t>of 24 lines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80 </a:t>
            </a:r>
            <a:r>
              <a:rPr sz="2800" b="1" i="1" spc="-5" dirty="0">
                <a:latin typeface="Times New Roman"/>
                <a:cs typeface="Times New Roman"/>
              </a:rPr>
              <a:t>characters in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line.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we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assume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character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requires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bit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3.18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2698" y="4660900"/>
            <a:ext cx="5577205" cy="501650"/>
            <a:chOff x="1782698" y="4660900"/>
            <a:chExt cx="5577205" cy="501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975" y="4718053"/>
              <a:ext cx="5435584" cy="3873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82699" y="4660899"/>
              <a:ext cx="5577205" cy="501650"/>
            </a:xfrm>
            <a:custGeom>
              <a:avLst/>
              <a:gdLst/>
              <a:ahLst/>
              <a:cxnLst/>
              <a:rect l="l" t="t" r="r" b="b"/>
              <a:pathLst>
                <a:path w="5577205" h="501650">
                  <a:moveTo>
                    <a:pt x="5531231" y="45720"/>
                  </a:moveTo>
                  <a:lnTo>
                    <a:pt x="5519801" y="45720"/>
                  </a:lnTo>
                  <a:lnTo>
                    <a:pt x="5519801" y="57150"/>
                  </a:lnTo>
                  <a:lnTo>
                    <a:pt x="5519801" y="444500"/>
                  </a:lnTo>
                  <a:lnTo>
                    <a:pt x="57150" y="444500"/>
                  </a:lnTo>
                  <a:lnTo>
                    <a:pt x="57150" y="57150"/>
                  </a:lnTo>
                  <a:lnTo>
                    <a:pt x="5519801" y="57150"/>
                  </a:lnTo>
                  <a:lnTo>
                    <a:pt x="55198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44500"/>
                  </a:lnTo>
                  <a:lnTo>
                    <a:pt x="45720" y="455930"/>
                  </a:lnTo>
                  <a:lnTo>
                    <a:pt x="5531231" y="455930"/>
                  </a:lnTo>
                  <a:lnTo>
                    <a:pt x="5531231" y="444500"/>
                  </a:lnTo>
                  <a:lnTo>
                    <a:pt x="5531231" y="57150"/>
                  </a:lnTo>
                  <a:lnTo>
                    <a:pt x="5531231" y="45720"/>
                  </a:lnTo>
                  <a:close/>
                </a:path>
                <a:path w="5577205" h="501650">
                  <a:moveTo>
                    <a:pt x="5576951" y="0"/>
                  </a:moveTo>
                  <a:lnTo>
                    <a:pt x="5542661" y="0"/>
                  </a:lnTo>
                  <a:lnTo>
                    <a:pt x="5542661" y="34290"/>
                  </a:lnTo>
                  <a:lnTo>
                    <a:pt x="5542661" y="467360"/>
                  </a:lnTo>
                  <a:lnTo>
                    <a:pt x="34290" y="467360"/>
                  </a:lnTo>
                  <a:lnTo>
                    <a:pt x="34290" y="34290"/>
                  </a:lnTo>
                  <a:lnTo>
                    <a:pt x="5542661" y="34290"/>
                  </a:lnTo>
                  <a:lnTo>
                    <a:pt x="55426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67360"/>
                  </a:lnTo>
                  <a:lnTo>
                    <a:pt x="0" y="501650"/>
                  </a:lnTo>
                  <a:lnTo>
                    <a:pt x="5576951" y="501650"/>
                  </a:lnTo>
                  <a:lnTo>
                    <a:pt x="5576951" y="467360"/>
                  </a:lnTo>
                  <a:lnTo>
                    <a:pt x="5576951" y="34290"/>
                  </a:lnTo>
                  <a:lnTo>
                    <a:pt x="55769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3129"/>
            <a:ext cx="837819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digitized voice channel, as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will see in Chapter 4, 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made</a:t>
            </a:r>
            <a:r>
              <a:rPr sz="2800" b="1" i="1" dirty="0">
                <a:latin typeface="Times New Roman"/>
                <a:cs typeface="Times New Roman"/>
              </a:rPr>
              <a:t> by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digitizing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4-kHz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analog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voice </a:t>
            </a:r>
            <a:r>
              <a:rPr sz="2800" b="1" i="1" dirty="0">
                <a:latin typeface="Times New Roman"/>
                <a:cs typeface="Times New Roman"/>
              </a:rPr>
              <a:t> signal.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need to </a:t>
            </a:r>
            <a:r>
              <a:rPr sz="2800" b="1" i="1" dirty="0">
                <a:latin typeface="Times New Roman"/>
                <a:cs typeface="Times New Roman"/>
              </a:rPr>
              <a:t>sample </a:t>
            </a:r>
            <a:r>
              <a:rPr sz="2800" b="1" i="1" spc="-5" dirty="0">
                <a:latin typeface="Times New Roman"/>
                <a:cs typeface="Times New Roman"/>
              </a:rPr>
              <a:t>the signal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twice the </a:t>
            </a:r>
            <a:r>
              <a:rPr sz="2800" b="1" i="1" dirty="0">
                <a:latin typeface="Times New Roman"/>
                <a:cs typeface="Times New Roman"/>
              </a:rPr>
              <a:t>highest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frequency (two </a:t>
            </a:r>
            <a:r>
              <a:rPr sz="2800" b="1" i="1" dirty="0">
                <a:latin typeface="Times New Roman"/>
                <a:cs typeface="Times New Roman"/>
              </a:rPr>
              <a:t>samples </a:t>
            </a:r>
            <a:r>
              <a:rPr sz="2800" b="1" i="1" spc="-5" dirty="0">
                <a:latin typeface="Times New Roman"/>
                <a:cs typeface="Times New Roman"/>
              </a:rPr>
              <a:t>per </a:t>
            </a:r>
            <a:r>
              <a:rPr sz="2800" b="1" i="1" dirty="0">
                <a:latin typeface="Times New Roman"/>
                <a:cs typeface="Times New Roman"/>
              </a:rPr>
              <a:t>hertz).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assume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each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sample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requires</a:t>
            </a:r>
            <a:r>
              <a:rPr sz="2800" b="1" i="1" spc="6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</a:t>
            </a:r>
            <a:r>
              <a:rPr sz="2800" b="1" i="1" spc="6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bits.</a:t>
            </a:r>
            <a:r>
              <a:rPr sz="2800" b="1" i="1" spc="6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spc="6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6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6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required</a:t>
            </a:r>
            <a:r>
              <a:rPr sz="2800" b="1" i="1" spc="6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6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3.19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30398" y="5002529"/>
            <a:ext cx="4281805" cy="464820"/>
            <a:chOff x="2430398" y="5002529"/>
            <a:chExt cx="4281805" cy="464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7675" y="5059359"/>
              <a:ext cx="4158214" cy="3508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30399" y="5002529"/>
              <a:ext cx="4281805" cy="464820"/>
            </a:xfrm>
            <a:custGeom>
              <a:avLst/>
              <a:gdLst/>
              <a:ahLst/>
              <a:cxnLst/>
              <a:rect l="l" t="t" r="r" b="b"/>
              <a:pathLst>
                <a:path w="4281805" h="464820">
                  <a:moveTo>
                    <a:pt x="4235831" y="45720"/>
                  </a:moveTo>
                  <a:lnTo>
                    <a:pt x="4224401" y="45720"/>
                  </a:lnTo>
                  <a:lnTo>
                    <a:pt x="4224401" y="57150"/>
                  </a:lnTo>
                  <a:lnTo>
                    <a:pt x="4224401" y="407670"/>
                  </a:lnTo>
                  <a:lnTo>
                    <a:pt x="57150" y="407670"/>
                  </a:lnTo>
                  <a:lnTo>
                    <a:pt x="57150" y="57150"/>
                  </a:lnTo>
                  <a:lnTo>
                    <a:pt x="4224401" y="57150"/>
                  </a:lnTo>
                  <a:lnTo>
                    <a:pt x="42244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07670"/>
                  </a:lnTo>
                  <a:lnTo>
                    <a:pt x="45720" y="419100"/>
                  </a:lnTo>
                  <a:lnTo>
                    <a:pt x="4235831" y="419100"/>
                  </a:lnTo>
                  <a:lnTo>
                    <a:pt x="4235831" y="407670"/>
                  </a:lnTo>
                  <a:lnTo>
                    <a:pt x="4235831" y="57150"/>
                  </a:lnTo>
                  <a:lnTo>
                    <a:pt x="4235831" y="56769"/>
                  </a:lnTo>
                  <a:lnTo>
                    <a:pt x="4235831" y="45720"/>
                  </a:lnTo>
                  <a:close/>
                </a:path>
                <a:path w="4281805" h="464820">
                  <a:moveTo>
                    <a:pt x="4281551" y="0"/>
                  </a:moveTo>
                  <a:lnTo>
                    <a:pt x="4247261" y="0"/>
                  </a:lnTo>
                  <a:lnTo>
                    <a:pt x="4247261" y="34290"/>
                  </a:lnTo>
                  <a:lnTo>
                    <a:pt x="4247261" y="430530"/>
                  </a:lnTo>
                  <a:lnTo>
                    <a:pt x="34290" y="430530"/>
                  </a:lnTo>
                  <a:lnTo>
                    <a:pt x="34290" y="34290"/>
                  </a:lnTo>
                  <a:lnTo>
                    <a:pt x="4247261" y="34290"/>
                  </a:lnTo>
                  <a:lnTo>
                    <a:pt x="42472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30530"/>
                  </a:lnTo>
                  <a:lnTo>
                    <a:pt x="0" y="464820"/>
                  </a:lnTo>
                  <a:lnTo>
                    <a:pt x="4281551" y="464820"/>
                  </a:lnTo>
                  <a:lnTo>
                    <a:pt x="4281551" y="430530"/>
                  </a:lnTo>
                  <a:lnTo>
                    <a:pt x="4281551" y="34290"/>
                  </a:lnTo>
                  <a:lnTo>
                    <a:pt x="4281551" y="33909"/>
                  </a:lnTo>
                  <a:lnTo>
                    <a:pt x="42815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3.20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240281"/>
            <a:ext cx="8451850" cy="5191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0440" algn="l"/>
                <a:tab pos="1395095" algn="l"/>
                <a:tab pos="2025650" algn="l"/>
                <a:tab pos="2578735" algn="l"/>
                <a:tab pos="3327400" algn="l"/>
                <a:tab pos="3940175" algn="l"/>
                <a:tab pos="6333490" algn="l"/>
                <a:tab pos="6957059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What	is	the	</a:t>
            </a:r>
            <a:r>
              <a:rPr sz="2800" b="1" i="1" dirty="0">
                <a:latin typeface="Times New Roman"/>
                <a:cs typeface="Times New Roman"/>
              </a:rPr>
              <a:t>bit	</a:t>
            </a:r>
            <a:r>
              <a:rPr sz="2800" b="1" i="1" spc="-5" dirty="0">
                <a:latin typeface="Times New Roman"/>
                <a:cs typeface="Times New Roman"/>
              </a:rPr>
              <a:t>rate	for	high-definition	</a:t>
            </a:r>
            <a:r>
              <a:rPr sz="2800" b="1" i="1" spc="-10" dirty="0">
                <a:latin typeface="Times New Roman"/>
                <a:cs typeface="Times New Roman"/>
              </a:rPr>
              <a:t>TV	</a:t>
            </a:r>
            <a:r>
              <a:rPr sz="2800" b="1" i="1" spc="-5" dirty="0">
                <a:latin typeface="Times New Roman"/>
                <a:cs typeface="Times New Roman"/>
              </a:rPr>
              <a:t>(HDTV)?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78105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HDTV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digital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to</a:t>
            </a:r>
            <a:r>
              <a:rPr sz="2800" b="1" i="1" spc="-5" dirty="0">
                <a:latin typeface="Times New Roman"/>
                <a:cs typeface="Times New Roman"/>
              </a:rPr>
              <a:t> broadcast</a:t>
            </a:r>
            <a:r>
              <a:rPr sz="2800" b="1" i="1" dirty="0">
                <a:latin typeface="Times New Roman"/>
                <a:cs typeface="Times New Roman"/>
              </a:rPr>
              <a:t> high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quality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video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signals.</a:t>
            </a:r>
            <a:r>
              <a:rPr sz="2800" b="1" i="1" spc="3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HDTV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screen</a:t>
            </a:r>
            <a:r>
              <a:rPr sz="2800" b="1" i="1" spc="3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3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normally</a:t>
            </a:r>
            <a:r>
              <a:rPr sz="2800" b="1" i="1" spc="3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3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ratio</a:t>
            </a:r>
            <a:r>
              <a:rPr sz="2800" b="1" i="1" spc="3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16 </a:t>
            </a:r>
            <a:r>
              <a:rPr sz="2800" b="1" i="1" spc="-5" dirty="0">
                <a:latin typeface="Times New Roman"/>
                <a:cs typeface="Times New Roman"/>
              </a:rPr>
              <a:t>: </a:t>
            </a:r>
            <a:r>
              <a:rPr sz="2800" b="1" i="1" dirty="0">
                <a:latin typeface="Times New Roman"/>
                <a:cs typeface="Times New Roman"/>
              </a:rPr>
              <a:t>9. </a:t>
            </a:r>
            <a:r>
              <a:rPr sz="2800" b="1" i="1" spc="-5" dirty="0">
                <a:latin typeface="Times New Roman"/>
                <a:cs typeface="Times New Roman"/>
              </a:rPr>
              <a:t>There are </a:t>
            </a:r>
            <a:r>
              <a:rPr sz="2800" b="1" i="1" dirty="0">
                <a:latin typeface="Times New Roman"/>
                <a:cs typeface="Times New Roman"/>
              </a:rPr>
              <a:t>1920 by </a:t>
            </a:r>
            <a:r>
              <a:rPr sz="2800" b="1" i="1" spc="-5" dirty="0">
                <a:latin typeface="Times New Roman"/>
                <a:cs typeface="Times New Roman"/>
              </a:rPr>
              <a:t>1080 pixels </a:t>
            </a:r>
            <a:r>
              <a:rPr sz="2800" b="1" i="1" spc="-10" dirty="0">
                <a:latin typeface="Times New Roman"/>
                <a:cs typeface="Times New Roman"/>
              </a:rPr>
              <a:t>per </a:t>
            </a:r>
            <a:r>
              <a:rPr sz="2800" b="1" i="1" spc="-5" dirty="0">
                <a:latin typeface="Times New Roman"/>
                <a:cs typeface="Times New Roman"/>
              </a:rPr>
              <a:t>screen,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screen is renewed 30 times per second. </a:t>
            </a:r>
            <a:r>
              <a:rPr sz="2800" b="1" i="1" spc="-15" dirty="0">
                <a:latin typeface="Times New Roman"/>
                <a:cs typeface="Times New Roman"/>
              </a:rPr>
              <a:t>Twenty-four </a:t>
            </a:r>
            <a:r>
              <a:rPr sz="2800" b="1" i="1" dirty="0">
                <a:latin typeface="Times New Roman"/>
                <a:cs typeface="Times New Roman"/>
              </a:rPr>
              <a:t>bits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represents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color </a:t>
            </a:r>
            <a:r>
              <a:rPr sz="2800" b="1" i="1" dirty="0">
                <a:latin typeface="Times New Roman"/>
                <a:cs typeface="Times New Roman"/>
              </a:rPr>
              <a:t>pixel.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889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TV</a:t>
            </a:r>
            <a:r>
              <a:rPr sz="2800" b="1" i="1" spc="-5" dirty="0">
                <a:latin typeface="Times New Roman"/>
                <a:cs typeface="Times New Roman"/>
              </a:rPr>
              <a:t> stations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reduce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20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40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compression.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9400" y="4935220"/>
            <a:ext cx="6045200" cy="455930"/>
            <a:chOff x="1549400" y="4935220"/>
            <a:chExt cx="6045200" cy="455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550" y="4992692"/>
              <a:ext cx="5904045" cy="34130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9400" y="4935219"/>
              <a:ext cx="6045200" cy="455930"/>
            </a:xfrm>
            <a:custGeom>
              <a:avLst/>
              <a:gdLst/>
              <a:ahLst/>
              <a:cxnLst/>
              <a:rect l="l" t="t" r="r" b="b"/>
              <a:pathLst>
                <a:path w="6045200" h="455929">
                  <a:moveTo>
                    <a:pt x="599948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398780"/>
                  </a:lnTo>
                  <a:lnTo>
                    <a:pt x="45720" y="410210"/>
                  </a:lnTo>
                  <a:lnTo>
                    <a:pt x="5999480" y="410210"/>
                  </a:lnTo>
                  <a:lnTo>
                    <a:pt x="5999480" y="398780"/>
                  </a:lnTo>
                  <a:lnTo>
                    <a:pt x="5999480" y="57404"/>
                  </a:lnTo>
                  <a:lnTo>
                    <a:pt x="5988050" y="57404"/>
                  </a:lnTo>
                  <a:lnTo>
                    <a:pt x="5988050" y="398780"/>
                  </a:lnTo>
                  <a:lnTo>
                    <a:pt x="57150" y="398780"/>
                  </a:lnTo>
                  <a:lnTo>
                    <a:pt x="57150" y="57150"/>
                  </a:lnTo>
                  <a:lnTo>
                    <a:pt x="5999480" y="57150"/>
                  </a:lnTo>
                  <a:lnTo>
                    <a:pt x="5999480" y="45720"/>
                  </a:lnTo>
                  <a:close/>
                </a:path>
                <a:path w="6045200" h="455929">
                  <a:moveTo>
                    <a:pt x="60452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421640"/>
                  </a:lnTo>
                  <a:lnTo>
                    <a:pt x="0" y="455930"/>
                  </a:lnTo>
                  <a:lnTo>
                    <a:pt x="6045200" y="455930"/>
                  </a:lnTo>
                  <a:lnTo>
                    <a:pt x="6045200" y="421640"/>
                  </a:lnTo>
                  <a:lnTo>
                    <a:pt x="6045200" y="34544"/>
                  </a:lnTo>
                  <a:lnTo>
                    <a:pt x="6010910" y="34544"/>
                  </a:lnTo>
                  <a:lnTo>
                    <a:pt x="6010910" y="421640"/>
                  </a:lnTo>
                  <a:lnTo>
                    <a:pt x="34290" y="421640"/>
                  </a:lnTo>
                  <a:lnTo>
                    <a:pt x="34290" y="34290"/>
                  </a:lnTo>
                  <a:lnTo>
                    <a:pt x="6045200" y="34290"/>
                  </a:lnTo>
                  <a:lnTo>
                    <a:pt x="60452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95173"/>
            <a:ext cx="25400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5" dirty="0">
                <a:solidFill>
                  <a:srgbClr val="333399"/>
                </a:solidFill>
                <a:latin typeface="Tahoma"/>
                <a:cs typeface="Tahoma"/>
              </a:rPr>
              <a:t>Bit</a:t>
            </a:r>
            <a:r>
              <a:rPr b="0" spc="-9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b="0" dirty="0">
                <a:solidFill>
                  <a:srgbClr val="333399"/>
                </a:solidFill>
                <a:latin typeface="Tahoma"/>
                <a:cs typeface="Tahoma"/>
              </a:rPr>
              <a:t>Length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845310"/>
            <a:ext cx="7728584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051560" algn="l"/>
                <a:tab pos="2268220" algn="l"/>
                <a:tab pos="2737485" algn="l"/>
                <a:tab pos="4271010" algn="l"/>
                <a:tab pos="5057140" algn="l"/>
                <a:tab pos="5685790" algn="l"/>
                <a:tab pos="7310120" algn="l"/>
              </a:tabLst>
            </a:pPr>
            <a:r>
              <a:rPr sz="3200" dirty="0">
                <a:latin typeface="Times New Roman"/>
                <a:cs typeface="Times New Roman"/>
              </a:rPr>
              <a:t>Bit	leng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dis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ce	one	bit	o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cupies	</a:t>
            </a:r>
            <a:r>
              <a:rPr sz="3200" spc="-10" dirty="0">
                <a:latin typeface="Times New Roman"/>
                <a:cs typeface="Times New Roman"/>
              </a:rPr>
              <a:t>on  </a:t>
            </a:r>
            <a:r>
              <a:rPr sz="3200" dirty="0">
                <a:latin typeface="Times New Roman"/>
                <a:cs typeface="Times New Roman"/>
              </a:rPr>
              <a:t>transmission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medium.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333CC"/>
              </a:buClr>
              <a:buFont typeface="Wingdings"/>
              <a:buChar char="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length=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propagation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speed*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duration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50594" y="705358"/>
            <a:ext cx="6510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" dirty="0">
                <a:latin typeface="Times New Roman"/>
                <a:cs typeface="Times New Roman"/>
              </a:rPr>
              <a:t>Comparison of </a:t>
            </a:r>
            <a:r>
              <a:rPr sz="3000" i="1" dirty="0">
                <a:latin typeface="Times New Roman"/>
                <a:cs typeface="Times New Roman"/>
              </a:rPr>
              <a:t>analog</a:t>
            </a:r>
            <a:r>
              <a:rPr sz="3000" i="1" spc="-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and</a:t>
            </a:r>
            <a:r>
              <a:rPr sz="3000" i="1" spc="-5" dirty="0">
                <a:latin typeface="Times New Roman"/>
                <a:cs typeface="Times New Roman"/>
              </a:rPr>
              <a:t> digital</a:t>
            </a:r>
            <a:r>
              <a:rPr sz="3000" i="1" spc="10" dirty="0">
                <a:latin typeface="Times New Roman"/>
                <a:cs typeface="Times New Roman"/>
              </a:rPr>
              <a:t> </a:t>
            </a:r>
            <a:r>
              <a:rPr sz="3000" i="1" spc="-5" dirty="0">
                <a:latin typeface="Times New Roman"/>
                <a:cs typeface="Times New Roman"/>
              </a:rPr>
              <a:t>signals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50" y="2389251"/>
            <a:ext cx="8528050" cy="285828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4079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3.18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Baseband</a:t>
            </a:r>
            <a:r>
              <a:rPr sz="2000" i="1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transmission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12" y="2719451"/>
            <a:ext cx="6681724" cy="164347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60</a:t>
            </a:fld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2362136"/>
            <a:ext cx="8153400" cy="648335"/>
            <a:chOff x="457200" y="2362136"/>
            <a:chExt cx="8153400" cy="648335"/>
          </a:xfrm>
        </p:grpSpPr>
        <p:sp>
          <p:nvSpPr>
            <p:cNvPr id="11" name="object 11"/>
            <p:cNvSpPr/>
            <p:nvPr/>
          </p:nvSpPr>
          <p:spPr>
            <a:xfrm>
              <a:off x="457200" y="297179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362136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4267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847725" marR="421005" indent="-421005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1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digital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composite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analog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with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infinite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5566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3.19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Bandwidths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 low-pass</a:t>
            </a:r>
            <a:r>
              <a:rPr sz="2000" i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channels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739251" cy="444690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6866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3.20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Baseband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transmission</a:t>
            </a:r>
            <a:r>
              <a:rPr sz="2000" i="1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using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dedicated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medium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2194949"/>
            <a:ext cx="8829675" cy="220845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1752536"/>
            <a:ext cx="8153400" cy="648335"/>
            <a:chOff x="457200" y="1752536"/>
            <a:chExt cx="8153400" cy="648335"/>
          </a:xfrm>
        </p:grpSpPr>
        <p:sp>
          <p:nvSpPr>
            <p:cNvPr id="11" name="object 11"/>
            <p:cNvSpPr/>
            <p:nvPr/>
          </p:nvSpPr>
          <p:spPr>
            <a:xfrm>
              <a:off x="457200" y="236219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752536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51054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" y="2454275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951"/>
                </a:lnTo>
                <a:lnTo>
                  <a:pt x="8077200" y="2528951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9805" y="2475738"/>
            <a:ext cx="7709534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Baseband </a:t>
            </a:r>
            <a:r>
              <a:rPr sz="3200" b="1" spc="-5" dirty="0">
                <a:latin typeface="Arial"/>
                <a:cs typeface="Arial"/>
              </a:rPr>
              <a:t>transmission </a:t>
            </a:r>
            <a:r>
              <a:rPr sz="3200" b="1" dirty="0">
                <a:latin typeface="Arial"/>
                <a:cs typeface="Arial"/>
              </a:rPr>
              <a:t>of a </a:t>
            </a:r>
            <a:r>
              <a:rPr sz="3200" b="1" spc="-5" dirty="0">
                <a:latin typeface="Arial"/>
                <a:cs typeface="Arial"/>
              </a:rPr>
              <a:t>digital </a:t>
            </a:r>
            <a:r>
              <a:rPr sz="3200" b="1" dirty="0">
                <a:latin typeface="Arial"/>
                <a:cs typeface="Arial"/>
              </a:rPr>
              <a:t> signal that </a:t>
            </a:r>
            <a:r>
              <a:rPr sz="3200" b="1" spc="-5" dirty="0">
                <a:latin typeface="Arial"/>
                <a:cs typeface="Arial"/>
              </a:rPr>
              <a:t>preserves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shape </a:t>
            </a:r>
            <a:r>
              <a:rPr sz="3200" b="1" dirty="0">
                <a:latin typeface="Arial"/>
                <a:cs typeface="Arial"/>
              </a:rPr>
              <a:t>of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digital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possible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only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have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low-pass channel </a:t>
            </a:r>
            <a:r>
              <a:rPr sz="3200" b="1" dirty="0">
                <a:latin typeface="Arial"/>
                <a:cs typeface="Arial"/>
              </a:rPr>
              <a:t>with an infinite or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very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</a:t>
            </a: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69442" y="17736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3400" y="47244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4938" y="2549186"/>
            <a:ext cx="7157720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355"/>
              </a:lnSpc>
            </a:pPr>
            <a:r>
              <a:rPr sz="2100" b="1" spc="15" dirty="0">
                <a:latin typeface="Arial"/>
                <a:cs typeface="Arial"/>
              </a:rPr>
              <a:t>In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baseband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transmission,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the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required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bandwidth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is</a:t>
            </a:r>
            <a:endParaRPr sz="21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35"/>
              </a:spcBef>
            </a:pPr>
            <a:r>
              <a:rPr sz="2100" b="1" spc="15" dirty="0">
                <a:latin typeface="Arial"/>
                <a:cs typeface="Arial"/>
              </a:rPr>
              <a:t>proportional</a:t>
            </a:r>
            <a:r>
              <a:rPr sz="2100" b="1" spc="-6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to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the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10" dirty="0">
                <a:latin typeface="Arial"/>
                <a:cs typeface="Arial"/>
              </a:rPr>
              <a:t>bit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rate;</a:t>
            </a:r>
            <a:endParaRPr sz="2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100" b="1" spc="10" dirty="0">
                <a:latin typeface="Arial"/>
                <a:cs typeface="Arial"/>
              </a:rPr>
              <a:t>if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we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need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to </a:t>
            </a:r>
            <a:r>
              <a:rPr sz="2100" b="1" spc="20" dirty="0">
                <a:latin typeface="Arial"/>
                <a:cs typeface="Arial"/>
              </a:rPr>
              <a:t>send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bits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-5" dirty="0">
                <a:latin typeface="Arial"/>
                <a:cs typeface="Arial"/>
              </a:rPr>
              <a:t>faster,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45" dirty="0">
                <a:latin typeface="Arial"/>
                <a:cs typeface="Arial"/>
              </a:rPr>
              <a:t>we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need</a:t>
            </a:r>
            <a:r>
              <a:rPr sz="2100" b="1" dirty="0">
                <a:latin typeface="Arial"/>
                <a:cs typeface="Arial"/>
              </a:rPr>
              <a:t> </a:t>
            </a:r>
            <a:r>
              <a:rPr sz="2100" b="1" spc="20" dirty="0">
                <a:latin typeface="Arial"/>
                <a:cs typeface="Arial"/>
              </a:rPr>
              <a:t>more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15" dirty="0">
                <a:latin typeface="Arial"/>
                <a:cs typeface="Arial"/>
              </a:rPr>
              <a:t>bandwidth.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19049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19260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12487"/>
            <a:ext cx="52070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5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66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300" y="2590800"/>
            <a:ext cx="81153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7165" marR="132080" indent="-1270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In </a:t>
            </a:r>
            <a:r>
              <a:rPr sz="3200" b="1" spc="-5" dirty="0">
                <a:latin typeface="Arial"/>
                <a:cs typeface="Arial"/>
              </a:rPr>
              <a:t>baseband transmission, </a:t>
            </a:r>
            <a:r>
              <a:rPr sz="3200" b="1" dirty="0">
                <a:latin typeface="Arial"/>
                <a:cs typeface="Arial"/>
              </a:rPr>
              <a:t>the required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proportional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rate;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if we </a:t>
            </a:r>
            <a:r>
              <a:rPr sz="3200" b="1" spc="-5" dirty="0">
                <a:latin typeface="Arial"/>
                <a:cs typeface="Arial"/>
              </a:rPr>
              <a:t>need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5" dirty="0">
                <a:latin typeface="Arial"/>
                <a:cs typeface="Arial"/>
              </a:rPr>
              <a:t>send </a:t>
            </a:r>
            <a:r>
              <a:rPr sz="3200" b="1" dirty="0">
                <a:latin typeface="Arial"/>
                <a:cs typeface="Arial"/>
              </a:rPr>
              <a:t>bits </a:t>
            </a:r>
            <a:r>
              <a:rPr sz="3200" b="1" spc="-30" dirty="0">
                <a:latin typeface="Arial"/>
                <a:cs typeface="Arial"/>
              </a:rPr>
              <a:t>faster, </a:t>
            </a:r>
            <a:r>
              <a:rPr sz="3200" b="1" dirty="0">
                <a:latin typeface="Arial"/>
                <a:cs typeface="Arial"/>
              </a:rPr>
              <a:t>we need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more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bandwidth.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27152"/>
            <a:ext cx="7038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3333CC"/>
                </a:solidFill>
              </a:rPr>
              <a:t>Broadband</a:t>
            </a:r>
            <a:r>
              <a:rPr sz="2400" spc="-40" dirty="0">
                <a:solidFill>
                  <a:srgbClr val="3333CC"/>
                </a:solidFill>
              </a:rPr>
              <a:t> </a:t>
            </a:r>
            <a:r>
              <a:rPr sz="2400" spc="-15" dirty="0">
                <a:solidFill>
                  <a:srgbClr val="3333CC"/>
                </a:solidFill>
              </a:rPr>
              <a:t>Transmission:</a:t>
            </a:r>
            <a:r>
              <a:rPr sz="2400" spc="15" dirty="0">
                <a:solidFill>
                  <a:srgbClr val="3333CC"/>
                </a:solidFill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Bandwidth</a:t>
            </a:r>
            <a:r>
              <a:rPr sz="20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 bandpass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channel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03" y="2615878"/>
            <a:ext cx="7885269" cy="17580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3.69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1523936"/>
            <a:ext cx="8153400" cy="648335"/>
            <a:chOff x="457200" y="1523936"/>
            <a:chExt cx="8153400" cy="648335"/>
          </a:xfrm>
        </p:grpSpPr>
        <p:sp>
          <p:nvSpPr>
            <p:cNvPr id="11" name="object 11"/>
            <p:cNvSpPr/>
            <p:nvPr/>
          </p:nvSpPr>
          <p:spPr>
            <a:xfrm>
              <a:off x="457200" y="21336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523936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48768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" y="2225675"/>
            <a:ext cx="8077200" cy="2529205"/>
          </a:xfrm>
          <a:custGeom>
            <a:avLst/>
            <a:gdLst/>
            <a:ahLst/>
            <a:cxnLst/>
            <a:rect l="l" t="t" r="r" b="b"/>
            <a:pathLst>
              <a:path w="8077200" h="2529204">
                <a:moveTo>
                  <a:pt x="8077200" y="0"/>
                </a:moveTo>
                <a:lnTo>
                  <a:pt x="0" y="0"/>
                </a:lnTo>
                <a:lnTo>
                  <a:pt x="0" y="2528951"/>
                </a:lnTo>
                <a:lnTo>
                  <a:pt x="8077200" y="2528951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0389" y="2247138"/>
            <a:ext cx="7506334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890" marR="126364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If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available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channel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bandpass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channel, </a:t>
            </a:r>
            <a:r>
              <a:rPr sz="3200" b="1" dirty="0">
                <a:latin typeface="Arial"/>
                <a:cs typeface="Arial"/>
              </a:rPr>
              <a:t>we cannot </a:t>
            </a:r>
            <a:r>
              <a:rPr sz="3200" b="1" spc="-5" dirty="0">
                <a:latin typeface="Arial"/>
                <a:cs typeface="Arial"/>
              </a:rPr>
              <a:t>send </a:t>
            </a:r>
            <a:r>
              <a:rPr sz="3200" b="1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digital </a:t>
            </a:r>
            <a:r>
              <a:rPr sz="3200" b="1" dirty="0">
                <a:latin typeface="Arial"/>
                <a:cs typeface="Arial"/>
              </a:rPr>
              <a:t> signal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directly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channel;</a:t>
            </a:r>
            <a:endParaRPr sz="32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need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convert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digital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analog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before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transmission.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69442" y="15450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74752"/>
            <a:ext cx="8091805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Figure</a:t>
            </a:r>
            <a:r>
              <a:rPr sz="2400" spc="-2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3.24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Modulation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0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 digital</a:t>
            </a:r>
            <a:r>
              <a:rPr sz="2000" i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signal</a:t>
            </a:r>
            <a:r>
              <a:rPr sz="20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0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transmission</a:t>
            </a:r>
            <a:r>
              <a:rPr sz="2000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on</a:t>
            </a:r>
            <a:r>
              <a:rPr sz="20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 bandpass</a:t>
            </a:r>
            <a:endParaRPr sz="2000">
              <a:latin typeface="Times New Roman"/>
              <a:cs typeface="Times New Roman"/>
            </a:endParaRPr>
          </a:p>
          <a:p>
            <a:pPr marL="1661795">
              <a:lnSpc>
                <a:spcPct val="100000"/>
              </a:lnSpc>
              <a:spcBef>
                <a:spcPts val="15"/>
              </a:spcBef>
            </a:pP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channel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775" y="1633601"/>
            <a:ext cx="8683625" cy="4309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81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latin typeface="Times New Roman"/>
                <a:cs typeface="Times New Roman"/>
              </a:rPr>
              <a:t>An</a:t>
            </a:r>
            <a:r>
              <a:rPr sz="2800" b="1" i="1" spc="-5" dirty="0">
                <a:latin typeface="Times New Roman"/>
                <a:cs typeface="Times New Roman"/>
              </a:rPr>
              <a:t> example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broadband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using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modulation is the sending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computer data through 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telephone subscriber line, the line connecting a resident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the central telephone </a:t>
            </a:r>
            <a:r>
              <a:rPr sz="2800" b="1" i="1" spc="-10" dirty="0">
                <a:latin typeface="Times New Roman"/>
                <a:cs typeface="Times New Roman"/>
              </a:rPr>
              <a:t>office. </a:t>
            </a:r>
            <a:r>
              <a:rPr sz="2800" b="1" i="1" spc="-5" dirty="0">
                <a:latin typeface="Times New Roman"/>
                <a:cs typeface="Times New Roman"/>
              </a:rPr>
              <a:t>These lines are designed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carry voice with a limited bandwidth. The channel 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considered a bandpass channel.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convert the digital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 from the computer to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analog </a:t>
            </a:r>
            <a:r>
              <a:rPr sz="2800" b="1" i="1" dirty="0">
                <a:latin typeface="Times New Roman"/>
                <a:cs typeface="Times New Roman"/>
              </a:rPr>
              <a:t>signal, and </a:t>
            </a:r>
            <a:r>
              <a:rPr sz="2800" b="1" i="1" spc="-5" dirty="0">
                <a:latin typeface="Times New Roman"/>
                <a:cs typeface="Times New Roman"/>
              </a:rPr>
              <a:t>send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analog</a:t>
            </a:r>
            <a:r>
              <a:rPr sz="2800" b="1" i="1" dirty="0">
                <a:latin typeface="Times New Roman"/>
                <a:cs typeface="Times New Roman"/>
              </a:rPr>
              <a:t> signal.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install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two</a:t>
            </a:r>
            <a:r>
              <a:rPr sz="2800" b="1" i="1" spc="-5" dirty="0">
                <a:latin typeface="Times New Roman"/>
                <a:cs typeface="Times New Roman"/>
              </a:rPr>
              <a:t> converters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change the digital signal to analog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vice versa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end.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converter,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case,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called 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modem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which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discuss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detail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Chapter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3.24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1828736"/>
            <a:ext cx="8153400" cy="648335"/>
            <a:chOff x="457200" y="1828736"/>
            <a:chExt cx="8153400" cy="648335"/>
          </a:xfrm>
        </p:grpSpPr>
        <p:sp>
          <p:nvSpPr>
            <p:cNvPr id="11" name="object 11"/>
            <p:cNvSpPr/>
            <p:nvPr/>
          </p:nvSpPr>
          <p:spPr>
            <a:xfrm>
              <a:off x="457200" y="2438399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828736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41910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300" y="2530475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60985" marR="252729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data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communications,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commonly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 periodic </a:t>
            </a:r>
            <a:r>
              <a:rPr sz="3200" b="1" spc="-5" dirty="0">
                <a:latin typeface="Arial"/>
                <a:cs typeface="Arial"/>
              </a:rPr>
              <a:t>analog signals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nonperiodic</a:t>
            </a:r>
            <a:r>
              <a:rPr sz="3200" b="1" spc="-7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digital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12487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latin typeface="Arial"/>
                <a:cs typeface="Arial"/>
              </a:rPr>
              <a:t>3.</a:t>
            </a:r>
            <a:fld id="{81D60167-4931-47E6-BA6A-407CBD079E47}" type="slidenum">
              <a:rPr sz="2000" b="1" dirty="0"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849881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9459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second example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the digital cellular telephone. For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better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reception,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digital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cellular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phones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convert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analog voice signal to a digital signal (see Chapter </a:t>
            </a:r>
            <a:r>
              <a:rPr sz="2800" b="1" i="1" dirty="0">
                <a:latin typeface="Times New Roman"/>
                <a:cs typeface="Times New Roman"/>
              </a:rPr>
              <a:t>16).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Although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allocated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company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providing digital cellular phone service is </a:t>
            </a:r>
            <a:r>
              <a:rPr sz="2800" b="1" i="1" spc="-10" dirty="0">
                <a:latin typeface="Times New Roman"/>
                <a:cs typeface="Times New Roman"/>
              </a:rPr>
              <a:t>very </a:t>
            </a:r>
            <a:r>
              <a:rPr sz="2800" b="1" i="1" spc="-5" dirty="0">
                <a:latin typeface="Times New Roman"/>
                <a:cs typeface="Times New Roman"/>
              </a:rPr>
              <a:t>wide,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 still cannot send the </a:t>
            </a:r>
            <a:r>
              <a:rPr sz="2800" b="1" i="1" dirty="0">
                <a:latin typeface="Times New Roman"/>
                <a:cs typeface="Times New Roman"/>
              </a:rPr>
              <a:t>digital signal </a:t>
            </a:r>
            <a:r>
              <a:rPr sz="2800" b="1" i="1" spc="-5" dirty="0">
                <a:latin typeface="Times New Roman"/>
                <a:cs typeface="Times New Roman"/>
              </a:rPr>
              <a:t>without conversion.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reason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that </a:t>
            </a:r>
            <a:r>
              <a:rPr sz="2800" b="1" i="1" spc="-5" dirty="0">
                <a:latin typeface="Times New Roman"/>
                <a:cs typeface="Times New Roman"/>
              </a:rPr>
              <a:t>we only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 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bandpass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available between caller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callee.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need to convert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digitized voice to a composite analog signal before </a:t>
            </a:r>
            <a:r>
              <a:rPr sz="2800" b="1" i="1" dirty="0">
                <a:latin typeface="Times New Roman"/>
                <a:cs typeface="Times New Roman"/>
              </a:rPr>
              <a:t> sending.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3.25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50900"/>
            <a:chOff x="-6350" y="0"/>
            <a:chExt cx="9156700" cy="850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0"/>
              <a:ext cx="2819400" cy="6522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55880"/>
            <a:ext cx="23056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3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3200" cap="small" spc="-16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spc="-5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cap="small" spc="-155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3200" spc="-54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3200" cap="small" spc="-165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spc="-434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320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200" cap="small" spc="4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3200" spc="-480" dirty="0">
                <a:solidFill>
                  <a:srgbClr val="000000"/>
                </a:solidFill>
                <a:latin typeface="Calibri"/>
                <a:cs typeface="Calibri"/>
              </a:rPr>
              <a:t>IMI</a:t>
            </a:r>
            <a:r>
              <a:rPr sz="3200" cap="small" spc="-170" dirty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sz="3200" spc="-37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934211"/>
            <a:ext cx="8848725" cy="2717800"/>
            <a:chOff x="0" y="934211"/>
            <a:chExt cx="8848725" cy="2717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516" y="1153096"/>
              <a:ext cx="259983" cy="2736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79" y="934211"/>
              <a:ext cx="1085088" cy="5836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891" y="934211"/>
              <a:ext cx="1920239" cy="58369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9755" y="934211"/>
              <a:ext cx="2467356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45735" y="934211"/>
              <a:ext cx="772667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77028" y="934211"/>
              <a:ext cx="1109472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3600" y="934211"/>
              <a:ext cx="2904744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360931"/>
              <a:ext cx="659892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2420" y="1360931"/>
              <a:ext cx="1088136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3083" y="1360931"/>
              <a:ext cx="1008888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14500" y="1360931"/>
              <a:ext cx="868680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35707" y="1360931"/>
              <a:ext cx="1008888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97123" y="1360931"/>
              <a:ext cx="1147572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97223" y="1360931"/>
              <a:ext cx="1197864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6091" y="1360931"/>
              <a:ext cx="772667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1288" y="1360931"/>
              <a:ext cx="989076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12891" y="1360931"/>
              <a:ext cx="947928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13347" y="1360931"/>
              <a:ext cx="1571244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37119" y="1360931"/>
              <a:ext cx="1106424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96071" y="1360931"/>
              <a:ext cx="652272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0" y="1787651"/>
              <a:ext cx="1607820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2332" y="1787651"/>
              <a:ext cx="563880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09116" y="1787651"/>
              <a:ext cx="1187196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09216" y="1787651"/>
              <a:ext cx="1048512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69107" y="1787651"/>
              <a:ext cx="1661160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43171" y="1787651"/>
              <a:ext cx="851915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07991" y="1787651"/>
              <a:ext cx="1225296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46191" y="1787651"/>
              <a:ext cx="1484375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55079" y="1787651"/>
              <a:ext cx="594359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1836" y="2214372"/>
              <a:ext cx="653796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143" y="2214372"/>
              <a:ext cx="563880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6927" y="2214372"/>
              <a:ext cx="1046988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29867" y="2214372"/>
              <a:ext cx="2019300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60548" y="2214372"/>
              <a:ext cx="1799844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11836" y="2641091"/>
              <a:ext cx="653796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143" y="2641091"/>
              <a:ext cx="563880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6927" y="2641091"/>
              <a:ext cx="1046988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229867" y="2641091"/>
              <a:ext cx="1144524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87295" y="2641091"/>
              <a:ext cx="772668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372867" y="2641091"/>
              <a:ext cx="929640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915411" y="2641091"/>
              <a:ext cx="1505712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30979" y="2641091"/>
              <a:ext cx="868679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514088" y="2641091"/>
              <a:ext cx="969263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11836" y="3067811"/>
              <a:ext cx="653796" cy="58369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0143" y="3067811"/>
              <a:ext cx="563880" cy="58369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6927" y="3067811"/>
              <a:ext cx="1046988" cy="58369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29867" y="3067811"/>
              <a:ext cx="1484376" cy="5836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324100" y="3067811"/>
              <a:ext cx="772668" cy="58369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711195" y="3067811"/>
              <a:ext cx="929640" cy="58369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253740" y="3067811"/>
              <a:ext cx="1661160" cy="58369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527803" y="3067811"/>
              <a:ext cx="1048512" cy="5836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190744" y="3067811"/>
              <a:ext cx="1144524" cy="58369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48171" y="3067811"/>
              <a:ext cx="772668" cy="58369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33744" y="3067811"/>
              <a:ext cx="1365503" cy="583692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260604" y="4492180"/>
            <a:ext cx="4724400" cy="379095"/>
            <a:chOff x="260604" y="4492180"/>
            <a:chExt cx="4724400" cy="379095"/>
          </a:xfrm>
        </p:grpSpPr>
        <p:pic>
          <p:nvPicPr>
            <p:cNvPr id="63" name="object 6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3276" y="4492180"/>
              <a:ext cx="4631435" cy="35112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0604" y="4757927"/>
              <a:ext cx="4724400" cy="112775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54939" y="1025779"/>
            <a:ext cx="8453755" cy="494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very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important</a:t>
            </a:r>
            <a:r>
              <a:rPr sz="2800" b="1" i="1" spc="3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consideration</a:t>
            </a:r>
            <a:r>
              <a:rPr sz="2800" b="1" i="1" spc="3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3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3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communications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how </a:t>
            </a:r>
            <a:r>
              <a:rPr sz="2800" b="1" i="1" spc="-5" dirty="0">
                <a:latin typeface="Times New Roman"/>
                <a:cs typeface="Times New Roman"/>
              </a:rPr>
              <a:t>fast we can send </a:t>
            </a:r>
            <a:r>
              <a:rPr sz="2800" b="1" i="1" dirty="0">
                <a:latin typeface="Times New Roman"/>
                <a:cs typeface="Times New Roman"/>
              </a:rPr>
              <a:t>data, </a:t>
            </a:r>
            <a:r>
              <a:rPr sz="2800" b="1" i="1" spc="-5" dirty="0">
                <a:latin typeface="Times New Roman"/>
                <a:cs typeface="Times New Roman"/>
              </a:rPr>
              <a:t>in bits per second, over 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channel.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depends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 </a:t>
            </a:r>
            <a:r>
              <a:rPr sz="2800" b="1" i="1" spc="-5" dirty="0">
                <a:latin typeface="Times New Roman"/>
                <a:cs typeface="Times New Roman"/>
              </a:rPr>
              <a:t>three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factors:</a:t>
            </a:r>
            <a:endParaRPr sz="2800">
              <a:latin typeface="Times New Roman"/>
              <a:cs typeface="Times New Roman"/>
            </a:endParaRPr>
          </a:p>
          <a:p>
            <a:pPr marL="632460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6330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bandwidth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available</a:t>
            </a:r>
            <a:endParaRPr sz="2800">
              <a:latin typeface="Times New Roman"/>
              <a:cs typeface="Times New Roman"/>
            </a:endParaRPr>
          </a:p>
          <a:p>
            <a:pPr marL="632460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6330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signals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  <a:p>
            <a:pPr marL="632460" indent="-355600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63309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quality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(the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</a:t>
            </a:r>
            <a:r>
              <a:rPr sz="2800" b="1" i="1" dirty="0">
                <a:latin typeface="Times New Roman"/>
                <a:cs typeface="Times New Roman"/>
              </a:rPr>
              <a:t> of </a:t>
            </a:r>
            <a:r>
              <a:rPr sz="2800" b="1" i="1" spc="-5" dirty="0">
                <a:latin typeface="Times New Roman"/>
                <a:cs typeface="Times New Roman"/>
              </a:rPr>
              <a:t>noise)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88900" marR="3667760" indent="29845">
              <a:lnSpc>
                <a:spcPct val="104000"/>
              </a:lnSpc>
              <a:spcBef>
                <a:spcPts val="243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</a:t>
            </a:r>
            <a:r>
              <a:rPr sz="2800" b="1" i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Noiseless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Channel: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Nyquist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Bit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Rate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Noisy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Channel:</a:t>
            </a:r>
            <a:r>
              <a:rPr sz="24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Shannon</a:t>
            </a:r>
            <a:r>
              <a:rPr sz="2400" b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Capacity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Using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Both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Limits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3.74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87" y="4267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647065" marR="513715" indent="-123825">
              <a:lnSpc>
                <a:spcPct val="100000"/>
              </a:lnSpc>
              <a:spcBef>
                <a:spcPts val="270"/>
              </a:spcBef>
            </a:pPr>
            <a:r>
              <a:rPr sz="3200" b="1" spc="-5" dirty="0">
                <a:latin typeface="Arial"/>
                <a:cs typeface="Arial"/>
              </a:rPr>
              <a:t>Increasing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levels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may </a:t>
            </a:r>
            <a:r>
              <a:rPr sz="3200" b="1" spc="-869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reduce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reliability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system.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2285936"/>
            <a:ext cx="1143000" cy="56673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9442" y="23074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3.75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1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95"/>
              </a:spcBef>
              <a:tabLst>
                <a:tab pos="991235" algn="l"/>
                <a:tab pos="1696720" algn="l"/>
                <a:tab pos="3070225" algn="l"/>
                <a:tab pos="4522470" algn="l"/>
                <a:tab pos="5147310" algn="l"/>
                <a:tab pos="5967730" algn="l"/>
                <a:tab pos="7025640" algn="l"/>
                <a:tab pos="790765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Does	the	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Nyqui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rem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r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te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g</a:t>
            </a:r>
            <a:r>
              <a:rPr sz="2800" b="1" i="1" spc="-5" dirty="0">
                <a:latin typeface="Times New Roman"/>
                <a:cs typeface="Times New Roman"/>
              </a:rPr>
              <a:t>ree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w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  intuitive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described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baseband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They match when we have only two </a:t>
            </a:r>
            <a:r>
              <a:rPr sz="2800" b="1" i="1" spc="-10" dirty="0">
                <a:latin typeface="Times New Roman"/>
                <a:cs typeface="Times New Roman"/>
              </a:rPr>
              <a:t>levels.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said, </a:t>
            </a:r>
            <a:r>
              <a:rPr sz="2800" b="1" i="1" spc="-5" dirty="0">
                <a:latin typeface="Times New Roman"/>
                <a:cs typeface="Times New Roman"/>
              </a:rPr>
              <a:t>in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baseband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 if </a:t>
            </a:r>
            <a:r>
              <a:rPr sz="2800" b="1" i="1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use only the </a:t>
            </a:r>
            <a:r>
              <a:rPr sz="2800" b="1" i="1" dirty="0">
                <a:latin typeface="Times New Roman"/>
                <a:cs typeface="Times New Roman"/>
              </a:rPr>
              <a:t>first </a:t>
            </a:r>
            <a:r>
              <a:rPr sz="2800" b="1" i="1" spc="-5" dirty="0">
                <a:latin typeface="Times New Roman"/>
                <a:cs typeface="Times New Roman"/>
              </a:rPr>
              <a:t>harmonic in the worst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case. </a:t>
            </a:r>
            <a:r>
              <a:rPr sz="2800" b="1" i="1" spc="-25" dirty="0">
                <a:latin typeface="Times New Roman"/>
                <a:cs typeface="Times New Roman"/>
              </a:rPr>
              <a:t>However, </a:t>
            </a:r>
            <a:r>
              <a:rPr sz="2800" b="1" i="1" spc="-5" dirty="0">
                <a:latin typeface="Times New Roman"/>
                <a:cs typeface="Times New Roman"/>
              </a:rPr>
              <a:t>the Nyquist formula is more general than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 we derived intuitively; it can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-5" dirty="0">
                <a:latin typeface="Times New Roman"/>
                <a:cs typeface="Times New Roman"/>
              </a:rPr>
              <a:t>applied </a:t>
            </a:r>
            <a:r>
              <a:rPr sz="2800" b="1" i="1" spc="-10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baseband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modulation.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Also,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applied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when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5" dirty="0">
                <a:latin typeface="Times New Roman"/>
                <a:cs typeface="Times New Roman"/>
              </a:rPr>
              <a:t> more levels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signals.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3.33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69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Consider a noiseless channel with a bandwidth </a:t>
            </a:r>
            <a:r>
              <a:rPr sz="2800" b="1" i="1" spc="-10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3000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Hz</a:t>
            </a:r>
            <a:r>
              <a:rPr sz="2800" b="1" i="1" spc="-5" dirty="0">
                <a:latin typeface="Times New Roman"/>
                <a:cs typeface="Times New Roman"/>
              </a:rPr>
              <a:t> transmitting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signal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</a:t>
            </a:r>
            <a:r>
              <a:rPr sz="2800" b="1" i="1" dirty="0">
                <a:latin typeface="Times New Roman"/>
                <a:cs typeface="Times New Roman"/>
              </a:rPr>
              <a:t> signal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levels.</a:t>
            </a:r>
            <a:r>
              <a:rPr sz="2800" b="1" i="1" dirty="0">
                <a:latin typeface="Times New Roman"/>
                <a:cs typeface="Times New Roman"/>
              </a:rPr>
              <a:t>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maximum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 can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3.34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1498" y="3195320"/>
            <a:ext cx="4460875" cy="466090"/>
            <a:chOff x="2341498" y="3195320"/>
            <a:chExt cx="4460875" cy="4660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8775" y="3252784"/>
              <a:ext cx="4337526" cy="3508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41499" y="3195319"/>
              <a:ext cx="4460875" cy="466090"/>
            </a:xfrm>
            <a:custGeom>
              <a:avLst/>
              <a:gdLst/>
              <a:ahLst/>
              <a:cxnLst/>
              <a:rect l="l" t="t" r="r" b="b"/>
              <a:pathLst>
                <a:path w="4460875" h="466089">
                  <a:moveTo>
                    <a:pt x="4415155" y="57404"/>
                  </a:moveTo>
                  <a:lnTo>
                    <a:pt x="4403725" y="57404"/>
                  </a:lnTo>
                  <a:lnTo>
                    <a:pt x="4403725" y="408305"/>
                  </a:lnTo>
                  <a:lnTo>
                    <a:pt x="4415155" y="408305"/>
                  </a:lnTo>
                  <a:lnTo>
                    <a:pt x="4415155" y="57404"/>
                  </a:lnTo>
                  <a:close/>
                </a:path>
                <a:path w="4460875" h="466089">
                  <a:moveTo>
                    <a:pt x="4415155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408940"/>
                  </a:lnTo>
                  <a:lnTo>
                    <a:pt x="45720" y="420370"/>
                  </a:lnTo>
                  <a:lnTo>
                    <a:pt x="4415155" y="420370"/>
                  </a:lnTo>
                  <a:lnTo>
                    <a:pt x="4415155" y="408940"/>
                  </a:lnTo>
                  <a:lnTo>
                    <a:pt x="57150" y="408940"/>
                  </a:lnTo>
                  <a:lnTo>
                    <a:pt x="57150" y="57150"/>
                  </a:lnTo>
                  <a:lnTo>
                    <a:pt x="4415155" y="57150"/>
                  </a:lnTo>
                  <a:lnTo>
                    <a:pt x="4415155" y="45720"/>
                  </a:lnTo>
                  <a:close/>
                </a:path>
                <a:path w="4460875" h="466089">
                  <a:moveTo>
                    <a:pt x="4460875" y="34544"/>
                  </a:moveTo>
                  <a:lnTo>
                    <a:pt x="4426585" y="34544"/>
                  </a:lnTo>
                  <a:lnTo>
                    <a:pt x="4426585" y="431165"/>
                  </a:lnTo>
                  <a:lnTo>
                    <a:pt x="4460875" y="431165"/>
                  </a:lnTo>
                  <a:lnTo>
                    <a:pt x="4460875" y="34544"/>
                  </a:lnTo>
                  <a:close/>
                </a:path>
                <a:path w="4460875" h="466089">
                  <a:moveTo>
                    <a:pt x="446087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431800"/>
                  </a:lnTo>
                  <a:lnTo>
                    <a:pt x="0" y="466090"/>
                  </a:lnTo>
                  <a:lnTo>
                    <a:pt x="4460875" y="466090"/>
                  </a:lnTo>
                  <a:lnTo>
                    <a:pt x="4460875" y="431800"/>
                  </a:lnTo>
                  <a:lnTo>
                    <a:pt x="34290" y="431800"/>
                  </a:lnTo>
                  <a:lnTo>
                    <a:pt x="34290" y="34290"/>
                  </a:lnTo>
                  <a:lnTo>
                    <a:pt x="4460875" y="34290"/>
                  </a:lnTo>
                  <a:lnTo>
                    <a:pt x="44608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3.77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91158"/>
            <a:ext cx="83775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Consider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noiseless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transmitting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 </a:t>
            </a:r>
            <a:r>
              <a:rPr sz="2800" b="1" i="1" spc="-10" dirty="0">
                <a:latin typeface="Times New Roman"/>
                <a:cs typeface="Times New Roman"/>
              </a:rPr>
              <a:t>with </a:t>
            </a:r>
            <a:r>
              <a:rPr sz="2800" b="1" i="1" spc="-5" dirty="0">
                <a:latin typeface="Times New Roman"/>
                <a:cs typeface="Times New Roman"/>
              </a:rPr>
              <a:t>four signal levels (for each level, we </a:t>
            </a:r>
            <a:r>
              <a:rPr sz="2800" b="1" i="1" dirty="0">
                <a:latin typeface="Times New Roman"/>
                <a:cs typeface="Times New Roman"/>
              </a:rPr>
              <a:t>send </a:t>
            </a:r>
            <a:r>
              <a:rPr sz="2800" b="1" i="1" spc="-5" dirty="0">
                <a:latin typeface="Times New Roman"/>
                <a:cs typeface="Times New Roman"/>
              </a:rPr>
              <a:t>2 </a:t>
            </a:r>
            <a:r>
              <a:rPr sz="2800" b="1" i="1" dirty="0">
                <a:latin typeface="Times New Roman"/>
                <a:cs typeface="Times New Roman"/>
              </a:rPr>
              <a:t> bits).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maximum</a:t>
            </a:r>
            <a:r>
              <a:rPr sz="2800" b="1" i="1" dirty="0">
                <a:latin typeface="Times New Roman"/>
                <a:cs typeface="Times New Roman"/>
              </a:rPr>
              <a:t> bit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b="1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3.35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28723" y="3187700"/>
            <a:ext cx="5685155" cy="482600"/>
            <a:chOff x="1728723" y="3187700"/>
            <a:chExt cx="5685155" cy="482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000" y="3244853"/>
              <a:ext cx="5543371" cy="368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28724" y="3187699"/>
              <a:ext cx="5685155" cy="482600"/>
            </a:xfrm>
            <a:custGeom>
              <a:avLst/>
              <a:gdLst/>
              <a:ahLst/>
              <a:cxnLst/>
              <a:rect l="l" t="t" r="r" b="b"/>
              <a:pathLst>
                <a:path w="5685155" h="482600">
                  <a:moveTo>
                    <a:pt x="5639181" y="45720"/>
                  </a:moveTo>
                  <a:lnTo>
                    <a:pt x="5627751" y="45720"/>
                  </a:lnTo>
                  <a:lnTo>
                    <a:pt x="5627751" y="57150"/>
                  </a:lnTo>
                  <a:lnTo>
                    <a:pt x="5627751" y="425450"/>
                  </a:lnTo>
                  <a:lnTo>
                    <a:pt x="57150" y="425450"/>
                  </a:lnTo>
                  <a:lnTo>
                    <a:pt x="57150" y="57150"/>
                  </a:lnTo>
                  <a:lnTo>
                    <a:pt x="5627751" y="57150"/>
                  </a:lnTo>
                  <a:lnTo>
                    <a:pt x="562775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25450"/>
                  </a:lnTo>
                  <a:lnTo>
                    <a:pt x="45720" y="436880"/>
                  </a:lnTo>
                  <a:lnTo>
                    <a:pt x="5639181" y="436880"/>
                  </a:lnTo>
                  <a:lnTo>
                    <a:pt x="5639181" y="425450"/>
                  </a:lnTo>
                  <a:lnTo>
                    <a:pt x="5639181" y="57150"/>
                  </a:lnTo>
                  <a:lnTo>
                    <a:pt x="5639181" y="45720"/>
                  </a:lnTo>
                  <a:close/>
                </a:path>
                <a:path w="5685155" h="482600">
                  <a:moveTo>
                    <a:pt x="5684901" y="0"/>
                  </a:moveTo>
                  <a:lnTo>
                    <a:pt x="5650611" y="0"/>
                  </a:lnTo>
                  <a:lnTo>
                    <a:pt x="5650611" y="34290"/>
                  </a:lnTo>
                  <a:lnTo>
                    <a:pt x="5650611" y="448310"/>
                  </a:lnTo>
                  <a:lnTo>
                    <a:pt x="34290" y="448310"/>
                  </a:lnTo>
                  <a:lnTo>
                    <a:pt x="34290" y="34290"/>
                  </a:lnTo>
                  <a:lnTo>
                    <a:pt x="5650611" y="34290"/>
                  </a:lnTo>
                  <a:lnTo>
                    <a:pt x="565061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48310"/>
                  </a:lnTo>
                  <a:lnTo>
                    <a:pt x="0" y="482600"/>
                  </a:lnTo>
                  <a:lnTo>
                    <a:pt x="5684901" y="482600"/>
                  </a:lnTo>
                  <a:lnTo>
                    <a:pt x="5684901" y="448310"/>
                  </a:lnTo>
                  <a:lnTo>
                    <a:pt x="5684901" y="34290"/>
                  </a:lnTo>
                  <a:lnTo>
                    <a:pt x="568490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3.78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692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265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over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noiseless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bandwidth </a:t>
            </a:r>
            <a:r>
              <a:rPr sz="2800" b="1" i="1" dirty="0">
                <a:latin typeface="Times New Roman"/>
                <a:cs typeface="Times New Roman"/>
              </a:rPr>
              <a:t>of 20 kHz. </a:t>
            </a:r>
            <a:r>
              <a:rPr sz="2800" b="1" i="1" spc="-5" dirty="0">
                <a:latin typeface="Times New Roman"/>
                <a:cs typeface="Times New Roman"/>
              </a:rPr>
              <a:t>How many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levels </a:t>
            </a:r>
            <a:r>
              <a:rPr sz="2800" b="1" i="1" dirty="0">
                <a:latin typeface="Times New Roman"/>
                <a:cs typeface="Times New Roman"/>
              </a:rPr>
              <a:t>do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 need?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 the Nyquist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formula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shown: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3.36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0225" y="3752850"/>
            <a:ext cx="5542280" cy="869950"/>
            <a:chOff x="1800225" y="3752850"/>
            <a:chExt cx="5542280" cy="869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5" y="3809998"/>
              <a:ext cx="5400663" cy="7556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00225" y="3752849"/>
              <a:ext cx="5542280" cy="869950"/>
            </a:xfrm>
            <a:custGeom>
              <a:avLst/>
              <a:gdLst/>
              <a:ahLst/>
              <a:cxnLst/>
              <a:rect l="l" t="t" r="r" b="b"/>
              <a:pathLst>
                <a:path w="5542280" h="869950">
                  <a:moveTo>
                    <a:pt x="5496179" y="45720"/>
                  </a:moveTo>
                  <a:lnTo>
                    <a:pt x="5484749" y="45720"/>
                  </a:lnTo>
                  <a:lnTo>
                    <a:pt x="5484749" y="57150"/>
                  </a:lnTo>
                  <a:lnTo>
                    <a:pt x="5484749" y="812800"/>
                  </a:lnTo>
                  <a:lnTo>
                    <a:pt x="57150" y="812800"/>
                  </a:lnTo>
                  <a:lnTo>
                    <a:pt x="57150" y="57150"/>
                  </a:lnTo>
                  <a:lnTo>
                    <a:pt x="5484749" y="57150"/>
                  </a:lnTo>
                  <a:lnTo>
                    <a:pt x="54847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812800"/>
                  </a:lnTo>
                  <a:lnTo>
                    <a:pt x="45720" y="824230"/>
                  </a:lnTo>
                  <a:lnTo>
                    <a:pt x="5496179" y="824230"/>
                  </a:lnTo>
                  <a:lnTo>
                    <a:pt x="5496179" y="812800"/>
                  </a:lnTo>
                  <a:lnTo>
                    <a:pt x="5496179" y="57150"/>
                  </a:lnTo>
                  <a:lnTo>
                    <a:pt x="5496179" y="45720"/>
                  </a:lnTo>
                  <a:close/>
                </a:path>
                <a:path w="5542280" h="869950">
                  <a:moveTo>
                    <a:pt x="5541899" y="0"/>
                  </a:moveTo>
                  <a:lnTo>
                    <a:pt x="5507609" y="0"/>
                  </a:lnTo>
                  <a:lnTo>
                    <a:pt x="5507609" y="34290"/>
                  </a:lnTo>
                  <a:lnTo>
                    <a:pt x="5507609" y="835660"/>
                  </a:lnTo>
                  <a:lnTo>
                    <a:pt x="34290" y="835660"/>
                  </a:lnTo>
                  <a:lnTo>
                    <a:pt x="34290" y="34290"/>
                  </a:lnTo>
                  <a:lnTo>
                    <a:pt x="5507609" y="34290"/>
                  </a:lnTo>
                  <a:lnTo>
                    <a:pt x="55076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835660"/>
                  </a:lnTo>
                  <a:lnTo>
                    <a:pt x="0" y="869950"/>
                  </a:lnTo>
                  <a:lnTo>
                    <a:pt x="5541899" y="869950"/>
                  </a:lnTo>
                  <a:lnTo>
                    <a:pt x="5541899" y="835660"/>
                  </a:lnTo>
                  <a:lnTo>
                    <a:pt x="5541899" y="34290"/>
                  </a:lnTo>
                  <a:lnTo>
                    <a:pt x="55418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4669916"/>
            <a:ext cx="83769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/>
                <a:cs typeface="Times New Roman"/>
              </a:rPr>
              <a:t>Since </a:t>
            </a:r>
            <a:r>
              <a:rPr sz="2800" b="1" i="1" spc="-5" dirty="0">
                <a:latin typeface="Times New Roman"/>
                <a:cs typeface="Times New Roman"/>
              </a:rPr>
              <a:t>this result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not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10" dirty="0">
                <a:latin typeface="Times New Roman"/>
                <a:cs typeface="Times New Roman"/>
              </a:rPr>
              <a:t>power </a:t>
            </a:r>
            <a:r>
              <a:rPr sz="2800" b="1" i="1" dirty="0">
                <a:latin typeface="Times New Roman"/>
                <a:cs typeface="Times New Roman"/>
              </a:rPr>
              <a:t>of 2, </a:t>
            </a:r>
            <a:r>
              <a:rPr sz="2800" b="1" i="1" spc="-5" dirty="0">
                <a:latin typeface="Times New Roman"/>
                <a:cs typeface="Times New Roman"/>
              </a:rPr>
              <a:t>we need to either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increase </a:t>
            </a:r>
            <a:r>
              <a:rPr sz="2800" b="1" i="1" spc="-10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number </a:t>
            </a:r>
            <a:r>
              <a:rPr sz="2800" b="1" i="1" spc="-5" dirty="0">
                <a:latin typeface="Times New Roman"/>
                <a:cs typeface="Times New Roman"/>
              </a:rPr>
              <a:t>of levels or reduce the bit rate. If </a:t>
            </a:r>
            <a:r>
              <a:rPr sz="2800" b="1" i="1" dirty="0">
                <a:latin typeface="Times New Roman"/>
                <a:cs typeface="Times New Roman"/>
              </a:rPr>
              <a:t>we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 </a:t>
            </a:r>
            <a:r>
              <a:rPr sz="2800" b="1" i="1" dirty="0">
                <a:latin typeface="Times New Roman"/>
                <a:cs typeface="Times New Roman"/>
              </a:rPr>
              <a:t>128 </a:t>
            </a:r>
            <a:r>
              <a:rPr sz="2800" b="1" i="1" spc="-5" dirty="0">
                <a:latin typeface="Times New Roman"/>
                <a:cs typeface="Times New Roman"/>
              </a:rPr>
              <a:t>levels, the </a:t>
            </a:r>
            <a:r>
              <a:rPr sz="2800" b="1" i="1" dirty="0">
                <a:latin typeface="Times New Roman"/>
                <a:cs typeface="Times New Roman"/>
              </a:rPr>
              <a:t>bit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280 </a:t>
            </a:r>
            <a:r>
              <a:rPr sz="2800" b="1" i="1" spc="-5" dirty="0">
                <a:latin typeface="Times New Roman"/>
                <a:cs typeface="Times New Roman"/>
              </a:rPr>
              <a:t>kbps. If we </a:t>
            </a:r>
            <a:r>
              <a:rPr sz="2800" b="1" i="1" dirty="0">
                <a:latin typeface="Times New Roman"/>
                <a:cs typeface="Times New Roman"/>
              </a:rPr>
              <a:t>have 64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levels,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 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240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3.79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92681"/>
            <a:ext cx="83769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Consider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extremely noisy channel in which the value 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signal-to-noise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ratio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almost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zero.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other </a:t>
            </a:r>
            <a:r>
              <a:rPr sz="2800" b="1" i="1" dirty="0">
                <a:latin typeface="Times New Roman"/>
                <a:cs typeface="Times New Roman"/>
              </a:rPr>
              <a:t> words,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noise </a:t>
            </a:r>
            <a:r>
              <a:rPr sz="2800" b="1" i="1" spc="-5" dirty="0">
                <a:latin typeface="Times New Roman"/>
                <a:cs typeface="Times New Roman"/>
              </a:rPr>
              <a:t>is so </a:t>
            </a:r>
            <a:r>
              <a:rPr sz="2800" b="1" i="1" dirty="0">
                <a:latin typeface="Times New Roman"/>
                <a:cs typeface="Times New Roman"/>
              </a:rPr>
              <a:t>strong </a:t>
            </a:r>
            <a:r>
              <a:rPr sz="2800" b="1" i="1" spc="-5" dirty="0">
                <a:latin typeface="Times New Roman"/>
                <a:cs typeface="Times New Roman"/>
              </a:rPr>
              <a:t>that the </a:t>
            </a:r>
            <a:r>
              <a:rPr sz="2800" b="1" i="1" dirty="0">
                <a:latin typeface="Times New Roman"/>
                <a:cs typeface="Times New Roman"/>
              </a:rPr>
              <a:t>signal </a:t>
            </a:r>
            <a:r>
              <a:rPr sz="2800" b="1" i="1" spc="-5" dirty="0">
                <a:latin typeface="Times New Roman"/>
                <a:cs typeface="Times New Roman"/>
              </a:rPr>
              <a:t>is faint. For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capacity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 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3.37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52525" y="3420109"/>
            <a:ext cx="6837680" cy="447040"/>
            <a:chOff x="1152525" y="3420109"/>
            <a:chExt cx="6837680" cy="447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675" y="3476624"/>
              <a:ext cx="6723126" cy="333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52525" y="3420109"/>
              <a:ext cx="6837680" cy="447040"/>
            </a:xfrm>
            <a:custGeom>
              <a:avLst/>
              <a:gdLst/>
              <a:ahLst/>
              <a:cxnLst/>
              <a:rect l="l" t="t" r="r" b="b"/>
              <a:pathLst>
                <a:path w="6837680" h="447039">
                  <a:moveTo>
                    <a:pt x="6791579" y="45720"/>
                  </a:moveTo>
                  <a:lnTo>
                    <a:pt x="6780149" y="45720"/>
                  </a:lnTo>
                  <a:lnTo>
                    <a:pt x="6780149" y="57150"/>
                  </a:lnTo>
                  <a:lnTo>
                    <a:pt x="6780149" y="389890"/>
                  </a:lnTo>
                  <a:lnTo>
                    <a:pt x="57150" y="389890"/>
                  </a:lnTo>
                  <a:lnTo>
                    <a:pt x="57150" y="57150"/>
                  </a:lnTo>
                  <a:lnTo>
                    <a:pt x="6780149" y="57150"/>
                  </a:lnTo>
                  <a:lnTo>
                    <a:pt x="67801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389890"/>
                  </a:lnTo>
                  <a:lnTo>
                    <a:pt x="45720" y="401320"/>
                  </a:lnTo>
                  <a:lnTo>
                    <a:pt x="6791579" y="401320"/>
                  </a:lnTo>
                  <a:lnTo>
                    <a:pt x="6791579" y="389890"/>
                  </a:lnTo>
                  <a:lnTo>
                    <a:pt x="6791579" y="57150"/>
                  </a:lnTo>
                  <a:lnTo>
                    <a:pt x="6791579" y="56515"/>
                  </a:lnTo>
                  <a:lnTo>
                    <a:pt x="6791579" y="45720"/>
                  </a:lnTo>
                  <a:close/>
                </a:path>
                <a:path w="6837680" h="447039">
                  <a:moveTo>
                    <a:pt x="6837299" y="0"/>
                  </a:moveTo>
                  <a:lnTo>
                    <a:pt x="6803009" y="0"/>
                  </a:lnTo>
                  <a:lnTo>
                    <a:pt x="6803009" y="34290"/>
                  </a:lnTo>
                  <a:lnTo>
                    <a:pt x="6803009" y="412750"/>
                  </a:lnTo>
                  <a:lnTo>
                    <a:pt x="34290" y="412750"/>
                  </a:lnTo>
                  <a:lnTo>
                    <a:pt x="34290" y="34290"/>
                  </a:lnTo>
                  <a:lnTo>
                    <a:pt x="6803009" y="34290"/>
                  </a:lnTo>
                  <a:lnTo>
                    <a:pt x="68030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12750"/>
                  </a:lnTo>
                  <a:lnTo>
                    <a:pt x="0" y="447040"/>
                  </a:lnTo>
                  <a:lnTo>
                    <a:pt x="6837299" y="447040"/>
                  </a:lnTo>
                  <a:lnTo>
                    <a:pt x="6837299" y="412750"/>
                  </a:lnTo>
                  <a:lnTo>
                    <a:pt x="6837299" y="34290"/>
                  </a:lnTo>
                  <a:lnTo>
                    <a:pt x="6837299" y="33655"/>
                  </a:lnTo>
                  <a:lnTo>
                    <a:pt x="68372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4211192"/>
            <a:ext cx="83775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means</a:t>
            </a:r>
            <a:r>
              <a:rPr sz="2800" b="1" i="1" dirty="0">
                <a:latin typeface="Times New Roman"/>
                <a:cs typeface="Times New Roman"/>
              </a:rPr>
              <a:t> that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zero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regardless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bandwidth. </a:t>
            </a:r>
            <a:r>
              <a:rPr sz="2800" b="1" i="1" spc="-10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other words, we cannot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any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53109"/>
            <a:ext cx="837628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65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the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theoretical</a:t>
            </a:r>
            <a:r>
              <a:rPr sz="2800" b="1" i="1" spc="6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highest</a:t>
            </a:r>
            <a:r>
              <a:rPr sz="2800" b="1" i="1" spc="6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6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regular telephone line. A telephone line normally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 </a:t>
            </a:r>
            <a:r>
              <a:rPr sz="2800" b="1" i="1" dirty="0">
                <a:latin typeface="Times New Roman"/>
                <a:cs typeface="Times New Roman"/>
              </a:rPr>
              <a:t>of 3000. </a:t>
            </a:r>
            <a:r>
              <a:rPr sz="2800" b="1" i="1" spc="-5" dirty="0">
                <a:latin typeface="Times New Roman"/>
                <a:cs typeface="Times New Roman"/>
              </a:rPr>
              <a:t>The signal-to-noise ratio </a:t>
            </a:r>
            <a:r>
              <a:rPr sz="2800" b="1" i="1" spc="-10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usually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3162.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3.38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0600" y="3295650"/>
            <a:ext cx="7161530" cy="788670"/>
            <a:chOff x="990600" y="3295650"/>
            <a:chExt cx="7161530" cy="788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0" y="3352882"/>
              <a:ext cx="7019787" cy="6746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0600" y="3295649"/>
              <a:ext cx="7161530" cy="788670"/>
            </a:xfrm>
            <a:custGeom>
              <a:avLst/>
              <a:gdLst/>
              <a:ahLst/>
              <a:cxnLst/>
              <a:rect l="l" t="t" r="r" b="b"/>
              <a:pathLst>
                <a:path w="7161530" h="788670">
                  <a:moveTo>
                    <a:pt x="7115429" y="45720"/>
                  </a:moveTo>
                  <a:lnTo>
                    <a:pt x="7103999" y="45720"/>
                  </a:lnTo>
                  <a:lnTo>
                    <a:pt x="7103999" y="57150"/>
                  </a:lnTo>
                  <a:lnTo>
                    <a:pt x="7103999" y="731520"/>
                  </a:lnTo>
                  <a:lnTo>
                    <a:pt x="57150" y="731520"/>
                  </a:lnTo>
                  <a:lnTo>
                    <a:pt x="57150" y="57150"/>
                  </a:lnTo>
                  <a:lnTo>
                    <a:pt x="7103999" y="57150"/>
                  </a:lnTo>
                  <a:lnTo>
                    <a:pt x="710399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731520"/>
                  </a:lnTo>
                  <a:lnTo>
                    <a:pt x="45720" y="742950"/>
                  </a:lnTo>
                  <a:lnTo>
                    <a:pt x="7115429" y="742950"/>
                  </a:lnTo>
                  <a:lnTo>
                    <a:pt x="7115429" y="731774"/>
                  </a:lnTo>
                  <a:lnTo>
                    <a:pt x="7115429" y="731520"/>
                  </a:lnTo>
                  <a:lnTo>
                    <a:pt x="7115429" y="57150"/>
                  </a:lnTo>
                  <a:lnTo>
                    <a:pt x="7115429" y="45720"/>
                  </a:lnTo>
                  <a:close/>
                </a:path>
                <a:path w="7161530" h="788670">
                  <a:moveTo>
                    <a:pt x="7161149" y="0"/>
                  </a:moveTo>
                  <a:lnTo>
                    <a:pt x="7126859" y="0"/>
                  </a:lnTo>
                  <a:lnTo>
                    <a:pt x="7126859" y="34290"/>
                  </a:lnTo>
                  <a:lnTo>
                    <a:pt x="7126859" y="754380"/>
                  </a:lnTo>
                  <a:lnTo>
                    <a:pt x="34290" y="754380"/>
                  </a:lnTo>
                  <a:lnTo>
                    <a:pt x="34290" y="34290"/>
                  </a:lnTo>
                  <a:lnTo>
                    <a:pt x="7126859" y="34290"/>
                  </a:lnTo>
                  <a:lnTo>
                    <a:pt x="712685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754380"/>
                  </a:lnTo>
                  <a:lnTo>
                    <a:pt x="0" y="788670"/>
                  </a:lnTo>
                  <a:lnTo>
                    <a:pt x="7161149" y="788670"/>
                  </a:lnTo>
                  <a:lnTo>
                    <a:pt x="7161149" y="754634"/>
                  </a:lnTo>
                  <a:lnTo>
                    <a:pt x="7161149" y="754380"/>
                  </a:lnTo>
                  <a:lnTo>
                    <a:pt x="7161149" y="34290"/>
                  </a:lnTo>
                  <a:lnTo>
                    <a:pt x="716114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4441316"/>
            <a:ext cx="837755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means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highest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1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telephone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line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34.860 </a:t>
            </a:r>
            <a:r>
              <a:rPr sz="2800" b="1" i="1" dirty="0">
                <a:latin typeface="Times New Roman"/>
                <a:cs typeface="Times New Roman"/>
              </a:rPr>
              <a:t>kbps. </a:t>
            </a:r>
            <a:r>
              <a:rPr sz="2800" b="1" i="1" spc="-5" dirty="0">
                <a:latin typeface="Times New Roman"/>
                <a:cs typeface="Times New Roman"/>
              </a:rPr>
              <a:t>If </a:t>
            </a:r>
            <a:r>
              <a:rPr sz="2800" b="1" i="1" spc="-15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want to send data faster than this,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we</a:t>
            </a:r>
            <a:r>
              <a:rPr sz="2800" b="1" i="1" spc="-5" dirty="0">
                <a:latin typeface="Times New Roman"/>
                <a:cs typeface="Times New Roman"/>
              </a:rPr>
              <a:t> can</a:t>
            </a:r>
            <a:r>
              <a:rPr sz="2800" b="1" i="1" dirty="0">
                <a:latin typeface="Times New Roman"/>
                <a:cs typeface="Times New Roman"/>
              </a:rPr>
              <a:t> either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increase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improve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signal-to-noise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ratio.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3.81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" y="1240281"/>
            <a:ext cx="84296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signal-to-noise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ratio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often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given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decibels.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Assume </a:t>
            </a:r>
            <a:r>
              <a:rPr sz="2800" b="1" i="1" dirty="0">
                <a:latin typeface="Times New Roman"/>
                <a:cs typeface="Times New Roman"/>
              </a:rPr>
              <a:t>that SNR</a:t>
            </a:r>
            <a:r>
              <a:rPr sz="2775" b="1" i="1" baseline="-21021" dirty="0">
                <a:latin typeface="Times New Roman"/>
                <a:cs typeface="Times New Roman"/>
              </a:rPr>
              <a:t>dB </a:t>
            </a:r>
            <a:r>
              <a:rPr sz="2800" b="1" i="1" spc="-5" dirty="0">
                <a:latin typeface="Times New Roman"/>
                <a:cs typeface="Times New Roman"/>
              </a:rPr>
              <a:t>= </a:t>
            </a:r>
            <a:r>
              <a:rPr sz="2800" b="1" i="1" dirty="0">
                <a:latin typeface="Times New Roman"/>
                <a:cs typeface="Times New Roman"/>
              </a:rPr>
              <a:t>36 and the </a:t>
            </a:r>
            <a:r>
              <a:rPr sz="2800" b="1" i="1" spc="-5" dirty="0">
                <a:latin typeface="Times New Roman"/>
                <a:cs typeface="Times New Roman"/>
              </a:rPr>
              <a:t>channel bandwidth is 2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MHz. The theoretical channel capacity can be calculated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3.39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312" y="3401059"/>
            <a:ext cx="8479155" cy="923290"/>
            <a:chOff x="341312" y="3401059"/>
            <a:chExt cx="8479155" cy="9232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462" y="3457583"/>
              <a:ext cx="8339386" cy="8096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1312" y="3401059"/>
              <a:ext cx="8479155" cy="923290"/>
            </a:xfrm>
            <a:custGeom>
              <a:avLst/>
              <a:gdLst/>
              <a:ahLst/>
              <a:cxnLst/>
              <a:rect l="l" t="t" r="r" b="b"/>
              <a:pathLst>
                <a:path w="8479155" h="923289">
                  <a:moveTo>
                    <a:pt x="8433117" y="45720"/>
                  </a:moveTo>
                  <a:lnTo>
                    <a:pt x="8421687" y="45720"/>
                  </a:lnTo>
                  <a:lnTo>
                    <a:pt x="8421687" y="57150"/>
                  </a:lnTo>
                  <a:lnTo>
                    <a:pt x="8421687" y="866140"/>
                  </a:lnTo>
                  <a:lnTo>
                    <a:pt x="57150" y="866140"/>
                  </a:lnTo>
                  <a:lnTo>
                    <a:pt x="57150" y="57150"/>
                  </a:lnTo>
                  <a:lnTo>
                    <a:pt x="8421687" y="57150"/>
                  </a:lnTo>
                  <a:lnTo>
                    <a:pt x="8421687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866140"/>
                  </a:lnTo>
                  <a:lnTo>
                    <a:pt x="45720" y="877570"/>
                  </a:lnTo>
                  <a:lnTo>
                    <a:pt x="8433117" y="877570"/>
                  </a:lnTo>
                  <a:lnTo>
                    <a:pt x="8433117" y="866140"/>
                  </a:lnTo>
                  <a:lnTo>
                    <a:pt x="8433117" y="57150"/>
                  </a:lnTo>
                  <a:lnTo>
                    <a:pt x="8433117" y="56515"/>
                  </a:lnTo>
                  <a:lnTo>
                    <a:pt x="8433117" y="45720"/>
                  </a:lnTo>
                  <a:close/>
                </a:path>
                <a:path w="8479155" h="923289">
                  <a:moveTo>
                    <a:pt x="8478837" y="0"/>
                  </a:moveTo>
                  <a:lnTo>
                    <a:pt x="8444547" y="0"/>
                  </a:lnTo>
                  <a:lnTo>
                    <a:pt x="8444547" y="34290"/>
                  </a:lnTo>
                  <a:lnTo>
                    <a:pt x="8444547" y="889000"/>
                  </a:lnTo>
                  <a:lnTo>
                    <a:pt x="34290" y="889000"/>
                  </a:lnTo>
                  <a:lnTo>
                    <a:pt x="34290" y="34290"/>
                  </a:lnTo>
                  <a:lnTo>
                    <a:pt x="8444547" y="34290"/>
                  </a:lnTo>
                  <a:lnTo>
                    <a:pt x="8444547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889000"/>
                  </a:lnTo>
                  <a:lnTo>
                    <a:pt x="0" y="923290"/>
                  </a:lnTo>
                  <a:lnTo>
                    <a:pt x="8478837" y="923290"/>
                  </a:lnTo>
                  <a:lnTo>
                    <a:pt x="8478837" y="889000"/>
                  </a:lnTo>
                  <a:lnTo>
                    <a:pt x="8478837" y="34290"/>
                  </a:lnTo>
                  <a:lnTo>
                    <a:pt x="8478837" y="33655"/>
                  </a:lnTo>
                  <a:lnTo>
                    <a:pt x="84788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50900"/>
            <a:chOff x="-6350" y="0"/>
            <a:chExt cx="9156700" cy="850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0"/>
              <a:ext cx="678180" cy="652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" y="0"/>
              <a:ext cx="702563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8" y="0"/>
              <a:ext cx="4233672" cy="6522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55880"/>
            <a:ext cx="40220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sz="2800" spc="-5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2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800" spc="-5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4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z="2800" cap="small" spc="-1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cap="small" spc="-50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7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12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cap="small" spc="-2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sz="2800" cap="small" spc="-2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sz="2800" spc="-86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7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GNA</a:t>
            </a:r>
            <a:r>
              <a:rPr sz="2800" cap="small" spc="4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3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560575"/>
            <a:ext cx="8848725" cy="1010919"/>
            <a:chOff x="0" y="1560575"/>
            <a:chExt cx="8848725" cy="101091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" y="1779460"/>
              <a:ext cx="1261872" cy="2781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596" y="1560575"/>
              <a:ext cx="1484376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7648" y="1560575"/>
              <a:ext cx="1504188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5511" y="1560575"/>
              <a:ext cx="1007363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6552" y="1560575"/>
              <a:ext cx="810768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0996" y="1560575"/>
              <a:ext cx="1837944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52615" y="1560575"/>
              <a:ext cx="792480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8771" y="1560575"/>
              <a:ext cx="1421892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4340" y="1560575"/>
              <a:ext cx="794003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987295"/>
              <a:ext cx="1883664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8175" y="1987295"/>
              <a:ext cx="563880" cy="58369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54939" y="1653031"/>
            <a:ext cx="8451850" cy="312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405255" algn="l"/>
                <a:tab pos="2583815" algn="l"/>
                <a:tab pos="3782060" algn="l"/>
                <a:tab pos="4483100" algn="l"/>
                <a:tab pos="4987290" algn="l"/>
                <a:tab pos="6518909" algn="l"/>
                <a:tab pos="7005320" algn="l"/>
                <a:tab pos="8121015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P</a:t>
            </a:r>
            <a:r>
              <a:rPr sz="2800" b="1" i="1" spc="-15" dirty="0"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ri</a:t>
            </a:r>
            <a:r>
              <a:rPr sz="2800" b="1" i="1" spc="5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l</a:t>
            </a:r>
            <a:r>
              <a:rPr sz="2800" b="1" i="1" spc="-5" dirty="0">
                <a:latin typeface="Times New Roman"/>
                <a:cs typeface="Times New Roman"/>
              </a:rPr>
              <a:t>og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sign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ls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	b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clas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15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fied</a:t>
            </a:r>
            <a:r>
              <a:rPr sz="2800" b="1" i="1" dirty="0">
                <a:latin typeface="Times New Roman"/>
                <a:cs typeface="Times New Roman"/>
              </a:rPr>
              <a:t>	a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simple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b="1" i="1" dirty="0">
                <a:latin typeface="Times New Roman"/>
                <a:cs typeface="Times New Roman"/>
              </a:rPr>
              <a:t>or 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composite</a:t>
            </a:r>
            <a:r>
              <a:rPr sz="2800" b="1" i="1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65100" marR="6736715">
              <a:lnSpc>
                <a:spcPct val="100000"/>
              </a:lnSpc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Sine </a:t>
            </a:r>
            <a:r>
              <a:rPr sz="24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Wave 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35" dirty="0">
                <a:solidFill>
                  <a:srgbClr val="0033CC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avel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ength</a:t>
            </a:r>
            <a:endParaRPr sz="2400" dirty="0">
              <a:latin typeface="Times New Roman"/>
              <a:cs typeface="Times New Roman"/>
            </a:endParaRPr>
          </a:p>
          <a:p>
            <a:pPr marL="165100" marR="4474210">
              <a:lnSpc>
                <a:spcPct val="100000"/>
              </a:lnSpc>
            </a:pP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Time</a:t>
            </a:r>
            <a:r>
              <a:rPr sz="2400" b="1" spc="-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and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Frequency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Domain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Composite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Signals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Bandwidth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739" y="6512487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latin typeface="Arial"/>
                <a:cs typeface="Arial"/>
              </a:rPr>
              <a:t>3.</a:t>
            </a:r>
            <a:fld id="{81D60167-4931-47E6-BA6A-407CBD079E47}" type="slidenum">
              <a:rPr sz="2000" b="1" dirty="0"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45184"/>
            <a:ext cx="83781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For practical purposes, when the </a:t>
            </a:r>
            <a:r>
              <a:rPr sz="2800" b="1" i="1" dirty="0">
                <a:latin typeface="Times New Roman"/>
                <a:cs typeface="Times New Roman"/>
              </a:rPr>
              <a:t>SNR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10" dirty="0">
                <a:latin typeface="Times New Roman"/>
                <a:cs typeface="Times New Roman"/>
              </a:rPr>
              <a:t>very </a:t>
            </a:r>
            <a:r>
              <a:rPr sz="2800" b="1" i="1" dirty="0">
                <a:latin typeface="Times New Roman"/>
                <a:cs typeface="Times New Roman"/>
              </a:rPr>
              <a:t>high,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 can assume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SNR + 1 is almost the same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SNR. In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cases,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theoretical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be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simplified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0550" y="3143250"/>
            <a:ext cx="2336800" cy="754380"/>
            <a:chOff x="3130550" y="3143250"/>
            <a:chExt cx="2336800" cy="754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7700" y="3200336"/>
              <a:ext cx="2222500" cy="6397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30550" y="3143249"/>
              <a:ext cx="2336800" cy="754380"/>
            </a:xfrm>
            <a:custGeom>
              <a:avLst/>
              <a:gdLst/>
              <a:ahLst/>
              <a:cxnLst/>
              <a:rect l="l" t="t" r="r" b="b"/>
              <a:pathLst>
                <a:path w="2336800" h="754379">
                  <a:moveTo>
                    <a:pt x="229108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697230"/>
                  </a:lnTo>
                  <a:lnTo>
                    <a:pt x="45720" y="708660"/>
                  </a:lnTo>
                  <a:lnTo>
                    <a:pt x="2291080" y="708660"/>
                  </a:lnTo>
                  <a:lnTo>
                    <a:pt x="2291080" y="697230"/>
                  </a:lnTo>
                  <a:lnTo>
                    <a:pt x="57150" y="697230"/>
                  </a:lnTo>
                  <a:lnTo>
                    <a:pt x="57150" y="57150"/>
                  </a:lnTo>
                  <a:lnTo>
                    <a:pt x="2279650" y="57150"/>
                  </a:lnTo>
                  <a:lnTo>
                    <a:pt x="2279650" y="696849"/>
                  </a:lnTo>
                  <a:lnTo>
                    <a:pt x="2291080" y="696849"/>
                  </a:lnTo>
                  <a:lnTo>
                    <a:pt x="2291080" y="57150"/>
                  </a:lnTo>
                  <a:lnTo>
                    <a:pt x="2291080" y="45720"/>
                  </a:lnTo>
                  <a:close/>
                </a:path>
                <a:path w="2336800" h="754379">
                  <a:moveTo>
                    <a:pt x="233680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720090"/>
                  </a:lnTo>
                  <a:lnTo>
                    <a:pt x="0" y="754380"/>
                  </a:lnTo>
                  <a:lnTo>
                    <a:pt x="2336800" y="754380"/>
                  </a:lnTo>
                  <a:lnTo>
                    <a:pt x="2336800" y="720090"/>
                  </a:lnTo>
                  <a:lnTo>
                    <a:pt x="34290" y="720090"/>
                  </a:lnTo>
                  <a:lnTo>
                    <a:pt x="34290" y="34290"/>
                  </a:lnTo>
                  <a:lnTo>
                    <a:pt x="2302510" y="34290"/>
                  </a:lnTo>
                  <a:lnTo>
                    <a:pt x="2302510" y="719709"/>
                  </a:lnTo>
                  <a:lnTo>
                    <a:pt x="2336800" y="719709"/>
                  </a:lnTo>
                  <a:lnTo>
                    <a:pt x="2336800" y="34290"/>
                  </a:lnTo>
                  <a:lnTo>
                    <a:pt x="233680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4136516"/>
            <a:ext cx="83769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example,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theoretical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capacity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previous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</a:t>
            </a:r>
            <a:r>
              <a:rPr sz="2800" b="1" i="1" dirty="0">
                <a:latin typeface="Times New Roman"/>
                <a:cs typeface="Times New Roman"/>
              </a:rPr>
              <a:t> as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62198" y="5270500"/>
            <a:ext cx="3418204" cy="654050"/>
            <a:chOff x="2862198" y="5270500"/>
            <a:chExt cx="3418204" cy="6540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9475" y="5327650"/>
              <a:ext cx="3303524" cy="5397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62199" y="5270499"/>
              <a:ext cx="3418204" cy="654050"/>
            </a:xfrm>
            <a:custGeom>
              <a:avLst/>
              <a:gdLst/>
              <a:ahLst/>
              <a:cxnLst/>
              <a:rect l="l" t="t" r="r" b="b"/>
              <a:pathLst>
                <a:path w="3418204" h="654050">
                  <a:moveTo>
                    <a:pt x="3372231" y="45720"/>
                  </a:moveTo>
                  <a:lnTo>
                    <a:pt x="3360801" y="45720"/>
                  </a:lnTo>
                  <a:lnTo>
                    <a:pt x="3360801" y="57150"/>
                  </a:lnTo>
                  <a:lnTo>
                    <a:pt x="3360801" y="596900"/>
                  </a:lnTo>
                  <a:lnTo>
                    <a:pt x="57150" y="596900"/>
                  </a:lnTo>
                  <a:lnTo>
                    <a:pt x="57150" y="57150"/>
                  </a:lnTo>
                  <a:lnTo>
                    <a:pt x="3360801" y="57150"/>
                  </a:lnTo>
                  <a:lnTo>
                    <a:pt x="33608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96900"/>
                  </a:lnTo>
                  <a:lnTo>
                    <a:pt x="45720" y="608330"/>
                  </a:lnTo>
                  <a:lnTo>
                    <a:pt x="3372231" y="608330"/>
                  </a:lnTo>
                  <a:lnTo>
                    <a:pt x="3372231" y="596900"/>
                  </a:lnTo>
                  <a:lnTo>
                    <a:pt x="3372231" y="57150"/>
                  </a:lnTo>
                  <a:lnTo>
                    <a:pt x="3372231" y="45720"/>
                  </a:lnTo>
                  <a:close/>
                </a:path>
                <a:path w="3418204" h="654050">
                  <a:moveTo>
                    <a:pt x="3417951" y="0"/>
                  </a:moveTo>
                  <a:lnTo>
                    <a:pt x="3383661" y="0"/>
                  </a:lnTo>
                  <a:lnTo>
                    <a:pt x="3383661" y="34290"/>
                  </a:lnTo>
                  <a:lnTo>
                    <a:pt x="3383661" y="619760"/>
                  </a:lnTo>
                  <a:lnTo>
                    <a:pt x="34290" y="619760"/>
                  </a:lnTo>
                  <a:lnTo>
                    <a:pt x="34290" y="34290"/>
                  </a:lnTo>
                  <a:lnTo>
                    <a:pt x="3383661" y="34290"/>
                  </a:lnTo>
                  <a:lnTo>
                    <a:pt x="33836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19760"/>
                  </a:lnTo>
                  <a:lnTo>
                    <a:pt x="0" y="654050"/>
                  </a:lnTo>
                  <a:lnTo>
                    <a:pt x="3417951" y="654050"/>
                  </a:lnTo>
                  <a:lnTo>
                    <a:pt x="3417951" y="619760"/>
                  </a:lnTo>
                  <a:lnTo>
                    <a:pt x="3417951" y="34290"/>
                  </a:lnTo>
                  <a:lnTo>
                    <a:pt x="34179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3.83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621281"/>
            <a:ext cx="83788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have a channel with a 1-MHz </a:t>
            </a:r>
            <a:r>
              <a:rPr sz="2800" b="1" i="1" dirty="0">
                <a:latin typeface="Times New Roman"/>
                <a:cs typeface="Times New Roman"/>
              </a:rPr>
              <a:t>bandwidth.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SNR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this channel is 63. What </a:t>
            </a:r>
            <a:r>
              <a:rPr sz="2800" b="1" i="1" dirty="0">
                <a:latin typeface="Times New Roman"/>
                <a:cs typeface="Times New Roman"/>
              </a:rPr>
              <a:t>are </a:t>
            </a:r>
            <a:r>
              <a:rPr sz="2800" b="1" i="1" spc="-5" dirty="0">
                <a:latin typeface="Times New Roman"/>
                <a:cs typeface="Times New Roman"/>
              </a:rPr>
              <a:t>the appropriate bit </a:t>
            </a:r>
            <a:r>
              <a:rPr sz="2800" b="1" i="1" dirty="0">
                <a:latin typeface="Times New Roman"/>
                <a:cs typeface="Times New Roman"/>
              </a:rPr>
              <a:t>rate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7620">
              <a:lnSpc>
                <a:spcPct val="100000"/>
              </a:lnSpc>
              <a:tabLst>
                <a:tab pos="978535" algn="l"/>
                <a:tab pos="1537970" algn="l"/>
                <a:tab pos="2197735" algn="l"/>
                <a:tab pos="2818130" algn="l"/>
                <a:tab pos="4333240" algn="l"/>
                <a:tab pos="5688330" algn="l"/>
                <a:tab pos="6130290" algn="l"/>
                <a:tab pos="6891020" algn="l"/>
                <a:tab pos="75133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First,	</a:t>
            </a:r>
            <a:r>
              <a:rPr sz="2800" b="1" i="1" spc="-15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use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5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h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nn</a:t>
            </a:r>
            <a:r>
              <a:rPr sz="2800" b="1" i="1" spc="5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5" dirty="0">
                <a:latin typeface="Times New Roman"/>
                <a:cs typeface="Times New Roman"/>
              </a:rPr>
              <a:t>f</a:t>
            </a:r>
            <a:r>
              <a:rPr sz="2800" b="1" i="1" spc="-5" dirty="0">
                <a:latin typeface="Times New Roman"/>
                <a:cs typeface="Times New Roman"/>
              </a:rPr>
              <a:t>ormu</a:t>
            </a:r>
            <a:r>
              <a:rPr sz="2800" b="1" i="1" dirty="0">
                <a:latin typeface="Times New Roman"/>
                <a:cs typeface="Times New Roman"/>
              </a:rPr>
              <a:t>l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fi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p</a:t>
            </a:r>
            <a:r>
              <a:rPr sz="2800" b="1" i="1" spc="-5" dirty="0">
                <a:latin typeface="Times New Roman"/>
                <a:cs typeface="Times New Roman"/>
              </a:rPr>
              <a:t>per  limit.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3.41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8675" y="5064759"/>
            <a:ext cx="7485380" cy="554990"/>
            <a:chOff x="828675" y="5064759"/>
            <a:chExt cx="7485380" cy="554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825" y="5121265"/>
              <a:ext cx="7352780" cy="44121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8675" y="5064759"/>
              <a:ext cx="7485380" cy="554990"/>
            </a:xfrm>
            <a:custGeom>
              <a:avLst/>
              <a:gdLst/>
              <a:ahLst/>
              <a:cxnLst/>
              <a:rect l="l" t="t" r="r" b="b"/>
              <a:pathLst>
                <a:path w="7485380" h="554989">
                  <a:moveTo>
                    <a:pt x="7439279" y="45720"/>
                  </a:moveTo>
                  <a:lnTo>
                    <a:pt x="7427849" y="45720"/>
                  </a:lnTo>
                  <a:lnTo>
                    <a:pt x="7427849" y="57150"/>
                  </a:lnTo>
                  <a:lnTo>
                    <a:pt x="7427849" y="497840"/>
                  </a:lnTo>
                  <a:lnTo>
                    <a:pt x="57150" y="497840"/>
                  </a:lnTo>
                  <a:lnTo>
                    <a:pt x="57150" y="57150"/>
                  </a:lnTo>
                  <a:lnTo>
                    <a:pt x="7427849" y="57150"/>
                  </a:lnTo>
                  <a:lnTo>
                    <a:pt x="74278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97840"/>
                  </a:lnTo>
                  <a:lnTo>
                    <a:pt x="45720" y="509270"/>
                  </a:lnTo>
                  <a:lnTo>
                    <a:pt x="7439279" y="509270"/>
                  </a:lnTo>
                  <a:lnTo>
                    <a:pt x="7439279" y="497840"/>
                  </a:lnTo>
                  <a:lnTo>
                    <a:pt x="7439279" y="57150"/>
                  </a:lnTo>
                  <a:lnTo>
                    <a:pt x="7439279" y="56515"/>
                  </a:lnTo>
                  <a:lnTo>
                    <a:pt x="7439279" y="45720"/>
                  </a:lnTo>
                  <a:close/>
                </a:path>
                <a:path w="7485380" h="554989">
                  <a:moveTo>
                    <a:pt x="7484999" y="0"/>
                  </a:moveTo>
                  <a:lnTo>
                    <a:pt x="7450709" y="0"/>
                  </a:lnTo>
                  <a:lnTo>
                    <a:pt x="7450709" y="34290"/>
                  </a:lnTo>
                  <a:lnTo>
                    <a:pt x="7450709" y="520700"/>
                  </a:lnTo>
                  <a:lnTo>
                    <a:pt x="34290" y="520700"/>
                  </a:lnTo>
                  <a:lnTo>
                    <a:pt x="34290" y="34290"/>
                  </a:lnTo>
                  <a:lnTo>
                    <a:pt x="7450709" y="34290"/>
                  </a:lnTo>
                  <a:lnTo>
                    <a:pt x="74507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20700"/>
                  </a:lnTo>
                  <a:lnTo>
                    <a:pt x="0" y="554990"/>
                  </a:lnTo>
                  <a:lnTo>
                    <a:pt x="7484999" y="554990"/>
                  </a:lnTo>
                  <a:lnTo>
                    <a:pt x="7484999" y="520700"/>
                  </a:lnTo>
                  <a:lnTo>
                    <a:pt x="7484999" y="34290"/>
                  </a:lnTo>
                  <a:lnTo>
                    <a:pt x="7484999" y="33655"/>
                  </a:lnTo>
                  <a:lnTo>
                    <a:pt x="74849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3.84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621281"/>
            <a:ext cx="8378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Shannon formula </a:t>
            </a:r>
            <a:r>
              <a:rPr sz="2800" b="1" i="1" spc="-5" dirty="0">
                <a:latin typeface="Times New Roman"/>
                <a:cs typeface="Times New Roman"/>
              </a:rPr>
              <a:t>gives </a:t>
            </a:r>
            <a:r>
              <a:rPr sz="2800" b="1" i="1" dirty="0">
                <a:latin typeface="Times New Roman"/>
                <a:cs typeface="Times New Roman"/>
              </a:rPr>
              <a:t>us </a:t>
            </a:r>
            <a:r>
              <a:rPr sz="2800" b="1" i="1" spc="-5" dirty="0">
                <a:latin typeface="Times New Roman"/>
                <a:cs typeface="Times New Roman"/>
              </a:rPr>
              <a:t>6 Mbps, the upper limit.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 better performance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choose </a:t>
            </a:r>
            <a:r>
              <a:rPr sz="2800" b="1" i="1" spc="-5" dirty="0">
                <a:latin typeface="Times New Roman"/>
                <a:cs typeface="Times New Roman"/>
              </a:rPr>
              <a:t>something </a:t>
            </a:r>
            <a:r>
              <a:rPr sz="2800" b="1" i="1" spc="-30" dirty="0">
                <a:latin typeface="Times New Roman"/>
                <a:cs typeface="Times New Roman"/>
              </a:rPr>
              <a:t>lower, </a:t>
            </a:r>
            <a:r>
              <a:rPr sz="2800" b="1" i="1" spc="-5" dirty="0">
                <a:latin typeface="Times New Roman"/>
                <a:cs typeface="Times New Roman"/>
              </a:rPr>
              <a:t>4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Mbps, for example. Then we use the Nyquist formula to </a:t>
            </a:r>
            <a:r>
              <a:rPr sz="2800" b="1" i="1" dirty="0">
                <a:latin typeface="Times New Roman"/>
                <a:cs typeface="Times New Roman"/>
              </a:rPr>
              <a:t> find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number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signal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levels.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4371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3.41</a:t>
            </a:r>
            <a:r>
              <a:rPr sz="32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8598" y="3783329"/>
            <a:ext cx="5145405" cy="464820"/>
            <a:chOff x="1998598" y="3783329"/>
            <a:chExt cx="5145405" cy="464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5875" y="3840159"/>
              <a:ext cx="5004045" cy="3508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98599" y="3783329"/>
              <a:ext cx="5145405" cy="464820"/>
            </a:xfrm>
            <a:custGeom>
              <a:avLst/>
              <a:gdLst/>
              <a:ahLst/>
              <a:cxnLst/>
              <a:rect l="l" t="t" r="r" b="b"/>
              <a:pathLst>
                <a:path w="5145405" h="464820">
                  <a:moveTo>
                    <a:pt x="5099431" y="45720"/>
                  </a:moveTo>
                  <a:lnTo>
                    <a:pt x="5088001" y="45720"/>
                  </a:lnTo>
                  <a:lnTo>
                    <a:pt x="5088001" y="57150"/>
                  </a:lnTo>
                  <a:lnTo>
                    <a:pt x="5088001" y="407670"/>
                  </a:lnTo>
                  <a:lnTo>
                    <a:pt x="57150" y="407670"/>
                  </a:lnTo>
                  <a:lnTo>
                    <a:pt x="57150" y="57150"/>
                  </a:lnTo>
                  <a:lnTo>
                    <a:pt x="5088001" y="57150"/>
                  </a:lnTo>
                  <a:lnTo>
                    <a:pt x="50880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07670"/>
                  </a:lnTo>
                  <a:lnTo>
                    <a:pt x="45720" y="419100"/>
                  </a:lnTo>
                  <a:lnTo>
                    <a:pt x="5099431" y="419100"/>
                  </a:lnTo>
                  <a:lnTo>
                    <a:pt x="5099431" y="407670"/>
                  </a:lnTo>
                  <a:lnTo>
                    <a:pt x="5099431" y="57150"/>
                  </a:lnTo>
                  <a:lnTo>
                    <a:pt x="5099431" y="56769"/>
                  </a:lnTo>
                  <a:lnTo>
                    <a:pt x="5099431" y="45720"/>
                  </a:lnTo>
                  <a:close/>
                </a:path>
                <a:path w="5145405" h="464820">
                  <a:moveTo>
                    <a:pt x="5145151" y="0"/>
                  </a:moveTo>
                  <a:lnTo>
                    <a:pt x="5110861" y="0"/>
                  </a:lnTo>
                  <a:lnTo>
                    <a:pt x="5110861" y="34290"/>
                  </a:lnTo>
                  <a:lnTo>
                    <a:pt x="5110861" y="430530"/>
                  </a:lnTo>
                  <a:lnTo>
                    <a:pt x="34417" y="430530"/>
                  </a:lnTo>
                  <a:lnTo>
                    <a:pt x="34417" y="34290"/>
                  </a:lnTo>
                  <a:lnTo>
                    <a:pt x="5110861" y="34290"/>
                  </a:lnTo>
                  <a:lnTo>
                    <a:pt x="51108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30530"/>
                  </a:lnTo>
                  <a:lnTo>
                    <a:pt x="0" y="464820"/>
                  </a:lnTo>
                  <a:lnTo>
                    <a:pt x="5145151" y="464820"/>
                  </a:lnTo>
                  <a:lnTo>
                    <a:pt x="5145151" y="430530"/>
                  </a:lnTo>
                  <a:lnTo>
                    <a:pt x="5145151" y="34290"/>
                  </a:lnTo>
                  <a:lnTo>
                    <a:pt x="5145151" y="33909"/>
                  </a:lnTo>
                  <a:lnTo>
                    <a:pt x="51451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3.85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57200" y="1871662"/>
            <a:ext cx="8153400" cy="681355"/>
            <a:chOff x="457200" y="1871662"/>
            <a:chExt cx="8153400" cy="681355"/>
          </a:xfrm>
        </p:grpSpPr>
        <p:sp>
          <p:nvSpPr>
            <p:cNvPr id="11" name="object 11"/>
            <p:cNvSpPr/>
            <p:nvPr/>
          </p:nvSpPr>
          <p:spPr>
            <a:xfrm>
              <a:off x="457200" y="25146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871662"/>
              <a:ext cx="1143000" cy="566737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458787" y="4267200"/>
            <a:ext cx="8154034" cy="0"/>
          </a:xfrm>
          <a:custGeom>
            <a:avLst/>
            <a:gdLst/>
            <a:ahLst/>
            <a:cxnLst/>
            <a:rect l="l" t="t" r="r" b="b"/>
            <a:pathLst>
              <a:path w="8154034">
                <a:moveTo>
                  <a:pt x="0" y="0"/>
                </a:moveTo>
                <a:lnTo>
                  <a:pt x="8153463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5300" y="2606675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216535" marR="209550" indent="1270" algn="ctr">
              <a:lnSpc>
                <a:spcPct val="100000"/>
              </a:lnSpc>
              <a:spcBef>
                <a:spcPts val="270"/>
              </a:spcBef>
            </a:pPr>
            <a:r>
              <a:rPr sz="3200" b="1" dirty="0">
                <a:latin typeface="Arial"/>
                <a:cs typeface="Arial"/>
              </a:rPr>
              <a:t>The Shannon </a:t>
            </a:r>
            <a:r>
              <a:rPr sz="3200" b="1" spc="-5" dirty="0">
                <a:latin typeface="Arial"/>
                <a:cs typeface="Arial"/>
              </a:rPr>
              <a:t>capacity gives </a:t>
            </a:r>
            <a:r>
              <a:rPr sz="3200" b="1" dirty="0">
                <a:latin typeface="Arial"/>
                <a:cs typeface="Arial"/>
              </a:rPr>
              <a:t>us the 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upper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limit;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Nyquist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formula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tells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how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many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signal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levels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need.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69442" y="1892935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9156700" cy="850900"/>
            <a:chOff x="-6350" y="0"/>
            <a:chExt cx="9156700" cy="8509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0"/>
              <a:ext cx="678180" cy="6522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" y="0"/>
              <a:ext cx="702563" cy="6522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08" y="0"/>
              <a:ext cx="2700528" cy="6522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55880"/>
            <a:ext cx="2488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820" algn="l"/>
              </a:tabLst>
            </a:pPr>
            <a:r>
              <a:rPr sz="3200" spc="-535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3200" spc="295" dirty="0">
                <a:solidFill>
                  <a:srgbClr val="000000"/>
                </a:solidFill>
                <a:latin typeface="Calibri"/>
                <a:cs typeface="Calibri"/>
              </a:rPr>
              <a:t>-</a:t>
            </a:r>
            <a:r>
              <a:rPr sz="3200" spc="-535" dirty="0">
                <a:solidFill>
                  <a:srgbClr val="000000"/>
                </a:solidFill>
                <a:latin typeface="Calibri"/>
                <a:cs typeface="Calibri"/>
              </a:rPr>
              <a:t>6</a:t>
            </a:r>
            <a:r>
              <a:rPr sz="3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3200" spc="-465" dirty="0">
                <a:solidFill>
                  <a:srgbClr val="000000"/>
                </a:solidFill>
                <a:latin typeface="Calibri"/>
                <a:cs typeface="Calibri"/>
              </a:rPr>
              <a:t>PE</a:t>
            </a:r>
            <a:r>
              <a:rPr sz="3200" cap="small" spc="-160" dirty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sz="3200" spc="-405" dirty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sz="3200" cap="small" spc="-335" dirty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sz="3200" spc="-825" dirty="0">
                <a:solidFill>
                  <a:srgbClr val="000000"/>
                </a:solidFill>
                <a:latin typeface="Calibri"/>
                <a:cs typeface="Calibri"/>
              </a:rPr>
              <a:t>MAN</a:t>
            </a:r>
            <a:r>
              <a:rPr sz="3200" cap="small" spc="-250" dirty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sz="3200" spc="-44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996696"/>
            <a:ext cx="8848725" cy="2291080"/>
            <a:chOff x="0" y="996696"/>
            <a:chExt cx="8848725" cy="229108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728" y="1215580"/>
              <a:ext cx="622709" cy="2827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416" y="996696"/>
              <a:ext cx="1920239" cy="58369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8276" y="996696"/>
              <a:ext cx="1203960" cy="5836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8855" y="996696"/>
              <a:ext cx="772668" cy="5836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8144" y="996696"/>
              <a:ext cx="2136648" cy="5836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1411" y="996696"/>
              <a:ext cx="713232" cy="58369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1264" y="996696"/>
              <a:ext cx="928115" cy="58369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6000" y="996696"/>
              <a:ext cx="2350007" cy="58369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72628" y="996696"/>
              <a:ext cx="775716" cy="5836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1423416"/>
              <a:ext cx="876300" cy="5836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2648" y="1423416"/>
              <a:ext cx="1661160" cy="58369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98320" y="1423416"/>
              <a:ext cx="830580" cy="5836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53411" y="1423416"/>
              <a:ext cx="1088136" cy="5836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77895" y="1423416"/>
              <a:ext cx="1188720" cy="58369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02964" y="1423416"/>
              <a:ext cx="711708" cy="5836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51020" y="1423416"/>
              <a:ext cx="851915" cy="5836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39284" y="1423416"/>
              <a:ext cx="922019" cy="5836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97652" y="1423416"/>
              <a:ext cx="1524000" cy="5836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858000" y="1423416"/>
              <a:ext cx="1482852" cy="58369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77200" y="1423416"/>
              <a:ext cx="771144" cy="5836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1850136"/>
              <a:ext cx="1514856" cy="5836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27760" y="1850136"/>
              <a:ext cx="851916" cy="58369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92580" y="1850136"/>
              <a:ext cx="1482852" cy="58369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688335" y="1850136"/>
              <a:ext cx="2449067" cy="58369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50308" y="1850136"/>
              <a:ext cx="772667" cy="5836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35879" y="1850136"/>
              <a:ext cx="1662683" cy="583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11467" y="1850136"/>
              <a:ext cx="2436876" cy="5836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0" y="2276856"/>
              <a:ext cx="719328" cy="58369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3295" y="2276856"/>
              <a:ext cx="1519428" cy="58369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26692" y="2276856"/>
              <a:ext cx="1284732" cy="5836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53867" y="2276856"/>
              <a:ext cx="771144" cy="58369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268979" y="2276856"/>
              <a:ext cx="1661160" cy="58369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74108" y="2276856"/>
              <a:ext cx="832103" cy="5836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030723" y="2276856"/>
              <a:ext cx="563879" cy="5836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38571" y="2276856"/>
              <a:ext cx="810768" cy="5836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893308" y="2276856"/>
              <a:ext cx="1010412" cy="5836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646164" y="2276856"/>
              <a:ext cx="1589531" cy="58369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978140" y="2276856"/>
              <a:ext cx="870203" cy="5836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0" y="2703575"/>
              <a:ext cx="1825752" cy="5836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35608" y="2703575"/>
              <a:ext cx="1284731" cy="5836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333244" y="2703575"/>
              <a:ext cx="1050035" cy="5836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994660" y="2703575"/>
              <a:ext cx="868680" cy="5836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477767" y="2703575"/>
              <a:ext cx="1165860" cy="5836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256532" y="2703575"/>
              <a:ext cx="911351" cy="5836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780788" y="2703575"/>
              <a:ext cx="1385315" cy="5836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779008" y="2703575"/>
              <a:ext cx="1720595" cy="583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024116" y="2703575"/>
              <a:ext cx="563879" cy="583691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54939" y="1088847"/>
            <a:ext cx="845502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One </a:t>
            </a:r>
            <a:r>
              <a:rPr sz="2800" b="1" i="1" dirty="0">
                <a:latin typeface="Times New Roman"/>
                <a:cs typeface="Times New Roman"/>
              </a:rPr>
              <a:t>important </a:t>
            </a:r>
            <a:r>
              <a:rPr sz="2800" b="1" i="1" spc="-5" dirty="0">
                <a:latin typeface="Times New Roman"/>
                <a:cs typeface="Times New Roman"/>
              </a:rPr>
              <a:t>issue in networking is the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performance </a:t>
            </a:r>
            <a:r>
              <a:rPr sz="2800" b="1" i="1" spc="10" dirty="0">
                <a:latin typeface="Times New Roman"/>
                <a:cs typeface="Times New Roman"/>
              </a:rPr>
              <a:t>of 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network—how</a:t>
            </a:r>
            <a:r>
              <a:rPr sz="2800" b="1" i="1" dirty="0">
                <a:latin typeface="Times New Roman"/>
                <a:cs typeface="Times New Roman"/>
              </a:rPr>
              <a:t> good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it?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discuss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quality</a:t>
            </a:r>
            <a:r>
              <a:rPr sz="2800" b="1" i="1" dirty="0">
                <a:latin typeface="Times New Roman"/>
                <a:cs typeface="Times New Roman"/>
              </a:rPr>
              <a:t> 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service,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overall measurement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network performance,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greater</a:t>
            </a:r>
            <a:r>
              <a:rPr sz="2800" b="1" i="1" spc="-5" dirty="0">
                <a:latin typeface="Times New Roman"/>
                <a:cs typeface="Times New Roman"/>
              </a:rPr>
              <a:t> detail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in</a:t>
            </a:r>
            <a:r>
              <a:rPr sz="2800" b="1" i="1" spc="-5" dirty="0">
                <a:latin typeface="Times New Roman"/>
                <a:cs typeface="Times New Roman"/>
              </a:rPr>
              <a:t> Chapter</a:t>
            </a:r>
            <a:r>
              <a:rPr sz="2800" b="1" i="1" dirty="0">
                <a:latin typeface="Times New Roman"/>
                <a:cs typeface="Times New Roman"/>
              </a:rPr>
              <a:t> 24.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section,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introduce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terms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 for</a:t>
            </a:r>
            <a:r>
              <a:rPr sz="2800" b="1" i="1" dirty="0">
                <a:latin typeface="Times New Roman"/>
                <a:cs typeface="Times New Roman"/>
              </a:rPr>
              <a:t> future chapters.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60604" y="4492180"/>
            <a:ext cx="4724400" cy="379095"/>
            <a:chOff x="260604" y="4492180"/>
            <a:chExt cx="4724400" cy="379095"/>
          </a:xfrm>
        </p:grpSpPr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03276" y="4492180"/>
              <a:ext cx="4631435" cy="35112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0604" y="4757927"/>
              <a:ext cx="4724400" cy="112775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31140" y="4304781"/>
            <a:ext cx="4703445" cy="20275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570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</a:t>
            </a:r>
            <a:r>
              <a:rPr sz="2800" b="1" i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2609215">
              <a:lnSpc>
                <a:spcPct val="100000"/>
              </a:lnSpc>
              <a:spcBef>
                <a:spcPts val="405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Bandwidth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Throughput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Latency</a:t>
            </a:r>
            <a:r>
              <a:rPr sz="24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(Delay)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Bandwidth-Delay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Product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3.87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600200"/>
            <a:chOff x="76200" y="63"/>
            <a:chExt cx="8593455" cy="160020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3825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82587" y="474662"/>
                  </a:lnTo>
                  <a:lnTo>
                    <a:pt x="382587" y="349186"/>
                  </a:lnTo>
                  <a:lnTo>
                    <a:pt x="38258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369887" y="0"/>
                  </a:moveTo>
                  <a:lnTo>
                    <a:pt x="0" y="0"/>
                  </a:lnTo>
                  <a:lnTo>
                    <a:pt x="0" y="349186"/>
                  </a:lnTo>
                  <a:lnTo>
                    <a:pt x="0" y="474662"/>
                  </a:lnTo>
                  <a:lnTo>
                    <a:pt x="369887" y="474662"/>
                  </a:lnTo>
                  <a:lnTo>
                    <a:pt x="369887" y="349186"/>
                  </a:lnTo>
                  <a:lnTo>
                    <a:pt x="3698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1033462"/>
              <a:ext cx="1143000" cy="566737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57200" y="1654175"/>
            <a:ext cx="8155305" cy="4632325"/>
            <a:chOff x="457200" y="1654175"/>
            <a:chExt cx="8155305" cy="4632325"/>
          </a:xfrm>
        </p:grpSpPr>
        <p:sp>
          <p:nvSpPr>
            <p:cNvPr id="12" name="object 12"/>
            <p:cNvSpPr/>
            <p:nvPr/>
          </p:nvSpPr>
          <p:spPr>
            <a:xfrm>
              <a:off x="457200" y="1665287"/>
              <a:ext cx="8153400" cy="38100"/>
            </a:xfrm>
            <a:custGeom>
              <a:avLst/>
              <a:gdLst/>
              <a:ahLst/>
              <a:cxnLst/>
              <a:rect l="l" t="t" r="r" b="b"/>
              <a:pathLst>
                <a:path w="8153400" h="38100">
                  <a:moveTo>
                    <a:pt x="0" y="38100"/>
                  </a:moveTo>
                  <a:lnTo>
                    <a:pt x="8153400" y="38100"/>
                  </a:lnTo>
                </a:path>
                <a:path w="8153400" h="381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22225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8787" y="6248400"/>
              <a:ext cx="8154034" cy="0"/>
            </a:xfrm>
            <a:custGeom>
              <a:avLst/>
              <a:gdLst/>
              <a:ahLst/>
              <a:cxnLst/>
              <a:rect l="l" t="t" r="r" b="b"/>
              <a:pathLst>
                <a:path w="8154034">
                  <a:moveTo>
                    <a:pt x="0" y="0"/>
                  </a:moveTo>
                  <a:lnTo>
                    <a:pt x="8153463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300" y="1692275"/>
              <a:ext cx="7734300" cy="4483100"/>
            </a:xfrm>
            <a:custGeom>
              <a:avLst/>
              <a:gdLst/>
              <a:ahLst/>
              <a:cxnLst/>
              <a:rect l="l" t="t" r="r" b="b"/>
              <a:pathLst>
                <a:path w="7734300" h="4483100">
                  <a:moveTo>
                    <a:pt x="7734300" y="0"/>
                  </a:moveTo>
                  <a:lnTo>
                    <a:pt x="0" y="0"/>
                  </a:lnTo>
                  <a:lnTo>
                    <a:pt x="0" y="4483100"/>
                  </a:lnTo>
                  <a:lnTo>
                    <a:pt x="7734300" y="4483100"/>
                  </a:lnTo>
                  <a:lnTo>
                    <a:pt x="77343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5061" y="1713357"/>
            <a:ext cx="59550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32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networking,</a:t>
            </a:r>
            <a:r>
              <a:rPr sz="32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we</a:t>
            </a:r>
            <a:r>
              <a:rPr sz="32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use</a:t>
            </a:r>
            <a:r>
              <a:rPr sz="32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32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term </a:t>
            </a:r>
            <a:r>
              <a:rPr sz="3200" b="1" i="1" spc="-8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bandwidth</a:t>
            </a:r>
            <a:r>
              <a:rPr sz="3200" b="1" i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3200" b="1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CC"/>
                </a:solidFill>
                <a:latin typeface="Arial"/>
                <a:cs typeface="Arial"/>
              </a:rPr>
              <a:t>two</a:t>
            </a:r>
            <a:r>
              <a:rPr sz="32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3333CC"/>
                </a:solidFill>
                <a:latin typeface="Arial"/>
                <a:cs typeface="Arial"/>
              </a:rPr>
              <a:t>contexts.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3.88</a:t>
            </a: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54990" y="2741530"/>
          <a:ext cx="7614284" cy="82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4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188">
                <a:tc>
                  <a:txBody>
                    <a:bodyPr/>
                    <a:lstStyle/>
                    <a:p>
                      <a:pPr marR="93980" algn="r">
                        <a:lnSpc>
                          <a:spcPts val="3090"/>
                        </a:lnSpc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MS Gothic"/>
                          <a:cs typeface="MS Gothic"/>
                        </a:rPr>
                        <a:t>❏</a:t>
                      </a:r>
                      <a:r>
                        <a:rPr sz="2800" spc="140" dirty="0">
                          <a:solidFill>
                            <a:srgbClr val="3333CC"/>
                          </a:solidFill>
                          <a:latin typeface="MS Gothic"/>
                          <a:cs typeface="MS Gothic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The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090"/>
                        </a:lnSpc>
                        <a:tabLst>
                          <a:tab pos="1078230" algn="l"/>
                          <a:tab pos="3056890" algn="l"/>
                          <a:tab pos="3575685" algn="l"/>
                        </a:tabLst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first,	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bandwidth	in	hertz,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309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refers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9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to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188">
                <a:tc>
                  <a:txBody>
                    <a:bodyPr/>
                    <a:lstStyle/>
                    <a:p>
                      <a:pPr marR="160655" algn="r">
                        <a:lnSpc>
                          <a:spcPts val="313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the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ts val="3130"/>
                        </a:lnSpc>
                        <a:tabLst>
                          <a:tab pos="1845310" algn="l"/>
                          <a:tab pos="2701925" algn="l"/>
                        </a:tabLst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28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f	f</a:t>
                      </a:r>
                      <a:r>
                        <a:rPr sz="28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equ</a:t>
                      </a:r>
                      <a:r>
                        <a:rPr sz="2800" b="1" spc="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nc</a:t>
                      </a:r>
                      <a:r>
                        <a:rPr sz="2800" b="1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b="1" dirty="0">
                          <a:latin typeface="Arial"/>
                          <a:cs typeface="Arial"/>
                        </a:rPr>
                        <a:t>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ts val="3130"/>
                        </a:lnSpc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in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30"/>
                        </a:lnSpc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99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428613" y="3545535"/>
            <a:ext cx="1719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2235" algn="l"/>
              </a:tabLst>
            </a:pPr>
            <a:r>
              <a:rPr sz="2800" b="1" spc="-15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ge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5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5656" y="3545535"/>
            <a:ext cx="20205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composite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eq</a:t>
            </a:r>
            <a:r>
              <a:rPr sz="2800" b="1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enc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5" dirty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36163" y="3545535"/>
            <a:ext cx="11982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marR="5080" indent="-74930">
              <a:lnSpc>
                <a:spcPct val="100000"/>
              </a:lnSpc>
              <a:spcBef>
                <a:spcPts val="95"/>
              </a:spcBef>
              <a:tabLst>
                <a:tab pos="987425" algn="l"/>
              </a:tabLst>
            </a:pPr>
            <a:r>
              <a:rPr sz="2800" b="1" spc="-5" dirty="0">
                <a:latin typeface="Arial"/>
                <a:cs typeface="Arial"/>
              </a:rPr>
              <a:t>signal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hat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56530" y="3545535"/>
            <a:ext cx="22352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95"/>
              </a:spcBef>
              <a:tabLst>
                <a:tab pos="759460" algn="l"/>
                <a:tab pos="1608455" algn="l"/>
              </a:tabLst>
            </a:pPr>
            <a:r>
              <a:rPr sz="2800" b="1" spc="-10" dirty="0">
                <a:latin typeface="Arial"/>
                <a:cs typeface="Arial"/>
              </a:rPr>
              <a:t>or	</a:t>
            </a:r>
            <a:r>
              <a:rPr sz="2800" b="1" spc="-5" dirty="0">
                <a:latin typeface="Arial"/>
                <a:cs typeface="Arial"/>
              </a:rPr>
              <a:t>the 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5" dirty="0">
                <a:latin typeface="Arial"/>
                <a:cs typeface="Arial"/>
              </a:rPr>
              <a:t>c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nn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l</a:t>
            </a:r>
            <a:r>
              <a:rPr sz="2800" b="1" dirty="0">
                <a:latin typeface="Arial"/>
                <a:cs typeface="Arial"/>
              </a:rPr>
              <a:t>	can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3854" y="3972559"/>
            <a:ext cx="936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pa</a:t>
            </a:r>
            <a:r>
              <a:rPr sz="2800" b="1" spc="10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s</a:t>
            </a:r>
            <a:r>
              <a:rPr sz="2800" b="1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4040" y="4829047"/>
            <a:ext cx="1335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2150" algn="l"/>
              </a:tabLst>
            </a:pPr>
            <a:r>
              <a:rPr sz="2800" spc="-5" dirty="0">
                <a:solidFill>
                  <a:srgbClr val="3333CC"/>
                </a:solidFill>
                <a:latin typeface="MS Gothic"/>
                <a:cs typeface="MS Gothic"/>
              </a:rPr>
              <a:t>❏	</a:t>
            </a:r>
            <a:r>
              <a:rPr sz="2800" b="1" spc="-1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4666" y="5253024"/>
            <a:ext cx="614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4335" algn="l"/>
                <a:tab pos="2966085" algn="l"/>
                <a:tab pos="3610610" algn="l"/>
                <a:tab pos="4453890" algn="l"/>
                <a:tab pos="5793740" algn="l"/>
              </a:tabLst>
            </a:pP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cond,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f</a:t>
            </a:r>
            <a:r>
              <a:rPr sz="2800" b="1" spc="10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rs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to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the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sp</a:t>
            </a:r>
            <a:r>
              <a:rPr sz="2800" b="1" spc="10" dirty="0">
                <a:latin typeface="Arial"/>
                <a:cs typeface="Arial"/>
              </a:rPr>
              <a:t>e</a:t>
            </a:r>
            <a:r>
              <a:rPr sz="2800" b="1" spc="5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of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9545" y="4829047"/>
            <a:ext cx="5941695" cy="875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" algn="r">
              <a:lnSpc>
                <a:spcPts val="3350"/>
              </a:lnSpc>
              <a:spcBef>
                <a:spcPts val="95"/>
              </a:spcBef>
              <a:tabLst>
                <a:tab pos="1667510" algn="l"/>
                <a:tab pos="3767454" algn="l"/>
                <a:tab pos="4404360" algn="l"/>
                <a:tab pos="5360670" algn="l"/>
              </a:tabLst>
            </a:pP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co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ba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dwidth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in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bits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per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ts val="3350"/>
              </a:lnSpc>
            </a:pPr>
            <a:r>
              <a:rPr sz="2800" b="1" dirty="0">
                <a:latin typeface="Arial"/>
                <a:cs typeface="Arial"/>
              </a:rPr>
              <a:t>bit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1617" y="5679744"/>
            <a:ext cx="5661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transmission</a:t>
            </a:r>
            <a:r>
              <a:rPr sz="2800" b="1" spc="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 a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channel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or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link.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69442" y="1054430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468881"/>
            <a:ext cx="8378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subscriber</a:t>
            </a:r>
            <a:r>
              <a:rPr sz="2800" b="1" i="1" spc="1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line</a:t>
            </a:r>
            <a:r>
              <a:rPr sz="2800" b="1" i="1" spc="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1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4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</a:t>
            </a:r>
            <a:r>
              <a:rPr sz="2800" b="1" i="1" spc="1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1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voice</a:t>
            </a:r>
            <a:r>
              <a:rPr sz="2800" b="1" i="1" spc="1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data.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 line for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up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56,000</a:t>
            </a:r>
            <a:r>
              <a:rPr sz="2800" b="1" i="1" spc="1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bps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using</a:t>
            </a:r>
            <a:r>
              <a:rPr sz="2800" b="1" i="1" spc="1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sophisticated</a:t>
            </a:r>
            <a:r>
              <a:rPr sz="2800" b="1" i="1" spc="1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modem</a:t>
            </a:r>
            <a:r>
              <a:rPr sz="2800" b="1" i="1" spc="1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change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digital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signal</a:t>
            </a:r>
            <a:r>
              <a:rPr sz="2800" b="1" i="1" spc="-5" dirty="0">
                <a:latin typeface="Times New Roman"/>
                <a:cs typeface="Times New Roman"/>
              </a:rPr>
              <a:t> to</a:t>
            </a:r>
            <a:r>
              <a:rPr sz="2800" b="1" i="1" dirty="0">
                <a:latin typeface="Times New Roman"/>
                <a:cs typeface="Times New Roman"/>
              </a:rPr>
              <a:t> analog.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3.89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3.42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8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If the telephone company improves the quality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line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increases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5" dirty="0">
                <a:latin typeface="Times New Roman"/>
                <a:cs typeface="Times New Roman"/>
              </a:rPr>
              <a:t>112,000 </a:t>
            </a:r>
            <a:r>
              <a:rPr sz="2800" b="1" i="1" spc="-5" dirty="0">
                <a:latin typeface="Times New Roman"/>
                <a:cs typeface="Times New Roman"/>
              </a:rPr>
              <a:t>bps by </a:t>
            </a:r>
            <a:r>
              <a:rPr sz="2800" b="1" i="1" dirty="0">
                <a:latin typeface="Times New Roman"/>
                <a:cs typeface="Times New Roman"/>
              </a:rPr>
              <a:t>using </a:t>
            </a:r>
            <a:r>
              <a:rPr sz="2800" b="1" i="1" spc="-5" dirty="0">
                <a:latin typeface="Times New Roman"/>
                <a:cs typeface="Times New Roman"/>
              </a:rPr>
              <a:t>the same technology as mentioned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Example</a:t>
            </a:r>
            <a:r>
              <a:rPr sz="2800" b="1" i="1" dirty="0">
                <a:latin typeface="Times New Roman"/>
                <a:cs typeface="Times New Roman"/>
              </a:rPr>
              <a:t> 3.42.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3.90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3.43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3.44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00250" y="4438650"/>
            <a:ext cx="4892675" cy="735330"/>
            <a:chOff x="2000250" y="4438650"/>
            <a:chExt cx="4892675" cy="735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7400" y="4495736"/>
              <a:ext cx="4778375" cy="620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00250" y="4438649"/>
              <a:ext cx="4892675" cy="735330"/>
            </a:xfrm>
            <a:custGeom>
              <a:avLst/>
              <a:gdLst/>
              <a:ahLst/>
              <a:cxnLst/>
              <a:rect l="l" t="t" r="r" b="b"/>
              <a:pathLst>
                <a:path w="4892675" h="735329">
                  <a:moveTo>
                    <a:pt x="4846955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678180"/>
                  </a:lnTo>
                  <a:lnTo>
                    <a:pt x="45720" y="689610"/>
                  </a:lnTo>
                  <a:lnTo>
                    <a:pt x="4846955" y="689610"/>
                  </a:lnTo>
                  <a:lnTo>
                    <a:pt x="4846955" y="678180"/>
                  </a:lnTo>
                  <a:lnTo>
                    <a:pt x="57150" y="678180"/>
                  </a:lnTo>
                  <a:lnTo>
                    <a:pt x="57150" y="57150"/>
                  </a:lnTo>
                  <a:lnTo>
                    <a:pt x="4835525" y="57150"/>
                  </a:lnTo>
                  <a:lnTo>
                    <a:pt x="4835525" y="677799"/>
                  </a:lnTo>
                  <a:lnTo>
                    <a:pt x="4846955" y="677799"/>
                  </a:lnTo>
                  <a:lnTo>
                    <a:pt x="4846955" y="57150"/>
                  </a:lnTo>
                  <a:lnTo>
                    <a:pt x="4846955" y="45720"/>
                  </a:lnTo>
                  <a:close/>
                </a:path>
                <a:path w="4892675" h="735329">
                  <a:moveTo>
                    <a:pt x="489267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701040"/>
                  </a:lnTo>
                  <a:lnTo>
                    <a:pt x="0" y="735330"/>
                  </a:lnTo>
                  <a:lnTo>
                    <a:pt x="4892675" y="735330"/>
                  </a:lnTo>
                  <a:lnTo>
                    <a:pt x="4892675" y="701040"/>
                  </a:lnTo>
                  <a:lnTo>
                    <a:pt x="34290" y="701040"/>
                  </a:lnTo>
                  <a:lnTo>
                    <a:pt x="34290" y="34290"/>
                  </a:lnTo>
                  <a:lnTo>
                    <a:pt x="4858385" y="34290"/>
                  </a:lnTo>
                  <a:lnTo>
                    <a:pt x="4858385" y="700659"/>
                  </a:lnTo>
                  <a:lnTo>
                    <a:pt x="4892675" y="700659"/>
                  </a:lnTo>
                  <a:lnTo>
                    <a:pt x="4892675" y="34290"/>
                  </a:lnTo>
                  <a:lnTo>
                    <a:pt x="48926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7340" y="1316481"/>
            <a:ext cx="8378825" cy="4918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 network with </a:t>
            </a:r>
            <a:r>
              <a:rPr sz="2800" b="1" i="1" dirty="0">
                <a:latin typeface="Times New Roman"/>
                <a:cs typeface="Times New Roman"/>
              </a:rPr>
              <a:t>bandwidth of 10 </a:t>
            </a:r>
            <a:r>
              <a:rPr sz="2800" b="1" i="1" spc="-5" dirty="0">
                <a:latin typeface="Times New Roman"/>
                <a:cs typeface="Times New Roman"/>
              </a:rPr>
              <a:t>Mbps can pass only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average </a:t>
            </a:r>
            <a:r>
              <a:rPr sz="2800" b="1" i="1" spc="-10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12,000 </a:t>
            </a:r>
            <a:r>
              <a:rPr sz="2800" b="1" i="1" spc="-5" dirty="0">
                <a:latin typeface="Times New Roman"/>
                <a:cs typeface="Times New Roman"/>
              </a:rPr>
              <a:t>frames per minute with each frame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carrying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average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10,000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throughput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throughput</a:t>
            </a:r>
            <a:r>
              <a:rPr sz="2800" b="1" i="1" dirty="0">
                <a:latin typeface="Times New Roman"/>
                <a:cs typeface="Times New Roman"/>
              </a:rPr>
              <a:t> as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throughput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3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almost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one-fifth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32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the</a:t>
            </a:r>
            <a:r>
              <a:rPr sz="2800" b="1" i="1" spc="3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case.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3.91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692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 is the propagation time if the distance between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 points is 12,000 km? Assume the propagation speed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2.4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× 108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m/s 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cable.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propagation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3.45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95450" y="3980179"/>
            <a:ext cx="5108575" cy="933450"/>
            <a:chOff x="1695450" y="3980179"/>
            <a:chExt cx="5108575" cy="933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4037049"/>
              <a:ext cx="4976503" cy="8191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95450" y="3980179"/>
              <a:ext cx="5108575" cy="933450"/>
            </a:xfrm>
            <a:custGeom>
              <a:avLst/>
              <a:gdLst/>
              <a:ahLst/>
              <a:cxnLst/>
              <a:rect l="l" t="t" r="r" b="b"/>
              <a:pathLst>
                <a:path w="5108575" h="933450">
                  <a:moveTo>
                    <a:pt x="5062855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876300"/>
                  </a:lnTo>
                  <a:lnTo>
                    <a:pt x="45720" y="887730"/>
                  </a:lnTo>
                  <a:lnTo>
                    <a:pt x="5062855" y="887730"/>
                  </a:lnTo>
                  <a:lnTo>
                    <a:pt x="5062855" y="876300"/>
                  </a:lnTo>
                  <a:lnTo>
                    <a:pt x="57150" y="876300"/>
                  </a:lnTo>
                  <a:lnTo>
                    <a:pt x="57150" y="57150"/>
                  </a:lnTo>
                  <a:lnTo>
                    <a:pt x="5051425" y="57150"/>
                  </a:lnTo>
                  <a:lnTo>
                    <a:pt x="5051425" y="875919"/>
                  </a:lnTo>
                  <a:lnTo>
                    <a:pt x="5062855" y="875919"/>
                  </a:lnTo>
                  <a:lnTo>
                    <a:pt x="5062855" y="57150"/>
                  </a:lnTo>
                  <a:lnTo>
                    <a:pt x="5062855" y="56769"/>
                  </a:lnTo>
                  <a:lnTo>
                    <a:pt x="5062855" y="45720"/>
                  </a:lnTo>
                  <a:close/>
                </a:path>
                <a:path w="5108575" h="933450">
                  <a:moveTo>
                    <a:pt x="5108575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899160"/>
                  </a:lnTo>
                  <a:lnTo>
                    <a:pt x="0" y="933450"/>
                  </a:lnTo>
                  <a:lnTo>
                    <a:pt x="5108575" y="933450"/>
                  </a:lnTo>
                  <a:lnTo>
                    <a:pt x="5108575" y="899160"/>
                  </a:lnTo>
                  <a:lnTo>
                    <a:pt x="34290" y="899160"/>
                  </a:lnTo>
                  <a:lnTo>
                    <a:pt x="34290" y="34290"/>
                  </a:lnTo>
                  <a:lnTo>
                    <a:pt x="5074285" y="34290"/>
                  </a:lnTo>
                  <a:lnTo>
                    <a:pt x="5074285" y="898779"/>
                  </a:lnTo>
                  <a:lnTo>
                    <a:pt x="5108575" y="898779"/>
                  </a:lnTo>
                  <a:lnTo>
                    <a:pt x="5108575" y="34290"/>
                  </a:lnTo>
                  <a:lnTo>
                    <a:pt x="5108575" y="33909"/>
                  </a:lnTo>
                  <a:lnTo>
                    <a:pt x="51085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5050916"/>
            <a:ext cx="83794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example </a:t>
            </a:r>
            <a:r>
              <a:rPr sz="2800" b="1" i="1" spc="-5" dirty="0">
                <a:latin typeface="Times New Roman"/>
                <a:cs typeface="Times New Roman"/>
              </a:rPr>
              <a:t>shows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a bit can </a:t>
            </a:r>
            <a:r>
              <a:rPr sz="2800" b="1" i="1" dirty="0">
                <a:latin typeface="Times New Roman"/>
                <a:cs typeface="Times New Roman"/>
              </a:rPr>
              <a:t>go </a:t>
            </a:r>
            <a:r>
              <a:rPr sz="2800" b="1" i="1" spc="-10" dirty="0">
                <a:latin typeface="Times New Roman"/>
                <a:cs typeface="Times New Roman"/>
              </a:rPr>
              <a:t>over </a:t>
            </a:r>
            <a:r>
              <a:rPr sz="2800" b="1" i="1" spc="-5" dirty="0">
                <a:latin typeface="Times New Roman"/>
                <a:cs typeface="Times New Roman"/>
              </a:rPr>
              <a:t>the Atlantic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Ocean </a:t>
            </a:r>
            <a:r>
              <a:rPr sz="2800" b="1" i="1" spc="-5" dirty="0">
                <a:latin typeface="Times New Roman"/>
                <a:cs typeface="Times New Roman"/>
              </a:rPr>
              <a:t>in only </a:t>
            </a:r>
            <a:r>
              <a:rPr sz="2800" b="1" i="1" dirty="0">
                <a:latin typeface="Times New Roman"/>
                <a:cs typeface="Times New Roman"/>
              </a:rPr>
              <a:t>50 </a:t>
            </a:r>
            <a:r>
              <a:rPr sz="2800" b="1" i="1" spc="-10" dirty="0">
                <a:latin typeface="Times New Roman"/>
                <a:cs typeface="Times New Roman"/>
              </a:rPr>
              <a:t>ms </a:t>
            </a:r>
            <a:r>
              <a:rPr sz="2800" b="1" i="1" spc="-5" dirty="0">
                <a:latin typeface="Times New Roman"/>
                <a:cs typeface="Times New Roman"/>
              </a:rPr>
              <a:t>if there is a direct cable </a:t>
            </a:r>
            <a:r>
              <a:rPr sz="2800" b="1" i="1" spc="-10" dirty="0">
                <a:latin typeface="Times New Roman"/>
                <a:cs typeface="Times New Roman"/>
              </a:rPr>
              <a:t>between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source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destination.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3.92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271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spc="-5" dirty="0">
                <a:solidFill>
                  <a:srgbClr val="3333CC"/>
                </a:solidFill>
              </a:rPr>
              <a:t>Figu</a:t>
            </a:r>
            <a:r>
              <a:rPr sz="2400" spc="-55" dirty="0">
                <a:solidFill>
                  <a:srgbClr val="3333CC"/>
                </a:solidFill>
              </a:rPr>
              <a:t>r</a:t>
            </a:r>
            <a:r>
              <a:rPr sz="2400" spc="-5" dirty="0">
                <a:solidFill>
                  <a:srgbClr val="3333CC"/>
                </a:solidFill>
              </a:rPr>
              <a:t>e</a:t>
            </a:r>
            <a:r>
              <a:rPr sz="2400" spc="-2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3.2	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00" i="1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sine</a:t>
            </a:r>
            <a:r>
              <a:rPr sz="20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00"/>
                </a:solidFill>
                <a:latin typeface="Times New Roman"/>
                <a:cs typeface="Times New Roman"/>
              </a:rPr>
              <a:t>wave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725" y="2811314"/>
            <a:ext cx="7062949" cy="20591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6512487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latin typeface="Arial"/>
                <a:cs typeface="Arial"/>
              </a:rPr>
              <a:t>3.</a:t>
            </a:r>
            <a:fld id="{81D60167-4931-47E6-BA6A-407CBD079E47}" type="slidenum">
              <a:rPr sz="2000" b="1" dirty="0"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16481"/>
            <a:ext cx="837882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time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2.5-kbyte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message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e-mail)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spc="6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 of the network is 1 </a:t>
            </a:r>
            <a:r>
              <a:rPr sz="2800" b="1" i="1" dirty="0">
                <a:latin typeface="Times New Roman"/>
                <a:cs typeface="Times New Roman"/>
              </a:rPr>
              <a:t>Gbps? </a:t>
            </a:r>
            <a:r>
              <a:rPr sz="2800" b="1" i="1" spc="-5" dirty="0">
                <a:latin typeface="Times New Roman"/>
                <a:cs typeface="Times New Roman"/>
              </a:rPr>
              <a:t>Assume that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distance </a:t>
            </a:r>
            <a:r>
              <a:rPr sz="2800" b="1" i="1" spc="-10" dirty="0">
                <a:latin typeface="Times New Roman"/>
                <a:cs typeface="Times New Roman"/>
              </a:rPr>
              <a:t>between</a:t>
            </a:r>
            <a:r>
              <a:rPr sz="2800" b="1" i="1" spc="-5" dirty="0">
                <a:latin typeface="Times New Roman"/>
                <a:cs typeface="Times New Roman"/>
              </a:rPr>
              <a:t> 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sender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receiver</a:t>
            </a:r>
            <a:r>
              <a:rPr sz="2800" b="1" i="1" spc="6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12,000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km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 that </a:t>
            </a:r>
            <a:r>
              <a:rPr sz="2800" b="1" i="1" spc="-5" dirty="0">
                <a:latin typeface="Times New Roman"/>
                <a:cs typeface="Times New Roman"/>
              </a:rPr>
              <a:t>light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travels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-5" dirty="0">
                <a:latin typeface="Times New Roman"/>
                <a:cs typeface="Times New Roman"/>
              </a:rPr>
              <a:t> 2.4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× </a:t>
            </a:r>
            <a:r>
              <a:rPr sz="2800" b="1" i="1" dirty="0">
                <a:latin typeface="Times New Roman"/>
                <a:cs typeface="Times New Roman"/>
              </a:rPr>
              <a:t>108 </a:t>
            </a:r>
            <a:r>
              <a:rPr sz="2800" b="1" i="1" spc="-5" dirty="0">
                <a:latin typeface="Times New Roman"/>
                <a:cs typeface="Times New Roman"/>
              </a:rPr>
              <a:t>m/s.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1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calculate</a:t>
            </a:r>
            <a:r>
              <a:rPr sz="2800" b="1" i="1" spc="1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spc="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spc="1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 </a:t>
            </a:r>
            <a:r>
              <a:rPr sz="2800" b="1" i="1" spc="-5" dirty="0">
                <a:latin typeface="Times New Roman"/>
                <a:cs typeface="Times New Roman"/>
              </a:rPr>
              <a:t>the next</a:t>
            </a:r>
            <a:r>
              <a:rPr sz="2800" b="1" i="1" dirty="0">
                <a:latin typeface="Times New Roman"/>
                <a:cs typeface="Times New Roman"/>
              </a:rPr>
              <a:t> slide: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3.93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3.46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2887"/>
            <a:ext cx="8593455" cy="2710180"/>
            <a:chOff x="76200" y="242887"/>
            <a:chExt cx="8593455" cy="27101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976" y="1249425"/>
              <a:ext cx="5462524" cy="16461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82699" y="1192529"/>
              <a:ext cx="5577205" cy="1760220"/>
            </a:xfrm>
            <a:custGeom>
              <a:avLst/>
              <a:gdLst/>
              <a:ahLst/>
              <a:cxnLst/>
              <a:rect l="l" t="t" r="r" b="b"/>
              <a:pathLst>
                <a:path w="5577205" h="1760220">
                  <a:moveTo>
                    <a:pt x="5531231" y="45720"/>
                  </a:moveTo>
                  <a:lnTo>
                    <a:pt x="5519801" y="45720"/>
                  </a:lnTo>
                  <a:lnTo>
                    <a:pt x="5519801" y="57150"/>
                  </a:lnTo>
                  <a:lnTo>
                    <a:pt x="5519801" y="1703070"/>
                  </a:lnTo>
                  <a:lnTo>
                    <a:pt x="57150" y="1703070"/>
                  </a:lnTo>
                  <a:lnTo>
                    <a:pt x="57150" y="57150"/>
                  </a:lnTo>
                  <a:lnTo>
                    <a:pt x="5519801" y="57150"/>
                  </a:lnTo>
                  <a:lnTo>
                    <a:pt x="5519801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1703070"/>
                  </a:lnTo>
                  <a:lnTo>
                    <a:pt x="45720" y="1714500"/>
                  </a:lnTo>
                  <a:lnTo>
                    <a:pt x="5531231" y="1714500"/>
                  </a:lnTo>
                  <a:lnTo>
                    <a:pt x="5531231" y="1703070"/>
                  </a:lnTo>
                  <a:lnTo>
                    <a:pt x="5531231" y="57150"/>
                  </a:lnTo>
                  <a:lnTo>
                    <a:pt x="5531231" y="56769"/>
                  </a:lnTo>
                  <a:lnTo>
                    <a:pt x="5531231" y="45720"/>
                  </a:lnTo>
                  <a:close/>
                </a:path>
                <a:path w="5577205" h="1760220">
                  <a:moveTo>
                    <a:pt x="5576951" y="0"/>
                  </a:moveTo>
                  <a:lnTo>
                    <a:pt x="5542661" y="0"/>
                  </a:lnTo>
                  <a:lnTo>
                    <a:pt x="5542661" y="34290"/>
                  </a:lnTo>
                  <a:lnTo>
                    <a:pt x="5542661" y="1725930"/>
                  </a:lnTo>
                  <a:lnTo>
                    <a:pt x="34290" y="1725930"/>
                  </a:lnTo>
                  <a:lnTo>
                    <a:pt x="34290" y="34290"/>
                  </a:lnTo>
                  <a:lnTo>
                    <a:pt x="5542661" y="34290"/>
                  </a:lnTo>
                  <a:lnTo>
                    <a:pt x="554266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725930"/>
                  </a:lnTo>
                  <a:lnTo>
                    <a:pt x="0" y="1760220"/>
                  </a:lnTo>
                  <a:lnTo>
                    <a:pt x="5576951" y="1760220"/>
                  </a:lnTo>
                  <a:lnTo>
                    <a:pt x="5576951" y="1725930"/>
                  </a:lnTo>
                  <a:lnTo>
                    <a:pt x="5576951" y="34290"/>
                  </a:lnTo>
                  <a:lnTo>
                    <a:pt x="5576951" y="34036"/>
                  </a:lnTo>
                  <a:lnTo>
                    <a:pt x="557695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07340" y="3860038"/>
            <a:ext cx="8378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Note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in this case, because the message is </a:t>
            </a:r>
            <a:r>
              <a:rPr sz="2800" b="1" i="1" dirty="0">
                <a:latin typeface="Times New Roman"/>
                <a:cs typeface="Times New Roman"/>
              </a:rPr>
              <a:t>short and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high,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dominant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factor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time,</a:t>
            </a:r>
            <a:r>
              <a:rPr sz="2800" b="1" i="1" dirty="0">
                <a:latin typeface="Times New Roman"/>
                <a:cs typeface="Times New Roman"/>
              </a:rPr>
              <a:t> not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ignored.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3.94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4371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3.46</a:t>
            </a:r>
            <a:r>
              <a:rPr sz="32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1316481"/>
            <a:ext cx="845375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propagation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time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7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 for a 5-Mbyte message (an image) if the bandwidth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network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is</a:t>
            </a:r>
            <a:r>
              <a:rPr sz="2800" b="1" i="1" spc="-5" dirty="0">
                <a:latin typeface="Times New Roman"/>
                <a:cs typeface="Times New Roman"/>
              </a:rPr>
              <a:t> 1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Mbps?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Assume</a:t>
            </a:r>
            <a:r>
              <a:rPr sz="2800" b="1" i="1" dirty="0">
                <a:latin typeface="Times New Roman"/>
                <a:cs typeface="Times New Roman"/>
              </a:rPr>
              <a:t> that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distance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between the sender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receiver is </a:t>
            </a:r>
            <a:r>
              <a:rPr sz="2800" b="1" i="1" dirty="0">
                <a:latin typeface="Times New Roman"/>
                <a:cs typeface="Times New Roman"/>
              </a:rPr>
              <a:t>12,000 </a:t>
            </a:r>
            <a:r>
              <a:rPr sz="2800" b="1" i="1" spc="-10" dirty="0">
                <a:latin typeface="Times New Roman"/>
                <a:cs typeface="Times New Roman"/>
              </a:rPr>
              <a:t>km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light travels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 </a:t>
            </a:r>
            <a:r>
              <a:rPr sz="2800" b="1" i="1" spc="-5" dirty="0">
                <a:latin typeface="Times New Roman"/>
                <a:cs typeface="Times New Roman"/>
              </a:rPr>
              <a:t>2.4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× </a:t>
            </a:r>
            <a:r>
              <a:rPr sz="2800" b="1" i="1" spc="5" dirty="0">
                <a:latin typeface="Times New Roman"/>
                <a:cs typeface="Times New Roman"/>
              </a:rPr>
              <a:t>10</a:t>
            </a:r>
            <a:r>
              <a:rPr sz="2775" b="1" i="1" spc="7" baseline="25525" dirty="0">
                <a:latin typeface="Times New Roman"/>
                <a:cs typeface="Times New Roman"/>
              </a:rPr>
              <a:t>8</a:t>
            </a:r>
            <a:r>
              <a:rPr sz="2775" b="1" i="1" spc="345" baseline="255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m/s.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50800" marR="46355">
              <a:lnSpc>
                <a:spcPct val="100000"/>
              </a:lnSpc>
              <a:tabLst>
                <a:tab pos="727075" algn="l"/>
                <a:tab pos="1492250" algn="l"/>
                <a:tab pos="3044190" algn="l"/>
                <a:tab pos="3728720" algn="l"/>
                <a:tab pos="5739130" algn="l"/>
                <a:tab pos="6523990" algn="l"/>
              </a:tabLst>
            </a:pPr>
            <a:r>
              <a:rPr sz="2800" b="1" i="1" spc="-215" dirty="0">
                <a:latin typeface="Times New Roman"/>
                <a:cs typeface="Times New Roman"/>
              </a:rPr>
              <a:t>W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calcul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te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p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dirty="0">
                <a:latin typeface="Times New Roman"/>
                <a:cs typeface="Times New Roman"/>
              </a:rPr>
              <a:t>p</a:t>
            </a:r>
            <a:r>
              <a:rPr sz="2800" b="1" i="1" spc="-5" dirty="0">
                <a:latin typeface="Times New Roman"/>
                <a:cs typeface="Times New Roman"/>
              </a:rPr>
              <a:t>agation</a:t>
            </a:r>
            <a:r>
              <a:rPr sz="2800" b="1" i="1" dirty="0">
                <a:latin typeface="Times New Roman"/>
                <a:cs typeface="Times New Roman"/>
              </a:rPr>
              <a:t>	an</a:t>
            </a:r>
            <a:r>
              <a:rPr sz="2800" b="1" i="1" spc="-5" dirty="0"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tr</a:t>
            </a:r>
            <a:r>
              <a:rPr sz="2800" b="1" i="1" spc="5" dirty="0"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5" dirty="0">
                <a:latin typeface="Times New Roman"/>
                <a:cs typeface="Times New Roman"/>
              </a:rPr>
              <a:t>m</a:t>
            </a:r>
            <a:r>
              <a:rPr sz="2800" b="1" i="1" spc="-20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-15" dirty="0">
                <a:latin typeface="Times New Roman"/>
                <a:cs typeface="Times New Roman"/>
              </a:rPr>
              <a:t>i</a:t>
            </a:r>
            <a:r>
              <a:rPr sz="2800" b="1" i="1" spc="-5" dirty="0">
                <a:latin typeface="Times New Roman"/>
                <a:cs typeface="Times New Roman"/>
              </a:rPr>
              <a:t>on  times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5" dirty="0">
                <a:latin typeface="Times New Roman"/>
                <a:cs typeface="Times New Roman"/>
              </a:rPr>
              <a:t>shown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next</a:t>
            </a:r>
            <a:r>
              <a:rPr sz="2800" b="1" i="1" dirty="0">
                <a:latin typeface="Times New Roman"/>
                <a:cs typeface="Times New Roman"/>
              </a:rPr>
              <a:t> slide.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3.95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2329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831716"/>
            <a:ext cx="83769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Note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in this case, because the message is </a:t>
            </a:r>
            <a:r>
              <a:rPr sz="2800" b="1" i="1" spc="-10" dirty="0">
                <a:latin typeface="Times New Roman"/>
                <a:cs typeface="Times New Roman"/>
              </a:rPr>
              <a:t>very </a:t>
            </a:r>
            <a:r>
              <a:rPr sz="2800" b="1" i="1" spc="-5" dirty="0">
                <a:latin typeface="Times New Roman"/>
                <a:cs typeface="Times New Roman"/>
              </a:rPr>
              <a:t>long </a:t>
            </a:r>
            <a:r>
              <a:rPr sz="2800" b="1" i="1" dirty="0">
                <a:latin typeface="Times New Roman"/>
                <a:cs typeface="Times New Roman"/>
              </a:rPr>
              <a:t> and </a:t>
            </a:r>
            <a:r>
              <a:rPr sz="2800" b="1" i="1" spc="-5" dirty="0">
                <a:latin typeface="Times New Roman"/>
                <a:cs typeface="Times New Roman"/>
              </a:rPr>
              <a:t>the bandwidth is </a:t>
            </a:r>
            <a:r>
              <a:rPr sz="2800" b="1" i="1" dirty="0">
                <a:latin typeface="Times New Roman"/>
                <a:cs typeface="Times New Roman"/>
              </a:rPr>
              <a:t>not </a:t>
            </a:r>
            <a:r>
              <a:rPr sz="2800" b="1" i="1" spc="-10" dirty="0">
                <a:latin typeface="Times New Roman"/>
                <a:cs typeface="Times New Roman"/>
              </a:rPr>
              <a:t>very </a:t>
            </a:r>
            <a:r>
              <a:rPr sz="2800" b="1" i="1" dirty="0">
                <a:latin typeface="Times New Roman"/>
                <a:cs typeface="Times New Roman"/>
              </a:rPr>
              <a:t>high, </a:t>
            </a:r>
            <a:r>
              <a:rPr sz="2800" b="1" i="1" spc="-5" dirty="0">
                <a:latin typeface="Times New Roman"/>
                <a:cs typeface="Times New Roman"/>
              </a:rPr>
              <a:t>the dominant factor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the transmission time, </a:t>
            </a:r>
            <a:r>
              <a:rPr sz="2800" b="1" i="1" dirty="0">
                <a:latin typeface="Times New Roman"/>
                <a:cs typeface="Times New Roman"/>
              </a:rPr>
              <a:t>not </a:t>
            </a:r>
            <a:r>
              <a:rPr sz="2800" b="1" i="1" spc="-5" dirty="0">
                <a:latin typeface="Times New Roman"/>
                <a:cs typeface="Times New Roman"/>
              </a:rPr>
              <a:t>the propagation time. The </a:t>
            </a:r>
            <a:r>
              <a:rPr sz="2800" b="1" i="1" dirty="0">
                <a:latin typeface="Times New Roman"/>
                <a:cs typeface="Times New Roman"/>
              </a:rPr>
              <a:t> propagation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ignored.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01930"/>
            <a:ext cx="4371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sz="3200" i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3.47</a:t>
            </a:r>
            <a:r>
              <a:rPr sz="32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(continued)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12824" y="1648460"/>
            <a:ext cx="6116955" cy="1689100"/>
            <a:chOff x="1512824" y="1648460"/>
            <a:chExt cx="6116955" cy="1689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0101" y="1704941"/>
              <a:ext cx="5984574" cy="15748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12824" y="1648459"/>
              <a:ext cx="6116955" cy="1689100"/>
            </a:xfrm>
            <a:custGeom>
              <a:avLst/>
              <a:gdLst/>
              <a:ahLst/>
              <a:cxnLst/>
              <a:rect l="l" t="t" r="r" b="b"/>
              <a:pathLst>
                <a:path w="6116955" h="1689100">
                  <a:moveTo>
                    <a:pt x="6070981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631950"/>
                  </a:lnTo>
                  <a:lnTo>
                    <a:pt x="45720" y="1643380"/>
                  </a:lnTo>
                  <a:lnTo>
                    <a:pt x="6070981" y="1643380"/>
                  </a:lnTo>
                  <a:lnTo>
                    <a:pt x="6070981" y="1631950"/>
                  </a:lnTo>
                  <a:lnTo>
                    <a:pt x="57150" y="1631950"/>
                  </a:lnTo>
                  <a:lnTo>
                    <a:pt x="57150" y="57150"/>
                  </a:lnTo>
                  <a:lnTo>
                    <a:pt x="6059551" y="57150"/>
                  </a:lnTo>
                  <a:lnTo>
                    <a:pt x="6059551" y="1631315"/>
                  </a:lnTo>
                  <a:lnTo>
                    <a:pt x="6070981" y="1631315"/>
                  </a:lnTo>
                  <a:lnTo>
                    <a:pt x="6070981" y="57150"/>
                  </a:lnTo>
                  <a:lnTo>
                    <a:pt x="6070981" y="56515"/>
                  </a:lnTo>
                  <a:lnTo>
                    <a:pt x="6070981" y="45720"/>
                  </a:lnTo>
                  <a:close/>
                </a:path>
                <a:path w="6116955" h="1689100">
                  <a:moveTo>
                    <a:pt x="6116701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654810"/>
                  </a:lnTo>
                  <a:lnTo>
                    <a:pt x="0" y="1689100"/>
                  </a:lnTo>
                  <a:lnTo>
                    <a:pt x="6116701" y="1689100"/>
                  </a:lnTo>
                  <a:lnTo>
                    <a:pt x="6116701" y="1654810"/>
                  </a:lnTo>
                  <a:lnTo>
                    <a:pt x="34290" y="1654810"/>
                  </a:lnTo>
                  <a:lnTo>
                    <a:pt x="34290" y="34290"/>
                  </a:lnTo>
                  <a:lnTo>
                    <a:pt x="6082411" y="34290"/>
                  </a:lnTo>
                  <a:lnTo>
                    <a:pt x="6082411" y="1654175"/>
                  </a:lnTo>
                  <a:lnTo>
                    <a:pt x="6116701" y="1654187"/>
                  </a:lnTo>
                  <a:lnTo>
                    <a:pt x="6116701" y="34290"/>
                  </a:lnTo>
                  <a:lnTo>
                    <a:pt x="6116701" y="33655"/>
                  </a:lnTo>
                  <a:lnTo>
                    <a:pt x="6116701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dirty="0"/>
              <a:t>3.96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3772</Words>
  <Application>Microsoft Office PowerPoint</Application>
  <PresentationFormat>On-screen Show (4:3)</PresentationFormat>
  <Paragraphs>379</Paragraphs>
  <Slides>93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MS Gothic</vt:lpstr>
      <vt:lpstr>Arial</vt:lpstr>
      <vt:lpstr>Calibri</vt:lpstr>
      <vt:lpstr>Tahoma</vt:lpstr>
      <vt:lpstr>Times New Roman</vt:lpstr>
      <vt:lpstr>Wingdings</vt:lpstr>
      <vt:lpstr>Office Theme</vt:lpstr>
      <vt:lpstr>DATA AND SIGNALS</vt:lpstr>
      <vt:lpstr>To be transmitted, data must be  transformed to electromagnetic signals.</vt:lpstr>
      <vt:lpstr>ANALOG AND DIGITAL</vt:lpstr>
      <vt:lpstr>Data can be analog or digital. Analog data are continuous and take  continuous values.</vt:lpstr>
      <vt:lpstr>Signals can be analog or digital. Analog signals can have an infinite  number of values in a range; digital  signals can have only a limited  number of values.</vt:lpstr>
      <vt:lpstr>Comparison of analog and digital signals</vt:lpstr>
      <vt:lpstr>Note</vt:lpstr>
      <vt:lpstr>3-2 PErIoDIc ANAloG SIGNAlS</vt:lpstr>
      <vt:lpstr>Figure 3.2 A sine wave</vt:lpstr>
      <vt:lpstr>Note</vt:lpstr>
      <vt:lpstr>Example 3.1</vt:lpstr>
      <vt:lpstr>Figure 3.3 Two signals with the same phase and frequency, but different amplitudes</vt:lpstr>
      <vt:lpstr>Example 3.2</vt:lpstr>
      <vt:lpstr>Note</vt:lpstr>
      <vt:lpstr>Figure 3.4 Two signals with the same amplitude and phase, but different frequencies</vt:lpstr>
      <vt:lpstr>Table 3.1 Units of period and frequency</vt:lpstr>
      <vt:lpstr>PowerPoint Presentation</vt:lpstr>
      <vt:lpstr>Example 3.4</vt:lpstr>
      <vt:lpstr>Example 3.5</vt:lpstr>
      <vt:lpstr>Note</vt:lpstr>
      <vt:lpstr>Note</vt:lpstr>
      <vt:lpstr>Note</vt:lpstr>
      <vt:lpstr>Figure 3.5 Three sine waves with the same amplitude and frequency, but different phases</vt:lpstr>
      <vt:lpstr>Example 3.6</vt:lpstr>
      <vt:lpstr>Figure 3.6 Wavelength and period</vt:lpstr>
      <vt:lpstr>Wavelength</vt:lpstr>
      <vt:lpstr>Figure 3.7 The time-domain and frequency-domain plots of a sine wave</vt:lpstr>
      <vt:lpstr>Note</vt:lpstr>
      <vt:lpstr>Example 3.7</vt:lpstr>
      <vt:lpstr>Figure 3.8 The time domain and frequency domain of three sine waves</vt:lpstr>
      <vt:lpstr>PowerPoint Presentation</vt:lpstr>
      <vt:lpstr>According to Fourier analysis, any  composite signal is a combination of  simple sine waves with different  frequencies, amplitudes, and phases. Fourier analysis is discussed in  Appendix C.</vt:lpstr>
      <vt:lpstr>If the composite signal is periodic, the  decomposition gives a series of signals  with discrete frequencies; if the composite signal is nonperiodic,  the decomposition gives a combination  of sine waves with continuous  frequencies.</vt:lpstr>
      <vt:lpstr>Example 3.8</vt:lpstr>
      <vt:lpstr>Figure 3.9 A composite periodic signal</vt:lpstr>
      <vt:lpstr>Figure 3.10 Decomposition of a composite periodic signal in the time and frequency domains</vt:lpstr>
      <vt:lpstr>Example 3.9</vt:lpstr>
      <vt:lpstr>Figure 3.11 The time and frequency domains of a nonperiodic signal</vt:lpstr>
      <vt:lpstr>PowerPoint Presentation</vt:lpstr>
      <vt:lpstr>Figure 3.12 The bandwidth of periodic and nonperiodic composite signals</vt:lpstr>
      <vt:lpstr>Example 3.10</vt:lpstr>
      <vt:lpstr>Figure 3.13 The bandwidth for Example 3.10</vt:lpstr>
      <vt:lpstr>Example 3.11</vt:lpstr>
      <vt:lpstr>Figure 3.14 The bandwidth for Example 3.11</vt:lpstr>
      <vt:lpstr>Example 3.12</vt:lpstr>
      <vt:lpstr>Figure 3.15 The bandwidth for Example 3.12</vt:lpstr>
      <vt:lpstr>Example 3.13</vt:lpstr>
      <vt:lpstr>Example 3.14</vt:lpstr>
      <vt:lpstr>Example 3.15</vt:lpstr>
      <vt:lpstr>3-3 DIGItAl SIGNAlS</vt:lpstr>
      <vt:lpstr>Figure 3.16 Two digital signals: one with two signal levels and the other with four signal levels</vt:lpstr>
      <vt:lpstr>Note</vt:lpstr>
      <vt:lpstr>Example 3.16</vt:lpstr>
      <vt:lpstr>Example 3.17</vt:lpstr>
      <vt:lpstr>Bit Rate</vt:lpstr>
      <vt:lpstr>Example 3.18</vt:lpstr>
      <vt:lpstr>Example 3.19</vt:lpstr>
      <vt:lpstr>Example 3.20</vt:lpstr>
      <vt:lpstr>Bit Length</vt:lpstr>
      <vt:lpstr>Figure 3.18 Baseband transmission</vt:lpstr>
      <vt:lpstr>Note</vt:lpstr>
      <vt:lpstr>Figure 3.19 Bandwidths of two low-pass channels</vt:lpstr>
      <vt:lpstr>Figure 3.20 Baseband transmission using a dedicated medium</vt:lpstr>
      <vt:lpstr>Note</vt:lpstr>
      <vt:lpstr>Note</vt:lpstr>
      <vt:lpstr>Broadband Transmission: Bandwidth of a bandpass channel</vt:lpstr>
      <vt:lpstr>Note</vt:lpstr>
      <vt:lpstr>Figure 3.24 Modulation of a digital signal for transmission on a bandpass channel</vt:lpstr>
      <vt:lpstr>Example 3.24</vt:lpstr>
      <vt:lpstr>Example 3.25</vt:lpstr>
      <vt:lpstr>DAtA rAtE lIMItS</vt:lpstr>
      <vt:lpstr>Note</vt:lpstr>
      <vt:lpstr>Example 3.33</vt:lpstr>
      <vt:lpstr>PowerPoint Presentation</vt:lpstr>
      <vt:lpstr>PowerPoint Presentation</vt:lpstr>
      <vt:lpstr>Example 3.36</vt:lpstr>
      <vt:lpstr>Example 3.37</vt:lpstr>
      <vt:lpstr>Example 3.38</vt:lpstr>
      <vt:lpstr>Example 3.39</vt:lpstr>
      <vt:lpstr>Example 3.40</vt:lpstr>
      <vt:lpstr>Example 3.41</vt:lpstr>
      <vt:lpstr>Example 3.41 (continued)</vt:lpstr>
      <vt:lpstr>Note</vt:lpstr>
      <vt:lpstr>3-6 PErForMANcE</vt:lpstr>
      <vt:lpstr>Note</vt:lpstr>
      <vt:lpstr>Example 3.42</vt:lpstr>
      <vt:lpstr>Example 3.43</vt:lpstr>
      <vt:lpstr>Example 3.44</vt:lpstr>
      <vt:lpstr>Example 3.45</vt:lpstr>
      <vt:lpstr>Example 3.46</vt:lpstr>
      <vt:lpstr>Example 3.46 (continued)</vt:lpstr>
      <vt:lpstr>Example 3.47</vt:lpstr>
      <vt:lpstr>Example 3.47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Parambir</cp:lastModifiedBy>
  <cp:revision>1</cp:revision>
  <dcterms:created xsi:type="dcterms:W3CDTF">2022-08-11T06:53:37Z</dcterms:created>
  <dcterms:modified xsi:type="dcterms:W3CDTF">2022-08-12T06:53:55Z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2022-08-11T00:00:00Z</vt:filetime>
  </property>
</Properties>
</file>