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74" r:id="rId2"/>
    <p:sldId id="275" r:id="rId3"/>
    <p:sldId id="256" r:id="rId4"/>
    <p:sldId id="257" r:id="rId5"/>
    <p:sldId id="258" r:id="rId6"/>
    <p:sldId id="273" r:id="rId7"/>
    <p:sldId id="276" r:id="rId8"/>
    <p:sldId id="259" r:id="rId9"/>
    <p:sldId id="260" r:id="rId10"/>
    <p:sldId id="261" r:id="rId11"/>
    <p:sldId id="277" r:id="rId12"/>
    <p:sldId id="262" r:id="rId13"/>
    <p:sldId id="263" r:id="rId14"/>
    <p:sldId id="264" r:id="rId15"/>
    <p:sldId id="265" r:id="rId16"/>
    <p:sldId id="266" r:id="rId17"/>
    <p:sldId id="267" r:id="rId18"/>
    <p:sldId id="283" r:id="rId19"/>
    <p:sldId id="284" r:id="rId20"/>
    <p:sldId id="268" r:id="rId21"/>
    <p:sldId id="285" r:id="rId22"/>
    <p:sldId id="286" r:id="rId23"/>
    <p:sldId id="288" r:id="rId24"/>
    <p:sldId id="317" r:id="rId25"/>
    <p:sldId id="289" r:id="rId26"/>
    <p:sldId id="269" r:id="rId27"/>
    <p:sldId id="270" r:id="rId28"/>
    <p:sldId id="313" r:id="rId29"/>
    <p:sldId id="314" r:id="rId30"/>
    <p:sldId id="315" r:id="rId31"/>
    <p:sldId id="316" r:id="rId32"/>
    <p:sldId id="296" r:id="rId33"/>
    <p:sldId id="297" r:id="rId34"/>
    <p:sldId id="278" r:id="rId35"/>
    <p:sldId id="279" r:id="rId36"/>
    <p:sldId id="280" r:id="rId37"/>
    <p:sldId id="281" r:id="rId38"/>
    <p:sldId id="282" r:id="rId39"/>
    <p:sldId id="287" r:id="rId40"/>
    <p:sldId id="290" r:id="rId41"/>
    <p:sldId id="291" r:id="rId42"/>
    <p:sldId id="292" r:id="rId43"/>
    <p:sldId id="293" r:id="rId44"/>
    <p:sldId id="294" r:id="rId45"/>
    <p:sldId id="295"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6" autoAdjust="0"/>
  </p:normalViewPr>
  <p:slideViewPr>
    <p:cSldViewPr>
      <p:cViewPr varScale="1">
        <p:scale>
          <a:sx n="89" d="100"/>
          <a:sy n="89" d="100"/>
        </p:scale>
        <p:origin x="128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D91E4D-F377-4477-83CA-0EA3D9CB791E}" type="datetimeFigureOut">
              <a:rPr lang="en-IN" smtClean="0"/>
              <a:t>27-09-2023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919CEE8-3B51-4379-9B45-7217FD8F25D2}" type="slidenum">
              <a:rPr lang="en-IN" smtClean="0"/>
              <a:t>‹#›</a:t>
            </a:fld>
            <a:endParaRPr lang="en-IN"/>
          </a:p>
        </p:txBody>
      </p:sp>
    </p:spTree>
    <p:extLst>
      <p:ext uri="{BB962C8B-B14F-4D97-AF65-F5344CB8AC3E}">
        <p14:creationId xmlns:p14="http://schemas.microsoft.com/office/powerpoint/2010/main" val="2947178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143000" y="685800"/>
            <a:ext cx="4572000" cy="3429000"/>
          </a:xfrm>
          <a:ln/>
        </p:spPr>
      </p:sp>
      <p:sp>
        <p:nvSpPr>
          <p:cNvPr id="51203" name="备注占位符 2"/>
          <p:cNvSpPr>
            <a:spLocks noGrp="1"/>
          </p:cNvSpPr>
          <p:nvPr>
            <p:ph type="body" idx="1"/>
          </p:nvPr>
        </p:nvSpPr>
        <p:spPr>
          <a:noFill/>
          <a:ln/>
        </p:spPr>
        <p:txBody>
          <a:bodyPr/>
          <a:lstStyle/>
          <a:p>
            <a:pPr algn="just"/>
            <a:endParaRPr lang="zh-CN" altLang="en-US" dirty="0"/>
          </a:p>
        </p:txBody>
      </p:sp>
    </p:spTree>
    <p:extLst>
      <p:ext uri="{BB962C8B-B14F-4D97-AF65-F5344CB8AC3E}">
        <p14:creationId xmlns:p14="http://schemas.microsoft.com/office/powerpoint/2010/main" val="104241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EAC1A"/>
                </a:solidFill>
                <a:effectLst/>
                <a:latin typeface="arial" panose="020B0604020202020204" pitchFamily="34" charset="0"/>
              </a:rPr>
              <a:t>Answer:</a:t>
            </a:r>
            <a:r>
              <a:rPr lang="en-US" b="0" i="0" dirty="0">
                <a:solidFill>
                  <a:srgbClr val="000000"/>
                </a:solidFill>
                <a:effectLst/>
                <a:latin typeface="arial" panose="020B0604020202020204" pitchFamily="34" charset="0"/>
              </a:rPr>
              <a:t> Option </a:t>
            </a:r>
            <a:r>
              <a:rPr lang="en-US" b="1" i="0" dirty="0">
                <a:solidFill>
                  <a:srgbClr val="000000"/>
                </a:solidFill>
                <a:effectLst/>
                <a:latin typeface="arial" panose="020B0604020202020204" pitchFamily="34" charset="0"/>
              </a:rPr>
              <a:t>B</a:t>
            </a:r>
            <a:endParaRPr lang="en-US" b="0" i="0" dirty="0">
              <a:solidFill>
                <a:srgbClr val="000000"/>
              </a:solidFill>
              <a:effectLst/>
              <a:latin typeface="arial" panose="020B0604020202020204" pitchFamily="34" charset="0"/>
            </a:endParaRPr>
          </a:p>
          <a:p>
            <a:pPr algn="l"/>
            <a:r>
              <a:rPr lang="en-US" b="1" i="0" dirty="0">
                <a:solidFill>
                  <a:srgbClr val="5EAC1A"/>
                </a:solidFill>
                <a:effectLst/>
                <a:latin typeface="arial" panose="020B0604020202020204" pitchFamily="34" charset="0"/>
              </a:rPr>
              <a:t>Explanation:</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You need 5 subnets, each with at least 16 hosts. The mask 255.255.255.240 provides 16 subnets with 14 hosts-this will not work. The mask 255.255.255.224 provides 8 subnets, each with 30 hosts. This is the best answer.</a:t>
            </a:r>
          </a:p>
          <a:p>
            <a:endParaRPr lang="en-IN" dirty="0"/>
          </a:p>
        </p:txBody>
      </p:sp>
      <p:sp>
        <p:nvSpPr>
          <p:cNvPr id="4" name="Slide Number Placeholder 3"/>
          <p:cNvSpPr>
            <a:spLocks noGrp="1"/>
          </p:cNvSpPr>
          <p:nvPr>
            <p:ph type="sldNum" sz="quarter" idx="5"/>
          </p:nvPr>
        </p:nvSpPr>
        <p:spPr/>
        <p:txBody>
          <a:bodyPr/>
          <a:lstStyle/>
          <a:p>
            <a:fld id="{2919CEE8-3B51-4379-9B45-7217FD8F25D2}" type="slidenum">
              <a:rPr lang="en-IN" smtClean="0"/>
              <a:t>38</a:t>
            </a:fld>
            <a:endParaRPr lang="en-IN"/>
          </a:p>
        </p:txBody>
      </p:sp>
    </p:spTree>
    <p:extLst>
      <p:ext uri="{BB962C8B-B14F-4D97-AF65-F5344CB8AC3E}">
        <p14:creationId xmlns:p14="http://schemas.microsoft.com/office/powerpoint/2010/main" val="374532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143000" y="685800"/>
            <a:ext cx="4572000" cy="3429000"/>
          </a:xfrm>
          <a:ln/>
        </p:spPr>
      </p:sp>
      <p:sp>
        <p:nvSpPr>
          <p:cNvPr id="47107" name="备注占位符 2"/>
          <p:cNvSpPr>
            <a:spLocks noGrp="1"/>
          </p:cNvSpPr>
          <p:nvPr>
            <p:ph type="body" idx="1"/>
          </p:nvPr>
        </p:nvSpPr>
        <p:spPr>
          <a:noFill/>
          <a:ln/>
        </p:spPr>
        <p:txBody>
          <a:bodyPr/>
          <a:lstStyle/>
          <a:p>
            <a:pPr algn="just"/>
            <a:r>
              <a:rPr lang="en-US" altLang="zh-CN" dirty="0"/>
              <a:t>The identification of a unique network segment is governed by the implementation of a mask value that is used to distinguish the number of bits that represent the network segment, for which the remaining bits are understood as representing the number of hosts supported within a given network segment. A network administrator can divide a network address into sub-networks so that broadcast packets are transmitted within the boundaries of a single subnet. The subnet mask consists of a string of continuous and unbroken 1 values followed by a similar unbroken string of 0 values. The 1 values correspond to the network ID field whereas the 0 values correspond to the host ID field.</a:t>
            </a:r>
          </a:p>
        </p:txBody>
      </p:sp>
    </p:spTree>
    <p:extLst>
      <p:ext uri="{BB962C8B-B14F-4D97-AF65-F5344CB8AC3E}">
        <p14:creationId xmlns:p14="http://schemas.microsoft.com/office/powerpoint/2010/main" val="7216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1143000" y="685800"/>
            <a:ext cx="4572000" cy="3429000"/>
          </a:xfrm>
          <a:ln/>
        </p:spPr>
      </p:sp>
      <p:sp>
        <p:nvSpPr>
          <p:cNvPr id="48131" name="备注占位符 2"/>
          <p:cNvSpPr>
            <a:spLocks noGrp="1"/>
          </p:cNvSpPr>
          <p:nvPr>
            <p:ph type="body" idx="1"/>
          </p:nvPr>
        </p:nvSpPr>
        <p:spPr>
          <a:noFill/>
          <a:ln/>
        </p:spPr>
        <p:txBody>
          <a:bodyPr/>
          <a:lstStyle/>
          <a:p>
            <a:pPr algn="just"/>
            <a:r>
              <a:rPr lang="en-US" altLang="zh-CN" dirty="0"/>
              <a:t>For each class of network address, a corresponding subnet mask is applied to specify the default size of the network segment. Any network considered to be part of the class A address range is fixed with a default subnet mask pertaining to 8 leftmost bits which comprise of the first octet of the IP address, with the remaining three octets remaining available for host ID assignment.</a:t>
            </a:r>
          </a:p>
          <a:p>
            <a:pPr algn="just"/>
            <a:r>
              <a:rPr lang="en-US" altLang="zh-CN" dirty="0"/>
              <a:t>In a similar manner, the class B network reflects a default subnet mask of 16 bits, allowing a greater number of networks within the class B range at the cost of the number of hosts that can be assigned per default network. The class C network defaults to a 24 bit mask that provides a large number of potential networks but limits greatly the number of hosts that can be assigned within the default network. The default networks provide a common boundary to address ranges, however in the case of class A and class B address ranges, do not provide a practical scale for address allocation for Ethernet based networks.</a:t>
            </a:r>
            <a:endParaRPr lang="zh-CN" altLang="en-US" dirty="0"/>
          </a:p>
        </p:txBody>
      </p:sp>
    </p:spTree>
    <p:extLst>
      <p:ext uri="{BB962C8B-B14F-4D97-AF65-F5344CB8AC3E}">
        <p14:creationId xmlns:p14="http://schemas.microsoft.com/office/powerpoint/2010/main" val="101729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143000" y="685800"/>
            <a:ext cx="4572000" cy="3429000"/>
          </a:xfrm>
          <a:ln/>
        </p:spPr>
      </p:sp>
      <p:sp>
        <p:nvSpPr>
          <p:cNvPr id="49155" name="备注占位符 2"/>
          <p:cNvSpPr>
            <a:spLocks noGrp="1"/>
          </p:cNvSpPr>
          <p:nvPr>
            <p:ph type="body" idx="1"/>
          </p:nvPr>
        </p:nvSpPr>
        <p:spPr>
          <a:noFill/>
          <a:ln/>
        </p:spPr>
        <p:txBody>
          <a:bodyPr/>
          <a:lstStyle/>
          <a:p>
            <a:pPr algn="just"/>
            <a:endParaRPr lang="zh-CN" altLang="en-US" dirty="0"/>
          </a:p>
        </p:txBody>
      </p:sp>
    </p:spTree>
    <p:extLst>
      <p:ext uri="{BB962C8B-B14F-4D97-AF65-F5344CB8AC3E}">
        <p14:creationId xmlns:p14="http://schemas.microsoft.com/office/powerpoint/2010/main" val="232460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143000" y="685800"/>
            <a:ext cx="4572000" cy="3429000"/>
          </a:xfrm>
          <a:ln/>
        </p:spPr>
      </p:sp>
      <p:sp>
        <p:nvSpPr>
          <p:cNvPr id="50179" name="备注占位符 2"/>
          <p:cNvSpPr>
            <a:spLocks noGrp="1"/>
          </p:cNvSpPr>
          <p:nvPr>
            <p:ph type="body" idx="1"/>
          </p:nvPr>
        </p:nvSpPr>
        <p:spPr>
          <a:noFill/>
          <a:ln/>
        </p:spPr>
        <p:txBody>
          <a:bodyPr/>
          <a:lstStyle/>
          <a:p>
            <a:pPr algn="just"/>
            <a:endParaRPr lang="zh-CN" altLang="en-US" dirty="0"/>
          </a:p>
        </p:txBody>
      </p:sp>
    </p:spTree>
    <p:extLst>
      <p:ext uri="{BB962C8B-B14F-4D97-AF65-F5344CB8AC3E}">
        <p14:creationId xmlns:p14="http://schemas.microsoft.com/office/powerpoint/2010/main" val="282171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19CEE8-3B51-4379-9B45-7217FD8F25D2}" type="slidenum">
              <a:rPr lang="en-IN" smtClean="0"/>
              <a:t>32</a:t>
            </a:fld>
            <a:endParaRPr lang="en-IN"/>
          </a:p>
        </p:txBody>
      </p:sp>
    </p:spTree>
    <p:extLst>
      <p:ext uri="{BB962C8B-B14F-4D97-AF65-F5344CB8AC3E}">
        <p14:creationId xmlns:p14="http://schemas.microsoft.com/office/powerpoint/2010/main" val="69372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19CEE8-3B51-4379-9B45-7217FD8F25D2}" type="slidenum">
              <a:rPr lang="en-IN" smtClean="0"/>
              <a:t>33</a:t>
            </a:fld>
            <a:endParaRPr lang="en-IN"/>
          </a:p>
        </p:txBody>
      </p:sp>
    </p:spTree>
    <p:extLst>
      <p:ext uri="{BB962C8B-B14F-4D97-AF65-F5344CB8AC3E}">
        <p14:creationId xmlns:p14="http://schemas.microsoft.com/office/powerpoint/2010/main" val="112970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EAC1A"/>
                </a:solidFill>
                <a:effectLst/>
                <a:latin typeface="arial" panose="020B0604020202020204" pitchFamily="34" charset="0"/>
              </a:rPr>
              <a:t>Explanation: C</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router's IP address on the E0 interface is 172.16.2.1/23, which is 255.255.254.0. This makes the third octet a block size of 2. The router's interface is in the 2.0 subnet, and the broadcast address is 3.255 because the next subnet is 4.0. The valid host range is 2.1 through 3.254. The router is using the first valid host address in the range.</a:t>
            </a:r>
          </a:p>
          <a:p>
            <a:endParaRPr lang="en-IN" dirty="0"/>
          </a:p>
        </p:txBody>
      </p:sp>
      <p:sp>
        <p:nvSpPr>
          <p:cNvPr id="4" name="Slide Number Placeholder 3"/>
          <p:cNvSpPr>
            <a:spLocks noGrp="1"/>
          </p:cNvSpPr>
          <p:nvPr>
            <p:ph type="sldNum" sz="quarter" idx="5"/>
          </p:nvPr>
        </p:nvSpPr>
        <p:spPr/>
        <p:txBody>
          <a:bodyPr/>
          <a:lstStyle/>
          <a:p>
            <a:fld id="{2919CEE8-3B51-4379-9B45-7217FD8F25D2}" type="slidenum">
              <a:rPr lang="en-IN" smtClean="0"/>
              <a:t>36</a:t>
            </a:fld>
            <a:endParaRPr lang="en-IN"/>
          </a:p>
        </p:txBody>
      </p:sp>
    </p:spTree>
    <p:extLst>
      <p:ext uri="{BB962C8B-B14F-4D97-AF65-F5344CB8AC3E}">
        <p14:creationId xmlns:p14="http://schemas.microsoft.com/office/powerpoint/2010/main" val="662955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5EAC1A"/>
                </a:solidFill>
                <a:effectLst/>
                <a:latin typeface="arial" panose="020B0604020202020204" pitchFamily="34" charset="0"/>
              </a:rPr>
              <a:t>Answer:</a:t>
            </a:r>
            <a:r>
              <a:rPr lang="en-IN" b="0" i="0" dirty="0">
                <a:solidFill>
                  <a:srgbClr val="000000"/>
                </a:solidFill>
                <a:effectLst/>
                <a:latin typeface="arial" panose="020B0604020202020204" pitchFamily="34" charset="0"/>
              </a:rPr>
              <a:t> Option </a:t>
            </a:r>
            <a:r>
              <a:rPr lang="en-IN" b="1" i="0" dirty="0">
                <a:solidFill>
                  <a:srgbClr val="000000"/>
                </a:solidFill>
                <a:effectLst/>
                <a:latin typeface="arial" panose="020B0604020202020204" pitchFamily="34" charset="0"/>
              </a:rPr>
              <a:t>D</a:t>
            </a:r>
            <a:endParaRPr lang="en-IN" b="0" i="0" dirty="0">
              <a:solidFill>
                <a:srgbClr val="000000"/>
              </a:solidFill>
              <a:effectLst/>
              <a:latin typeface="arial" panose="020B0604020202020204" pitchFamily="34" charset="0"/>
            </a:endParaRPr>
          </a:p>
          <a:p>
            <a:pPr algn="l"/>
            <a:r>
              <a:rPr lang="en-IN" b="1" i="0">
                <a:solidFill>
                  <a:srgbClr val="5EAC1A"/>
                </a:solidFill>
                <a:effectLst/>
                <a:latin typeface="arial" panose="020B0604020202020204" pitchFamily="34" charset="0"/>
              </a:rPr>
              <a:t>Explanation:</a:t>
            </a:r>
            <a:endParaRPr lang="en-IN" b="0" i="0">
              <a:solidFill>
                <a:srgbClr val="000000"/>
              </a:solidFill>
              <a:effectLst/>
              <a:latin typeface="arial" panose="020B0604020202020204" pitchFamily="34" charset="0"/>
            </a:endParaRPr>
          </a:p>
          <a:p>
            <a:pPr algn="l"/>
            <a:r>
              <a:rPr lang="en-US" b="0" i="0">
                <a:solidFill>
                  <a:srgbClr val="000000"/>
                </a:solidFill>
                <a:effectLst/>
                <a:latin typeface="arial" panose="020B0604020202020204" pitchFamily="34" charset="0"/>
              </a:rPr>
              <a:t>A </a:t>
            </a:r>
            <a:r>
              <a:rPr lang="en-US" b="0" i="0" dirty="0">
                <a:solidFill>
                  <a:srgbClr val="000000"/>
                </a:solidFill>
                <a:effectLst/>
                <a:latin typeface="arial" panose="020B0604020202020204" pitchFamily="34" charset="0"/>
              </a:rPr>
              <a:t>/27 (255.255.255.224) is 3 bits on and 5 bits off. This provides 8 subnets, each with 30 hosts. Does it matter if this mask is used with a Class A, B, or C network address? Not at all. The number of host bits would never change.</a:t>
            </a:r>
          </a:p>
          <a:p>
            <a:endParaRPr lang="en-IN" dirty="0"/>
          </a:p>
        </p:txBody>
      </p:sp>
      <p:sp>
        <p:nvSpPr>
          <p:cNvPr id="4" name="Slide Number Placeholder 3"/>
          <p:cNvSpPr>
            <a:spLocks noGrp="1"/>
          </p:cNvSpPr>
          <p:nvPr>
            <p:ph type="sldNum" sz="quarter" idx="5"/>
          </p:nvPr>
        </p:nvSpPr>
        <p:spPr/>
        <p:txBody>
          <a:bodyPr/>
          <a:lstStyle/>
          <a:p>
            <a:fld id="{2919CEE8-3B51-4379-9B45-7217FD8F25D2}" type="slidenum">
              <a:rPr lang="en-IN" smtClean="0"/>
              <a:t>37</a:t>
            </a:fld>
            <a:endParaRPr lang="en-IN"/>
          </a:p>
        </p:txBody>
      </p:sp>
    </p:spTree>
    <p:extLst>
      <p:ext uri="{BB962C8B-B14F-4D97-AF65-F5344CB8AC3E}">
        <p14:creationId xmlns:p14="http://schemas.microsoft.com/office/powerpoint/2010/main" val="18305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 y="152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17" name="bg object 17"/>
          <p:cNvSpPr/>
          <p:nvPr/>
        </p:nvSpPr>
        <p:spPr>
          <a:xfrm>
            <a:off x="152400" y="990600"/>
            <a:ext cx="8763000" cy="0"/>
          </a:xfrm>
          <a:custGeom>
            <a:avLst/>
            <a:gdLst/>
            <a:ahLst/>
            <a:cxnLst/>
            <a:rect l="l" t="t" r="r" b="b"/>
            <a:pathLst>
              <a:path w="8763000">
                <a:moveTo>
                  <a:pt x="0" y="0"/>
                </a:moveTo>
                <a:lnTo>
                  <a:pt x="8763000" y="0"/>
                </a:lnTo>
              </a:path>
            </a:pathLst>
          </a:custGeom>
          <a:ln w="19050">
            <a:solidFill>
              <a:srgbClr val="0000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7340" y="1164081"/>
            <a:ext cx="8529319" cy="430887"/>
          </a:xfrm>
        </p:spPr>
        <p:txBody>
          <a:bodyPr/>
          <a:lstStyle/>
          <a:p>
            <a:r>
              <a:rPr lang="zh-CN" altLang="en-US" dirty="0"/>
              <a:t>单击此处编辑母版标题样式</a:t>
            </a:r>
          </a:p>
        </p:txBody>
      </p:sp>
      <p:sp>
        <p:nvSpPr>
          <p:cNvPr id="5" name="Rectangle 3"/>
          <p:cNvSpPr>
            <a:spLocks noGrp="1" noChangeArrowheads="1"/>
          </p:cNvSpPr>
          <p:nvPr>
            <p:ph type="body" idx="11"/>
          </p:nvPr>
        </p:nvSpPr>
        <p:spPr>
          <a:xfrm>
            <a:off x="387352" y="1393825"/>
            <a:ext cx="7929563" cy="1261884"/>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76"/>
          <p:cNvSpPr>
            <a:spLocks noGrp="1" noChangeArrowheads="1"/>
          </p:cNvSpPr>
          <p:nvPr>
            <p:ph type="sldNum" sz="quarter" idx="12"/>
          </p:nvPr>
        </p:nvSpPr>
        <p:spPr>
          <a:xfrm>
            <a:off x="535940" y="6464909"/>
            <a:ext cx="400050" cy="369332"/>
          </a:xfrm>
          <a:ln/>
        </p:spPr>
        <p:txBody>
          <a:bodyPr/>
          <a:lstStyle>
            <a:lvl1pPr>
              <a:defRPr/>
            </a:lvl1pPr>
          </a:lstStyle>
          <a:p>
            <a:pPr>
              <a:defRPr/>
            </a:pPr>
            <a:r>
              <a:rPr lang="en-US" altLang="zh-CN"/>
              <a:t>Page </a:t>
            </a:r>
            <a:fld id="{F872058D-5787-488E-AF78-4FF7A3078BBC}" type="slidenum">
              <a:rPr lang="en-US" altLang="zh-CN"/>
              <a:pPr>
                <a:defRPr/>
              </a:pPr>
              <a:t>‹#›</a:t>
            </a:fld>
            <a:endParaRPr lang="en-US" altLang="zh-CN"/>
          </a:p>
        </p:txBody>
      </p:sp>
    </p:spTree>
    <p:extLst>
      <p:ext uri="{BB962C8B-B14F-4D97-AF65-F5344CB8AC3E}">
        <p14:creationId xmlns:p14="http://schemas.microsoft.com/office/powerpoint/2010/main" val="41910163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17" name="bg object 17"/>
          <p:cNvPicPr/>
          <p:nvPr/>
        </p:nvPicPr>
        <p:blipFill>
          <a:blip r:embed="rId8" cstate="print"/>
          <a:stretch>
            <a:fillRect/>
          </a:stretch>
        </p:blipFill>
        <p:spPr>
          <a:xfrm>
            <a:off x="749300" y="108013"/>
            <a:ext cx="328612" cy="474662"/>
          </a:xfrm>
          <a:prstGeom prst="rect">
            <a:avLst/>
          </a:prstGeom>
        </p:spPr>
      </p:pic>
      <p:sp>
        <p:nvSpPr>
          <p:cNvPr id="18" name="bg object 18"/>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19" name="bg object 19"/>
          <p:cNvPicPr/>
          <p:nvPr/>
        </p:nvPicPr>
        <p:blipFill>
          <a:blip r:embed="rId9" cstate="print"/>
          <a:stretch>
            <a:fillRect/>
          </a:stretch>
        </p:blipFill>
        <p:spPr>
          <a:xfrm>
            <a:off x="860425" y="530288"/>
            <a:ext cx="368300" cy="474662"/>
          </a:xfrm>
          <a:prstGeom prst="rect">
            <a:avLst/>
          </a:prstGeom>
        </p:spPr>
      </p:pic>
      <p:pic>
        <p:nvPicPr>
          <p:cNvPr id="20" name="bg object 20"/>
          <p:cNvPicPr/>
          <p:nvPr/>
        </p:nvPicPr>
        <p:blipFill>
          <a:blip r:embed="rId10" cstate="print"/>
          <a:stretch>
            <a:fillRect/>
          </a:stretch>
        </p:blipFill>
        <p:spPr>
          <a:xfrm>
            <a:off x="76200" y="457199"/>
            <a:ext cx="560387" cy="422275"/>
          </a:xfrm>
          <a:prstGeom prst="rect">
            <a:avLst/>
          </a:prstGeom>
        </p:spPr>
      </p:pic>
      <p:sp>
        <p:nvSpPr>
          <p:cNvPr id="21" name="bg object 21"/>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22" name="bg object 22"/>
          <p:cNvPicPr/>
          <p:nvPr/>
        </p:nvPicPr>
        <p:blipFill>
          <a:blip r:embed="rId11" cstate="print"/>
          <a:stretch>
            <a:fillRect/>
          </a:stretch>
        </p:blipFill>
        <p:spPr>
          <a:xfrm>
            <a:off x="442912" y="533399"/>
            <a:ext cx="8226425" cy="31750"/>
          </a:xfrm>
          <a:prstGeom prst="rect">
            <a:avLst/>
          </a:prstGeom>
        </p:spPr>
      </p:pic>
      <p:sp>
        <p:nvSpPr>
          <p:cNvPr id="2" name="Holder 2"/>
          <p:cNvSpPr>
            <a:spLocks noGrp="1"/>
          </p:cNvSpPr>
          <p:nvPr>
            <p:ph type="title"/>
          </p:nvPr>
        </p:nvSpPr>
        <p:spPr>
          <a:xfrm>
            <a:off x="307340" y="1164081"/>
            <a:ext cx="8529319" cy="878839"/>
          </a:xfrm>
          <a:prstGeom prst="rect">
            <a:avLst/>
          </a:prstGeom>
        </p:spPr>
        <p:txBody>
          <a:bodyPr wrap="square" lIns="0" tIns="0" rIns="0" bIns="0">
            <a:spAutoFit/>
          </a:bodyPr>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07340" y="1590802"/>
            <a:ext cx="6424295" cy="1732279"/>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9/27/2023</a:t>
            </a:fld>
            <a:endParaRPr lang="en-US"/>
          </a:p>
        </p:txBody>
      </p:sp>
      <p:sp>
        <p:nvSpPr>
          <p:cNvPr id="6" name="Holder 6"/>
          <p:cNvSpPr>
            <a:spLocks noGrp="1"/>
          </p:cNvSpPr>
          <p:nvPr>
            <p:ph type="sldNum" sz="quarter" idx="7"/>
          </p:nvPr>
        </p:nvSpPr>
        <p:spPr>
          <a:xfrm>
            <a:off x="535940" y="6464909"/>
            <a:ext cx="4000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chtarget.com/searchunifiedcommunications/definition/Internet-Protocol"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chtarget.com/searchnetworking/definition/subnet" TargetMode="External"/><Relationship Id="rId2" Type="http://schemas.openxmlformats.org/officeDocument/2006/relationships/hyperlink" Target="https://www.techtarget.com/searchnetworking/definition/variable-length-subnet-mask"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techtarget.com/whatis/definition/binary"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ip-addressing-classless-addressing/"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0339BC1-F1EA-D96E-99E5-1A4EC9941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355724"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6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Change</a:t>
            </a:r>
            <a:r>
              <a:rPr spc="320" dirty="0"/>
              <a:t> </a:t>
            </a:r>
            <a:r>
              <a:rPr spc="-5" dirty="0"/>
              <a:t>the</a:t>
            </a:r>
            <a:r>
              <a:rPr spc="305" dirty="0"/>
              <a:t> </a:t>
            </a:r>
            <a:r>
              <a:rPr spc="-5" dirty="0"/>
              <a:t>following</a:t>
            </a:r>
            <a:r>
              <a:rPr spc="325" dirty="0"/>
              <a:t> </a:t>
            </a:r>
            <a:r>
              <a:rPr spc="-5" dirty="0"/>
              <a:t>IPv4</a:t>
            </a:r>
            <a:r>
              <a:rPr spc="340" dirty="0"/>
              <a:t> </a:t>
            </a:r>
            <a:r>
              <a:rPr spc="-15" dirty="0"/>
              <a:t>addresses</a:t>
            </a:r>
            <a:r>
              <a:rPr spc="325" dirty="0"/>
              <a:t> </a:t>
            </a:r>
            <a:r>
              <a:rPr spc="-35" dirty="0"/>
              <a:t>from</a:t>
            </a:r>
            <a:r>
              <a:rPr spc="320" dirty="0"/>
              <a:t> </a:t>
            </a:r>
            <a:r>
              <a:rPr spc="-5" dirty="0"/>
              <a:t>dotted-decimal </a:t>
            </a:r>
            <a:r>
              <a:rPr spc="-685" dirty="0"/>
              <a:t> </a:t>
            </a:r>
            <a:r>
              <a:rPr dirty="0"/>
              <a:t>notation</a:t>
            </a:r>
            <a:r>
              <a:rPr spc="-40" dirty="0"/>
              <a:t> </a:t>
            </a:r>
            <a:r>
              <a:rPr spc="-5" dirty="0"/>
              <a:t>to</a:t>
            </a:r>
            <a:r>
              <a:rPr dirty="0"/>
              <a:t> </a:t>
            </a:r>
            <a:r>
              <a:rPr spc="-5" dirty="0"/>
              <a:t>binary</a:t>
            </a:r>
            <a:r>
              <a:rPr spc="-10" dirty="0"/>
              <a:t> </a:t>
            </a:r>
            <a:r>
              <a:rPr dirty="0"/>
              <a:t>notation.</a:t>
            </a:r>
          </a:p>
        </p:txBody>
      </p:sp>
      <p:sp>
        <p:nvSpPr>
          <p:cNvPr id="3" name="object 3"/>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19.2</a:t>
            </a:r>
            <a:endParaRPr sz="1800">
              <a:latin typeface="Times New Roman"/>
              <a:cs typeface="Times New Roman"/>
            </a:endParaRPr>
          </a:p>
        </p:txBody>
      </p:sp>
      <p:pic>
        <p:nvPicPr>
          <p:cNvPr id="4" name="object 4"/>
          <p:cNvPicPr/>
          <p:nvPr/>
        </p:nvPicPr>
        <p:blipFill>
          <a:blip r:embed="rId2" cstate="print"/>
          <a:stretch>
            <a:fillRect/>
          </a:stretch>
        </p:blipFill>
        <p:spPr>
          <a:xfrm>
            <a:off x="448903" y="2222323"/>
            <a:ext cx="2423340" cy="807443"/>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C2994AE0-7FDD-93CE-5E26-CDF82E6713AE}"/>
              </a:ext>
            </a:extLst>
          </p:cNvPr>
          <p:cNvSpPr txBox="1"/>
          <p:nvPr/>
        </p:nvSpPr>
        <p:spPr>
          <a:xfrm>
            <a:off x="762000" y="1447800"/>
            <a:ext cx="7543800" cy="1305560"/>
          </a:xfrm>
          <a:prstGeom prst="rect">
            <a:avLst/>
          </a:prstGeom>
        </p:spPr>
        <p:txBody>
          <a:bodyPr vert="horz" wrap="square" lIns="0" tIns="12065" rIns="0" bIns="0" rtlCol="0">
            <a:spAutoFit/>
          </a:bodyPr>
          <a:lstStyle/>
          <a:p>
            <a:pPr marL="12700">
              <a:lnSpc>
                <a:spcPct val="100000"/>
              </a:lnSpc>
              <a:spcBef>
                <a:spcPts val="95"/>
              </a:spcBef>
            </a:pPr>
            <a:r>
              <a:rPr sz="2800" i="1" dirty="0">
                <a:solidFill>
                  <a:srgbClr val="0000FF"/>
                </a:solidFill>
                <a:latin typeface="Times New Roman"/>
                <a:cs typeface="Times New Roman"/>
              </a:rPr>
              <a:t>Solution</a:t>
            </a:r>
            <a:endParaRPr sz="2800" dirty="0">
              <a:latin typeface="Times New Roman"/>
              <a:cs typeface="Times New Roman"/>
            </a:endParaRPr>
          </a:p>
          <a:p>
            <a:pPr marL="12700" marR="5080" algn="just">
              <a:lnSpc>
                <a:spcPct val="100000"/>
              </a:lnSpc>
            </a:pPr>
            <a:r>
              <a:rPr sz="2800" i="1" spc="-130" dirty="0">
                <a:latin typeface="Times New Roman"/>
                <a:cs typeface="Times New Roman"/>
              </a:rPr>
              <a:t>We</a:t>
            </a:r>
            <a:r>
              <a:rPr sz="2800" i="1" spc="75" dirty="0">
                <a:latin typeface="Times New Roman"/>
                <a:cs typeface="Times New Roman"/>
              </a:rPr>
              <a:t> </a:t>
            </a:r>
            <a:r>
              <a:rPr sz="2800" i="1" spc="-20" dirty="0">
                <a:latin typeface="Times New Roman"/>
                <a:cs typeface="Times New Roman"/>
              </a:rPr>
              <a:t>replace</a:t>
            </a:r>
            <a:r>
              <a:rPr sz="2800" i="1" spc="75" dirty="0">
                <a:latin typeface="Times New Roman"/>
                <a:cs typeface="Times New Roman"/>
              </a:rPr>
              <a:t> </a:t>
            </a:r>
            <a:r>
              <a:rPr sz="2800" i="1" spc="-5" dirty="0">
                <a:latin typeface="Times New Roman"/>
                <a:cs typeface="Times New Roman"/>
              </a:rPr>
              <a:t>each</a:t>
            </a:r>
            <a:r>
              <a:rPr sz="2800" i="1" spc="85" dirty="0">
                <a:latin typeface="Times New Roman"/>
                <a:cs typeface="Times New Roman"/>
              </a:rPr>
              <a:t> </a:t>
            </a:r>
            <a:r>
              <a:rPr sz="2800" i="1" spc="-5" dirty="0">
                <a:latin typeface="Times New Roman"/>
                <a:cs typeface="Times New Roman"/>
              </a:rPr>
              <a:t>decimal</a:t>
            </a:r>
            <a:r>
              <a:rPr sz="2800" i="1" spc="95" dirty="0">
                <a:latin typeface="Times New Roman"/>
                <a:cs typeface="Times New Roman"/>
              </a:rPr>
              <a:t> </a:t>
            </a:r>
            <a:r>
              <a:rPr sz="2800" i="1" spc="-5" dirty="0">
                <a:latin typeface="Times New Roman"/>
                <a:cs typeface="Times New Roman"/>
              </a:rPr>
              <a:t>number</a:t>
            </a:r>
            <a:r>
              <a:rPr sz="2800" i="1" spc="90" dirty="0">
                <a:latin typeface="Times New Roman"/>
                <a:cs typeface="Times New Roman"/>
              </a:rPr>
              <a:t> </a:t>
            </a:r>
            <a:r>
              <a:rPr sz="2800" i="1" spc="-5" dirty="0">
                <a:latin typeface="Times New Roman"/>
                <a:cs typeface="Times New Roman"/>
              </a:rPr>
              <a:t>with</a:t>
            </a:r>
            <a:r>
              <a:rPr sz="2800" i="1" spc="90" dirty="0">
                <a:latin typeface="Times New Roman"/>
                <a:cs typeface="Times New Roman"/>
              </a:rPr>
              <a:t> </a:t>
            </a:r>
            <a:r>
              <a:rPr sz="2800" i="1" spc="-5" dirty="0">
                <a:latin typeface="Times New Roman"/>
                <a:cs typeface="Times New Roman"/>
              </a:rPr>
              <a:t>its</a:t>
            </a:r>
            <a:r>
              <a:rPr sz="2800" i="1" spc="75" dirty="0">
                <a:latin typeface="Times New Roman"/>
                <a:cs typeface="Times New Roman"/>
              </a:rPr>
              <a:t> </a:t>
            </a:r>
            <a:r>
              <a:rPr sz="2800" i="1" dirty="0">
                <a:latin typeface="Times New Roman"/>
                <a:cs typeface="Times New Roman"/>
              </a:rPr>
              <a:t>binary</a:t>
            </a:r>
            <a:r>
              <a:rPr sz="2800" i="1" spc="85" dirty="0">
                <a:latin typeface="Times New Roman"/>
                <a:cs typeface="Times New Roman"/>
              </a:rPr>
              <a:t> </a:t>
            </a:r>
            <a:r>
              <a:rPr sz="2800" i="1" spc="-5" dirty="0">
                <a:latin typeface="Times New Roman"/>
                <a:cs typeface="Times New Roman"/>
              </a:rPr>
              <a:t>equivalent </a:t>
            </a:r>
            <a:r>
              <a:rPr sz="2800" i="1" spc="-685" dirty="0">
                <a:latin typeface="Times New Roman"/>
                <a:cs typeface="Times New Roman"/>
              </a:rPr>
              <a:t> </a:t>
            </a:r>
            <a:r>
              <a:rPr sz="2800" i="1" spc="-10" dirty="0">
                <a:latin typeface="Times New Roman"/>
                <a:cs typeface="Times New Roman"/>
              </a:rPr>
              <a:t>(see</a:t>
            </a:r>
            <a:r>
              <a:rPr sz="2800" i="1" spc="-55" dirty="0">
                <a:latin typeface="Times New Roman"/>
                <a:cs typeface="Times New Roman"/>
              </a:rPr>
              <a:t> </a:t>
            </a:r>
            <a:r>
              <a:rPr sz="2800" i="1" spc="-5" dirty="0">
                <a:latin typeface="Times New Roman"/>
                <a:cs typeface="Times New Roman"/>
              </a:rPr>
              <a:t>Appendix B).</a:t>
            </a:r>
            <a:endParaRPr sz="2800" dirty="0">
              <a:latin typeface="Times New Roman"/>
              <a:cs typeface="Times New Roman"/>
            </a:endParaRPr>
          </a:p>
        </p:txBody>
      </p:sp>
      <p:pic>
        <p:nvPicPr>
          <p:cNvPr id="3" name="object 6">
            <a:extLst>
              <a:ext uri="{FF2B5EF4-FFF2-40B4-BE49-F238E27FC236}">
                <a16:creationId xmlns:a16="http://schemas.microsoft.com/office/drawing/2014/main" id="{6B9A662C-C1AA-8EA1-04A6-2A74F7E51F51}"/>
              </a:ext>
            </a:extLst>
          </p:cNvPr>
          <p:cNvPicPr/>
          <p:nvPr/>
        </p:nvPicPr>
        <p:blipFill>
          <a:blip r:embed="rId2" cstate="print"/>
          <a:stretch>
            <a:fillRect/>
          </a:stretch>
        </p:blipFill>
        <p:spPr>
          <a:xfrm>
            <a:off x="1040543" y="3302809"/>
            <a:ext cx="7062914" cy="801832"/>
          </a:xfrm>
          <a:prstGeom prst="rect">
            <a:avLst/>
          </a:prstGeom>
        </p:spPr>
      </p:pic>
    </p:spTree>
    <p:extLst>
      <p:ext uri="{BB962C8B-B14F-4D97-AF65-F5344CB8AC3E}">
        <p14:creationId xmlns:p14="http://schemas.microsoft.com/office/powerpoint/2010/main" val="241580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63"/>
            <a:ext cx="8839200" cy="1510030"/>
            <a:chOff x="76200" y="63"/>
            <a:chExt cx="8839200" cy="1510030"/>
          </a:xfrm>
        </p:grpSpPr>
        <p:sp>
          <p:nvSpPr>
            <p:cNvPr id="3" name="object 3"/>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60375"/>
            </a:xfrm>
            <a:custGeom>
              <a:avLst/>
              <a:gdLst/>
              <a:ahLst/>
              <a:cxnLst/>
              <a:rect l="l" t="t" r="r" b="b"/>
              <a:pathLst>
                <a:path w="370205" h="460375">
                  <a:moveTo>
                    <a:pt x="369887" y="0"/>
                  </a:moveTo>
                  <a:lnTo>
                    <a:pt x="0" y="0"/>
                  </a:lnTo>
                  <a:lnTo>
                    <a:pt x="0" y="349186"/>
                  </a:lnTo>
                  <a:lnTo>
                    <a:pt x="0" y="460375"/>
                  </a:lnTo>
                  <a:lnTo>
                    <a:pt x="369887" y="460375"/>
                  </a:lnTo>
                  <a:lnTo>
                    <a:pt x="369887" y="349186"/>
                  </a:lnTo>
                  <a:lnTo>
                    <a:pt x="369887"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990600"/>
            </a:xfrm>
            <a:custGeom>
              <a:avLst/>
              <a:gdLst/>
              <a:ahLst/>
              <a:cxnLst/>
              <a:rect l="l" t="t" r="r" b="b"/>
              <a:pathLst>
                <a:path w="31750" h="990600">
                  <a:moveTo>
                    <a:pt x="31750" y="565086"/>
                  </a:moveTo>
                  <a:lnTo>
                    <a:pt x="0" y="565086"/>
                  </a:lnTo>
                  <a:lnTo>
                    <a:pt x="0" y="990600"/>
                  </a:lnTo>
                  <a:lnTo>
                    <a:pt x="31750" y="990600"/>
                  </a:lnTo>
                  <a:lnTo>
                    <a:pt x="31750" y="565086"/>
                  </a:lnTo>
                  <a:close/>
                </a:path>
                <a:path w="31750" h="99060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sp>
          <p:nvSpPr>
            <p:cNvPr id="10" name="object 10"/>
            <p:cNvSpPr/>
            <p:nvPr/>
          </p:nvSpPr>
          <p:spPr>
            <a:xfrm>
              <a:off x="228600" y="990663"/>
              <a:ext cx="8686800" cy="519430"/>
            </a:xfrm>
            <a:custGeom>
              <a:avLst/>
              <a:gdLst/>
              <a:ahLst/>
              <a:cxnLst/>
              <a:rect l="l" t="t" r="r" b="b"/>
              <a:pathLst>
                <a:path w="8686800" h="519430">
                  <a:moveTo>
                    <a:pt x="8686800" y="0"/>
                  </a:moveTo>
                  <a:lnTo>
                    <a:pt x="0" y="0"/>
                  </a:lnTo>
                  <a:lnTo>
                    <a:pt x="0" y="519112"/>
                  </a:lnTo>
                  <a:lnTo>
                    <a:pt x="8686800" y="519112"/>
                  </a:lnTo>
                  <a:lnTo>
                    <a:pt x="8686800" y="0"/>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title"/>
          </p:nvPr>
        </p:nvSpPr>
        <p:spPr>
          <a:xfrm>
            <a:off x="711199" y="1233330"/>
            <a:ext cx="7958137" cy="443070"/>
          </a:xfrm>
          <a:prstGeom prst="rect">
            <a:avLst/>
          </a:prstGeom>
        </p:spPr>
        <p:txBody>
          <a:bodyPr vert="horz" wrap="square" lIns="0" tIns="12065" rIns="0" bIns="0" rtlCol="0">
            <a:spAutoFit/>
          </a:bodyPr>
          <a:lstStyle/>
          <a:p>
            <a:pPr marL="12700">
              <a:lnSpc>
                <a:spcPct val="100000"/>
              </a:lnSpc>
              <a:spcBef>
                <a:spcPts val="95"/>
              </a:spcBef>
            </a:pPr>
            <a:r>
              <a:rPr spc="-5" dirty="0"/>
              <a:t>Find </a:t>
            </a:r>
            <a:r>
              <a:rPr dirty="0"/>
              <a:t>the </a:t>
            </a:r>
            <a:r>
              <a:rPr spc="-75" dirty="0"/>
              <a:t>error,</a:t>
            </a:r>
            <a:r>
              <a:rPr spc="-20" dirty="0"/>
              <a:t> </a:t>
            </a:r>
            <a:r>
              <a:rPr spc="-5" dirty="0"/>
              <a:t>if</a:t>
            </a:r>
            <a:r>
              <a:rPr spc="5" dirty="0"/>
              <a:t> </a:t>
            </a:r>
            <a:r>
              <a:rPr spc="-45" dirty="0"/>
              <a:t>any,</a:t>
            </a:r>
            <a:r>
              <a:rPr spc="5" dirty="0"/>
              <a:t> </a:t>
            </a:r>
            <a:r>
              <a:rPr spc="-5" dirty="0"/>
              <a:t>in</a:t>
            </a:r>
            <a:r>
              <a:rPr spc="5" dirty="0"/>
              <a:t> </a:t>
            </a:r>
            <a:r>
              <a:rPr dirty="0"/>
              <a:t>the</a:t>
            </a:r>
            <a:r>
              <a:rPr spc="-5" dirty="0"/>
              <a:t> following</a:t>
            </a:r>
            <a:r>
              <a:rPr spc="-15" dirty="0"/>
              <a:t> </a:t>
            </a:r>
            <a:r>
              <a:rPr spc="-5" dirty="0"/>
              <a:t>IPv4</a:t>
            </a:r>
            <a:r>
              <a:rPr spc="15" dirty="0"/>
              <a:t> </a:t>
            </a:r>
            <a:r>
              <a:rPr spc="-15" dirty="0"/>
              <a:t>addresses.</a:t>
            </a:r>
          </a:p>
        </p:txBody>
      </p:sp>
      <p:sp>
        <p:nvSpPr>
          <p:cNvPr id="12" name="object 12"/>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19.3</a:t>
            </a:r>
            <a:endParaRPr sz="1800">
              <a:latin typeface="Times New Roman"/>
              <a:cs typeface="Times New Roman"/>
            </a:endParaRPr>
          </a:p>
        </p:txBody>
      </p:sp>
      <p:pic>
        <p:nvPicPr>
          <p:cNvPr id="13" name="object 13"/>
          <p:cNvPicPr/>
          <p:nvPr/>
        </p:nvPicPr>
        <p:blipFill>
          <a:blip r:embed="rId6" cstate="print"/>
          <a:stretch>
            <a:fillRect/>
          </a:stretch>
        </p:blipFill>
        <p:spPr>
          <a:xfrm>
            <a:off x="509391" y="1912759"/>
            <a:ext cx="3595684" cy="2074741"/>
          </a:xfrm>
          <a:prstGeom prst="rect">
            <a:avLst/>
          </a:prstGeom>
        </p:spPr>
      </p:pic>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44196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554480"/>
          </a:xfrm>
          <a:prstGeom prst="rect">
            <a:avLst/>
          </a:prstGeom>
          <a:solidFill>
            <a:srgbClr val="99FF33"/>
          </a:solidFill>
        </p:spPr>
        <p:txBody>
          <a:bodyPr vert="horz" wrap="square" lIns="0" tIns="31115" rIns="0" bIns="0" rtlCol="0">
            <a:spAutoFit/>
          </a:bodyPr>
          <a:lstStyle/>
          <a:p>
            <a:pPr marL="3279140" marR="921385" indent="-2356485">
              <a:lnSpc>
                <a:spcPct val="100000"/>
              </a:lnSpc>
              <a:spcBef>
                <a:spcPts val="245"/>
              </a:spcBef>
            </a:pPr>
            <a:r>
              <a:rPr sz="1800" dirty="0">
                <a:latin typeface="Calibri"/>
                <a:cs typeface="Calibri"/>
              </a:rPr>
              <a:t>In</a:t>
            </a:r>
            <a:r>
              <a:rPr sz="1800" spc="-10" dirty="0">
                <a:latin typeface="Calibri"/>
                <a:cs typeface="Calibri"/>
              </a:rPr>
              <a:t> </a:t>
            </a:r>
            <a:r>
              <a:rPr sz="1800" spc="-5" dirty="0">
                <a:latin typeface="Calibri"/>
                <a:cs typeface="Calibri"/>
              </a:rPr>
              <a:t>classful addressing, </a:t>
            </a:r>
            <a:r>
              <a:rPr sz="1800" dirty="0">
                <a:latin typeface="Calibri"/>
                <a:cs typeface="Calibri"/>
              </a:rPr>
              <a:t>the </a:t>
            </a:r>
            <a:r>
              <a:rPr sz="1800" spc="-5" dirty="0">
                <a:latin typeface="Calibri"/>
                <a:cs typeface="Calibri"/>
              </a:rPr>
              <a:t>address</a:t>
            </a:r>
            <a:r>
              <a:rPr sz="1800" dirty="0">
                <a:latin typeface="Calibri"/>
                <a:cs typeface="Calibri"/>
              </a:rPr>
              <a:t> space is </a:t>
            </a:r>
            <a:r>
              <a:rPr sz="1800" spc="-5" dirty="0">
                <a:latin typeface="Calibri"/>
                <a:cs typeface="Calibri"/>
              </a:rPr>
              <a:t>divided</a:t>
            </a:r>
            <a:r>
              <a:rPr sz="1800" spc="10" dirty="0">
                <a:latin typeface="Calibri"/>
                <a:cs typeface="Calibri"/>
              </a:rPr>
              <a:t> </a:t>
            </a:r>
            <a:r>
              <a:rPr sz="1800" spc="-10" dirty="0">
                <a:latin typeface="Calibri"/>
                <a:cs typeface="Calibri"/>
              </a:rPr>
              <a:t>into</a:t>
            </a:r>
            <a:r>
              <a:rPr sz="1800" spc="5" dirty="0">
                <a:latin typeface="Calibri"/>
                <a:cs typeface="Calibri"/>
              </a:rPr>
              <a:t> </a:t>
            </a:r>
            <a:r>
              <a:rPr sz="1800" spc="-10" dirty="0">
                <a:latin typeface="Calibri"/>
                <a:cs typeface="Calibri"/>
              </a:rPr>
              <a:t>five</a:t>
            </a:r>
            <a:r>
              <a:rPr sz="1800" dirty="0">
                <a:latin typeface="Calibri"/>
                <a:cs typeface="Calibri"/>
              </a:rPr>
              <a:t> </a:t>
            </a:r>
            <a:r>
              <a:rPr sz="1800" spc="-5" dirty="0">
                <a:latin typeface="Calibri"/>
                <a:cs typeface="Calibri"/>
              </a:rPr>
              <a:t>classes: </a:t>
            </a:r>
            <a:r>
              <a:rPr sz="1800" spc="-390" dirty="0">
                <a:latin typeface="Calibri"/>
                <a:cs typeface="Calibri"/>
              </a:rPr>
              <a:t> </a:t>
            </a:r>
            <a:r>
              <a:rPr sz="1800" spc="5" dirty="0">
                <a:latin typeface="Calibri"/>
                <a:cs typeface="Calibri"/>
              </a:rPr>
              <a:t>A,</a:t>
            </a:r>
            <a:r>
              <a:rPr sz="1800" spc="-25" dirty="0">
                <a:latin typeface="Calibri"/>
                <a:cs typeface="Calibri"/>
              </a:rPr>
              <a:t> </a:t>
            </a:r>
            <a:r>
              <a:rPr sz="1800" spc="-10" dirty="0">
                <a:latin typeface="Calibri"/>
                <a:cs typeface="Calibri"/>
              </a:rPr>
              <a:t>B,</a:t>
            </a:r>
            <a:r>
              <a:rPr sz="1800" spc="-5" dirty="0">
                <a:latin typeface="Calibri"/>
                <a:cs typeface="Calibri"/>
              </a:rPr>
              <a:t> </a:t>
            </a:r>
            <a:r>
              <a:rPr sz="1800" spc="-10" dirty="0">
                <a:latin typeface="Calibri"/>
                <a:cs typeface="Calibri"/>
              </a:rPr>
              <a:t>C,</a:t>
            </a:r>
            <a:r>
              <a:rPr sz="1800" spc="10" dirty="0">
                <a:latin typeface="Calibri"/>
                <a:cs typeface="Calibri"/>
              </a:rPr>
              <a:t> </a:t>
            </a:r>
            <a:r>
              <a:rPr sz="1800" spc="-30" dirty="0">
                <a:latin typeface="Calibri"/>
                <a:cs typeface="Calibri"/>
              </a:rPr>
              <a:t>D,</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E.</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7465695"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19.2	</a:t>
            </a:r>
            <a:r>
              <a:rPr sz="2000" dirty="0"/>
              <a:t>Finding</a:t>
            </a:r>
            <a:r>
              <a:rPr sz="2000" spc="-30" dirty="0"/>
              <a:t> </a:t>
            </a:r>
            <a:r>
              <a:rPr sz="2000" dirty="0"/>
              <a:t>the</a:t>
            </a:r>
            <a:r>
              <a:rPr sz="2000" spc="-30" dirty="0"/>
              <a:t> </a:t>
            </a:r>
            <a:r>
              <a:rPr sz="2000" dirty="0"/>
              <a:t>classes</a:t>
            </a:r>
            <a:r>
              <a:rPr sz="2000" spc="-25" dirty="0"/>
              <a:t> </a:t>
            </a:r>
            <a:r>
              <a:rPr sz="2000" dirty="0"/>
              <a:t>in</a:t>
            </a:r>
            <a:r>
              <a:rPr sz="2000" spc="-10" dirty="0"/>
              <a:t> </a:t>
            </a:r>
            <a:r>
              <a:rPr sz="2000" dirty="0"/>
              <a:t>binary</a:t>
            </a:r>
            <a:r>
              <a:rPr sz="2000" spc="-35" dirty="0"/>
              <a:t> </a:t>
            </a:r>
            <a:r>
              <a:rPr sz="2000" spc="5" dirty="0"/>
              <a:t>and</a:t>
            </a:r>
            <a:r>
              <a:rPr sz="2000" spc="-30" dirty="0"/>
              <a:t> </a:t>
            </a:r>
            <a:r>
              <a:rPr sz="2000" dirty="0"/>
              <a:t>dotted-decimal</a:t>
            </a:r>
            <a:r>
              <a:rPr sz="2000" spc="-65" dirty="0"/>
              <a:t> </a:t>
            </a:r>
            <a:r>
              <a:rPr sz="2000" dirty="0"/>
              <a:t>notation</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81000" y="2133473"/>
            <a:ext cx="8226425" cy="285419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990" y="1164081"/>
            <a:ext cx="4412615" cy="452120"/>
          </a:xfrm>
          <a:prstGeom prst="rect">
            <a:avLst/>
          </a:prstGeom>
        </p:spPr>
        <p:txBody>
          <a:bodyPr vert="horz" wrap="square" lIns="0" tIns="12065" rIns="0" bIns="0" rtlCol="0">
            <a:spAutoFit/>
          </a:bodyPr>
          <a:lstStyle/>
          <a:p>
            <a:pPr marL="12700">
              <a:lnSpc>
                <a:spcPct val="100000"/>
              </a:lnSpc>
              <a:spcBef>
                <a:spcPts val="95"/>
              </a:spcBef>
            </a:pPr>
            <a:r>
              <a:rPr spc="-5" dirty="0"/>
              <a:t>Find</a:t>
            </a:r>
            <a:r>
              <a:rPr spc="-20" dirty="0"/>
              <a:t> </a:t>
            </a:r>
            <a:r>
              <a:rPr dirty="0"/>
              <a:t>the</a:t>
            </a:r>
            <a:r>
              <a:rPr spc="-15" dirty="0"/>
              <a:t> </a:t>
            </a:r>
            <a:r>
              <a:rPr spc="-5" dirty="0"/>
              <a:t>class</a:t>
            </a:r>
            <a:r>
              <a:rPr spc="-10" dirty="0"/>
              <a:t> </a:t>
            </a:r>
            <a:r>
              <a:rPr dirty="0"/>
              <a:t>of</a:t>
            </a:r>
            <a:r>
              <a:rPr spc="-25" dirty="0"/>
              <a:t> </a:t>
            </a:r>
            <a:r>
              <a:rPr spc="-5" dirty="0"/>
              <a:t>each</a:t>
            </a:r>
            <a:r>
              <a:rPr spc="-10" dirty="0"/>
              <a:t> </a:t>
            </a:r>
            <a:r>
              <a:rPr spc="-15" dirty="0"/>
              <a:t>address.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15</a:t>
            </a:fld>
            <a:endParaRPr spc="-5" dirty="0"/>
          </a:p>
        </p:txBody>
      </p:sp>
      <p:sp>
        <p:nvSpPr>
          <p:cNvPr id="3" name="object 3"/>
          <p:cNvSpPr txBox="1">
            <a:spLocks noGrp="1"/>
          </p:cNvSpPr>
          <p:nvPr>
            <p:ph type="body" idx="1"/>
          </p:nvPr>
        </p:nvSpPr>
        <p:spPr>
          <a:xfrm>
            <a:off x="935990" y="1616201"/>
            <a:ext cx="6424295" cy="2179443"/>
          </a:xfrm>
          <a:prstGeom prst="rect">
            <a:avLst/>
          </a:prstGeom>
        </p:spPr>
        <p:txBody>
          <a:bodyPr vert="horz" wrap="square" lIns="0" tIns="12065" rIns="0" bIns="0" rtlCol="0">
            <a:spAutoFit/>
          </a:bodyPr>
          <a:lstStyle/>
          <a:p>
            <a:pPr marL="12700">
              <a:lnSpc>
                <a:spcPct val="100000"/>
              </a:lnSpc>
              <a:spcBef>
                <a:spcPts val="95"/>
              </a:spcBef>
              <a:tabLst>
                <a:tab pos="544195" algn="l"/>
              </a:tabLst>
            </a:pPr>
            <a:endParaRPr lang="en-IN" i="1" dirty="0">
              <a:solidFill>
                <a:srgbClr val="0000FF"/>
              </a:solidFill>
              <a:latin typeface="Times New Roman"/>
              <a:cs typeface="Times New Roman"/>
            </a:endParaRPr>
          </a:p>
          <a:p>
            <a:pPr marL="12700">
              <a:lnSpc>
                <a:spcPct val="100000"/>
              </a:lnSpc>
              <a:spcBef>
                <a:spcPts val="95"/>
              </a:spcBef>
              <a:tabLst>
                <a:tab pos="544195" algn="l"/>
              </a:tabLst>
            </a:pPr>
            <a:r>
              <a:rPr i="1" dirty="0">
                <a:solidFill>
                  <a:srgbClr val="0000FF"/>
                </a:solidFill>
                <a:latin typeface="Times New Roman"/>
                <a:cs typeface="Times New Roman"/>
              </a:rPr>
              <a:t>a.	</a:t>
            </a:r>
            <a:r>
              <a:rPr u="heavy" dirty="0">
                <a:solidFill>
                  <a:srgbClr val="009900"/>
                </a:solidFill>
                <a:uFill>
                  <a:solidFill>
                    <a:srgbClr val="009900"/>
                  </a:solidFill>
                </a:uFill>
              </a:rPr>
              <a:t>0</a:t>
            </a:r>
            <a:r>
              <a:rPr dirty="0"/>
              <a:t>0000001</a:t>
            </a:r>
            <a:r>
              <a:rPr spc="-30" dirty="0"/>
              <a:t> </a:t>
            </a:r>
            <a:r>
              <a:rPr spc="-15" dirty="0"/>
              <a:t>00001011</a:t>
            </a:r>
            <a:r>
              <a:rPr spc="-20" dirty="0"/>
              <a:t> </a:t>
            </a:r>
            <a:r>
              <a:rPr spc="-15" dirty="0"/>
              <a:t>00001011</a:t>
            </a:r>
            <a:r>
              <a:rPr spc="-25" dirty="0"/>
              <a:t> </a:t>
            </a:r>
            <a:r>
              <a:rPr spc="-70" dirty="0"/>
              <a:t>11101111</a:t>
            </a:r>
          </a:p>
          <a:p>
            <a:pPr marL="12700">
              <a:lnSpc>
                <a:spcPct val="100000"/>
              </a:lnSpc>
              <a:spcBef>
                <a:spcPts val="5"/>
              </a:spcBef>
              <a:tabLst>
                <a:tab pos="544195" algn="l"/>
              </a:tabLst>
            </a:pPr>
            <a:r>
              <a:rPr i="1" spc="-5" dirty="0">
                <a:solidFill>
                  <a:srgbClr val="0000FF"/>
                </a:solidFill>
                <a:latin typeface="Times New Roman"/>
                <a:cs typeface="Times New Roman"/>
              </a:rPr>
              <a:t>b.	</a:t>
            </a:r>
            <a:r>
              <a:rPr u="heavy" spc="-15" dirty="0">
                <a:solidFill>
                  <a:srgbClr val="009900"/>
                </a:solidFill>
                <a:uFill>
                  <a:solidFill>
                    <a:srgbClr val="009900"/>
                  </a:solidFill>
                </a:uFill>
              </a:rPr>
              <a:t>110</a:t>
            </a:r>
            <a:r>
              <a:rPr spc="-15" dirty="0"/>
              <a:t>00001</a:t>
            </a:r>
            <a:r>
              <a:rPr spc="-25" dirty="0"/>
              <a:t> </a:t>
            </a:r>
            <a:r>
              <a:rPr spc="-15" dirty="0"/>
              <a:t>10000011</a:t>
            </a:r>
            <a:r>
              <a:rPr spc="-5" dirty="0"/>
              <a:t> </a:t>
            </a:r>
            <a:r>
              <a:rPr spc="-30" dirty="0"/>
              <a:t>00011011</a:t>
            </a:r>
            <a:r>
              <a:rPr spc="-10" dirty="0"/>
              <a:t> </a:t>
            </a:r>
            <a:r>
              <a:rPr spc="-110" dirty="0"/>
              <a:t>11111111</a:t>
            </a:r>
          </a:p>
          <a:p>
            <a:pPr marL="12700">
              <a:lnSpc>
                <a:spcPct val="100000"/>
              </a:lnSpc>
              <a:tabLst>
                <a:tab pos="522605" algn="l"/>
              </a:tabLst>
            </a:pPr>
            <a:r>
              <a:rPr i="1" spc="-5" dirty="0">
                <a:solidFill>
                  <a:srgbClr val="0000FF"/>
                </a:solidFill>
                <a:latin typeface="Times New Roman"/>
                <a:cs typeface="Times New Roman"/>
              </a:rPr>
              <a:t>c.	</a:t>
            </a:r>
            <a:r>
              <a:rPr u="heavy" dirty="0">
                <a:solidFill>
                  <a:srgbClr val="009900"/>
                </a:solidFill>
                <a:uFill>
                  <a:solidFill>
                    <a:srgbClr val="009900"/>
                  </a:solidFill>
                </a:uFill>
              </a:rPr>
              <a:t>14</a:t>
            </a:r>
            <a:r>
              <a:rPr dirty="0"/>
              <a:t>.23.120.8</a:t>
            </a:r>
          </a:p>
          <a:p>
            <a:pPr marL="12700">
              <a:lnSpc>
                <a:spcPct val="100000"/>
              </a:lnSpc>
              <a:tabLst>
                <a:tab pos="544195" algn="l"/>
              </a:tabLst>
            </a:pPr>
            <a:r>
              <a:rPr i="1" dirty="0">
                <a:solidFill>
                  <a:srgbClr val="0000FF"/>
                </a:solidFill>
                <a:latin typeface="Times New Roman"/>
                <a:cs typeface="Times New Roman"/>
              </a:rPr>
              <a:t>d.	</a:t>
            </a:r>
            <a:r>
              <a:rPr u="heavy" spc="-30" dirty="0">
                <a:solidFill>
                  <a:srgbClr val="009900"/>
                </a:solidFill>
                <a:uFill>
                  <a:solidFill>
                    <a:srgbClr val="009900"/>
                  </a:solidFill>
                </a:uFill>
              </a:rPr>
              <a:t>252</a:t>
            </a:r>
            <a:r>
              <a:rPr spc="-30" dirty="0"/>
              <a:t>.5.15.111</a:t>
            </a:r>
          </a:p>
        </p:txBody>
      </p:sp>
      <p:sp>
        <p:nvSpPr>
          <p:cNvPr id="4" name="object 4"/>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19.4</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1851405"/>
            <a:ext cx="7559675" cy="391160"/>
          </a:xfrm>
          <a:prstGeom prst="rect">
            <a:avLst/>
          </a:prstGeom>
        </p:spPr>
        <p:txBody>
          <a:bodyPr vert="horz" wrap="square" lIns="0" tIns="12700" rIns="0" bIns="0" rtlCol="0">
            <a:spAutoFit/>
          </a:bodyPr>
          <a:lstStyle/>
          <a:p>
            <a:pPr marL="12700">
              <a:lnSpc>
                <a:spcPct val="100000"/>
              </a:lnSpc>
              <a:spcBef>
                <a:spcPts val="100"/>
              </a:spcBef>
              <a:tabLst>
                <a:tab pos="1443355" algn="l"/>
              </a:tabLst>
            </a:pPr>
            <a:r>
              <a:rPr sz="2400" i="0" spc="-35" dirty="0">
                <a:solidFill>
                  <a:srgbClr val="800080"/>
                </a:solidFill>
                <a:latin typeface="Times New Roman"/>
                <a:cs typeface="Times New Roman"/>
              </a:rPr>
              <a:t>Table </a:t>
            </a:r>
            <a:r>
              <a:rPr sz="2400" i="0" dirty="0">
                <a:solidFill>
                  <a:srgbClr val="800080"/>
                </a:solidFill>
                <a:latin typeface="Times New Roman"/>
                <a:cs typeface="Times New Roman"/>
              </a:rPr>
              <a:t>19.1	</a:t>
            </a:r>
            <a:r>
              <a:rPr sz="2000" dirty="0"/>
              <a:t>Number</a:t>
            </a:r>
            <a:r>
              <a:rPr sz="2000" spc="-20" dirty="0"/>
              <a:t> </a:t>
            </a:r>
            <a:r>
              <a:rPr sz="2000" dirty="0"/>
              <a:t>of</a:t>
            </a:r>
            <a:r>
              <a:rPr sz="2000" spc="-15" dirty="0"/>
              <a:t> </a:t>
            </a:r>
            <a:r>
              <a:rPr sz="2000" dirty="0"/>
              <a:t>blocks</a:t>
            </a:r>
            <a:r>
              <a:rPr sz="2000" spc="-30" dirty="0"/>
              <a:t> </a:t>
            </a:r>
            <a:r>
              <a:rPr sz="2000" spc="5" dirty="0"/>
              <a:t>and</a:t>
            </a:r>
            <a:r>
              <a:rPr sz="2000" spc="-20" dirty="0"/>
              <a:t> </a:t>
            </a:r>
            <a:r>
              <a:rPr sz="2000" dirty="0"/>
              <a:t>block</a:t>
            </a:r>
            <a:r>
              <a:rPr sz="2000" spc="-30" dirty="0"/>
              <a:t> </a:t>
            </a:r>
            <a:r>
              <a:rPr sz="2000" dirty="0"/>
              <a:t>size</a:t>
            </a:r>
            <a:r>
              <a:rPr sz="2000" spc="-30" dirty="0"/>
              <a:t> </a:t>
            </a:r>
            <a:r>
              <a:rPr sz="2000" dirty="0"/>
              <a:t>in</a:t>
            </a:r>
            <a:r>
              <a:rPr sz="2000" spc="-15" dirty="0"/>
              <a:t> </a:t>
            </a:r>
            <a:r>
              <a:rPr sz="2000" dirty="0"/>
              <a:t>classful</a:t>
            </a:r>
            <a:r>
              <a:rPr sz="2000" spc="-45" dirty="0"/>
              <a:t> </a:t>
            </a:r>
            <a:r>
              <a:rPr sz="2000" dirty="0"/>
              <a:t>IPv4</a:t>
            </a:r>
            <a:r>
              <a:rPr sz="2000" spc="-20" dirty="0"/>
              <a:t> </a:t>
            </a:r>
            <a:r>
              <a:rPr sz="2000" spc="-5" dirty="0"/>
              <a:t>addressing</a:t>
            </a:r>
            <a:endParaRPr sz="2000">
              <a:latin typeface="Times New Roman"/>
              <a:cs typeface="Times New Roman"/>
            </a:endParaRPr>
          </a:p>
        </p:txBody>
      </p:sp>
      <p:pic>
        <p:nvPicPr>
          <p:cNvPr id="3" name="object 3"/>
          <p:cNvPicPr/>
          <p:nvPr/>
        </p:nvPicPr>
        <p:blipFill>
          <a:blip r:embed="rId2" cstate="print"/>
          <a:stretch>
            <a:fillRect/>
          </a:stretch>
        </p:blipFill>
        <p:spPr>
          <a:xfrm>
            <a:off x="601497" y="2380014"/>
            <a:ext cx="7781871" cy="216769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39624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066800"/>
          </a:xfrm>
          <a:prstGeom prst="rect">
            <a:avLst/>
          </a:prstGeom>
          <a:solidFill>
            <a:srgbClr val="99FF33"/>
          </a:solidFill>
        </p:spPr>
        <p:txBody>
          <a:bodyPr vert="horz" wrap="square" lIns="0" tIns="31115" rIns="0" bIns="0" rtlCol="0">
            <a:spAutoFit/>
          </a:bodyPr>
          <a:lstStyle/>
          <a:p>
            <a:pPr marL="601345">
              <a:lnSpc>
                <a:spcPct val="100000"/>
              </a:lnSpc>
              <a:spcBef>
                <a:spcPts val="245"/>
              </a:spcBef>
            </a:pPr>
            <a:r>
              <a:rPr sz="1800" dirty="0">
                <a:latin typeface="Calibri"/>
                <a:cs typeface="Calibri"/>
              </a:rPr>
              <a:t>In</a:t>
            </a:r>
            <a:r>
              <a:rPr sz="1800" spc="-10" dirty="0">
                <a:latin typeface="Calibri"/>
                <a:cs typeface="Calibri"/>
              </a:rPr>
              <a:t> </a:t>
            </a:r>
            <a:r>
              <a:rPr sz="1800" spc="-5" dirty="0">
                <a:latin typeface="Calibri"/>
                <a:cs typeface="Calibri"/>
              </a:rPr>
              <a:t>classful addressing, </a:t>
            </a:r>
            <a:r>
              <a:rPr sz="1800" dirty="0">
                <a:latin typeface="Calibri"/>
                <a:cs typeface="Calibri"/>
              </a:rPr>
              <a:t>a</a:t>
            </a:r>
            <a:r>
              <a:rPr sz="1800" spc="-5" dirty="0">
                <a:latin typeface="Calibri"/>
                <a:cs typeface="Calibri"/>
              </a:rPr>
              <a:t> </a:t>
            </a:r>
            <a:r>
              <a:rPr sz="1800" spc="-10" dirty="0">
                <a:latin typeface="Calibri"/>
                <a:cs typeface="Calibri"/>
              </a:rPr>
              <a:t>large</a:t>
            </a:r>
            <a:r>
              <a:rPr sz="1800" dirty="0">
                <a:latin typeface="Calibri"/>
                <a:cs typeface="Calibri"/>
              </a:rPr>
              <a:t> part</a:t>
            </a:r>
            <a:r>
              <a:rPr sz="1800" spc="5" dirty="0">
                <a:latin typeface="Calibri"/>
                <a:cs typeface="Calibri"/>
              </a:rPr>
              <a:t> </a:t>
            </a:r>
            <a:r>
              <a:rPr sz="1800" spc="-5" dirty="0">
                <a:latin typeface="Calibri"/>
                <a:cs typeface="Calibri"/>
              </a:rPr>
              <a:t>of </a:t>
            </a:r>
            <a:r>
              <a:rPr sz="1800" dirty="0">
                <a:latin typeface="Calibri"/>
                <a:cs typeface="Calibri"/>
              </a:rPr>
              <a:t>the</a:t>
            </a:r>
            <a:r>
              <a:rPr sz="1800" spc="15" dirty="0">
                <a:latin typeface="Calibri"/>
                <a:cs typeface="Calibri"/>
              </a:rPr>
              <a:t> </a:t>
            </a:r>
            <a:r>
              <a:rPr sz="1800" spc="-10" dirty="0">
                <a:latin typeface="Calibri"/>
                <a:cs typeface="Calibri"/>
              </a:rPr>
              <a:t>available</a:t>
            </a:r>
            <a:r>
              <a:rPr sz="1800" spc="-5" dirty="0">
                <a:latin typeface="Calibri"/>
                <a:cs typeface="Calibri"/>
              </a:rPr>
              <a:t> addresses</a:t>
            </a:r>
            <a:r>
              <a:rPr sz="1800" spc="-10" dirty="0">
                <a:latin typeface="Calibri"/>
                <a:cs typeface="Calibri"/>
              </a:rPr>
              <a:t> were</a:t>
            </a:r>
            <a:r>
              <a:rPr sz="1800" dirty="0">
                <a:latin typeface="Calibri"/>
                <a:cs typeface="Calibri"/>
              </a:rPr>
              <a:t> </a:t>
            </a:r>
            <a:r>
              <a:rPr sz="1800" spc="-10" dirty="0">
                <a:latin typeface="Calibri"/>
                <a:cs typeface="Calibri"/>
              </a:rPr>
              <a:t>wasted.</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6672E-7857-A635-7AE9-6130B3232280}"/>
              </a:ext>
            </a:extLst>
          </p:cNvPr>
          <p:cNvSpPr txBox="1"/>
          <p:nvPr/>
        </p:nvSpPr>
        <p:spPr>
          <a:xfrm>
            <a:off x="1066800" y="990600"/>
            <a:ext cx="7010400" cy="2185214"/>
          </a:xfrm>
          <a:prstGeom prst="rect">
            <a:avLst/>
          </a:prstGeom>
          <a:noFill/>
        </p:spPr>
        <p:txBody>
          <a:bodyPr wrap="square">
            <a:spAutoFit/>
          </a:bodyPr>
          <a:lstStyle/>
          <a:p>
            <a:pPr algn="ctr"/>
            <a:r>
              <a:rPr lang="en-US" sz="3200" b="1" i="0" dirty="0">
                <a:solidFill>
                  <a:srgbClr val="FF0000"/>
                </a:solidFill>
                <a:effectLst/>
                <a:latin typeface="Times New Roman" panose="02020603050405020304" pitchFamily="18" charset="0"/>
                <a:cs typeface="Times New Roman" panose="02020603050405020304" pitchFamily="18" charset="0"/>
              </a:rPr>
              <a:t>CIDR</a:t>
            </a:r>
            <a:r>
              <a:rPr lang="en-US" sz="2400" b="0" i="0" dirty="0">
                <a:solidFill>
                  <a:srgbClr val="FF0000"/>
                </a:solidFill>
                <a:effectLst/>
                <a:latin typeface="Times New Roman" panose="02020603050405020304" pitchFamily="18" charset="0"/>
                <a:cs typeface="Times New Roman" panose="02020603050405020304" pitchFamily="18" charset="0"/>
              </a:rPr>
              <a:t> </a:t>
            </a:r>
          </a:p>
          <a:p>
            <a:pPr algn="ct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a:r>
              <a:rPr lang="en-US" sz="2000" b="0" i="0" dirty="0">
                <a:solidFill>
                  <a:srgbClr val="666666"/>
                </a:solidFill>
                <a:effectLst/>
                <a:latin typeface="Times New Roman" panose="02020603050405020304" pitchFamily="18" charset="0"/>
                <a:cs typeface="Times New Roman" panose="02020603050405020304" pitchFamily="18" charset="0"/>
              </a:rPr>
              <a:t>(Classless Inter-Domain Routing) -- also known as </a:t>
            </a:r>
            <a:r>
              <a:rPr lang="en-US" sz="2000" b="0" i="1" dirty="0" err="1">
                <a:solidFill>
                  <a:srgbClr val="666666"/>
                </a:solidFill>
                <a:effectLst/>
                <a:latin typeface="Times New Roman" panose="02020603050405020304" pitchFamily="18" charset="0"/>
                <a:cs typeface="Times New Roman" panose="02020603050405020304" pitchFamily="18" charset="0"/>
              </a:rPr>
              <a:t>supernetting</a:t>
            </a:r>
            <a:r>
              <a:rPr lang="en-US" sz="2000" b="0" i="0" dirty="0">
                <a:solidFill>
                  <a:srgbClr val="666666"/>
                </a:solidFill>
                <a:effectLst/>
                <a:latin typeface="Times New Roman" panose="02020603050405020304" pitchFamily="18" charset="0"/>
                <a:cs typeface="Times New Roman" panose="02020603050405020304" pitchFamily="18" charset="0"/>
              </a:rPr>
              <a:t> -- is a method of assigning Internet Protocol (</a:t>
            </a:r>
            <a:r>
              <a:rPr lang="en-US" sz="2000" b="0" i="0" u="sng" dirty="0">
                <a:solidFill>
                  <a:srgbClr val="007CAD"/>
                </a:solidFill>
                <a:effectLst/>
                <a:latin typeface="Times New Roman" panose="02020603050405020304" pitchFamily="18" charset="0"/>
                <a:cs typeface="Times New Roman" panose="02020603050405020304" pitchFamily="18" charset="0"/>
                <a:hlinkClick r:id="rId2"/>
              </a:rPr>
              <a:t>IP</a:t>
            </a:r>
            <a:r>
              <a:rPr lang="en-US" sz="2000" b="0" i="0" dirty="0">
                <a:solidFill>
                  <a:srgbClr val="666666"/>
                </a:solidFill>
                <a:effectLst/>
                <a:latin typeface="Times New Roman" panose="02020603050405020304" pitchFamily="18" charset="0"/>
                <a:cs typeface="Times New Roman" panose="02020603050405020304" pitchFamily="18" charset="0"/>
              </a:rPr>
              <a:t>) addresses that improves the efficiency of address distribution and replaces the previous system based on Class A, Class B and Class C networks. </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64CF2E-2B02-6309-CD42-9F11B5808640}"/>
              </a:ext>
            </a:extLst>
          </p:cNvPr>
          <p:cNvSpPr txBox="1"/>
          <p:nvPr/>
        </p:nvSpPr>
        <p:spPr>
          <a:xfrm>
            <a:off x="1066800" y="3682187"/>
            <a:ext cx="7010400" cy="1323439"/>
          </a:xfrm>
          <a:prstGeom prst="rect">
            <a:avLst/>
          </a:prstGeom>
          <a:noFill/>
        </p:spPr>
        <p:txBody>
          <a:bodyPr wrap="square">
            <a:spAutoFit/>
          </a:bodyPr>
          <a:lstStyle/>
          <a:p>
            <a:pPr algn="just"/>
            <a:r>
              <a:rPr lang="en-US" sz="2000" b="0" i="0" dirty="0">
                <a:solidFill>
                  <a:srgbClr val="16151D"/>
                </a:solidFill>
                <a:effectLst/>
                <a:latin typeface="Times New Roman" panose="02020603050405020304" pitchFamily="18" charset="0"/>
                <a:cs typeface="Times New Roman" panose="02020603050405020304" pitchFamily="18" charset="0"/>
              </a:rPr>
              <a:t>Classless Inter-Domain Routing (CIDR), also called </a:t>
            </a:r>
            <a:r>
              <a:rPr lang="en-US" sz="2000" b="0" i="0" dirty="0" err="1">
                <a:solidFill>
                  <a:srgbClr val="16151D"/>
                </a:solidFill>
                <a:effectLst/>
                <a:latin typeface="Times New Roman" panose="02020603050405020304" pitchFamily="18" charset="0"/>
                <a:cs typeface="Times New Roman" panose="02020603050405020304" pitchFamily="18" charset="0"/>
              </a:rPr>
              <a:t>supernetting</a:t>
            </a:r>
            <a:r>
              <a:rPr lang="en-US" sz="2000" b="0" i="0" dirty="0">
                <a:solidFill>
                  <a:srgbClr val="16151D"/>
                </a:solidFill>
                <a:effectLst/>
                <a:latin typeface="Times New Roman" panose="02020603050405020304" pitchFamily="18" charset="0"/>
                <a:cs typeface="Times New Roman" panose="02020603050405020304" pitchFamily="18" charset="0"/>
              </a:rPr>
              <a:t>, is a way to more flexibly allocate Internet Protocol (IP) addresses by creating unique and more granular identifiers for networks and individual devices.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6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3512A-4648-94C6-5997-3167009413A4}"/>
              </a:ext>
            </a:extLst>
          </p:cNvPr>
          <p:cNvSpPr txBox="1"/>
          <p:nvPr/>
        </p:nvSpPr>
        <p:spPr>
          <a:xfrm>
            <a:off x="1143000" y="1524000"/>
            <a:ext cx="7153940" cy="1631216"/>
          </a:xfrm>
          <a:prstGeom prst="rect">
            <a:avLst/>
          </a:prstGeom>
          <a:noFill/>
        </p:spPr>
        <p:txBody>
          <a:bodyPr wrap="square">
            <a:spAutoFit/>
          </a:bodyPr>
          <a:lstStyle/>
          <a:p>
            <a:pPr algn="just"/>
            <a:r>
              <a:rPr lang="en-US" sz="2000" b="0" i="0" dirty="0">
                <a:solidFill>
                  <a:srgbClr val="666666"/>
                </a:solidFill>
                <a:effectLst/>
                <a:latin typeface="Times New Roman" panose="02020603050405020304" pitchFamily="18" charset="0"/>
                <a:cs typeface="Times New Roman" panose="02020603050405020304" pitchFamily="18" charset="0"/>
              </a:rPr>
              <a:t>CIDR is based on variable-length subnet masking (</a:t>
            </a:r>
            <a:r>
              <a:rPr lang="en-US" sz="2000" b="0" i="0" u="sng" dirty="0">
                <a:solidFill>
                  <a:srgbClr val="007CAD"/>
                </a:solidFill>
                <a:effectLst/>
                <a:latin typeface="Times New Roman" panose="02020603050405020304" pitchFamily="18" charset="0"/>
                <a:cs typeface="Times New Roman" panose="02020603050405020304" pitchFamily="18" charset="0"/>
                <a:hlinkClick r:id="rId2"/>
              </a:rPr>
              <a:t>VLSM</a:t>
            </a:r>
            <a:r>
              <a:rPr lang="en-US" sz="2000" b="0" i="0" dirty="0">
                <a:solidFill>
                  <a:srgbClr val="666666"/>
                </a:solidFill>
                <a:effectLst/>
                <a:latin typeface="Times New Roman" panose="02020603050405020304" pitchFamily="18" charset="0"/>
                <a:cs typeface="Times New Roman" panose="02020603050405020304" pitchFamily="18" charset="0"/>
              </a:rPr>
              <a:t>), which enables network engineers to divide an IP address space into a hierarchy of subnets of different sizes, making it possible to create </a:t>
            </a:r>
            <a:r>
              <a:rPr lang="en-US" sz="2000" b="0" i="0" u="sng" dirty="0">
                <a:solidFill>
                  <a:srgbClr val="007CAD"/>
                </a:solidFill>
                <a:effectLst/>
                <a:latin typeface="Times New Roman" panose="02020603050405020304" pitchFamily="18" charset="0"/>
                <a:cs typeface="Times New Roman" panose="02020603050405020304" pitchFamily="18" charset="0"/>
                <a:hlinkClick r:id="rId3"/>
              </a:rPr>
              <a:t>subnetworks</a:t>
            </a:r>
            <a:r>
              <a:rPr lang="en-US" sz="2000" b="0" i="0" dirty="0">
                <a:solidFill>
                  <a:srgbClr val="666666"/>
                </a:solidFill>
                <a:effectLst/>
                <a:latin typeface="Times New Roman" panose="02020603050405020304" pitchFamily="18" charset="0"/>
                <a:cs typeface="Times New Roman" panose="02020603050405020304" pitchFamily="18" charset="0"/>
              </a:rPr>
              <a:t> with different host counts without wasting large numbers of addresses.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27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9FE-CFEB-9B57-6721-9D53369D6CBF}"/>
              </a:ext>
            </a:extLst>
          </p:cNvPr>
          <p:cNvSpPr>
            <a:spLocks noGrp="1"/>
          </p:cNvSpPr>
          <p:nvPr>
            <p:ph type="title"/>
          </p:nvPr>
        </p:nvSpPr>
        <p:spPr>
          <a:xfrm>
            <a:off x="685800" y="1668529"/>
            <a:ext cx="7924800" cy="1723549"/>
          </a:xfrm>
        </p:spPr>
        <p:txBody>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IP address is an address having information about how to reach a specific host, especially outside the LAN. An IP address is a 32 bit unique address having an address space of 2</a:t>
            </a:r>
            <a:r>
              <a:rPr lang="en-US" b="0" i="0" baseline="30000" dirty="0">
                <a:solidFill>
                  <a:srgbClr val="273239"/>
                </a:solidFill>
                <a:effectLst/>
                <a:latin typeface="Times New Roman" panose="02020603050405020304" pitchFamily="18" charset="0"/>
                <a:cs typeface="Times New Roman" panose="02020603050405020304" pitchFamily="18" charset="0"/>
              </a:rPr>
              <a:t>32</a:t>
            </a:r>
            <a:r>
              <a:rPr lang="en-US" b="0" i="0" dirty="0">
                <a:solidFill>
                  <a:srgbClr val="27323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63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232482"/>
            <a:ext cx="5269230" cy="391795"/>
          </a:xfrm>
          <a:prstGeom prst="rect">
            <a:avLst/>
          </a:prstGeom>
        </p:spPr>
        <p:txBody>
          <a:bodyPr vert="horz" wrap="square" lIns="0" tIns="12700" rIns="0" bIns="0" rtlCol="0">
            <a:spAutoFit/>
          </a:bodyPr>
          <a:lstStyle/>
          <a:p>
            <a:pPr marL="12700">
              <a:lnSpc>
                <a:spcPct val="100000"/>
              </a:lnSpc>
              <a:spcBef>
                <a:spcPts val="100"/>
              </a:spcBef>
              <a:tabLst>
                <a:tab pos="1443355" algn="l"/>
              </a:tabLst>
            </a:pPr>
            <a:r>
              <a:rPr sz="2400" i="0" spc="-35" dirty="0">
                <a:solidFill>
                  <a:srgbClr val="800080"/>
                </a:solidFill>
                <a:latin typeface="Times New Roman"/>
                <a:cs typeface="Times New Roman"/>
              </a:rPr>
              <a:t>Table </a:t>
            </a:r>
            <a:r>
              <a:rPr sz="2400" i="0" dirty="0">
                <a:solidFill>
                  <a:srgbClr val="800080"/>
                </a:solidFill>
                <a:latin typeface="Times New Roman"/>
                <a:cs typeface="Times New Roman"/>
              </a:rPr>
              <a:t>19.2	</a:t>
            </a:r>
            <a:r>
              <a:rPr sz="2000" dirty="0"/>
              <a:t>Default</a:t>
            </a:r>
            <a:r>
              <a:rPr sz="2000" spc="-40" dirty="0"/>
              <a:t> </a:t>
            </a:r>
            <a:r>
              <a:rPr sz="2000" dirty="0"/>
              <a:t>masks</a:t>
            </a:r>
            <a:r>
              <a:rPr sz="2000" spc="-35" dirty="0"/>
              <a:t> </a:t>
            </a:r>
            <a:r>
              <a:rPr sz="2000" dirty="0"/>
              <a:t>for</a:t>
            </a:r>
            <a:r>
              <a:rPr sz="2000" spc="-35" dirty="0"/>
              <a:t> </a:t>
            </a:r>
            <a:r>
              <a:rPr sz="2000" dirty="0"/>
              <a:t>classful</a:t>
            </a:r>
            <a:r>
              <a:rPr sz="2000" spc="-45" dirty="0"/>
              <a:t> </a:t>
            </a:r>
            <a:r>
              <a:rPr sz="2000" spc="-5" dirty="0"/>
              <a:t>addressing</a:t>
            </a:r>
            <a:endParaRPr sz="2000">
              <a:latin typeface="Times New Roman"/>
              <a:cs typeface="Times New Roman"/>
            </a:endParaRPr>
          </a:p>
        </p:txBody>
      </p:sp>
      <p:pic>
        <p:nvPicPr>
          <p:cNvPr id="3" name="object 3"/>
          <p:cNvPicPr/>
          <p:nvPr/>
        </p:nvPicPr>
        <p:blipFill>
          <a:blip r:embed="rId2" cstate="print"/>
          <a:stretch>
            <a:fillRect/>
          </a:stretch>
        </p:blipFill>
        <p:spPr>
          <a:xfrm>
            <a:off x="496051" y="2815762"/>
            <a:ext cx="8075513" cy="145582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3948B-7C71-022E-0279-032CE3540360}"/>
              </a:ext>
            </a:extLst>
          </p:cNvPr>
          <p:cNvSpPr txBox="1"/>
          <p:nvPr/>
        </p:nvSpPr>
        <p:spPr>
          <a:xfrm>
            <a:off x="1104900" y="1295400"/>
            <a:ext cx="6934200" cy="2554545"/>
          </a:xfrm>
          <a:prstGeom prst="rect">
            <a:avLst/>
          </a:prstGeom>
          <a:noFill/>
        </p:spPr>
        <p:txBody>
          <a:bodyPr wrap="square">
            <a:spAutoFit/>
          </a:bodyPr>
          <a:lstStyle/>
          <a:p>
            <a:pPr algn="just"/>
            <a:r>
              <a:rPr lang="en-US" sz="2000" b="0" i="0" dirty="0">
                <a:solidFill>
                  <a:srgbClr val="666666"/>
                </a:solidFill>
                <a:effectLst/>
                <a:latin typeface="Times New Roman" panose="02020603050405020304" pitchFamily="18" charset="0"/>
                <a:cs typeface="Times New Roman" panose="02020603050405020304" pitchFamily="18" charset="0"/>
              </a:rPr>
              <a:t>CIDR addresses are made up of two sets of numbers: a prefix, which is the </a:t>
            </a:r>
            <a:r>
              <a:rPr lang="en-US" sz="2000" b="0" i="0" u="sng" dirty="0">
                <a:solidFill>
                  <a:srgbClr val="007CAD"/>
                </a:solidFill>
                <a:effectLst/>
                <a:latin typeface="Times New Roman" panose="02020603050405020304" pitchFamily="18" charset="0"/>
                <a:cs typeface="Times New Roman" panose="02020603050405020304" pitchFamily="18" charset="0"/>
                <a:hlinkClick r:id="rId2"/>
              </a:rPr>
              <a:t>binary</a:t>
            </a:r>
            <a:r>
              <a:rPr lang="en-US" sz="2000" b="0" i="0" dirty="0">
                <a:solidFill>
                  <a:srgbClr val="666666"/>
                </a:solidFill>
                <a:effectLst/>
                <a:latin typeface="Times New Roman" panose="02020603050405020304" pitchFamily="18" charset="0"/>
                <a:cs typeface="Times New Roman" panose="02020603050405020304" pitchFamily="18" charset="0"/>
              </a:rPr>
              <a:t> representation of the network address -- similar to what would be seen in a normal IP address -- and a suffix, which declares the total number of bits in the entire address. </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For example, CIDR notation may look like: 192.168.129.23/17 -- with 17 being the number of bits in the address. IPv4 addresses allow a maximum of 32 bits.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81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5AEF50-0222-EB59-0FF0-AF40995E8D6D}"/>
              </a:ext>
            </a:extLst>
          </p:cNvPr>
          <p:cNvSpPr txBox="1"/>
          <p:nvPr/>
        </p:nvSpPr>
        <p:spPr>
          <a:xfrm>
            <a:off x="1066800" y="1295400"/>
            <a:ext cx="7239000" cy="3046988"/>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Computer networks can be broken into many networks or small networks can be combined to form large networks depending upon our needs. </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This is done by </a:t>
            </a:r>
          </a:p>
          <a:p>
            <a:pPr algn="just"/>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IP subnetting </a:t>
            </a:r>
            <a:endParaRPr lang="en-US" sz="2400" b="1"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err="1">
                <a:solidFill>
                  <a:srgbClr val="333333"/>
                </a:solidFill>
                <a:latin typeface="Times New Roman" panose="02020603050405020304" pitchFamily="18" charset="0"/>
                <a:cs typeface="Times New Roman" panose="02020603050405020304" pitchFamily="18" charset="0"/>
              </a:rPr>
              <a:t>S</a:t>
            </a:r>
            <a:r>
              <a:rPr lang="en-US" sz="2400" b="1" i="0" dirty="0" err="1">
                <a:solidFill>
                  <a:srgbClr val="333333"/>
                </a:solidFill>
                <a:effectLst/>
                <a:latin typeface="Times New Roman" panose="02020603050405020304" pitchFamily="18" charset="0"/>
                <a:cs typeface="Times New Roman" panose="02020603050405020304" pitchFamily="18" charset="0"/>
              </a:rPr>
              <a:t>upernetting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54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BBFC0-7B6B-9EAF-9353-922AF987B9D6}"/>
              </a:ext>
            </a:extLst>
          </p:cNvPr>
          <p:cNvSpPr txBox="1"/>
          <p:nvPr/>
        </p:nvSpPr>
        <p:spPr>
          <a:xfrm>
            <a:off x="762000" y="1295400"/>
            <a:ext cx="7239000" cy="2185214"/>
          </a:xfrm>
          <a:prstGeom prst="rect">
            <a:avLst/>
          </a:prstGeom>
          <a:noFill/>
        </p:spPr>
        <p:txBody>
          <a:bodyPr wrap="square">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Why subnetting?</a:t>
            </a:r>
          </a:p>
          <a:p>
            <a:pPr algn="ctr"/>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Suppose we take a network of class A. So, in class A, we have 2²⁴ hosts. So to manage such a large number of hosts is tedious. So if we divide this large network into the smaller network then maintaining each network would be easy.</a:t>
            </a:r>
          </a:p>
        </p:txBody>
      </p:sp>
    </p:spTree>
    <p:extLst>
      <p:ext uri="{BB962C8B-B14F-4D97-AF65-F5344CB8AC3E}">
        <p14:creationId xmlns:p14="http://schemas.microsoft.com/office/powerpoint/2010/main" val="81536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en-US" altLang="zh-CN" dirty="0">
                <a:latin typeface="Arial" charset="0"/>
                <a:cs typeface="Arial" charset="0"/>
              </a:rPr>
              <a:t>Addressing Limitations</a:t>
            </a:r>
            <a:endParaRPr lang="zh-CN" altLang="en-US" dirty="0">
              <a:latin typeface="Arial" charset="0"/>
              <a:cs typeface="Arial" charset="0"/>
            </a:endParaRPr>
          </a:p>
        </p:txBody>
      </p:sp>
      <p:sp>
        <p:nvSpPr>
          <p:cNvPr id="23555" name="灯片编号占位符 4"/>
          <p:cNvSpPr>
            <a:spLocks noGrp="1"/>
          </p:cNvSpPr>
          <p:nvPr>
            <p:ph type="sldNum" sz="quarter" idx="12"/>
          </p:nvPr>
        </p:nvSpPr>
        <p:spPr>
          <a:noFill/>
        </p:spPr>
        <p:txBody>
          <a:bodyPr/>
          <a:lstStyle/>
          <a:p>
            <a:r>
              <a:rPr lang="en-US" altLang="zh-CN"/>
              <a:t>Page </a:t>
            </a:r>
            <a:fld id="{8FDFF366-386E-46B4-B041-F6A5B2726644}" type="slidenum">
              <a:rPr lang="en-US" altLang="zh-CN" smtClean="0"/>
              <a:pPr/>
              <a:t>24</a:t>
            </a:fld>
            <a:endParaRPr lang="en-US" altLang="zh-CN"/>
          </a:p>
        </p:txBody>
      </p:sp>
      <p:grpSp>
        <p:nvGrpSpPr>
          <p:cNvPr id="23556" name="Group 56"/>
          <p:cNvGrpSpPr>
            <a:grpSpLocks/>
          </p:cNvGrpSpPr>
          <p:nvPr/>
        </p:nvGrpSpPr>
        <p:grpSpPr bwMode="auto">
          <a:xfrm>
            <a:off x="1149350" y="1863329"/>
            <a:ext cx="6807200" cy="2986002"/>
            <a:chOff x="1149350" y="1106488"/>
            <a:chExt cx="6807200" cy="3981336"/>
          </a:xfrm>
        </p:grpSpPr>
        <p:sp>
          <p:nvSpPr>
            <p:cNvPr id="23558" name="TextBox 8"/>
            <p:cNvSpPr txBox="1">
              <a:spLocks noChangeArrowheads="1"/>
            </p:cNvSpPr>
            <p:nvPr/>
          </p:nvSpPr>
          <p:spPr bwMode="auto">
            <a:xfrm>
              <a:off x="2306021" y="2628183"/>
              <a:ext cx="1301959" cy="410369"/>
            </a:xfrm>
            <a:prstGeom prst="rect">
              <a:avLst/>
            </a:prstGeom>
            <a:noFill/>
            <a:ln w="9525">
              <a:noFill/>
              <a:miter lim="800000"/>
              <a:headEnd/>
              <a:tailEnd/>
            </a:ln>
          </p:spPr>
          <p:txBody>
            <a:bodyPr wrap="none">
              <a:spAutoFit/>
            </a:bodyPr>
            <a:lstStyle/>
            <a:p>
              <a:r>
                <a:rPr lang="en-US" altLang="zh-CN" sz="1400">
                  <a:ea typeface="宋体" pitchFamily="2" charset="-122"/>
                </a:rPr>
                <a:t>192.168.1.0/24</a:t>
              </a:r>
              <a:endParaRPr lang="zh-CN" altLang="en-US" sz="1400">
                <a:ea typeface="宋体" pitchFamily="2" charset="-122"/>
              </a:endParaRPr>
            </a:p>
          </p:txBody>
        </p:sp>
        <p:sp>
          <p:nvSpPr>
            <p:cNvPr id="23559" name="TextBox 8"/>
            <p:cNvSpPr txBox="1">
              <a:spLocks noChangeArrowheads="1"/>
            </p:cNvSpPr>
            <p:nvPr/>
          </p:nvSpPr>
          <p:spPr bwMode="auto">
            <a:xfrm>
              <a:off x="5418983" y="1431925"/>
              <a:ext cx="1301959" cy="410369"/>
            </a:xfrm>
            <a:prstGeom prst="rect">
              <a:avLst/>
            </a:prstGeom>
            <a:noFill/>
            <a:ln w="9525">
              <a:noFill/>
              <a:miter lim="800000"/>
              <a:headEnd/>
              <a:tailEnd/>
            </a:ln>
          </p:spPr>
          <p:txBody>
            <a:bodyPr wrap="none">
              <a:spAutoFit/>
            </a:bodyPr>
            <a:lstStyle/>
            <a:p>
              <a:r>
                <a:rPr lang="en-US" altLang="zh-CN" sz="1400">
                  <a:ea typeface="宋体" pitchFamily="2" charset="-122"/>
                </a:rPr>
                <a:t>192.168.2.0/24</a:t>
              </a:r>
              <a:endParaRPr lang="zh-CN" altLang="en-US" sz="1400">
                <a:ea typeface="宋体" pitchFamily="2" charset="-122"/>
              </a:endParaRPr>
            </a:p>
          </p:txBody>
        </p:sp>
        <p:sp>
          <p:nvSpPr>
            <p:cNvPr id="23560" name="TextBox 8"/>
            <p:cNvSpPr txBox="1">
              <a:spLocks noChangeArrowheads="1"/>
            </p:cNvSpPr>
            <p:nvPr/>
          </p:nvSpPr>
          <p:spPr bwMode="auto">
            <a:xfrm>
              <a:off x="5338412" y="4366478"/>
              <a:ext cx="1560647" cy="410369"/>
            </a:xfrm>
            <a:prstGeom prst="rect">
              <a:avLst/>
            </a:prstGeom>
            <a:noFill/>
            <a:ln w="9525">
              <a:noFill/>
              <a:miter lim="800000"/>
              <a:headEnd/>
              <a:tailEnd/>
            </a:ln>
          </p:spPr>
          <p:txBody>
            <a:bodyPr>
              <a:spAutoFit/>
            </a:bodyPr>
            <a:lstStyle/>
            <a:p>
              <a:r>
                <a:rPr lang="en-US" altLang="zh-CN" sz="1400">
                  <a:ea typeface="宋体" pitchFamily="2" charset="-122"/>
                </a:rPr>
                <a:t>192.168.3.0/24</a:t>
              </a:r>
              <a:endParaRPr lang="zh-CN" altLang="en-US" sz="1400">
                <a:ea typeface="宋体" pitchFamily="2" charset="-122"/>
              </a:endParaRPr>
            </a:p>
          </p:txBody>
        </p:sp>
        <p:grpSp>
          <p:nvGrpSpPr>
            <p:cNvPr id="23561" name="Group 28"/>
            <p:cNvGrpSpPr>
              <a:grpSpLocks/>
            </p:cNvGrpSpPr>
            <p:nvPr/>
          </p:nvGrpSpPr>
          <p:grpSpPr bwMode="auto">
            <a:xfrm>
              <a:off x="1149350" y="1106488"/>
              <a:ext cx="6807200" cy="3981336"/>
              <a:chOff x="1149350" y="1106488"/>
              <a:chExt cx="6807200" cy="3981336"/>
            </a:xfrm>
          </p:grpSpPr>
          <p:grpSp>
            <p:nvGrpSpPr>
              <p:cNvPr id="23562" name="Group 25"/>
              <p:cNvGrpSpPr>
                <a:grpSpLocks/>
              </p:cNvGrpSpPr>
              <p:nvPr/>
            </p:nvGrpSpPr>
            <p:grpSpPr bwMode="auto">
              <a:xfrm>
                <a:off x="1149350" y="1106488"/>
                <a:ext cx="6807200" cy="3981336"/>
                <a:chOff x="1149350" y="1412875"/>
                <a:chExt cx="6807200" cy="3981337"/>
              </a:xfrm>
            </p:grpSpPr>
            <p:sp>
              <p:nvSpPr>
                <p:cNvPr id="37" name="椭圆 50"/>
                <p:cNvSpPr/>
                <p:nvPr/>
              </p:nvSpPr>
              <p:spPr bwMode="auto">
                <a:xfrm>
                  <a:off x="5033963" y="3557588"/>
                  <a:ext cx="2058987" cy="1743075"/>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defTabSz="784225">
                    <a:defRPr/>
                  </a:pPr>
                  <a:endParaRPr lang="zh-CN" altLang="en-US">
                    <a:ea typeface="宋体" charset="-122"/>
                  </a:endParaRPr>
                </a:p>
              </p:txBody>
            </p:sp>
            <p:sp>
              <p:nvSpPr>
                <p:cNvPr id="38" name="椭圆 49"/>
                <p:cNvSpPr/>
                <p:nvPr/>
              </p:nvSpPr>
              <p:spPr bwMode="auto">
                <a:xfrm>
                  <a:off x="5003800" y="1412875"/>
                  <a:ext cx="2187575" cy="188595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defTabSz="784225">
                    <a:defRPr/>
                  </a:pPr>
                  <a:endParaRPr lang="zh-CN" altLang="en-US">
                    <a:ea typeface="宋体" charset="-122"/>
                  </a:endParaRPr>
                </a:p>
              </p:txBody>
            </p:sp>
            <p:sp>
              <p:nvSpPr>
                <p:cNvPr id="39" name="椭圆 48"/>
                <p:cNvSpPr/>
                <p:nvPr/>
              </p:nvSpPr>
              <p:spPr bwMode="auto">
                <a:xfrm>
                  <a:off x="1149350" y="1782762"/>
                  <a:ext cx="3744913" cy="3211514"/>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defTabSz="784225">
                    <a:defRPr/>
                  </a:pPr>
                  <a:endParaRPr lang="zh-CN" altLang="en-US">
                    <a:ea typeface="宋体" charset="-122"/>
                  </a:endParaRPr>
                </a:p>
              </p:txBody>
            </p:sp>
            <p:grpSp>
              <p:nvGrpSpPr>
                <p:cNvPr id="23570" name="组合 41"/>
                <p:cNvGrpSpPr>
                  <a:grpSpLocks/>
                </p:cNvGrpSpPr>
                <p:nvPr/>
              </p:nvGrpSpPr>
              <p:grpSpPr bwMode="auto">
                <a:xfrm>
                  <a:off x="1592263" y="1773238"/>
                  <a:ext cx="6364287" cy="3620974"/>
                  <a:chOff x="611188" y="1980171"/>
                  <a:chExt cx="7210425" cy="5092497"/>
                </a:xfrm>
              </p:grpSpPr>
              <p:pic>
                <p:nvPicPr>
                  <p:cNvPr id="23574" name="Picture 2"/>
                  <p:cNvPicPr>
                    <a:picLocks noChangeArrowheads="1"/>
                  </p:cNvPicPr>
                  <p:nvPr/>
                </p:nvPicPr>
                <p:blipFill>
                  <a:blip r:embed="rId3" cstate="print"/>
                  <a:srcRect/>
                  <a:stretch>
                    <a:fillRect/>
                  </a:stretch>
                </p:blipFill>
                <p:spPr bwMode="auto">
                  <a:xfrm>
                    <a:off x="2253845" y="4292600"/>
                    <a:ext cx="120651" cy="1090613"/>
                  </a:xfrm>
                  <a:prstGeom prst="rect">
                    <a:avLst/>
                  </a:prstGeom>
                  <a:noFill/>
                  <a:ln w="9525">
                    <a:noFill/>
                    <a:miter lim="800000"/>
                    <a:headEnd/>
                    <a:tailEnd/>
                  </a:ln>
                </p:spPr>
              </p:pic>
              <p:pic>
                <p:nvPicPr>
                  <p:cNvPr id="23575" name="Picture 2"/>
                  <p:cNvPicPr>
                    <a:picLocks noChangeArrowheads="1"/>
                  </p:cNvPicPr>
                  <p:nvPr/>
                </p:nvPicPr>
                <p:blipFill>
                  <a:blip r:embed="rId3" cstate="print"/>
                  <a:srcRect/>
                  <a:stretch>
                    <a:fillRect/>
                  </a:stretch>
                </p:blipFill>
                <p:spPr bwMode="auto">
                  <a:xfrm>
                    <a:off x="3076353" y="3213099"/>
                    <a:ext cx="120650" cy="1090613"/>
                  </a:xfrm>
                  <a:prstGeom prst="rect">
                    <a:avLst/>
                  </a:prstGeom>
                  <a:noFill/>
                  <a:ln w="9525">
                    <a:noFill/>
                    <a:miter lim="800000"/>
                    <a:headEnd/>
                    <a:tailEnd/>
                  </a:ln>
                </p:spPr>
              </p:pic>
              <p:pic>
                <p:nvPicPr>
                  <p:cNvPr id="23576" name="Picture 2"/>
                  <p:cNvPicPr>
                    <a:picLocks noChangeArrowheads="1"/>
                  </p:cNvPicPr>
                  <p:nvPr/>
                </p:nvPicPr>
                <p:blipFill>
                  <a:blip r:embed="rId3" cstate="print"/>
                  <a:srcRect/>
                  <a:stretch>
                    <a:fillRect/>
                  </a:stretch>
                </p:blipFill>
                <p:spPr bwMode="auto">
                  <a:xfrm>
                    <a:off x="5667882" y="4292601"/>
                    <a:ext cx="120650" cy="1090613"/>
                  </a:xfrm>
                  <a:prstGeom prst="rect">
                    <a:avLst/>
                  </a:prstGeom>
                  <a:noFill/>
                  <a:ln w="9525">
                    <a:noFill/>
                    <a:miter lim="800000"/>
                    <a:headEnd/>
                    <a:tailEnd/>
                  </a:ln>
                </p:spPr>
              </p:pic>
              <p:pic>
                <p:nvPicPr>
                  <p:cNvPr id="23577" name="Picture 2"/>
                  <p:cNvPicPr>
                    <a:picLocks noChangeArrowheads="1"/>
                  </p:cNvPicPr>
                  <p:nvPr/>
                </p:nvPicPr>
                <p:blipFill>
                  <a:blip r:embed="rId3" cstate="print"/>
                  <a:srcRect/>
                  <a:stretch>
                    <a:fillRect/>
                  </a:stretch>
                </p:blipFill>
                <p:spPr bwMode="auto">
                  <a:xfrm>
                    <a:off x="1180693" y="3201988"/>
                    <a:ext cx="120650" cy="1090612"/>
                  </a:xfrm>
                  <a:prstGeom prst="rect">
                    <a:avLst/>
                  </a:prstGeom>
                  <a:noFill/>
                  <a:ln w="9525">
                    <a:noFill/>
                    <a:miter lim="800000"/>
                    <a:headEnd/>
                    <a:tailEnd/>
                  </a:ln>
                </p:spPr>
              </p:pic>
              <p:pic>
                <p:nvPicPr>
                  <p:cNvPr id="23578" name="Picture 2"/>
                  <p:cNvPicPr>
                    <a:picLocks noChangeArrowheads="1"/>
                  </p:cNvPicPr>
                  <p:nvPr/>
                </p:nvPicPr>
                <p:blipFill>
                  <a:blip r:embed="rId4" cstate="print"/>
                  <a:srcRect/>
                  <a:stretch>
                    <a:fillRect/>
                  </a:stretch>
                </p:blipFill>
                <p:spPr bwMode="auto">
                  <a:xfrm>
                    <a:off x="611188" y="4221163"/>
                    <a:ext cx="7210425" cy="120650"/>
                  </a:xfrm>
                  <a:prstGeom prst="rect">
                    <a:avLst/>
                  </a:prstGeom>
                  <a:noFill/>
                  <a:ln w="9525">
                    <a:noFill/>
                    <a:miter lim="800000"/>
                    <a:headEnd/>
                    <a:tailEnd/>
                  </a:ln>
                </p:spPr>
              </p:pic>
              <p:sp>
                <p:nvSpPr>
                  <p:cNvPr id="23579" name="TextBox 9"/>
                  <p:cNvSpPr txBox="1">
                    <a:spLocks noChangeArrowheads="1"/>
                  </p:cNvSpPr>
                  <p:nvPr/>
                </p:nvSpPr>
                <p:spPr bwMode="auto">
                  <a:xfrm>
                    <a:off x="1826773" y="6090433"/>
                    <a:ext cx="922519" cy="577139"/>
                  </a:xfrm>
                  <a:prstGeom prst="rect">
                    <a:avLst/>
                  </a:prstGeom>
                  <a:noFill/>
                  <a:ln w="9525">
                    <a:noFill/>
                    <a:miter lim="800000"/>
                    <a:headEnd/>
                    <a:tailEnd/>
                  </a:ln>
                </p:spPr>
                <p:txBody>
                  <a:bodyPr wrap="none">
                    <a:spAutoFit/>
                  </a:bodyPr>
                  <a:lstStyle/>
                  <a:p>
                    <a:r>
                      <a:rPr lang="en-US" altLang="zh-CN" sz="1400">
                        <a:ea typeface="宋体" pitchFamily="2" charset="-122"/>
                      </a:rPr>
                      <a:t>30 Hosts</a:t>
                    </a:r>
                    <a:endParaRPr lang="zh-CN" altLang="en-US" sz="1400">
                      <a:ea typeface="宋体" pitchFamily="2" charset="-122"/>
                    </a:endParaRPr>
                  </a:p>
                </p:txBody>
              </p:sp>
              <p:sp>
                <p:nvSpPr>
                  <p:cNvPr id="23580" name="TextBox 13"/>
                  <p:cNvSpPr txBox="1">
                    <a:spLocks noChangeArrowheads="1"/>
                  </p:cNvSpPr>
                  <p:nvPr/>
                </p:nvSpPr>
                <p:spPr bwMode="auto">
                  <a:xfrm>
                    <a:off x="5166794" y="6495529"/>
                    <a:ext cx="922519" cy="577139"/>
                  </a:xfrm>
                  <a:prstGeom prst="rect">
                    <a:avLst/>
                  </a:prstGeom>
                  <a:noFill/>
                  <a:ln w="9525">
                    <a:noFill/>
                    <a:miter lim="800000"/>
                    <a:headEnd/>
                    <a:tailEnd/>
                  </a:ln>
                </p:spPr>
                <p:txBody>
                  <a:bodyPr wrap="none">
                    <a:spAutoFit/>
                  </a:bodyPr>
                  <a:lstStyle/>
                  <a:p>
                    <a:r>
                      <a:rPr lang="en-US" altLang="zh-CN" sz="1400">
                        <a:ea typeface="宋体" pitchFamily="2" charset="-122"/>
                      </a:rPr>
                      <a:t>10 Hosts</a:t>
                    </a:r>
                    <a:endParaRPr lang="zh-CN" altLang="en-US" sz="1400">
                      <a:ea typeface="宋体" pitchFamily="2" charset="-122"/>
                    </a:endParaRPr>
                  </a:p>
                </p:txBody>
              </p:sp>
              <p:sp>
                <p:nvSpPr>
                  <p:cNvPr id="23581" name="TextBox 8"/>
                  <p:cNvSpPr txBox="1">
                    <a:spLocks noChangeArrowheads="1"/>
                  </p:cNvSpPr>
                  <p:nvPr/>
                </p:nvSpPr>
                <p:spPr bwMode="auto">
                  <a:xfrm>
                    <a:off x="5622236" y="1980171"/>
                    <a:ext cx="209290" cy="577139"/>
                  </a:xfrm>
                  <a:prstGeom prst="rect">
                    <a:avLst/>
                  </a:prstGeom>
                  <a:noFill/>
                  <a:ln w="9525">
                    <a:noFill/>
                    <a:miter lim="800000"/>
                    <a:headEnd/>
                    <a:tailEnd/>
                  </a:ln>
                </p:spPr>
                <p:txBody>
                  <a:bodyPr wrap="none">
                    <a:spAutoFit/>
                  </a:bodyPr>
                  <a:lstStyle/>
                  <a:p>
                    <a:endParaRPr lang="zh-CN" altLang="en-US" sz="1400">
                      <a:ea typeface="宋体" pitchFamily="2" charset="-122"/>
                    </a:endParaRPr>
                  </a:p>
                </p:txBody>
              </p:sp>
              <p:pic>
                <p:nvPicPr>
                  <p:cNvPr id="23582" name="Picture 2"/>
                  <p:cNvPicPr>
                    <a:picLocks noChangeArrowheads="1"/>
                  </p:cNvPicPr>
                  <p:nvPr/>
                </p:nvPicPr>
                <p:blipFill>
                  <a:blip r:embed="rId3" cstate="print"/>
                  <a:srcRect/>
                  <a:stretch>
                    <a:fillRect/>
                  </a:stretch>
                </p:blipFill>
                <p:spPr bwMode="auto">
                  <a:xfrm>
                    <a:off x="6414420" y="3236315"/>
                    <a:ext cx="120650" cy="1090613"/>
                  </a:xfrm>
                  <a:prstGeom prst="rect">
                    <a:avLst/>
                  </a:prstGeom>
                  <a:noFill/>
                  <a:ln w="9525">
                    <a:noFill/>
                    <a:miter lim="800000"/>
                    <a:headEnd/>
                    <a:tailEnd/>
                  </a:ln>
                </p:spPr>
              </p:pic>
              <p:sp>
                <p:nvSpPr>
                  <p:cNvPr id="23583" name="TextBox 13"/>
                  <p:cNvSpPr txBox="1">
                    <a:spLocks noChangeArrowheads="1"/>
                  </p:cNvSpPr>
                  <p:nvPr/>
                </p:nvSpPr>
                <p:spPr bwMode="auto">
                  <a:xfrm>
                    <a:off x="5161493" y="3661021"/>
                    <a:ext cx="1116942" cy="577139"/>
                  </a:xfrm>
                  <a:prstGeom prst="rect">
                    <a:avLst/>
                  </a:prstGeom>
                  <a:noFill/>
                  <a:ln w="9525">
                    <a:noFill/>
                    <a:miter lim="800000"/>
                    <a:headEnd/>
                    <a:tailEnd/>
                  </a:ln>
                </p:spPr>
                <p:txBody>
                  <a:bodyPr>
                    <a:spAutoFit/>
                  </a:bodyPr>
                  <a:lstStyle/>
                  <a:p>
                    <a:r>
                      <a:rPr lang="en-US" altLang="zh-CN" sz="1400">
                        <a:ea typeface="宋体" pitchFamily="2" charset="-122"/>
                      </a:rPr>
                      <a:t>20 Hosts</a:t>
                    </a:r>
                    <a:endParaRPr lang="zh-CN" altLang="en-US" sz="1400">
                      <a:ea typeface="宋体" pitchFamily="2" charset="-122"/>
                    </a:endParaRPr>
                  </a:p>
                </p:txBody>
              </p:sp>
            </p:grpSp>
            <p:pic>
              <p:nvPicPr>
                <p:cNvPr id="23571" name="Picture 1950" descr="图片693"/>
                <p:cNvPicPr>
                  <a:picLocks noChangeAspect="1" noChangeArrowheads="1"/>
                </p:cNvPicPr>
                <p:nvPr/>
              </p:nvPicPr>
              <p:blipFill>
                <a:blip r:embed="rId5" cstate="print"/>
                <a:srcRect/>
                <a:stretch>
                  <a:fillRect/>
                </a:stretch>
              </p:blipFill>
              <p:spPr bwMode="auto">
                <a:xfrm>
                  <a:off x="6410325" y="2060575"/>
                  <a:ext cx="725488" cy="692150"/>
                </a:xfrm>
                <a:prstGeom prst="rect">
                  <a:avLst/>
                </a:prstGeom>
                <a:noFill/>
                <a:ln w="9525">
                  <a:noFill/>
                  <a:miter lim="800000"/>
                  <a:headEnd/>
                  <a:tailEnd/>
                </a:ln>
              </p:spPr>
            </p:pic>
            <p:pic>
              <p:nvPicPr>
                <p:cNvPr id="23572" name="Picture 2"/>
                <p:cNvPicPr>
                  <a:picLocks noChangeArrowheads="1"/>
                </p:cNvPicPr>
                <p:nvPr/>
              </p:nvPicPr>
              <p:blipFill>
                <a:blip r:embed="rId3" cstate="print"/>
                <a:srcRect/>
                <a:stretch>
                  <a:fillRect/>
                </a:stretch>
              </p:blipFill>
              <p:spPr bwMode="auto">
                <a:xfrm>
                  <a:off x="5343525" y="2597150"/>
                  <a:ext cx="93663" cy="831850"/>
                </a:xfrm>
                <a:prstGeom prst="rect">
                  <a:avLst/>
                </a:prstGeom>
                <a:noFill/>
                <a:ln w="9525">
                  <a:noFill/>
                  <a:miter lim="800000"/>
                  <a:headEnd/>
                  <a:tailEnd/>
                </a:ln>
              </p:spPr>
            </p:pic>
            <p:pic>
              <p:nvPicPr>
                <p:cNvPr id="23573" name="Picture 1950" descr="图片693"/>
                <p:cNvPicPr>
                  <a:picLocks noChangeAspect="1" noChangeArrowheads="1"/>
                </p:cNvPicPr>
                <p:nvPr/>
              </p:nvPicPr>
              <p:blipFill>
                <a:blip r:embed="rId5" cstate="print"/>
                <a:srcRect/>
                <a:stretch>
                  <a:fillRect/>
                </a:stretch>
              </p:blipFill>
              <p:spPr bwMode="auto">
                <a:xfrm>
                  <a:off x="5070475" y="2060575"/>
                  <a:ext cx="725488" cy="692150"/>
                </a:xfrm>
                <a:prstGeom prst="rect">
                  <a:avLst/>
                </a:prstGeom>
                <a:noFill/>
                <a:ln w="9525">
                  <a:noFill/>
                  <a:miter lim="800000"/>
                  <a:headEnd/>
                  <a:tailEnd/>
                </a:ln>
              </p:spPr>
            </p:pic>
          </p:grpSp>
          <p:pic>
            <p:nvPicPr>
              <p:cNvPr id="23563" name="Picture 1950" descr="图片693"/>
              <p:cNvPicPr>
                <a:picLocks noChangeAspect="1" noChangeArrowheads="1"/>
              </p:cNvPicPr>
              <p:nvPr/>
            </p:nvPicPr>
            <p:blipFill>
              <a:blip r:embed="rId5" cstate="print"/>
              <a:srcRect/>
              <a:stretch>
                <a:fillRect/>
              </a:stretch>
            </p:blipFill>
            <p:spPr bwMode="auto">
              <a:xfrm>
                <a:off x="3486472" y="1772816"/>
                <a:ext cx="725488" cy="692150"/>
              </a:xfrm>
              <a:prstGeom prst="rect">
                <a:avLst/>
              </a:prstGeom>
              <a:noFill/>
              <a:ln w="9525">
                <a:noFill/>
                <a:miter lim="800000"/>
                <a:headEnd/>
                <a:tailEnd/>
              </a:ln>
            </p:spPr>
          </p:pic>
          <p:pic>
            <p:nvPicPr>
              <p:cNvPr id="23564" name="Picture 1950" descr="图片693"/>
              <p:cNvPicPr>
                <a:picLocks noChangeAspect="1" noChangeArrowheads="1"/>
              </p:cNvPicPr>
              <p:nvPr/>
            </p:nvPicPr>
            <p:blipFill>
              <a:blip r:embed="rId5" cstate="print"/>
              <a:srcRect/>
              <a:stretch>
                <a:fillRect/>
              </a:stretch>
            </p:blipFill>
            <p:spPr bwMode="auto">
              <a:xfrm>
                <a:off x="2797200" y="3717032"/>
                <a:ext cx="725488" cy="692150"/>
              </a:xfrm>
              <a:prstGeom prst="rect">
                <a:avLst/>
              </a:prstGeom>
              <a:noFill/>
              <a:ln w="9525">
                <a:noFill/>
                <a:miter lim="800000"/>
                <a:headEnd/>
                <a:tailEnd/>
              </a:ln>
            </p:spPr>
          </p:pic>
          <p:pic>
            <p:nvPicPr>
              <p:cNvPr id="23565" name="Picture 1950" descr="图片693"/>
              <p:cNvPicPr>
                <a:picLocks noChangeAspect="1" noChangeArrowheads="1"/>
              </p:cNvPicPr>
              <p:nvPr/>
            </p:nvPicPr>
            <p:blipFill>
              <a:blip r:embed="rId5" cstate="print"/>
              <a:srcRect/>
              <a:stretch>
                <a:fillRect/>
              </a:stretch>
            </p:blipFill>
            <p:spPr bwMode="auto">
              <a:xfrm>
                <a:off x="1830288" y="1772816"/>
                <a:ext cx="725488" cy="692150"/>
              </a:xfrm>
              <a:prstGeom prst="rect">
                <a:avLst/>
              </a:prstGeom>
              <a:noFill/>
              <a:ln w="9525">
                <a:noFill/>
                <a:miter lim="800000"/>
                <a:headEnd/>
                <a:tailEnd/>
              </a:ln>
            </p:spPr>
          </p:pic>
          <p:pic>
            <p:nvPicPr>
              <p:cNvPr id="23566" name="Picture 1950" descr="图片693"/>
              <p:cNvPicPr>
                <a:picLocks noChangeAspect="1" noChangeArrowheads="1"/>
              </p:cNvPicPr>
              <p:nvPr/>
            </p:nvPicPr>
            <p:blipFill>
              <a:blip r:embed="rId5" cstate="print"/>
              <a:srcRect/>
              <a:stretch>
                <a:fillRect/>
              </a:stretch>
            </p:blipFill>
            <p:spPr bwMode="auto">
              <a:xfrm>
                <a:off x="5816128" y="3717032"/>
                <a:ext cx="725488" cy="692150"/>
              </a:xfrm>
              <a:prstGeom prst="rect">
                <a:avLst/>
              </a:prstGeom>
              <a:noFill/>
              <a:ln w="9525">
                <a:noFill/>
                <a:miter lim="800000"/>
                <a:headEnd/>
                <a:tailEnd/>
              </a:ln>
            </p:spPr>
          </p:pic>
        </p:grpSp>
      </p:grpSp>
      <p:sp>
        <p:nvSpPr>
          <p:cNvPr id="32" name="Rectangle 3"/>
          <p:cNvSpPr txBox="1">
            <a:spLocks noChangeArrowheads="1"/>
          </p:cNvSpPr>
          <p:nvPr/>
        </p:nvSpPr>
        <p:spPr bwMode="auto">
          <a:xfrm>
            <a:off x="760415" y="4832749"/>
            <a:ext cx="7627937" cy="702469"/>
          </a:xfrm>
          <a:prstGeom prst="rect">
            <a:avLst/>
          </a:prstGeom>
          <a:noFill/>
          <a:ln>
            <a:miter lim="800000"/>
            <a:headEnd/>
            <a:tailEnd/>
          </a:ln>
        </p:spPr>
        <p:txBody>
          <a:bodyPr/>
          <a:lstStyle/>
          <a:p>
            <a:pPr marL="196850" indent="-252413" defTabSz="801688">
              <a:lnSpc>
                <a:spcPct val="140000"/>
              </a:lnSpc>
              <a:spcBef>
                <a:spcPct val="30000"/>
              </a:spcBef>
              <a:buSzPct val="80000"/>
              <a:buFont typeface="Wingdings" pitchFamily="2" charset="2"/>
              <a:buChar char="l"/>
              <a:defRPr/>
            </a:pPr>
            <a:r>
              <a:rPr lang="en-US" altLang="zh-CN" sz="2000" kern="0" dirty="0">
                <a:cs typeface="Arial" charset="0"/>
              </a:rPr>
              <a:t>Network design using the default subnet mask results in address wastage.</a:t>
            </a:r>
            <a:endParaRPr lang="zh-CN" altLang="en-US" sz="2000" kern="0" dirty="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4E8CA-21FF-F867-CAB1-078707D2508C}"/>
              </a:ext>
            </a:extLst>
          </p:cNvPr>
          <p:cNvSpPr txBox="1"/>
          <p:nvPr/>
        </p:nvSpPr>
        <p:spPr>
          <a:xfrm>
            <a:off x="1028700" y="762000"/>
            <a:ext cx="7086600" cy="3046988"/>
          </a:xfrm>
          <a:prstGeom prst="rect">
            <a:avLst/>
          </a:prstGeom>
          <a:noFill/>
        </p:spPr>
        <p:txBody>
          <a:bodyPr wrap="square">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How does subnetting work?</a:t>
            </a:r>
          </a:p>
          <a:p>
            <a:pPr algn="ctr"/>
            <a:endParaRPr lang="en-US" sz="2400" b="1" i="0" dirty="0">
              <a:solidFill>
                <a:srgbClr val="FF0000"/>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Suppose we have a class C network having network ID as 201.10.1.0(</a:t>
            </a:r>
            <a:r>
              <a:rPr lang="en-US" sz="2000" b="1" i="0" dirty="0">
                <a:solidFill>
                  <a:srgbClr val="333333"/>
                </a:solidFill>
                <a:effectLst/>
                <a:latin typeface="Times New Roman" panose="02020603050405020304" pitchFamily="18" charset="0"/>
                <a:cs typeface="Times New Roman" panose="02020603050405020304" pitchFamily="18" charset="0"/>
              </a:rPr>
              <a:t>range of class C 192–223</a:t>
            </a:r>
            <a:r>
              <a:rPr lang="en-US" sz="2000" b="0" i="0" dirty="0">
                <a:solidFill>
                  <a:srgbClr val="333333"/>
                </a:solidFill>
                <a:effectLst/>
                <a:latin typeface="Times New Roman" panose="02020603050405020304" pitchFamily="18" charset="0"/>
                <a:cs typeface="Times New Roman" panose="02020603050405020304" pitchFamily="18" charset="0"/>
              </a:rPr>
              <a:t>). So the total number of hosts is 256(for class C host is defined by last octet i.e. 2⁸). But, the total usable host is 254. This is because the first IP address is for the</a:t>
            </a:r>
            <a:r>
              <a:rPr lang="en-US" sz="2000" b="1" i="0" dirty="0">
                <a:solidFill>
                  <a:srgbClr val="333333"/>
                </a:solidFill>
                <a:effectLst/>
                <a:latin typeface="Times New Roman" panose="02020603050405020304" pitchFamily="18" charset="0"/>
                <a:cs typeface="Times New Roman" panose="02020603050405020304" pitchFamily="18" charset="0"/>
              </a:rPr>
              <a:t> network ID </a:t>
            </a:r>
            <a:r>
              <a:rPr lang="en-US" sz="2000" b="0" i="0" dirty="0">
                <a:solidFill>
                  <a:srgbClr val="333333"/>
                </a:solidFill>
                <a:effectLst/>
                <a:latin typeface="Times New Roman" panose="02020603050405020304" pitchFamily="18" charset="0"/>
                <a:cs typeface="Times New Roman" panose="02020603050405020304" pitchFamily="18" charset="0"/>
              </a:rPr>
              <a:t>and the last IP address is </a:t>
            </a:r>
            <a:r>
              <a:rPr lang="en-US" sz="2000" b="1" i="0" dirty="0">
                <a:solidFill>
                  <a:srgbClr val="333333"/>
                </a:solidFill>
                <a:effectLst/>
                <a:latin typeface="Times New Roman" panose="02020603050405020304" pitchFamily="18" charset="0"/>
                <a:cs typeface="Times New Roman" panose="02020603050405020304" pitchFamily="18" charset="0"/>
              </a:rPr>
              <a:t>Direct Broadcast Address(</a:t>
            </a:r>
            <a:r>
              <a:rPr lang="en-US" sz="2000" b="0" i="0" dirty="0">
                <a:solidFill>
                  <a:srgbClr val="333333"/>
                </a:solidFill>
                <a:effectLst/>
                <a:latin typeface="Times New Roman" panose="02020603050405020304" pitchFamily="18" charset="0"/>
                <a:cs typeface="Times New Roman" panose="02020603050405020304" pitchFamily="18" charset="0"/>
              </a:rPr>
              <a:t>for sending any packet from one network to all other hosts of another network</a:t>
            </a:r>
            <a:r>
              <a:rPr lang="en-US" sz="2000" b="1" i="0" dirty="0">
                <a:solidFill>
                  <a:srgbClr val="333333"/>
                </a:solidFill>
                <a:effectLst/>
                <a:latin typeface="Times New Roman" panose="02020603050405020304" pitchFamily="18" charset="0"/>
                <a:cs typeface="Times New Roman" panose="02020603050405020304" pitchFamily="18" charset="0"/>
              </a:rPr>
              <a:t>).</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77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44196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554480"/>
          </a:xfrm>
          <a:prstGeom prst="rect">
            <a:avLst/>
          </a:prstGeom>
          <a:solidFill>
            <a:srgbClr val="99FF33"/>
          </a:solidFill>
        </p:spPr>
        <p:txBody>
          <a:bodyPr vert="horz" wrap="square" lIns="0" tIns="31115" rIns="0" bIns="0" rtlCol="0">
            <a:spAutoFit/>
          </a:bodyPr>
          <a:lstStyle/>
          <a:p>
            <a:pPr marL="204470">
              <a:lnSpc>
                <a:spcPct val="100000"/>
              </a:lnSpc>
              <a:spcBef>
                <a:spcPts val="245"/>
              </a:spcBef>
            </a:pPr>
            <a:r>
              <a:rPr sz="1800" spc="-5" dirty="0">
                <a:latin typeface="Calibri"/>
                <a:cs typeface="Calibri"/>
              </a:rPr>
              <a:t>Classful</a:t>
            </a:r>
            <a:r>
              <a:rPr sz="1800" spc="-30" dirty="0">
                <a:latin typeface="Calibri"/>
                <a:cs typeface="Calibri"/>
              </a:rPr>
              <a:t> </a:t>
            </a:r>
            <a:r>
              <a:rPr sz="1800" spc="-5" dirty="0">
                <a:latin typeface="Calibri"/>
                <a:cs typeface="Calibri"/>
              </a:rPr>
              <a:t>addressing,</a:t>
            </a:r>
            <a:r>
              <a:rPr sz="1800" dirty="0">
                <a:latin typeface="Calibri"/>
                <a:cs typeface="Calibri"/>
              </a:rPr>
              <a:t> </a:t>
            </a:r>
            <a:r>
              <a:rPr sz="1800" spc="-5" dirty="0">
                <a:latin typeface="Calibri"/>
                <a:cs typeface="Calibri"/>
              </a:rPr>
              <a:t>which</a:t>
            </a:r>
            <a:r>
              <a:rPr sz="1800" spc="3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almost</a:t>
            </a:r>
            <a:r>
              <a:rPr sz="1800" spc="5" dirty="0">
                <a:latin typeface="Calibri"/>
                <a:cs typeface="Calibri"/>
              </a:rPr>
              <a:t> </a:t>
            </a:r>
            <a:r>
              <a:rPr sz="1800" spc="-10" dirty="0">
                <a:latin typeface="Calibri"/>
                <a:cs typeface="Calibri"/>
              </a:rPr>
              <a:t>obsolete,</a:t>
            </a:r>
            <a:r>
              <a:rPr sz="1800" spc="25"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replaced</a:t>
            </a:r>
            <a:r>
              <a:rPr sz="1800" spc="15" dirty="0">
                <a:latin typeface="Calibri"/>
                <a:cs typeface="Calibri"/>
              </a:rPr>
              <a:t> </a:t>
            </a:r>
            <a:r>
              <a:rPr sz="1800" spc="-5" dirty="0">
                <a:latin typeface="Calibri"/>
                <a:cs typeface="Calibri"/>
              </a:rPr>
              <a:t>with</a:t>
            </a:r>
            <a:r>
              <a:rPr sz="1800" spc="25" dirty="0">
                <a:latin typeface="Calibri"/>
                <a:cs typeface="Calibri"/>
              </a:rPr>
              <a:t> </a:t>
            </a:r>
            <a:r>
              <a:rPr sz="1800" spc="-5" dirty="0">
                <a:latin typeface="Calibri"/>
                <a:cs typeface="Calibri"/>
              </a:rPr>
              <a:t>classless</a:t>
            </a:r>
            <a:r>
              <a:rPr sz="1800" spc="-20" dirty="0">
                <a:latin typeface="Calibri"/>
                <a:cs typeface="Calibri"/>
              </a:rPr>
              <a:t> </a:t>
            </a:r>
            <a:r>
              <a:rPr sz="1800" spc="-5" dirty="0">
                <a:latin typeface="Calibri"/>
                <a:cs typeface="Calibri"/>
              </a:rPr>
              <a:t>addressing.</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7247255"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19.3	</a:t>
            </a:r>
            <a:r>
              <a:rPr sz="2000" dirty="0"/>
              <a:t>A</a:t>
            </a:r>
            <a:r>
              <a:rPr sz="2000" spc="-35" dirty="0"/>
              <a:t> </a:t>
            </a:r>
            <a:r>
              <a:rPr sz="2000" dirty="0"/>
              <a:t>block</a:t>
            </a:r>
            <a:r>
              <a:rPr sz="2000" spc="-25" dirty="0"/>
              <a:t> </a:t>
            </a:r>
            <a:r>
              <a:rPr sz="2000" dirty="0"/>
              <a:t>of</a:t>
            </a:r>
            <a:r>
              <a:rPr sz="2000" spc="-10" dirty="0"/>
              <a:t> </a:t>
            </a:r>
            <a:r>
              <a:rPr sz="2000" dirty="0"/>
              <a:t>16</a:t>
            </a:r>
            <a:r>
              <a:rPr sz="2000" spc="-10" dirty="0"/>
              <a:t> </a:t>
            </a:r>
            <a:r>
              <a:rPr sz="2000" spc="-5" dirty="0"/>
              <a:t>addresses</a:t>
            </a:r>
            <a:r>
              <a:rPr sz="2000" spc="-45" dirty="0"/>
              <a:t> </a:t>
            </a:r>
            <a:r>
              <a:rPr sz="2000" dirty="0"/>
              <a:t>granted</a:t>
            </a:r>
            <a:r>
              <a:rPr sz="2000" spc="-40" dirty="0"/>
              <a:t> </a:t>
            </a:r>
            <a:r>
              <a:rPr sz="2000" dirty="0"/>
              <a:t>to</a:t>
            </a:r>
            <a:r>
              <a:rPr sz="2000" spc="-10" dirty="0"/>
              <a:t> </a:t>
            </a:r>
            <a:r>
              <a:rPr sz="2000" dirty="0"/>
              <a:t>a small</a:t>
            </a:r>
            <a:r>
              <a:rPr sz="2000" spc="-30" dirty="0"/>
              <a:t> </a:t>
            </a:r>
            <a:r>
              <a:rPr sz="2000" spc="-10" dirty="0"/>
              <a:t>organization</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71102" y="2084265"/>
            <a:ext cx="8148189" cy="230788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
          <p:cNvSpPr>
            <a:spLocks noGrp="1"/>
          </p:cNvSpPr>
          <p:nvPr>
            <p:ph type="title"/>
          </p:nvPr>
        </p:nvSpPr>
        <p:spPr/>
        <p:txBody>
          <a:bodyPr/>
          <a:lstStyle/>
          <a:p>
            <a:r>
              <a:rPr lang="en-US" altLang="zh-CN">
                <a:latin typeface="Arial" charset="0"/>
                <a:cs typeface="Arial" charset="0"/>
              </a:rPr>
              <a:t>Subnet Mask </a:t>
            </a:r>
            <a:endParaRPr lang="zh-CN" altLang="en-US">
              <a:latin typeface="Arial" charset="0"/>
              <a:cs typeface="Arial" charset="0"/>
            </a:endParaRPr>
          </a:p>
        </p:txBody>
      </p:sp>
      <p:sp>
        <p:nvSpPr>
          <p:cNvPr id="19459" name="灯片编号占位符 4"/>
          <p:cNvSpPr txBox="1">
            <a:spLocks/>
          </p:cNvSpPr>
          <p:nvPr/>
        </p:nvSpPr>
        <p:spPr bwMode="auto">
          <a:xfrm>
            <a:off x="6096000" y="5750720"/>
            <a:ext cx="1519238" cy="250031"/>
          </a:xfrm>
          <a:prstGeom prst="rect">
            <a:avLst/>
          </a:prstGeom>
          <a:noFill/>
          <a:ln w="9525" algn="ctr">
            <a:noFill/>
            <a:miter lim="800000"/>
            <a:headEnd/>
            <a:tailEnd/>
          </a:ln>
        </p:spPr>
        <p:txBody>
          <a:bodyPr lIns="0" tIns="0" rIns="0" bIns="0"/>
          <a:lstStyle/>
          <a:p>
            <a:pPr algn="l">
              <a:lnSpc>
                <a:spcPct val="85000"/>
              </a:lnSpc>
            </a:pPr>
            <a:r>
              <a:rPr lang="en-US" altLang="zh-CN" sz="1200">
                <a:latin typeface="FrutigerNext LT Bold" pitchFamily="20" charset="0"/>
                <a:ea typeface="宋体" pitchFamily="2" charset="-122"/>
              </a:rPr>
              <a:t>Page </a:t>
            </a:r>
            <a:fld id="{BB186A58-6E5B-4069-A9B0-A33E048548EC}" type="slidenum">
              <a:rPr lang="en-US" altLang="zh-CN" sz="1200">
                <a:latin typeface="FrutigerNext LT Bold" pitchFamily="20" charset="0"/>
                <a:ea typeface="宋体" pitchFamily="2" charset="-122"/>
              </a:rPr>
              <a:pPr algn="l">
                <a:lnSpc>
                  <a:spcPct val="85000"/>
                </a:lnSpc>
              </a:pPr>
              <a:t>28</a:t>
            </a:fld>
            <a:endParaRPr lang="en-US" altLang="zh-CN" sz="1200">
              <a:latin typeface="FrutigerNext LT Bold" pitchFamily="20" charset="0"/>
              <a:ea typeface="宋体" pitchFamily="2" charset="-122"/>
            </a:endParaRPr>
          </a:p>
        </p:txBody>
      </p:sp>
      <p:grpSp>
        <p:nvGrpSpPr>
          <p:cNvPr id="19460" name="Group 14"/>
          <p:cNvGrpSpPr>
            <a:grpSpLocks/>
          </p:cNvGrpSpPr>
          <p:nvPr/>
        </p:nvGrpSpPr>
        <p:grpSpPr bwMode="auto">
          <a:xfrm>
            <a:off x="1533527" y="2208611"/>
            <a:ext cx="5991225" cy="2466975"/>
            <a:chOff x="1317625" y="1801813"/>
            <a:chExt cx="5991225" cy="3289300"/>
          </a:xfrm>
        </p:grpSpPr>
        <p:sp>
          <p:nvSpPr>
            <p:cNvPr id="8" name="Rectangle 6"/>
            <p:cNvSpPr>
              <a:spLocks noChangeArrowheads="1"/>
            </p:cNvSpPr>
            <p:nvPr/>
          </p:nvSpPr>
          <p:spPr bwMode="auto">
            <a:xfrm>
              <a:off x="1331913" y="2235200"/>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192.168.1</a:t>
              </a:r>
              <a:endParaRPr lang="zh-CN" altLang="en-US" dirty="0">
                <a:solidFill>
                  <a:schemeClr val="tx2"/>
                </a:solidFill>
                <a:ea typeface="宋体" pitchFamily="2" charset="-122"/>
              </a:endParaRPr>
            </a:p>
          </p:txBody>
        </p:sp>
        <p:sp>
          <p:nvSpPr>
            <p:cNvPr id="7" name="Rectangle 5"/>
            <p:cNvSpPr>
              <a:spLocks noChangeArrowheads="1"/>
            </p:cNvSpPr>
            <p:nvPr/>
          </p:nvSpPr>
          <p:spPr bwMode="auto">
            <a:xfrm>
              <a:off x="5219275" y="2235200"/>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12" name="Rectangle 6"/>
            <p:cNvSpPr>
              <a:spLocks noChangeArrowheads="1"/>
            </p:cNvSpPr>
            <p:nvPr/>
          </p:nvSpPr>
          <p:spPr bwMode="auto">
            <a:xfrm>
              <a:off x="1331913" y="2897188"/>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11000000.10101000.000000001</a:t>
              </a:r>
            </a:p>
          </p:txBody>
        </p:sp>
        <p:sp>
          <p:nvSpPr>
            <p:cNvPr id="11" name="Rectangle 5"/>
            <p:cNvSpPr>
              <a:spLocks noChangeArrowheads="1"/>
            </p:cNvSpPr>
            <p:nvPr/>
          </p:nvSpPr>
          <p:spPr bwMode="auto">
            <a:xfrm>
              <a:off x="5219275" y="289718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00000000</a:t>
              </a:r>
            </a:p>
          </p:txBody>
        </p:sp>
        <p:sp>
          <p:nvSpPr>
            <p:cNvPr id="19474" name="矩形 12"/>
            <p:cNvSpPr>
              <a:spLocks noChangeArrowheads="1"/>
            </p:cNvSpPr>
            <p:nvPr/>
          </p:nvSpPr>
          <p:spPr bwMode="auto">
            <a:xfrm>
              <a:off x="2785681" y="1801813"/>
              <a:ext cx="994055" cy="536728"/>
            </a:xfrm>
            <a:prstGeom prst="rect">
              <a:avLst/>
            </a:prstGeom>
            <a:noFill/>
            <a:ln w="9525">
              <a:noFill/>
              <a:miter lim="800000"/>
              <a:headEnd/>
              <a:tailEnd/>
            </a:ln>
          </p:spPr>
          <p:txBody>
            <a:bodyPr wrap="none">
              <a:spAutoFit/>
            </a:bodyPr>
            <a:lstStyle/>
            <a:p>
              <a:pPr defTabSz="784225">
                <a:lnSpc>
                  <a:spcPct val="120000"/>
                </a:lnSpc>
                <a:buClr>
                  <a:srgbClr val="990000"/>
                </a:buClr>
                <a:buSzPct val="85000"/>
              </a:pPr>
              <a:r>
                <a:rPr lang="en-US" altLang="zh-CN">
                  <a:solidFill>
                    <a:schemeClr val="tx2"/>
                  </a:solidFill>
                  <a:ea typeface="宋体" pitchFamily="2" charset="-122"/>
                </a:rPr>
                <a:t>Network</a:t>
              </a:r>
            </a:p>
          </p:txBody>
        </p:sp>
        <p:sp>
          <p:nvSpPr>
            <p:cNvPr id="19475" name="矩形 13"/>
            <p:cNvSpPr>
              <a:spLocks noChangeArrowheads="1"/>
            </p:cNvSpPr>
            <p:nvPr/>
          </p:nvSpPr>
          <p:spPr bwMode="auto">
            <a:xfrm>
              <a:off x="5929142" y="1811338"/>
              <a:ext cx="614912" cy="536728"/>
            </a:xfrm>
            <a:prstGeom prst="rect">
              <a:avLst/>
            </a:prstGeom>
            <a:noFill/>
            <a:ln w="9525">
              <a:noFill/>
              <a:miter lim="800000"/>
              <a:headEnd/>
              <a:tailEnd/>
            </a:ln>
          </p:spPr>
          <p:txBody>
            <a:bodyPr wrap="none">
              <a:spAutoFit/>
            </a:bodyPr>
            <a:lstStyle/>
            <a:p>
              <a:pPr defTabSz="784225">
                <a:lnSpc>
                  <a:spcPct val="120000"/>
                </a:lnSpc>
                <a:buClr>
                  <a:srgbClr val="990000"/>
                </a:buClr>
                <a:buSzPct val="85000"/>
              </a:pPr>
              <a:r>
                <a:rPr lang="en-US" altLang="zh-CN">
                  <a:solidFill>
                    <a:srgbClr val="006699"/>
                  </a:solidFill>
                  <a:ea typeface="宋体" pitchFamily="2" charset="-122"/>
                </a:rPr>
                <a:t>Host</a:t>
              </a:r>
            </a:p>
          </p:txBody>
        </p:sp>
        <p:sp>
          <p:nvSpPr>
            <p:cNvPr id="17" name="Rectangle 6"/>
            <p:cNvSpPr>
              <a:spLocks noChangeArrowheads="1"/>
            </p:cNvSpPr>
            <p:nvPr/>
          </p:nvSpPr>
          <p:spPr bwMode="auto">
            <a:xfrm>
              <a:off x="1317625" y="4659313"/>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11111111.11111111.11111111</a:t>
              </a:r>
            </a:p>
          </p:txBody>
        </p:sp>
        <p:sp>
          <p:nvSpPr>
            <p:cNvPr id="16" name="Rectangle 5"/>
            <p:cNvSpPr>
              <a:spLocks noChangeArrowheads="1"/>
            </p:cNvSpPr>
            <p:nvPr/>
          </p:nvSpPr>
          <p:spPr bwMode="auto">
            <a:xfrm>
              <a:off x="5204988" y="4659313"/>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00000000</a:t>
              </a:r>
            </a:p>
          </p:txBody>
        </p:sp>
        <p:sp>
          <p:nvSpPr>
            <p:cNvPr id="20" name="Rectangle 6"/>
            <p:cNvSpPr>
              <a:spLocks noChangeArrowheads="1"/>
            </p:cNvSpPr>
            <p:nvPr/>
          </p:nvSpPr>
          <p:spPr bwMode="auto">
            <a:xfrm>
              <a:off x="1331913" y="4010025"/>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255.255.255</a:t>
              </a:r>
            </a:p>
          </p:txBody>
        </p:sp>
        <p:sp>
          <p:nvSpPr>
            <p:cNvPr id="19" name="Rectangle 5"/>
            <p:cNvSpPr>
              <a:spLocks noChangeArrowheads="1"/>
            </p:cNvSpPr>
            <p:nvPr/>
          </p:nvSpPr>
          <p:spPr bwMode="auto">
            <a:xfrm>
              <a:off x="5219275" y="401002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19488" name="矩形 12"/>
            <p:cNvSpPr>
              <a:spLocks noChangeArrowheads="1"/>
            </p:cNvSpPr>
            <p:nvPr/>
          </p:nvSpPr>
          <p:spPr bwMode="auto">
            <a:xfrm>
              <a:off x="2829101" y="3573464"/>
              <a:ext cx="847091" cy="536728"/>
            </a:xfrm>
            <a:prstGeom prst="rect">
              <a:avLst/>
            </a:prstGeom>
            <a:noFill/>
            <a:ln w="9525">
              <a:noFill/>
              <a:miter lim="800000"/>
              <a:headEnd/>
              <a:tailEnd/>
            </a:ln>
          </p:spPr>
          <p:txBody>
            <a:bodyPr wrap="none">
              <a:spAutoFit/>
            </a:bodyPr>
            <a:lstStyle/>
            <a:p>
              <a:pPr defTabSz="784225">
                <a:lnSpc>
                  <a:spcPct val="120000"/>
                </a:lnSpc>
                <a:buClr>
                  <a:srgbClr val="990000"/>
                </a:buClr>
                <a:buSzPct val="85000"/>
              </a:pPr>
              <a:r>
                <a:rPr lang="en-US" altLang="zh-CN">
                  <a:solidFill>
                    <a:schemeClr val="tx2"/>
                  </a:solidFill>
                  <a:ea typeface="宋体" pitchFamily="2" charset="-122"/>
                </a:rPr>
                <a:t>Subnet</a:t>
              </a:r>
            </a:p>
          </p:txBody>
        </p:sp>
      </p:grpSp>
      <p:sp>
        <p:nvSpPr>
          <p:cNvPr id="18" name="Rectangle 3"/>
          <p:cNvSpPr txBox="1">
            <a:spLocks noChangeArrowheads="1"/>
          </p:cNvSpPr>
          <p:nvPr/>
        </p:nvSpPr>
        <p:spPr bwMode="auto">
          <a:xfrm>
            <a:off x="760415" y="4832749"/>
            <a:ext cx="7627937" cy="702469"/>
          </a:xfrm>
          <a:prstGeom prst="rect">
            <a:avLst/>
          </a:prstGeom>
          <a:noFill/>
          <a:ln>
            <a:miter lim="800000"/>
            <a:headEnd/>
            <a:tailEnd/>
          </a:ln>
        </p:spPr>
        <p:txBody>
          <a:bodyPr/>
          <a:lstStyle/>
          <a:p>
            <a:pPr marL="196850" indent="-252413" defTabSz="801688">
              <a:lnSpc>
                <a:spcPct val="140000"/>
              </a:lnSpc>
              <a:spcBef>
                <a:spcPct val="30000"/>
              </a:spcBef>
              <a:buSzPct val="80000"/>
              <a:buFont typeface="Wingdings" pitchFamily="2" charset="2"/>
              <a:buChar char="l"/>
              <a:defRPr/>
            </a:pPr>
            <a:r>
              <a:rPr lang="en-US" altLang="zh-CN" sz="2000" kern="0" dirty="0">
                <a:cs typeface="Arial" charset="0"/>
              </a:rPr>
              <a:t>Subnet masks distinguish between the binary values that represent each (sub)network and those that represent each host.</a:t>
            </a:r>
            <a:endParaRPr lang="zh-CN" altLang="en-US" sz="2000" kern="0" dirty="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en-US" altLang="zh-CN">
                <a:latin typeface="Arial" charset="0"/>
                <a:cs typeface="Arial" charset="0"/>
              </a:rPr>
              <a:t>Default Subnet Mask</a:t>
            </a:r>
            <a:endParaRPr lang="zh-CN" altLang="en-US">
              <a:latin typeface="Arial" charset="0"/>
              <a:cs typeface="Arial" charset="0"/>
            </a:endParaRPr>
          </a:p>
        </p:txBody>
      </p:sp>
      <p:sp>
        <p:nvSpPr>
          <p:cNvPr id="20483" name="灯片编号占位符 4"/>
          <p:cNvSpPr>
            <a:spLocks noGrp="1"/>
          </p:cNvSpPr>
          <p:nvPr>
            <p:ph type="sldNum" sz="quarter" idx="12"/>
          </p:nvPr>
        </p:nvSpPr>
        <p:spPr>
          <a:noFill/>
        </p:spPr>
        <p:txBody>
          <a:bodyPr/>
          <a:lstStyle/>
          <a:p>
            <a:r>
              <a:rPr lang="en-US" altLang="zh-CN"/>
              <a:t>Page </a:t>
            </a:r>
            <a:fld id="{0E7C9644-627F-4B12-A4D2-13B4D1A0E1CC}" type="slidenum">
              <a:rPr lang="en-US" altLang="zh-CN" smtClean="0"/>
              <a:pPr/>
              <a:t>29</a:t>
            </a:fld>
            <a:endParaRPr lang="en-US" altLang="zh-CN"/>
          </a:p>
        </p:txBody>
      </p:sp>
      <p:grpSp>
        <p:nvGrpSpPr>
          <p:cNvPr id="20484" name="Group 19"/>
          <p:cNvGrpSpPr>
            <a:grpSpLocks/>
          </p:cNvGrpSpPr>
          <p:nvPr/>
        </p:nvGrpSpPr>
        <p:grpSpPr bwMode="auto">
          <a:xfrm>
            <a:off x="1368929" y="2564607"/>
            <a:ext cx="6371722" cy="1767841"/>
            <a:chOff x="759328" y="1946275"/>
            <a:chExt cx="6371722" cy="2357120"/>
          </a:xfrm>
        </p:grpSpPr>
        <p:sp>
          <p:nvSpPr>
            <p:cNvPr id="20486" name="Rectangle 58"/>
            <p:cNvSpPr>
              <a:spLocks noChangeArrowheads="1"/>
            </p:cNvSpPr>
            <p:nvPr/>
          </p:nvSpPr>
          <p:spPr bwMode="auto">
            <a:xfrm>
              <a:off x="769820" y="2127250"/>
              <a:ext cx="578685" cy="328294"/>
            </a:xfrm>
            <a:prstGeom prst="rect">
              <a:avLst/>
            </a:prstGeom>
            <a:noFill/>
            <a:ln w="9525">
              <a:noFill/>
              <a:miter lim="800000"/>
              <a:headEnd/>
              <a:tailEnd/>
            </a:ln>
          </p:spPr>
          <p:txBody>
            <a:bodyPr wrap="none" lIns="0" tIns="0" rIns="0" bIns="0">
              <a:spAutoFit/>
            </a:bodyPr>
            <a:lstStyle/>
            <a:p>
              <a:pPr defTabSz="784225"/>
              <a:r>
                <a:rPr lang="en-US" altLang="zh-CN" sz="1600">
                  <a:ea typeface="华文细黑" pitchFamily="2" charset="-122"/>
                </a:rPr>
                <a:t>Class A</a:t>
              </a:r>
            </a:p>
          </p:txBody>
        </p:sp>
        <p:sp>
          <p:nvSpPr>
            <p:cNvPr id="20487" name="Rectangle 58"/>
            <p:cNvSpPr>
              <a:spLocks noChangeArrowheads="1"/>
            </p:cNvSpPr>
            <p:nvPr/>
          </p:nvSpPr>
          <p:spPr bwMode="auto">
            <a:xfrm>
              <a:off x="764940" y="3071813"/>
              <a:ext cx="572273" cy="328294"/>
            </a:xfrm>
            <a:prstGeom prst="rect">
              <a:avLst/>
            </a:prstGeom>
            <a:noFill/>
            <a:ln w="9525">
              <a:noFill/>
              <a:miter lim="800000"/>
              <a:headEnd/>
              <a:tailEnd/>
            </a:ln>
          </p:spPr>
          <p:txBody>
            <a:bodyPr wrap="none" lIns="0" tIns="0" rIns="0" bIns="0">
              <a:spAutoFit/>
            </a:bodyPr>
            <a:lstStyle/>
            <a:p>
              <a:pPr defTabSz="784225"/>
              <a:r>
                <a:rPr lang="en-US" altLang="zh-CN" sz="1600">
                  <a:ea typeface="华文细黑" pitchFamily="2" charset="-122"/>
                </a:rPr>
                <a:t>Class B</a:t>
              </a:r>
            </a:p>
          </p:txBody>
        </p:sp>
        <p:sp>
          <p:nvSpPr>
            <p:cNvPr id="20488" name="Rectangle 58"/>
            <p:cNvSpPr>
              <a:spLocks noChangeArrowheads="1"/>
            </p:cNvSpPr>
            <p:nvPr/>
          </p:nvSpPr>
          <p:spPr bwMode="auto">
            <a:xfrm>
              <a:off x="759328" y="3975101"/>
              <a:ext cx="569067" cy="328294"/>
            </a:xfrm>
            <a:prstGeom prst="rect">
              <a:avLst/>
            </a:prstGeom>
            <a:noFill/>
            <a:ln w="9525">
              <a:noFill/>
              <a:miter lim="800000"/>
              <a:headEnd/>
              <a:tailEnd/>
            </a:ln>
          </p:spPr>
          <p:txBody>
            <a:bodyPr wrap="none" lIns="0" tIns="0" rIns="0" bIns="0">
              <a:spAutoFit/>
            </a:bodyPr>
            <a:lstStyle/>
            <a:p>
              <a:pPr defTabSz="784225"/>
              <a:r>
                <a:rPr lang="en-US" altLang="zh-CN" sz="1600">
                  <a:ea typeface="华文细黑" pitchFamily="2" charset="-122"/>
                </a:rPr>
                <a:t>Class C</a:t>
              </a:r>
            </a:p>
          </p:txBody>
        </p:sp>
        <p:sp>
          <p:nvSpPr>
            <p:cNvPr id="34" name="Rectangle 6"/>
            <p:cNvSpPr>
              <a:spLocks noChangeArrowheads="1"/>
            </p:cNvSpPr>
            <p:nvPr/>
          </p:nvSpPr>
          <p:spPr bwMode="auto">
            <a:xfrm>
              <a:off x="1666875"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35" name="Rectangle 5"/>
            <p:cNvSpPr>
              <a:spLocks noChangeArrowheads="1"/>
            </p:cNvSpPr>
            <p:nvPr/>
          </p:nvSpPr>
          <p:spPr bwMode="auto">
            <a:xfrm>
              <a:off x="302703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36" name="Rectangle 5"/>
            <p:cNvSpPr>
              <a:spLocks noChangeArrowheads="1"/>
            </p:cNvSpPr>
            <p:nvPr/>
          </p:nvSpPr>
          <p:spPr bwMode="auto">
            <a:xfrm>
              <a:off x="4391903"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37" name="Rectangle 5"/>
            <p:cNvSpPr>
              <a:spLocks noChangeArrowheads="1"/>
            </p:cNvSpPr>
            <p:nvPr/>
          </p:nvSpPr>
          <p:spPr bwMode="auto">
            <a:xfrm>
              <a:off x="576147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38" name="Rectangle 6"/>
            <p:cNvSpPr>
              <a:spLocks noChangeArrowheads="1"/>
            </p:cNvSpPr>
            <p:nvPr/>
          </p:nvSpPr>
          <p:spPr bwMode="auto">
            <a:xfrm>
              <a:off x="1666875"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39" name="Rectangle 5"/>
            <p:cNvSpPr>
              <a:spLocks noChangeArrowheads="1"/>
            </p:cNvSpPr>
            <p:nvPr/>
          </p:nvSpPr>
          <p:spPr bwMode="auto">
            <a:xfrm>
              <a:off x="302703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40" name="Rectangle 5"/>
            <p:cNvSpPr>
              <a:spLocks noChangeArrowheads="1"/>
            </p:cNvSpPr>
            <p:nvPr/>
          </p:nvSpPr>
          <p:spPr bwMode="auto">
            <a:xfrm>
              <a:off x="4391903"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41" name="Rectangle 5"/>
            <p:cNvSpPr>
              <a:spLocks noChangeArrowheads="1"/>
            </p:cNvSpPr>
            <p:nvPr/>
          </p:nvSpPr>
          <p:spPr bwMode="auto">
            <a:xfrm>
              <a:off x="576147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sp>
          <p:nvSpPr>
            <p:cNvPr id="42" name="Rectangle 6"/>
            <p:cNvSpPr>
              <a:spLocks noChangeArrowheads="1"/>
            </p:cNvSpPr>
            <p:nvPr/>
          </p:nvSpPr>
          <p:spPr bwMode="auto">
            <a:xfrm>
              <a:off x="1666875"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43" name="Rectangle 5"/>
            <p:cNvSpPr>
              <a:spLocks noChangeArrowheads="1"/>
            </p:cNvSpPr>
            <p:nvPr/>
          </p:nvSpPr>
          <p:spPr bwMode="auto">
            <a:xfrm>
              <a:off x="302703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44" name="Rectangle 5"/>
            <p:cNvSpPr>
              <a:spLocks noChangeArrowheads="1"/>
            </p:cNvSpPr>
            <p:nvPr/>
          </p:nvSpPr>
          <p:spPr bwMode="auto">
            <a:xfrm>
              <a:off x="4391903"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tx2"/>
                  </a:solidFill>
                  <a:ea typeface="宋体" pitchFamily="2" charset="-122"/>
                </a:rPr>
                <a:t>255</a:t>
              </a:r>
            </a:p>
          </p:txBody>
        </p:sp>
        <p:sp>
          <p:nvSpPr>
            <p:cNvPr id="45" name="Rectangle 5"/>
            <p:cNvSpPr>
              <a:spLocks noChangeArrowheads="1"/>
            </p:cNvSpPr>
            <p:nvPr/>
          </p:nvSpPr>
          <p:spPr bwMode="auto">
            <a:xfrm>
              <a:off x="576147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rgbClr val="006699"/>
                  </a:solidFill>
                  <a:ea typeface="宋体" pitchFamily="2" charset="-122"/>
                </a:rPr>
                <a:t>0</a:t>
              </a:r>
            </a:p>
          </p:txBody>
        </p:sp>
      </p:grpSp>
      <p:sp>
        <p:nvSpPr>
          <p:cNvPr id="20" name="Rectangle 3"/>
          <p:cNvSpPr txBox="1">
            <a:spLocks noChangeArrowheads="1"/>
          </p:cNvSpPr>
          <p:nvPr/>
        </p:nvSpPr>
        <p:spPr bwMode="auto">
          <a:xfrm>
            <a:off x="760415" y="4832749"/>
            <a:ext cx="7627937" cy="702469"/>
          </a:xfrm>
          <a:prstGeom prst="rect">
            <a:avLst/>
          </a:prstGeom>
          <a:noFill/>
          <a:ln>
            <a:miter lim="800000"/>
            <a:headEnd/>
            <a:tailEnd/>
          </a:ln>
        </p:spPr>
        <p:txBody>
          <a:bodyPr/>
          <a:lstStyle/>
          <a:p>
            <a:pPr marL="196850" indent="-252413" defTabSz="801688">
              <a:lnSpc>
                <a:spcPct val="140000"/>
              </a:lnSpc>
              <a:spcBef>
                <a:spcPct val="30000"/>
              </a:spcBef>
              <a:buSzPct val="80000"/>
              <a:buFont typeface="Wingdings" pitchFamily="2" charset="2"/>
              <a:buChar char="l"/>
              <a:defRPr/>
            </a:pPr>
            <a:r>
              <a:rPr lang="en-US" altLang="zh-CN" sz="2000" kern="0" dirty="0">
                <a:cs typeface="Arial" charset="0"/>
              </a:rPr>
              <a:t>Certain subnet masks are applied to address ranges by default to denote the fixed range that is used for each network class.</a:t>
            </a:r>
            <a:endParaRPr lang="zh-CN" altLang="en-US" sz="2000" kern="0" dirty="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31242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3886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3216338"/>
            <a:ext cx="8077200" cy="579755"/>
          </a:xfrm>
          <a:prstGeom prst="rect">
            <a:avLst/>
          </a:prstGeom>
          <a:solidFill>
            <a:srgbClr val="99FF33"/>
          </a:solidFill>
        </p:spPr>
        <p:txBody>
          <a:bodyPr vert="horz" wrap="square" lIns="0" tIns="31114" rIns="0" bIns="0" rtlCol="0">
            <a:spAutoFit/>
          </a:bodyPr>
          <a:lstStyle/>
          <a:p>
            <a:pPr algn="ctr">
              <a:lnSpc>
                <a:spcPct val="100000"/>
              </a:lnSpc>
              <a:spcBef>
                <a:spcPts val="244"/>
              </a:spcBef>
            </a:pPr>
            <a:r>
              <a:rPr sz="1800" dirty="0">
                <a:latin typeface="Calibri"/>
                <a:cs typeface="Calibri"/>
              </a:rPr>
              <a:t>An</a:t>
            </a:r>
            <a:r>
              <a:rPr sz="1800" spc="-15" dirty="0">
                <a:latin typeface="Calibri"/>
                <a:cs typeface="Calibri"/>
              </a:rPr>
              <a:t> </a:t>
            </a:r>
            <a:r>
              <a:rPr sz="1800" dirty="0">
                <a:latin typeface="Calibri"/>
                <a:cs typeface="Calibri"/>
              </a:rPr>
              <a:t>IPv4</a:t>
            </a:r>
            <a:r>
              <a:rPr sz="1800" spc="-10" dirty="0">
                <a:latin typeface="Calibri"/>
                <a:cs typeface="Calibri"/>
              </a:rPr>
              <a:t> </a:t>
            </a:r>
            <a:r>
              <a:rPr sz="1800" spc="-5" dirty="0">
                <a:latin typeface="Calibri"/>
                <a:cs typeface="Calibri"/>
              </a:rPr>
              <a:t>address</a:t>
            </a:r>
            <a:r>
              <a:rPr sz="1800" spc="-20"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32 </a:t>
            </a:r>
            <a:r>
              <a:rPr sz="1800" spc="-5" dirty="0">
                <a:latin typeface="Calibri"/>
                <a:cs typeface="Calibri"/>
              </a:rPr>
              <a:t>bits</a:t>
            </a:r>
            <a:r>
              <a:rPr sz="1800" spc="-10" dirty="0">
                <a:latin typeface="Calibri"/>
                <a:cs typeface="Calibri"/>
              </a:rPr>
              <a:t> </a:t>
            </a:r>
            <a:r>
              <a:rPr sz="1800" spc="-5" dirty="0">
                <a:latin typeface="Calibri"/>
                <a:cs typeface="Calibri"/>
              </a:rPr>
              <a:t>long.</a:t>
            </a:r>
            <a:endParaRPr sz="1800">
              <a:latin typeface="Calibri"/>
              <a:cs typeface="Calibri"/>
            </a:endParaRPr>
          </a:p>
        </p:txBody>
      </p:sp>
      <p:pic>
        <p:nvPicPr>
          <p:cNvPr id="5" name="object 5"/>
          <p:cNvPicPr/>
          <p:nvPr/>
        </p:nvPicPr>
        <p:blipFill>
          <a:blip r:embed="rId2" cstate="print"/>
          <a:stretch>
            <a:fillRect/>
          </a:stretch>
        </p:blipFill>
        <p:spPr>
          <a:xfrm>
            <a:off x="457200" y="2438336"/>
            <a:ext cx="1143000" cy="566737"/>
          </a:xfrm>
          <a:prstGeom prst="rect">
            <a:avLst/>
          </a:prstGeom>
        </p:spPr>
      </p:pic>
      <p:sp>
        <p:nvSpPr>
          <p:cNvPr id="6" name="object 6"/>
          <p:cNvSpPr txBox="1">
            <a:spLocks noGrp="1"/>
          </p:cNvSpPr>
          <p:nvPr>
            <p:ph type="title"/>
          </p:nvPr>
        </p:nvSpPr>
        <p:spPr>
          <a:xfrm>
            <a:off x="669442" y="2459862"/>
            <a:ext cx="69659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3</a:t>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en-US" altLang="zh-CN">
                <a:latin typeface="Arial" charset="0"/>
                <a:cs typeface="Arial" charset="0"/>
              </a:rPr>
              <a:t>Address Planning</a:t>
            </a:r>
            <a:endParaRPr lang="zh-CN" altLang="en-US">
              <a:latin typeface="Arial" charset="0"/>
              <a:cs typeface="Arial" charset="0"/>
            </a:endParaRPr>
          </a:p>
        </p:txBody>
      </p:sp>
      <p:sp>
        <p:nvSpPr>
          <p:cNvPr id="21507" name="灯片编号占位符 4"/>
          <p:cNvSpPr>
            <a:spLocks noGrp="1"/>
          </p:cNvSpPr>
          <p:nvPr>
            <p:ph type="sldNum" sz="quarter" idx="12"/>
          </p:nvPr>
        </p:nvSpPr>
        <p:spPr>
          <a:noFill/>
        </p:spPr>
        <p:txBody>
          <a:bodyPr/>
          <a:lstStyle/>
          <a:p>
            <a:r>
              <a:rPr lang="en-US" altLang="zh-CN"/>
              <a:t>Page </a:t>
            </a:r>
            <a:fld id="{005069D2-E1C5-44AF-8548-A14C3A181F80}" type="slidenum">
              <a:rPr lang="en-US" altLang="zh-CN" smtClean="0"/>
              <a:pPr/>
              <a:t>30</a:t>
            </a:fld>
            <a:endParaRPr lang="en-US" altLang="zh-CN"/>
          </a:p>
        </p:txBody>
      </p:sp>
      <p:grpSp>
        <p:nvGrpSpPr>
          <p:cNvPr id="21508" name="Group 33"/>
          <p:cNvGrpSpPr>
            <a:grpSpLocks/>
          </p:cNvGrpSpPr>
          <p:nvPr/>
        </p:nvGrpSpPr>
        <p:grpSpPr bwMode="auto">
          <a:xfrm>
            <a:off x="749300" y="1863328"/>
            <a:ext cx="7423150" cy="3536736"/>
            <a:chOff x="749300" y="1557338"/>
            <a:chExt cx="7423150" cy="4715671"/>
          </a:xfrm>
        </p:grpSpPr>
        <p:sp>
          <p:nvSpPr>
            <p:cNvPr id="21509" name="Line 5"/>
            <p:cNvSpPr>
              <a:spLocks noChangeShapeType="1"/>
            </p:cNvSpPr>
            <p:nvPr/>
          </p:nvSpPr>
          <p:spPr bwMode="auto">
            <a:xfrm flipV="1">
              <a:off x="2700338" y="4005263"/>
              <a:ext cx="4103687" cy="0"/>
            </a:xfrm>
            <a:prstGeom prst="line">
              <a:avLst/>
            </a:prstGeom>
            <a:noFill/>
            <a:ln w="25400">
              <a:solidFill>
                <a:schemeClr val="accent2"/>
              </a:solidFill>
              <a:round/>
              <a:headEnd type="triangle" w="med" len="med"/>
              <a:tailEnd type="triangle" w="med" len="med"/>
            </a:ln>
          </p:spPr>
          <p:txBody>
            <a:bodyPr wrap="none" anchor="ctr"/>
            <a:lstStyle/>
            <a:p>
              <a:endParaRPr lang="en-US"/>
            </a:p>
          </p:txBody>
        </p:sp>
        <p:sp>
          <p:nvSpPr>
            <p:cNvPr id="21510" name="Text Box 6"/>
            <p:cNvSpPr txBox="1">
              <a:spLocks noChangeArrowheads="1"/>
            </p:cNvSpPr>
            <p:nvPr/>
          </p:nvSpPr>
          <p:spPr bwMode="auto">
            <a:xfrm>
              <a:off x="755650" y="5339203"/>
              <a:ext cx="1728118" cy="342900"/>
            </a:xfrm>
            <a:prstGeom prst="rect">
              <a:avLst/>
            </a:prstGeom>
            <a:noFill/>
            <a:ln w="9525">
              <a:noFill/>
              <a:miter lim="800000"/>
              <a:headEnd/>
              <a:tailEnd/>
            </a:ln>
          </p:spPr>
          <p:txBody>
            <a:bodyPr wrap="none"/>
            <a:lstStyle/>
            <a:p>
              <a:pPr algn="l">
                <a:spcBef>
                  <a:spcPct val="50000"/>
                </a:spcBef>
              </a:pPr>
              <a:r>
                <a:rPr lang="en-US" altLang="zh-CN" sz="1400">
                  <a:ea typeface="宋体" pitchFamily="2" charset="-122"/>
                </a:rPr>
                <a:t>Host Addresses</a:t>
              </a:r>
              <a:r>
                <a:rPr lang="en-US" altLang="zh-CN" sz="1400">
                  <a:ea typeface="华文细黑" pitchFamily="2" charset="-122"/>
                </a:rPr>
                <a:t>:</a:t>
              </a:r>
              <a:r>
                <a:rPr lang="zh-CN" altLang="en-US" sz="1400">
                  <a:latin typeface="华文细黑" pitchFamily="2" charset="-122"/>
                  <a:ea typeface="华文细黑" pitchFamily="2" charset="-122"/>
                </a:rPr>
                <a:t> </a:t>
              </a:r>
              <a:r>
                <a:rPr lang="en-US" altLang="zh-CN" sz="1400">
                  <a:ea typeface="华文细黑" pitchFamily="2" charset="-122"/>
                </a:rPr>
                <a:t>2</a:t>
              </a:r>
              <a:r>
                <a:rPr lang="en-US" altLang="zh-CN" sz="1400" i="1" baseline="30000">
                  <a:ea typeface="华文细黑" pitchFamily="2" charset="-122"/>
                </a:rPr>
                <a:t>n</a:t>
              </a:r>
            </a:p>
          </p:txBody>
        </p:sp>
        <p:sp>
          <p:nvSpPr>
            <p:cNvPr id="21511" name="Rectangle 5"/>
            <p:cNvSpPr>
              <a:spLocks noChangeArrowheads="1"/>
            </p:cNvSpPr>
            <p:nvPr/>
          </p:nvSpPr>
          <p:spPr bwMode="auto">
            <a:xfrm>
              <a:off x="2700338" y="4076700"/>
              <a:ext cx="5438775" cy="457200"/>
            </a:xfrm>
            <a:prstGeom prst="rect">
              <a:avLst/>
            </a:prstGeom>
            <a:solidFill>
              <a:srgbClr val="FFFFFF"/>
            </a:solidFill>
            <a:ln w="9525">
              <a:solidFill>
                <a:schemeClr val="tx1"/>
              </a:solidFill>
              <a:miter lim="800000"/>
              <a:headEnd/>
              <a:tailEnd/>
            </a:ln>
          </p:spPr>
          <p:txBody>
            <a:bodyPr wrap="none" anchor="ctr"/>
            <a:lstStyle/>
            <a:p>
              <a:pPr algn="l">
                <a:spcBef>
                  <a:spcPct val="50000"/>
                </a:spcBef>
              </a:pPr>
              <a:r>
                <a:rPr lang="en-US" altLang="zh-CN" sz="2000" dirty="0">
                  <a:ea typeface="宋体" pitchFamily="2" charset="-122"/>
                </a:rPr>
                <a:t>11000000     10101000     00000001     00000000</a:t>
              </a:r>
            </a:p>
          </p:txBody>
        </p:sp>
        <p:sp>
          <p:nvSpPr>
            <p:cNvPr id="21512" name="Rectangle 8"/>
            <p:cNvSpPr>
              <a:spLocks noChangeArrowheads="1"/>
            </p:cNvSpPr>
            <p:nvPr/>
          </p:nvSpPr>
          <p:spPr bwMode="auto">
            <a:xfrm>
              <a:off x="2700338" y="2884488"/>
              <a:ext cx="5472112" cy="457200"/>
            </a:xfrm>
            <a:prstGeom prst="rect">
              <a:avLst/>
            </a:prstGeom>
            <a:solidFill>
              <a:srgbClr val="FFFFFF"/>
            </a:solidFill>
            <a:ln w="9525">
              <a:solidFill>
                <a:schemeClr val="tx1"/>
              </a:solidFill>
              <a:miter lim="800000"/>
              <a:headEnd/>
              <a:tailEnd/>
            </a:ln>
          </p:spPr>
          <p:txBody>
            <a:bodyPr wrap="none" anchor="ctr"/>
            <a:lstStyle/>
            <a:p>
              <a:pPr algn="l" eaLnBrk="1" hangingPunct="1"/>
              <a:r>
                <a:rPr lang="en-US" altLang="zh-CN" sz="2000" dirty="0">
                  <a:ea typeface="宋体" pitchFamily="2" charset="-122"/>
                </a:rPr>
                <a:t>11000000     10101000    00000001      00000111</a:t>
              </a:r>
            </a:p>
          </p:txBody>
        </p:sp>
        <p:sp>
          <p:nvSpPr>
            <p:cNvPr id="21513" name="Rectangle 10"/>
            <p:cNvSpPr>
              <a:spLocks noChangeArrowheads="1"/>
            </p:cNvSpPr>
            <p:nvPr/>
          </p:nvSpPr>
          <p:spPr bwMode="auto">
            <a:xfrm>
              <a:off x="2700338" y="3389313"/>
              <a:ext cx="5454650" cy="457200"/>
            </a:xfrm>
            <a:prstGeom prst="rect">
              <a:avLst/>
            </a:prstGeom>
            <a:solidFill>
              <a:srgbClr val="FFFFFF"/>
            </a:solidFill>
            <a:ln w="9525">
              <a:solidFill>
                <a:schemeClr val="tx1"/>
              </a:solidFill>
              <a:miter lim="800000"/>
              <a:headEnd/>
              <a:tailEnd/>
            </a:ln>
          </p:spPr>
          <p:txBody>
            <a:bodyPr wrap="none" anchor="ctr"/>
            <a:lstStyle/>
            <a:p>
              <a:pPr algn="l" eaLnBrk="1" hangingPunct="1"/>
              <a:r>
                <a:rPr lang="en-US" altLang="zh-CN" sz="2000" dirty="0">
                  <a:ea typeface="宋体" pitchFamily="2" charset="-122"/>
                </a:rPr>
                <a:t>11111111     11111111     11111111     00000000</a:t>
              </a:r>
            </a:p>
          </p:txBody>
        </p:sp>
        <p:sp>
          <p:nvSpPr>
            <p:cNvPr id="21514" name="Text Box 11"/>
            <p:cNvSpPr txBox="1">
              <a:spLocks noChangeArrowheads="1"/>
            </p:cNvSpPr>
            <p:nvPr/>
          </p:nvSpPr>
          <p:spPr bwMode="auto">
            <a:xfrm>
              <a:off x="755650" y="1624013"/>
              <a:ext cx="946926" cy="410371"/>
            </a:xfrm>
            <a:prstGeom prst="rect">
              <a:avLst/>
            </a:prstGeom>
            <a:noFill/>
            <a:ln w="9525">
              <a:noFill/>
              <a:miter lim="800000"/>
              <a:headEnd/>
              <a:tailEnd/>
            </a:ln>
          </p:spPr>
          <p:txBody>
            <a:bodyPr wrap="none">
              <a:spAutoFit/>
            </a:bodyPr>
            <a:lstStyle/>
            <a:p>
              <a:pPr algn="l" eaLnBrk="1" hangingPunct="1"/>
              <a:r>
                <a:rPr lang="en-US" altLang="zh-CN" sz="1400">
                  <a:ea typeface="宋体" pitchFamily="2" charset="-122"/>
                </a:rPr>
                <a:t>IP Address</a:t>
              </a:r>
              <a:endParaRPr lang="zh-CN" altLang="en-US" sz="1400">
                <a:ea typeface="宋体" pitchFamily="2" charset="-122"/>
              </a:endParaRPr>
            </a:p>
          </p:txBody>
        </p:sp>
        <p:sp>
          <p:nvSpPr>
            <p:cNvPr id="21515" name="Text Box 13"/>
            <p:cNvSpPr txBox="1">
              <a:spLocks noChangeArrowheads="1"/>
            </p:cNvSpPr>
            <p:nvPr/>
          </p:nvSpPr>
          <p:spPr bwMode="auto">
            <a:xfrm>
              <a:off x="755321" y="4019550"/>
              <a:ext cx="1439625" cy="697630"/>
            </a:xfrm>
            <a:prstGeom prst="rect">
              <a:avLst/>
            </a:prstGeom>
            <a:noFill/>
            <a:ln w="9525" algn="ctr">
              <a:noFill/>
              <a:miter lim="800000"/>
              <a:headEnd/>
              <a:tailEnd/>
            </a:ln>
          </p:spPr>
          <p:txBody>
            <a:bodyPr wrap="none">
              <a:spAutoFit/>
            </a:bodyPr>
            <a:lstStyle/>
            <a:p>
              <a:r>
                <a:rPr lang="en-US" altLang="zh-CN" sz="1400">
                  <a:ea typeface="宋体" pitchFamily="2" charset="-122"/>
                </a:rPr>
                <a:t>Network Address</a:t>
              </a:r>
            </a:p>
            <a:p>
              <a:r>
                <a:rPr lang="en-US" altLang="zh-CN" sz="1400">
                  <a:ea typeface="宋体" pitchFamily="2" charset="-122"/>
                </a:rPr>
                <a:t>(Binary)</a:t>
              </a:r>
            </a:p>
          </p:txBody>
        </p:sp>
        <p:sp>
          <p:nvSpPr>
            <p:cNvPr id="21516" name="Text Box 14"/>
            <p:cNvSpPr txBox="1">
              <a:spLocks noChangeArrowheads="1"/>
            </p:cNvSpPr>
            <p:nvPr/>
          </p:nvSpPr>
          <p:spPr bwMode="auto">
            <a:xfrm>
              <a:off x="755650" y="4843462"/>
              <a:ext cx="1439625" cy="410371"/>
            </a:xfrm>
            <a:prstGeom prst="rect">
              <a:avLst/>
            </a:prstGeom>
            <a:noFill/>
            <a:ln w="9525" algn="ctr">
              <a:noFill/>
              <a:miter lim="800000"/>
              <a:headEnd/>
              <a:tailEnd/>
            </a:ln>
          </p:spPr>
          <p:txBody>
            <a:bodyPr wrap="none">
              <a:spAutoFit/>
            </a:bodyPr>
            <a:lstStyle/>
            <a:p>
              <a:pPr algn="l" eaLnBrk="1" hangingPunct="1"/>
              <a:r>
                <a:rPr lang="en-US" altLang="zh-CN" sz="1400">
                  <a:ea typeface="宋体" pitchFamily="2" charset="-122"/>
                </a:rPr>
                <a:t>Network Address</a:t>
              </a:r>
              <a:endParaRPr lang="zh-CN" altLang="en-US" sz="1400">
                <a:ea typeface="宋体" pitchFamily="2" charset="-122"/>
              </a:endParaRPr>
            </a:p>
          </p:txBody>
        </p:sp>
        <p:grpSp>
          <p:nvGrpSpPr>
            <p:cNvPr id="21517" name="Group 4"/>
            <p:cNvGrpSpPr>
              <a:grpSpLocks/>
            </p:cNvGrpSpPr>
            <p:nvPr/>
          </p:nvGrpSpPr>
          <p:grpSpPr bwMode="auto">
            <a:xfrm>
              <a:off x="2700338" y="1557338"/>
              <a:ext cx="5462587" cy="431800"/>
              <a:chOff x="748" y="2745"/>
              <a:chExt cx="1161" cy="254"/>
            </a:xfrm>
          </p:grpSpPr>
          <p:sp>
            <p:nvSpPr>
              <p:cNvPr id="60"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192</a:t>
                </a:r>
              </a:p>
            </p:txBody>
          </p:sp>
          <p:sp>
            <p:nvSpPr>
              <p:cNvPr id="61"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168</a:t>
                </a:r>
              </a:p>
            </p:txBody>
          </p:sp>
          <p:sp>
            <p:nvSpPr>
              <p:cNvPr id="62"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a:t>
                </a:r>
              </a:p>
            </p:txBody>
          </p:sp>
          <p:sp>
            <p:nvSpPr>
              <p:cNvPr id="63"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7</a:t>
                </a:r>
              </a:p>
            </p:txBody>
          </p:sp>
        </p:grpSp>
        <p:grpSp>
          <p:nvGrpSpPr>
            <p:cNvPr id="21518" name="Group 4"/>
            <p:cNvGrpSpPr>
              <a:grpSpLocks/>
            </p:cNvGrpSpPr>
            <p:nvPr/>
          </p:nvGrpSpPr>
          <p:grpSpPr bwMode="auto">
            <a:xfrm>
              <a:off x="2700338" y="2146300"/>
              <a:ext cx="5462587" cy="431800"/>
              <a:chOff x="748" y="2745"/>
              <a:chExt cx="1161" cy="254"/>
            </a:xfrm>
          </p:grpSpPr>
          <p:sp>
            <p:nvSpPr>
              <p:cNvPr id="56"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255</a:t>
                </a:r>
              </a:p>
            </p:txBody>
          </p:sp>
          <p:sp>
            <p:nvSpPr>
              <p:cNvPr id="57"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255</a:t>
                </a:r>
              </a:p>
            </p:txBody>
          </p:sp>
          <p:sp>
            <p:nvSpPr>
              <p:cNvPr id="58"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255</a:t>
                </a:r>
              </a:p>
            </p:txBody>
          </p:sp>
          <p:sp>
            <p:nvSpPr>
              <p:cNvPr id="59"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0</a:t>
                </a:r>
              </a:p>
            </p:txBody>
          </p:sp>
        </p:grpSp>
        <p:sp>
          <p:nvSpPr>
            <p:cNvPr id="21519" name="Text Box 12"/>
            <p:cNvSpPr txBox="1">
              <a:spLocks noChangeArrowheads="1"/>
            </p:cNvSpPr>
            <p:nvPr/>
          </p:nvSpPr>
          <p:spPr bwMode="auto">
            <a:xfrm>
              <a:off x="749300" y="2232025"/>
              <a:ext cx="1132682" cy="410371"/>
            </a:xfrm>
            <a:prstGeom prst="rect">
              <a:avLst/>
            </a:prstGeom>
            <a:noFill/>
            <a:ln w="9525">
              <a:noFill/>
              <a:miter lim="800000"/>
              <a:headEnd/>
              <a:tailEnd/>
            </a:ln>
          </p:spPr>
          <p:txBody>
            <a:bodyPr wrap="none">
              <a:spAutoFit/>
            </a:bodyPr>
            <a:lstStyle/>
            <a:p>
              <a:pPr algn="l" eaLnBrk="1" hangingPunct="1"/>
              <a:r>
                <a:rPr lang="en-US" altLang="zh-CN" sz="1400">
                  <a:ea typeface="宋体" pitchFamily="2" charset="-122"/>
                </a:rPr>
                <a:t>Subnet Mask</a:t>
              </a:r>
              <a:endParaRPr lang="zh-CN" altLang="en-US" sz="1400">
                <a:ea typeface="宋体" pitchFamily="2" charset="-122"/>
              </a:endParaRPr>
            </a:p>
          </p:txBody>
        </p:sp>
        <p:sp>
          <p:nvSpPr>
            <p:cNvPr id="21520" name="Line 4"/>
            <p:cNvSpPr>
              <a:spLocks noChangeShapeType="1"/>
            </p:cNvSpPr>
            <p:nvPr/>
          </p:nvSpPr>
          <p:spPr bwMode="auto">
            <a:xfrm flipV="1">
              <a:off x="6804025" y="2781300"/>
              <a:ext cx="0" cy="1828800"/>
            </a:xfrm>
            <a:prstGeom prst="line">
              <a:avLst/>
            </a:prstGeom>
            <a:noFill/>
            <a:ln w="25400">
              <a:solidFill>
                <a:srgbClr val="990000"/>
              </a:solidFill>
              <a:round/>
              <a:headEnd/>
              <a:tailEnd/>
            </a:ln>
          </p:spPr>
          <p:txBody>
            <a:bodyPr wrap="none" anchor="ctr"/>
            <a:lstStyle/>
            <a:p>
              <a:endParaRPr lang="en-US"/>
            </a:p>
          </p:txBody>
        </p:sp>
        <p:sp>
          <p:nvSpPr>
            <p:cNvPr id="21521" name="Line 5"/>
            <p:cNvSpPr>
              <a:spLocks noChangeShapeType="1"/>
            </p:cNvSpPr>
            <p:nvPr/>
          </p:nvSpPr>
          <p:spPr bwMode="auto">
            <a:xfrm>
              <a:off x="6875463" y="4005263"/>
              <a:ext cx="1225550" cy="0"/>
            </a:xfrm>
            <a:prstGeom prst="line">
              <a:avLst/>
            </a:prstGeom>
            <a:noFill/>
            <a:ln w="25400">
              <a:solidFill>
                <a:schemeClr val="accent2"/>
              </a:solidFill>
              <a:round/>
              <a:headEnd type="triangle" w="med" len="med"/>
              <a:tailEnd type="triangle" w="med" len="med"/>
            </a:ln>
          </p:spPr>
          <p:txBody>
            <a:bodyPr wrap="none" anchor="ctr"/>
            <a:lstStyle/>
            <a:p>
              <a:endParaRPr lang="en-US"/>
            </a:p>
          </p:txBody>
        </p:sp>
        <p:sp>
          <p:nvSpPr>
            <p:cNvPr id="48" name="Rectangle 4"/>
            <p:cNvSpPr>
              <a:spLocks noChangeArrowheads="1"/>
            </p:cNvSpPr>
            <p:nvPr/>
          </p:nvSpPr>
          <p:spPr bwMode="auto">
            <a:xfrm>
              <a:off x="2699792" y="5301256"/>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256</a:t>
              </a:r>
            </a:p>
          </p:txBody>
        </p:sp>
        <p:sp>
          <p:nvSpPr>
            <p:cNvPr id="49" name="Rectangle 4"/>
            <p:cNvSpPr>
              <a:spLocks noChangeArrowheads="1"/>
            </p:cNvSpPr>
            <p:nvPr/>
          </p:nvSpPr>
          <p:spPr bwMode="auto">
            <a:xfrm>
              <a:off x="2699792" y="580531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254</a:t>
              </a:r>
            </a:p>
          </p:txBody>
        </p:sp>
        <p:sp>
          <p:nvSpPr>
            <p:cNvPr id="21528" name="Rectangle 27"/>
            <p:cNvSpPr>
              <a:spLocks noChangeArrowheads="1"/>
            </p:cNvSpPr>
            <p:nvPr/>
          </p:nvSpPr>
          <p:spPr bwMode="auto">
            <a:xfrm>
              <a:off x="755650" y="5862638"/>
              <a:ext cx="1456681" cy="410371"/>
            </a:xfrm>
            <a:prstGeom prst="rect">
              <a:avLst/>
            </a:prstGeom>
            <a:noFill/>
            <a:ln w="9525">
              <a:noFill/>
              <a:miter lim="800000"/>
              <a:headEnd/>
              <a:tailEnd/>
            </a:ln>
          </p:spPr>
          <p:txBody>
            <a:bodyPr wrap="none">
              <a:spAutoFit/>
            </a:bodyPr>
            <a:lstStyle/>
            <a:p>
              <a:pPr algn="l">
                <a:spcBef>
                  <a:spcPct val="50000"/>
                </a:spcBef>
              </a:pPr>
              <a:r>
                <a:rPr lang="en-US" altLang="zh-CN" sz="1400">
                  <a:ea typeface="宋体" pitchFamily="2" charset="-122"/>
                </a:rPr>
                <a:t>Valid Hosts: 2</a:t>
              </a:r>
              <a:r>
                <a:rPr lang="en-US" altLang="zh-CN" sz="1400" baseline="30000">
                  <a:ea typeface="宋体" pitchFamily="2" charset="-122"/>
                </a:rPr>
                <a:t>n</a:t>
              </a:r>
              <a:r>
                <a:rPr lang="en-US" altLang="zh-CN" sz="1400">
                  <a:ea typeface="宋体" pitchFamily="2" charset="-122"/>
                </a:rPr>
                <a:t> - 2</a:t>
              </a:r>
            </a:p>
          </p:txBody>
        </p:sp>
        <p:grpSp>
          <p:nvGrpSpPr>
            <p:cNvPr id="21529" name="Group 4"/>
            <p:cNvGrpSpPr>
              <a:grpSpLocks/>
            </p:cNvGrpSpPr>
            <p:nvPr/>
          </p:nvGrpSpPr>
          <p:grpSpPr bwMode="auto">
            <a:xfrm>
              <a:off x="2700338" y="4797425"/>
              <a:ext cx="5462587" cy="431800"/>
              <a:chOff x="748" y="2745"/>
              <a:chExt cx="1161" cy="254"/>
            </a:xfrm>
          </p:grpSpPr>
          <p:sp>
            <p:nvSpPr>
              <p:cNvPr id="52"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192</a:t>
                </a:r>
              </a:p>
            </p:txBody>
          </p:sp>
          <p:sp>
            <p:nvSpPr>
              <p:cNvPr id="53"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168</a:t>
                </a:r>
              </a:p>
            </p:txBody>
          </p:sp>
          <p:sp>
            <p:nvSpPr>
              <p:cNvPr id="54"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a:t>
                </a:r>
              </a:p>
            </p:txBody>
          </p:sp>
          <p:sp>
            <p:nvSpPr>
              <p:cNvPr id="55"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0</a:t>
                </a:r>
              </a:p>
            </p:txBody>
          </p:sp>
        </p:gr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
          <p:cNvSpPr>
            <a:spLocks noGrp="1"/>
          </p:cNvSpPr>
          <p:nvPr>
            <p:ph type="title"/>
          </p:nvPr>
        </p:nvSpPr>
        <p:spPr/>
        <p:txBody>
          <a:bodyPr/>
          <a:lstStyle/>
          <a:p>
            <a:r>
              <a:rPr lang="en-US" altLang="zh-CN" dirty="0">
                <a:latin typeface="Arial" charset="0"/>
                <a:cs typeface="Arial" charset="0"/>
              </a:rPr>
              <a:t>Case Scenario</a:t>
            </a:r>
            <a:endParaRPr lang="zh-CN" altLang="en-US" dirty="0">
              <a:latin typeface="Arial" charset="0"/>
              <a:cs typeface="Arial" charset="0"/>
            </a:endParaRPr>
          </a:p>
        </p:txBody>
      </p:sp>
      <p:sp>
        <p:nvSpPr>
          <p:cNvPr id="22531" name="灯片编号占位符 4"/>
          <p:cNvSpPr>
            <a:spLocks noGrp="1"/>
          </p:cNvSpPr>
          <p:nvPr>
            <p:ph type="sldNum" sz="quarter" idx="12"/>
          </p:nvPr>
        </p:nvSpPr>
        <p:spPr>
          <a:noFill/>
        </p:spPr>
        <p:txBody>
          <a:bodyPr/>
          <a:lstStyle/>
          <a:p>
            <a:r>
              <a:rPr lang="en-US" altLang="zh-CN"/>
              <a:t>Page </a:t>
            </a:r>
            <a:fld id="{5CF78684-384A-49E8-9C08-EBAA088F4CC0}" type="slidenum">
              <a:rPr lang="en-US" altLang="zh-CN" smtClean="0"/>
              <a:pPr/>
              <a:t>31</a:t>
            </a:fld>
            <a:endParaRPr lang="en-US" altLang="zh-CN"/>
          </a:p>
        </p:txBody>
      </p:sp>
      <p:sp>
        <p:nvSpPr>
          <p:cNvPr id="29" name="Rectangle 3"/>
          <p:cNvSpPr txBox="1">
            <a:spLocks noChangeArrowheads="1"/>
          </p:cNvSpPr>
          <p:nvPr/>
        </p:nvSpPr>
        <p:spPr bwMode="auto">
          <a:xfrm>
            <a:off x="760415" y="4832749"/>
            <a:ext cx="7627937" cy="702469"/>
          </a:xfrm>
          <a:prstGeom prst="rect">
            <a:avLst/>
          </a:prstGeom>
          <a:noFill/>
          <a:ln>
            <a:miter lim="800000"/>
            <a:headEnd/>
            <a:tailEnd/>
          </a:ln>
        </p:spPr>
        <p:txBody>
          <a:bodyPr/>
          <a:lstStyle/>
          <a:p>
            <a:pPr marL="196850" indent="-252413" defTabSz="801688">
              <a:lnSpc>
                <a:spcPct val="140000"/>
              </a:lnSpc>
              <a:spcBef>
                <a:spcPct val="30000"/>
              </a:spcBef>
              <a:buSzPct val="80000"/>
              <a:buFont typeface="Wingdings" pitchFamily="2" charset="2"/>
              <a:buChar char="l"/>
              <a:defRPr/>
            </a:pPr>
            <a:r>
              <a:rPr lang="en-US" altLang="zh-CN" sz="2000" kern="0" dirty="0">
                <a:cs typeface="Arial" charset="0"/>
              </a:rPr>
              <a:t>Determine the network for the given IP address, and the number of actual, and valid host addresses in the network.</a:t>
            </a:r>
            <a:endParaRPr lang="zh-CN" altLang="en-US" sz="2000" kern="0" dirty="0">
              <a:cs typeface="Arial" charset="0"/>
            </a:endParaRPr>
          </a:p>
        </p:txBody>
      </p:sp>
      <p:grpSp>
        <p:nvGrpSpPr>
          <p:cNvPr id="22533" name="Group 27"/>
          <p:cNvGrpSpPr>
            <a:grpSpLocks/>
          </p:cNvGrpSpPr>
          <p:nvPr/>
        </p:nvGrpSpPr>
        <p:grpSpPr bwMode="auto">
          <a:xfrm>
            <a:off x="755650" y="1970801"/>
            <a:ext cx="7334250" cy="2727127"/>
            <a:chOff x="755650" y="1268413"/>
            <a:chExt cx="7334250" cy="3636168"/>
          </a:xfrm>
        </p:grpSpPr>
        <p:sp>
          <p:nvSpPr>
            <p:cNvPr id="22534" name="Rectangle 3"/>
            <p:cNvSpPr>
              <a:spLocks noChangeArrowheads="1"/>
            </p:cNvSpPr>
            <p:nvPr/>
          </p:nvSpPr>
          <p:spPr bwMode="auto">
            <a:xfrm>
              <a:off x="755650" y="1325346"/>
              <a:ext cx="1439863" cy="444823"/>
            </a:xfrm>
            <a:prstGeom prst="rect">
              <a:avLst/>
            </a:prstGeom>
            <a:noFill/>
            <a:ln w="9525">
              <a:noFill/>
              <a:miter lim="800000"/>
              <a:headEnd/>
              <a:tailEnd/>
            </a:ln>
          </p:spPr>
          <p:txBody>
            <a:bodyPr>
              <a:spAutoFit/>
            </a:bodyPr>
            <a:lstStyle/>
            <a:p>
              <a:pPr marL="293688" indent="-293688" defTabSz="784225">
                <a:lnSpc>
                  <a:spcPct val="120000"/>
                </a:lnSpc>
                <a:spcBef>
                  <a:spcPct val="20000"/>
                </a:spcBef>
                <a:spcAft>
                  <a:spcPct val="20000"/>
                </a:spcAft>
                <a:buClr>
                  <a:srgbClr val="990000"/>
                </a:buClr>
                <a:buSzPct val="85000"/>
              </a:pPr>
              <a:r>
                <a:rPr lang="en-US" altLang="zh-CN" sz="1400">
                  <a:ea typeface="华文细黑" pitchFamily="2" charset="-122"/>
                </a:rPr>
                <a:t>IP Address</a:t>
              </a:r>
            </a:p>
          </p:txBody>
        </p:sp>
        <p:grpSp>
          <p:nvGrpSpPr>
            <p:cNvPr id="22535" name="Group 4"/>
            <p:cNvGrpSpPr>
              <a:grpSpLocks/>
            </p:cNvGrpSpPr>
            <p:nvPr/>
          </p:nvGrpSpPr>
          <p:grpSpPr bwMode="auto">
            <a:xfrm>
              <a:off x="2627313" y="1268413"/>
              <a:ext cx="5462587" cy="431862"/>
              <a:chOff x="748" y="2745"/>
              <a:chExt cx="1161" cy="254"/>
            </a:xfrm>
          </p:grpSpPr>
          <p:sp>
            <p:nvSpPr>
              <p:cNvPr id="17"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172</a:t>
                </a:r>
              </a:p>
            </p:txBody>
          </p:sp>
          <p:sp>
            <p:nvSpPr>
              <p:cNvPr id="18"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16</a:t>
                </a:r>
              </a:p>
            </p:txBody>
          </p:sp>
          <p:sp>
            <p:nvSpPr>
              <p:cNvPr id="19"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1</a:t>
                </a:r>
              </a:p>
            </p:txBody>
          </p:sp>
          <p:sp>
            <p:nvSpPr>
              <p:cNvPr id="20"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7</a:t>
                </a:r>
              </a:p>
            </p:txBody>
          </p:sp>
        </p:grpSp>
        <p:sp>
          <p:nvSpPr>
            <p:cNvPr id="22536" name="Text Box 6"/>
            <p:cNvSpPr txBox="1">
              <a:spLocks noChangeArrowheads="1"/>
            </p:cNvSpPr>
            <p:nvPr/>
          </p:nvSpPr>
          <p:spPr bwMode="auto">
            <a:xfrm>
              <a:off x="755650" y="3859587"/>
              <a:ext cx="1656110" cy="361501"/>
            </a:xfrm>
            <a:prstGeom prst="rect">
              <a:avLst/>
            </a:prstGeom>
            <a:noFill/>
            <a:ln w="9525">
              <a:noFill/>
              <a:miter lim="800000"/>
              <a:headEnd/>
              <a:tailEnd/>
            </a:ln>
          </p:spPr>
          <p:txBody>
            <a:bodyPr wrap="none"/>
            <a:lstStyle/>
            <a:p>
              <a:pPr marL="293688" indent="-293688" defTabSz="784225">
                <a:lnSpc>
                  <a:spcPct val="120000"/>
                </a:lnSpc>
                <a:spcBef>
                  <a:spcPct val="20000"/>
                </a:spcBef>
                <a:spcAft>
                  <a:spcPct val="20000"/>
                </a:spcAft>
                <a:buClr>
                  <a:srgbClr val="990000"/>
                </a:buClr>
                <a:buSzPct val="85000"/>
              </a:pPr>
              <a:r>
                <a:rPr lang="en-US" altLang="zh-CN" sz="1400">
                  <a:ea typeface="华文细黑" pitchFamily="2" charset="-122"/>
                </a:rPr>
                <a:t>Host Addresses:</a:t>
              </a:r>
              <a:r>
                <a:rPr lang="zh-CN" altLang="en-US" sz="1400">
                  <a:ea typeface="华文细黑" pitchFamily="2" charset="-122"/>
                </a:rPr>
                <a:t> </a:t>
              </a:r>
              <a:r>
                <a:rPr lang="en-US" altLang="zh-CN" sz="1400">
                  <a:ea typeface="华文细黑" pitchFamily="2" charset="-122"/>
                </a:rPr>
                <a:t>2</a:t>
              </a:r>
              <a:r>
                <a:rPr lang="en-US" altLang="zh-CN" sz="1400" baseline="30000">
                  <a:ea typeface="华文细黑" pitchFamily="2" charset="-122"/>
                </a:rPr>
                <a:t>n</a:t>
              </a:r>
            </a:p>
          </p:txBody>
        </p:sp>
        <p:sp>
          <p:nvSpPr>
            <p:cNvPr id="22537" name="Text Box 14"/>
            <p:cNvSpPr txBox="1">
              <a:spLocks noChangeArrowheads="1"/>
            </p:cNvSpPr>
            <p:nvPr/>
          </p:nvSpPr>
          <p:spPr bwMode="auto">
            <a:xfrm>
              <a:off x="755650" y="3211794"/>
              <a:ext cx="1439625" cy="410369"/>
            </a:xfrm>
            <a:prstGeom prst="rect">
              <a:avLst/>
            </a:prstGeom>
            <a:noFill/>
            <a:ln w="9525" algn="ctr">
              <a:noFill/>
              <a:miter lim="800000"/>
              <a:headEnd/>
              <a:tailEnd/>
            </a:ln>
          </p:spPr>
          <p:txBody>
            <a:bodyPr wrap="none">
              <a:spAutoFit/>
            </a:bodyPr>
            <a:lstStyle/>
            <a:p>
              <a:pPr algn="l" eaLnBrk="1" hangingPunct="1"/>
              <a:r>
                <a:rPr lang="en-US" altLang="zh-CN" sz="1400">
                  <a:ea typeface="华文细黑" pitchFamily="2" charset="-122"/>
                </a:rPr>
                <a:t>Network Address</a:t>
              </a:r>
              <a:endParaRPr lang="zh-CN" altLang="en-US" sz="1400">
                <a:ea typeface="华文细黑" pitchFamily="2" charset="-122"/>
              </a:endParaRPr>
            </a:p>
          </p:txBody>
        </p:sp>
        <p:grpSp>
          <p:nvGrpSpPr>
            <p:cNvPr id="22538" name="Group 4"/>
            <p:cNvGrpSpPr>
              <a:grpSpLocks/>
            </p:cNvGrpSpPr>
            <p:nvPr/>
          </p:nvGrpSpPr>
          <p:grpSpPr bwMode="auto">
            <a:xfrm>
              <a:off x="2627313" y="2132138"/>
              <a:ext cx="5462587" cy="431862"/>
              <a:chOff x="748" y="2745"/>
              <a:chExt cx="1161" cy="254"/>
            </a:xfrm>
          </p:grpSpPr>
          <p:sp>
            <p:nvSpPr>
              <p:cNvPr id="24"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255</a:t>
                </a:r>
              </a:p>
            </p:txBody>
          </p:sp>
          <p:sp>
            <p:nvSpPr>
              <p:cNvPr id="25"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255</a:t>
                </a:r>
              </a:p>
            </p:txBody>
          </p:sp>
          <p:sp>
            <p:nvSpPr>
              <p:cNvPr id="26"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0</a:t>
                </a:r>
              </a:p>
            </p:txBody>
          </p:sp>
          <p:sp>
            <p:nvSpPr>
              <p:cNvPr id="27"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0</a:t>
                </a:r>
              </a:p>
            </p:txBody>
          </p:sp>
        </p:grpSp>
        <p:sp>
          <p:nvSpPr>
            <p:cNvPr id="22539" name="Text Box 12"/>
            <p:cNvSpPr txBox="1">
              <a:spLocks noChangeArrowheads="1"/>
            </p:cNvSpPr>
            <p:nvPr/>
          </p:nvSpPr>
          <p:spPr bwMode="auto">
            <a:xfrm>
              <a:off x="755650" y="2189071"/>
              <a:ext cx="1132682" cy="410369"/>
            </a:xfrm>
            <a:prstGeom prst="rect">
              <a:avLst/>
            </a:prstGeom>
            <a:noFill/>
            <a:ln w="9525">
              <a:noFill/>
              <a:miter lim="800000"/>
              <a:headEnd/>
              <a:tailEnd/>
            </a:ln>
          </p:spPr>
          <p:txBody>
            <a:bodyPr wrap="none">
              <a:spAutoFit/>
            </a:bodyPr>
            <a:lstStyle/>
            <a:p>
              <a:pPr algn="l" eaLnBrk="1" hangingPunct="1"/>
              <a:r>
                <a:rPr lang="en-US" altLang="zh-CN" sz="1400">
                  <a:ea typeface="宋体" pitchFamily="2" charset="-122"/>
                </a:rPr>
                <a:t>Subnet Mask</a:t>
              </a:r>
              <a:endParaRPr lang="zh-CN" altLang="en-US" sz="1400">
                <a:ea typeface="宋体" pitchFamily="2" charset="-122"/>
              </a:endParaRPr>
            </a:p>
          </p:txBody>
        </p:sp>
        <p:grpSp>
          <p:nvGrpSpPr>
            <p:cNvPr id="22540" name="Group 4"/>
            <p:cNvGrpSpPr>
              <a:grpSpLocks/>
            </p:cNvGrpSpPr>
            <p:nvPr/>
          </p:nvGrpSpPr>
          <p:grpSpPr bwMode="auto">
            <a:xfrm>
              <a:off x="2627313" y="3140345"/>
              <a:ext cx="5462587" cy="431862"/>
              <a:chOff x="748" y="2745"/>
              <a:chExt cx="1161" cy="254"/>
            </a:xfrm>
          </p:grpSpPr>
          <p:sp>
            <p:nvSpPr>
              <p:cNvPr id="49"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sp>
            <p:nvSpPr>
              <p:cNvPr id="50"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sp>
            <p:nvSpPr>
              <p:cNvPr id="51"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sp>
            <p:nvSpPr>
              <p:cNvPr id="52"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grpSp>
        <p:sp>
          <p:nvSpPr>
            <p:cNvPr id="53" name="Rectangle 4"/>
            <p:cNvSpPr>
              <a:spLocks noChangeArrowheads="1"/>
            </p:cNvSpPr>
            <p:nvPr/>
          </p:nvSpPr>
          <p:spPr bwMode="auto">
            <a:xfrm>
              <a:off x="2627784" y="3831669"/>
              <a:ext cx="1296144" cy="4320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sp>
          <p:nvSpPr>
            <p:cNvPr id="54" name="Rectangle 4"/>
            <p:cNvSpPr>
              <a:spLocks noChangeArrowheads="1"/>
            </p:cNvSpPr>
            <p:nvPr/>
          </p:nvSpPr>
          <p:spPr bwMode="auto">
            <a:xfrm>
              <a:off x="2627784" y="4436801"/>
              <a:ext cx="1296144" cy="4320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dirty="0">
                  <a:solidFill>
                    <a:schemeClr val="bg1"/>
                  </a:solidFill>
                  <a:ea typeface="宋体" pitchFamily="2" charset="-122"/>
                </a:rPr>
                <a:t>?</a:t>
              </a:r>
            </a:p>
          </p:txBody>
        </p:sp>
        <p:sp>
          <p:nvSpPr>
            <p:cNvPr id="22547" name="Rectangle 27"/>
            <p:cNvSpPr>
              <a:spLocks noChangeArrowheads="1"/>
            </p:cNvSpPr>
            <p:nvPr/>
          </p:nvSpPr>
          <p:spPr bwMode="auto">
            <a:xfrm>
              <a:off x="755650" y="4494212"/>
              <a:ext cx="1456681" cy="410369"/>
            </a:xfrm>
            <a:prstGeom prst="rect">
              <a:avLst/>
            </a:prstGeom>
            <a:noFill/>
            <a:ln w="9525">
              <a:noFill/>
              <a:miter lim="800000"/>
              <a:headEnd/>
              <a:tailEnd/>
            </a:ln>
          </p:spPr>
          <p:txBody>
            <a:bodyPr wrap="none">
              <a:spAutoFit/>
            </a:bodyPr>
            <a:lstStyle/>
            <a:p>
              <a:pPr algn="l">
                <a:spcBef>
                  <a:spcPct val="50000"/>
                </a:spcBef>
              </a:pPr>
              <a:r>
                <a:rPr lang="en-US" altLang="zh-CN" sz="1400">
                  <a:ea typeface="宋体" pitchFamily="2" charset="-122"/>
                </a:rPr>
                <a:t>Valid Hosts: 2</a:t>
              </a:r>
              <a:r>
                <a:rPr lang="en-US" altLang="zh-CN" sz="1400" baseline="30000">
                  <a:ea typeface="宋体" pitchFamily="2" charset="-122"/>
                </a:rPr>
                <a:t>n</a:t>
              </a:r>
              <a:r>
                <a:rPr lang="en-US" altLang="zh-CN" sz="1400">
                  <a:ea typeface="宋体" pitchFamily="2" charset="-122"/>
                </a:rPr>
                <a:t> - 2</a:t>
              </a:r>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F1E32-0D13-0F21-DFA6-C78AEAC8E4BE}"/>
              </a:ext>
            </a:extLst>
          </p:cNvPr>
          <p:cNvSpPr txBox="1"/>
          <p:nvPr/>
        </p:nvSpPr>
        <p:spPr>
          <a:xfrm>
            <a:off x="1219200" y="1600200"/>
            <a:ext cx="6934200" cy="1569660"/>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Which of the subnet masks we can use for a corporate network with 300 sub-networks and a maximum of 50 host addresses per subnet and working with only Class B address.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36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026AA-613D-C659-BC86-48C2A6ADE7C3}"/>
              </a:ext>
            </a:extLst>
          </p:cNvPr>
          <p:cNvSpPr txBox="1"/>
          <p:nvPr/>
        </p:nvSpPr>
        <p:spPr>
          <a:xfrm>
            <a:off x="685800" y="1219200"/>
            <a:ext cx="8077200" cy="5355312"/>
          </a:xfrm>
          <a:prstGeom prst="rect">
            <a:avLst/>
          </a:prstGeom>
          <a:noFill/>
        </p:spPr>
        <p:txBody>
          <a:bodyPr wrap="square">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ANS:] /25 = 255.255.255.128 and /26 = 255.255.255.192</a:t>
            </a:r>
          </a:p>
          <a:p>
            <a:pPr algn="just"/>
            <a:r>
              <a:rPr lang="en-US" b="0" i="0" dirty="0">
                <a:solidFill>
                  <a:srgbClr val="333333"/>
                </a:solidFill>
                <a:effectLst/>
                <a:latin typeface="Times New Roman" panose="02020603050405020304" pitchFamily="18" charset="0"/>
                <a:cs typeface="Times New Roman" panose="02020603050405020304" pitchFamily="18" charset="0"/>
              </a:rPr>
              <a:t>Explanation:] Given that we need to subnet class “B” network.</a:t>
            </a:r>
          </a:p>
          <a:p>
            <a:pPr algn="just"/>
            <a:r>
              <a:rPr lang="en-US" b="0" i="0" dirty="0">
                <a:solidFill>
                  <a:srgbClr val="333333"/>
                </a:solidFill>
                <a:effectLst/>
                <a:latin typeface="Times New Roman" panose="02020603050405020304" pitchFamily="18" charset="0"/>
                <a:cs typeface="Times New Roman" panose="02020603050405020304" pitchFamily="18" charset="0"/>
              </a:rPr>
              <a:t>Required Number of Subnets: 300</a:t>
            </a:r>
          </a:p>
          <a:p>
            <a:pPr algn="just"/>
            <a:r>
              <a:rPr lang="en-US" b="0" i="0" dirty="0">
                <a:solidFill>
                  <a:srgbClr val="333333"/>
                </a:solidFill>
                <a:effectLst/>
                <a:latin typeface="Times New Roman" panose="02020603050405020304" pitchFamily="18" charset="0"/>
                <a:cs typeface="Times New Roman" panose="02020603050405020304" pitchFamily="18" charset="0"/>
              </a:rPr>
              <a:t>And, Maximum of Host address per subnet is: 50</a:t>
            </a:r>
          </a:p>
          <a:p>
            <a:pPr algn="just"/>
            <a:r>
              <a:rPr lang="en-US" b="0" i="0" dirty="0">
                <a:solidFill>
                  <a:srgbClr val="333333"/>
                </a:solidFill>
                <a:effectLst/>
                <a:latin typeface="Times New Roman" panose="02020603050405020304" pitchFamily="18" charset="0"/>
                <a:cs typeface="Times New Roman" panose="02020603050405020304" pitchFamily="18" charset="0"/>
              </a:rPr>
              <a:t>To fulfill these requirements, we can use two combinations of NW bits and Host bits i.e. we can use 2 different Subnet Masks.</a:t>
            </a:r>
          </a:p>
          <a:p>
            <a:pPr algn="just"/>
            <a:r>
              <a:rPr lang="en-US" b="0" i="0" dirty="0">
                <a:solidFill>
                  <a:srgbClr val="333333"/>
                </a:solidFill>
                <a:effectLst/>
                <a:latin typeface="Times New Roman" panose="02020603050405020304" pitchFamily="18" charset="0"/>
                <a:cs typeface="Times New Roman" panose="02020603050405020304" pitchFamily="18" charset="0"/>
              </a:rPr>
              <a:t>Class “B”: Default Subnet Mask /16 = 255.255.0.0 </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For 300 Subnets we need to Borrow 9 bits such as, 29 = 512 &gt; 300.</a:t>
            </a:r>
          </a:p>
          <a:p>
            <a:pPr algn="just"/>
            <a:r>
              <a:rPr lang="en-US" b="0" i="0" dirty="0">
                <a:solidFill>
                  <a:srgbClr val="333333"/>
                </a:solidFill>
                <a:effectLst/>
                <a:latin typeface="Times New Roman" panose="02020603050405020304" pitchFamily="18" charset="0"/>
                <a:cs typeface="Times New Roman" panose="02020603050405020304" pitchFamily="18" charset="0"/>
              </a:rPr>
              <a:t>Hence, Network bits = 16 + 9 = 25 </a:t>
            </a:r>
          </a:p>
          <a:p>
            <a:pPr algn="just"/>
            <a:r>
              <a:rPr lang="en-US" b="0" i="0" dirty="0">
                <a:solidFill>
                  <a:srgbClr val="333333"/>
                </a:solidFill>
                <a:effectLst/>
                <a:latin typeface="Times New Roman" panose="02020603050405020304" pitchFamily="18" charset="0"/>
                <a:cs typeface="Times New Roman" panose="02020603050405020304" pitchFamily="18" charset="0"/>
              </a:rPr>
              <a:t>Therefore, Host Bits = 32 – 25 = 7</a:t>
            </a:r>
          </a:p>
          <a:p>
            <a:pPr algn="just"/>
            <a:r>
              <a:rPr lang="en-US" b="0" i="0" dirty="0">
                <a:solidFill>
                  <a:srgbClr val="333333"/>
                </a:solidFill>
                <a:effectLst/>
                <a:latin typeface="Times New Roman" panose="02020603050405020304" pitchFamily="18" charset="0"/>
                <a:cs typeface="Times New Roman" panose="02020603050405020304" pitchFamily="18" charset="0"/>
              </a:rPr>
              <a:t>Maximum of Host address available = 27 – 2 = 126 &gt; 50</a:t>
            </a:r>
          </a:p>
          <a:p>
            <a:pPr algn="just"/>
            <a:r>
              <a:rPr lang="en-US" b="0" i="0" dirty="0">
                <a:solidFill>
                  <a:srgbClr val="333333"/>
                </a:solidFill>
                <a:effectLst/>
                <a:latin typeface="Times New Roman" panose="02020603050405020304" pitchFamily="18" charset="0"/>
                <a:cs typeface="Times New Roman" panose="02020603050405020304" pitchFamily="18" charset="0"/>
              </a:rPr>
              <a:t>Means, both of the requirements are fulfil. So we can use CIDR </a:t>
            </a:r>
            <a:r>
              <a:rPr lang="en-US" b="1" i="0" dirty="0">
                <a:solidFill>
                  <a:srgbClr val="333333"/>
                </a:solidFill>
                <a:effectLst/>
                <a:latin typeface="Times New Roman" panose="02020603050405020304" pitchFamily="18" charset="0"/>
                <a:cs typeface="Times New Roman" panose="02020603050405020304" pitchFamily="18" charset="0"/>
              </a:rPr>
              <a:t>/25</a:t>
            </a:r>
            <a:r>
              <a:rPr lang="en-US" b="0" i="0" dirty="0">
                <a:solidFill>
                  <a:srgbClr val="333333"/>
                </a:solidFill>
                <a:effectLst/>
                <a:latin typeface="Times New Roman" panose="02020603050405020304" pitchFamily="18" charset="0"/>
                <a:cs typeface="Times New Roman" panose="02020603050405020304" pitchFamily="18" charset="0"/>
              </a:rPr>
              <a:t> i.e. Subnet mask </a:t>
            </a:r>
            <a:r>
              <a:rPr lang="en-US" b="1" i="0" dirty="0">
                <a:solidFill>
                  <a:srgbClr val="333333"/>
                </a:solidFill>
                <a:effectLst/>
                <a:latin typeface="Times New Roman" panose="02020603050405020304" pitchFamily="18" charset="0"/>
                <a:cs typeface="Times New Roman" panose="02020603050405020304" pitchFamily="18" charset="0"/>
              </a:rPr>
              <a:t>255.255.255.128</a:t>
            </a:r>
            <a:r>
              <a:rPr lang="en-US" b="0" i="0" dirty="0">
                <a:solidFill>
                  <a:srgbClr val="333333"/>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For 300 Subnets we need to Borrow 10 bits such as, 210 = 1024 &gt; 300.</a:t>
            </a:r>
          </a:p>
          <a:p>
            <a:pPr algn="just"/>
            <a:r>
              <a:rPr lang="en-US" b="0" i="0" dirty="0">
                <a:solidFill>
                  <a:srgbClr val="333333"/>
                </a:solidFill>
                <a:effectLst/>
                <a:latin typeface="Times New Roman" panose="02020603050405020304" pitchFamily="18" charset="0"/>
                <a:cs typeface="Times New Roman" panose="02020603050405020304" pitchFamily="18" charset="0"/>
              </a:rPr>
              <a:t>Hence, Network bits = 16 + 10 = 26 </a:t>
            </a:r>
          </a:p>
          <a:p>
            <a:pPr algn="just"/>
            <a:r>
              <a:rPr lang="en-US" b="0" i="0" dirty="0">
                <a:solidFill>
                  <a:srgbClr val="333333"/>
                </a:solidFill>
                <a:effectLst/>
                <a:latin typeface="Times New Roman" panose="02020603050405020304" pitchFamily="18" charset="0"/>
                <a:cs typeface="Times New Roman" panose="02020603050405020304" pitchFamily="18" charset="0"/>
              </a:rPr>
              <a:t>Therefore, Host Bits = 32 – 26 = 6</a:t>
            </a:r>
          </a:p>
          <a:p>
            <a:pPr algn="just"/>
            <a:r>
              <a:rPr lang="en-US" b="0" i="0" dirty="0">
                <a:solidFill>
                  <a:srgbClr val="333333"/>
                </a:solidFill>
                <a:effectLst/>
                <a:latin typeface="Times New Roman" panose="02020603050405020304" pitchFamily="18" charset="0"/>
                <a:cs typeface="Times New Roman" panose="02020603050405020304" pitchFamily="18" charset="0"/>
              </a:rPr>
              <a:t>Maximum of Host address available = 26 – 2 = 64 &gt; 50</a:t>
            </a:r>
          </a:p>
          <a:p>
            <a:pPr algn="just"/>
            <a:r>
              <a:rPr lang="en-US" b="0" i="0" dirty="0">
                <a:solidFill>
                  <a:srgbClr val="333333"/>
                </a:solidFill>
                <a:effectLst/>
                <a:latin typeface="Times New Roman" panose="02020603050405020304" pitchFamily="18" charset="0"/>
                <a:cs typeface="Times New Roman" panose="02020603050405020304" pitchFamily="18" charset="0"/>
              </a:rPr>
              <a:t>Means, both of the requirements are fulfil. So we can use CIDR </a:t>
            </a:r>
            <a:r>
              <a:rPr lang="en-US" b="1" i="0" dirty="0">
                <a:solidFill>
                  <a:srgbClr val="333333"/>
                </a:solidFill>
                <a:effectLst/>
                <a:latin typeface="Times New Roman" panose="02020603050405020304" pitchFamily="18" charset="0"/>
                <a:cs typeface="Times New Roman" panose="02020603050405020304" pitchFamily="18" charset="0"/>
              </a:rPr>
              <a:t>/26</a:t>
            </a:r>
            <a:r>
              <a:rPr lang="en-US" b="0" i="0" dirty="0">
                <a:solidFill>
                  <a:srgbClr val="333333"/>
                </a:solidFill>
                <a:effectLst/>
                <a:latin typeface="Times New Roman" panose="02020603050405020304" pitchFamily="18" charset="0"/>
                <a:cs typeface="Times New Roman" panose="02020603050405020304" pitchFamily="18" charset="0"/>
              </a:rPr>
              <a:t> i.e. Subnet mask </a:t>
            </a:r>
            <a:r>
              <a:rPr lang="en-US" b="1" i="0" dirty="0">
                <a:solidFill>
                  <a:srgbClr val="333333"/>
                </a:solidFill>
                <a:effectLst/>
                <a:latin typeface="Times New Roman" panose="02020603050405020304" pitchFamily="18" charset="0"/>
                <a:cs typeface="Times New Roman" panose="02020603050405020304" pitchFamily="18" charset="0"/>
              </a:rPr>
              <a:t>255.255.255.192</a:t>
            </a:r>
            <a:r>
              <a:rPr lang="en-US"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0433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613EF0C-DDDA-04DA-E780-D5FFD95776B2}"/>
              </a:ext>
            </a:extLst>
          </p:cNvPr>
          <p:cNvSpPr>
            <a:spLocks noChangeArrowheads="1"/>
          </p:cNvSpPr>
          <p:nvPr/>
        </p:nvSpPr>
        <p:spPr bwMode="auto">
          <a:xfrm>
            <a:off x="762000" y="1295400"/>
            <a:ext cx="7825241" cy="2526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An organization requires a range of IP addresses to assign one to each of its 1500 computers. The organization has approached an Internet Service Provider (ISP) for this task. The ISP uses CIDR and serves the requests from the available IP address space 202.61.0.0/17. The ISP wants to assign address space to the organization which will minimize the number of routing entries in the ISP’s router using route aggregation. To calculate the address spaces are potential candidates from which the ISP can allow any one of the organizations?</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910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9C9E2-20C3-FAEB-064B-6EDDB7339CB6}"/>
              </a:ext>
            </a:extLst>
          </p:cNvPr>
          <p:cNvSpPr txBox="1"/>
          <p:nvPr/>
        </p:nvSpPr>
        <p:spPr>
          <a:xfrm>
            <a:off x="1143000" y="1447800"/>
            <a:ext cx="7315200"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Subnet Mask for the given IP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202.61.0.0/17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11111111 11111111 10000000 00000000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255.255.128.0 </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Now, since we need 1500 hosts, so, bits for host address,</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ceiling (log</a:t>
            </a:r>
            <a:r>
              <a:rPr kumimoji="0" lang="en-US" altLang="en-US" sz="1100" b="0" i="0" u="none" strike="noStrike" cap="none" normalizeH="0" baseline="-30000" dirty="0">
                <a:ln>
                  <a:noFill/>
                </a:ln>
                <a:solidFill>
                  <a:srgbClr val="273239"/>
                </a:solidFill>
                <a:effectLst/>
                <a:latin typeface="Times New Roman" panose="02020603050405020304" pitchFamily="18" charset="0"/>
                <a:cs typeface="Times New Roman" panose="02020603050405020304" pitchFamily="18" charset="0"/>
              </a:rPr>
              <a:t>2</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(1500))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ceiling (10.55)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11 bits for host address </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So, the last 11 bits will be for host addresses: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00000000.00000000 → 00000111.11111111 (0.0 → 7.255) 00001000.00000000 → 00010000.00000000 (8.0 - 15.255) 00001111.11111111 → 00010111.11111111 (16.0 - 23.255) </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Sequences are 0, 8, 16, 24, 32, 40, 48, 56, 64, 72, 80, 96, 104, 112, 120.</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Hence, 64 and 104 are present in the sequence, so 202.61.104.0 / 21 and 202.61.64.0 / 21 are the possible IP addresses.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7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C849B-77E4-3FCA-BD40-D2706AC3FE27}"/>
              </a:ext>
            </a:extLst>
          </p:cNvPr>
          <p:cNvSpPr txBox="1"/>
          <p:nvPr/>
        </p:nvSpPr>
        <p:spPr>
          <a:xfrm>
            <a:off x="1066800" y="1524000"/>
            <a:ext cx="7391400" cy="2308324"/>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Your router has the following IP address on Ethernet0: 172.16.2.1/23. Which of the following can be valid host IDs on the LAN interface attached to the router?</a:t>
            </a:r>
          </a:p>
          <a:p>
            <a:pPr algn="l"/>
            <a:endParaRPr lang="en-US" b="0" i="0" dirty="0">
              <a:solidFill>
                <a:srgbClr val="000000"/>
              </a:solidFill>
              <a:effectLst/>
              <a:latin typeface="arial" panose="020B0604020202020204" pitchFamily="34" charset="0"/>
            </a:endParaRPr>
          </a:p>
          <a:p>
            <a:pPr algn="l">
              <a:buFont typeface="+mj-lt"/>
              <a:buAutoNum type="arabicPeriod"/>
            </a:pPr>
            <a:r>
              <a:rPr lang="en-US" b="0" i="0" dirty="0">
                <a:solidFill>
                  <a:srgbClr val="000000"/>
                </a:solidFill>
                <a:effectLst/>
                <a:latin typeface="arial" panose="020B0604020202020204" pitchFamily="34" charset="0"/>
              </a:rPr>
              <a:t>172.16.1.100</a:t>
            </a:r>
          </a:p>
          <a:p>
            <a:pPr algn="l">
              <a:buFont typeface="+mj-lt"/>
              <a:buAutoNum type="arabicPeriod"/>
            </a:pPr>
            <a:r>
              <a:rPr lang="en-US" b="0" i="0" dirty="0">
                <a:solidFill>
                  <a:srgbClr val="000000"/>
                </a:solidFill>
                <a:effectLst/>
                <a:latin typeface="arial" panose="020B0604020202020204" pitchFamily="34" charset="0"/>
              </a:rPr>
              <a:t>172.16.1.198</a:t>
            </a:r>
          </a:p>
          <a:p>
            <a:pPr algn="l">
              <a:buFont typeface="+mj-lt"/>
              <a:buAutoNum type="arabicPeriod"/>
            </a:pPr>
            <a:r>
              <a:rPr lang="en-US" b="0" i="0" dirty="0">
                <a:solidFill>
                  <a:srgbClr val="000000"/>
                </a:solidFill>
                <a:effectLst/>
                <a:latin typeface="arial" panose="020B0604020202020204" pitchFamily="34" charset="0"/>
              </a:rPr>
              <a:t>172.16.2.255</a:t>
            </a:r>
          </a:p>
          <a:p>
            <a:pPr algn="l">
              <a:buFont typeface="+mj-lt"/>
              <a:buAutoNum type="arabicPeriod"/>
            </a:pPr>
            <a:r>
              <a:rPr lang="en-US" b="0" i="0" dirty="0">
                <a:solidFill>
                  <a:srgbClr val="000000"/>
                </a:solidFill>
                <a:effectLst/>
                <a:latin typeface="arial" panose="020B0604020202020204" pitchFamily="34" charset="0"/>
              </a:rPr>
              <a:t>172.16.3.0</a:t>
            </a:r>
          </a:p>
        </p:txBody>
      </p:sp>
      <p:sp>
        <p:nvSpPr>
          <p:cNvPr id="4" name="TextBox 3">
            <a:extLst>
              <a:ext uri="{FF2B5EF4-FFF2-40B4-BE49-F238E27FC236}">
                <a16:creationId xmlns:a16="http://schemas.microsoft.com/office/drawing/2014/main" id="{353F7E1A-D5AB-86B8-FF68-DB10F7FFC6F7}"/>
              </a:ext>
            </a:extLst>
          </p:cNvPr>
          <p:cNvSpPr txBox="1"/>
          <p:nvPr/>
        </p:nvSpPr>
        <p:spPr>
          <a:xfrm>
            <a:off x="1066800" y="4343400"/>
            <a:ext cx="2514600" cy="1200329"/>
          </a:xfrm>
          <a:prstGeom prst="rect">
            <a:avLst/>
          </a:prstGeom>
          <a:noFill/>
        </p:spPr>
        <p:txBody>
          <a:bodyPr wrap="square" rtlCol="0">
            <a:spAutoFit/>
          </a:bodyPr>
          <a:lstStyle/>
          <a:p>
            <a:r>
              <a:rPr lang="en-IN" dirty="0"/>
              <a:t>A. 1 Only</a:t>
            </a:r>
          </a:p>
          <a:p>
            <a:r>
              <a:rPr lang="en-IN" dirty="0"/>
              <a:t>B. 2 and 3 Only</a:t>
            </a:r>
          </a:p>
          <a:p>
            <a:r>
              <a:rPr lang="en-IN" dirty="0"/>
              <a:t>C. 3 and 4 Only</a:t>
            </a:r>
          </a:p>
          <a:p>
            <a:r>
              <a:rPr lang="en-IN" dirty="0"/>
              <a:t>D. None of the above</a:t>
            </a:r>
          </a:p>
        </p:txBody>
      </p:sp>
    </p:spTree>
    <p:extLst>
      <p:ext uri="{BB962C8B-B14F-4D97-AF65-F5344CB8AC3E}">
        <p14:creationId xmlns:p14="http://schemas.microsoft.com/office/powerpoint/2010/main" val="3275335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B2C231-8795-EA47-6935-7F5980256054}"/>
              </a:ext>
            </a:extLst>
          </p:cNvPr>
          <p:cNvSpPr txBox="1"/>
          <p:nvPr/>
        </p:nvSpPr>
        <p:spPr>
          <a:xfrm>
            <a:off x="914400" y="1524000"/>
            <a:ext cx="7315200" cy="3046988"/>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rPr>
              <a:t>What is the maximum number of IP addresses that can be assigned to hosts on a local subnet that uses the 255.255.255.224 subnet mask?</a:t>
            </a:r>
          </a:p>
          <a:p>
            <a:pPr algn="just"/>
            <a:endParaRPr lang="en-US" sz="2400" dirty="0">
              <a:solidFill>
                <a:srgbClr val="000000"/>
              </a:solidFill>
              <a:latin typeface="arial" panose="020B0604020202020204" pitchFamily="34" charset="0"/>
            </a:endParaRPr>
          </a:p>
          <a:p>
            <a:pPr marL="457200" indent="-457200" algn="just">
              <a:buAutoNum type="alphaUcPeriod"/>
            </a:pPr>
            <a:r>
              <a:rPr lang="en-US" sz="2400" dirty="0">
                <a:solidFill>
                  <a:srgbClr val="000000"/>
                </a:solidFill>
                <a:latin typeface="arial" panose="020B0604020202020204" pitchFamily="34" charset="0"/>
              </a:rPr>
              <a:t>14</a:t>
            </a:r>
          </a:p>
          <a:p>
            <a:pPr marL="457200" indent="-457200" algn="just">
              <a:buAutoNum type="alphaUcPeriod"/>
            </a:pPr>
            <a:r>
              <a:rPr lang="en-US" sz="2400" dirty="0">
                <a:solidFill>
                  <a:srgbClr val="000000"/>
                </a:solidFill>
                <a:latin typeface="arial" panose="020B0604020202020204" pitchFamily="34" charset="0"/>
              </a:rPr>
              <a:t>15</a:t>
            </a:r>
          </a:p>
          <a:p>
            <a:pPr marL="457200" indent="-457200" algn="just">
              <a:buAutoNum type="alphaUcPeriod"/>
            </a:pPr>
            <a:r>
              <a:rPr lang="en-US" sz="2400" dirty="0">
                <a:solidFill>
                  <a:srgbClr val="000000"/>
                </a:solidFill>
                <a:latin typeface="arial" panose="020B0604020202020204" pitchFamily="34" charset="0"/>
              </a:rPr>
              <a:t>16</a:t>
            </a:r>
          </a:p>
          <a:p>
            <a:pPr marL="457200" indent="-457200" algn="just">
              <a:buAutoNum type="alphaUcPeriod"/>
            </a:pPr>
            <a:r>
              <a:rPr lang="en-US" sz="2400" dirty="0">
                <a:solidFill>
                  <a:srgbClr val="000000"/>
                </a:solidFill>
                <a:latin typeface="arial" panose="020B0604020202020204" pitchFamily="34" charset="0"/>
              </a:rPr>
              <a:t>30</a:t>
            </a:r>
            <a:endParaRPr lang="en-IN" sz="2400" dirty="0"/>
          </a:p>
        </p:txBody>
      </p:sp>
    </p:spTree>
    <p:extLst>
      <p:ext uri="{BB962C8B-B14F-4D97-AF65-F5344CB8AC3E}">
        <p14:creationId xmlns:p14="http://schemas.microsoft.com/office/powerpoint/2010/main" val="262112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F6B48B-388D-2874-E893-0114D4C69186}"/>
              </a:ext>
            </a:extLst>
          </p:cNvPr>
          <p:cNvSpPr txBox="1"/>
          <p:nvPr/>
        </p:nvSpPr>
        <p:spPr>
          <a:xfrm>
            <a:off x="990600" y="1447800"/>
            <a:ext cx="7010400" cy="646331"/>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You need to subnet a network that has 5 subnets, each with at least 16 hosts. Which classful subnet mask would you use?</a:t>
            </a:r>
            <a:endParaRPr lang="en-IN" dirty="0"/>
          </a:p>
        </p:txBody>
      </p:sp>
      <p:graphicFrame>
        <p:nvGraphicFramePr>
          <p:cNvPr id="5" name="Table 4">
            <a:extLst>
              <a:ext uri="{FF2B5EF4-FFF2-40B4-BE49-F238E27FC236}">
                <a16:creationId xmlns:a16="http://schemas.microsoft.com/office/drawing/2014/main" id="{D94AF3CB-FA3A-02AD-3A26-3E74D89932BA}"/>
              </a:ext>
            </a:extLst>
          </p:cNvPr>
          <p:cNvGraphicFramePr>
            <a:graphicFrameLocks noGrp="1"/>
          </p:cNvGraphicFramePr>
          <p:nvPr>
            <p:extLst>
              <p:ext uri="{D42A27DB-BD31-4B8C-83A1-F6EECF244321}">
                <p14:modId xmlns:p14="http://schemas.microsoft.com/office/powerpoint/2010/main" val="3875590929"/>
              </p:ext>
            </p:extLst>
          </p:nvPr>
        </p:nvGraphicFramePr>
        <p:xfrm>
          <a:off x="1143000" y="2438400"/>
          <a:ext cx="4252513" cy="1731964"/>
        </p:xfrm>
        <a:graphic>
          <a:graphicData uri="http://schemas.openxmlformats.org/drawingml/2006/table">
            <a:tbl>
              <a:tblPr/>
              <a:tblGrid>
                <a:gridCol w="304800">
                  <a:extLst>
                    <a:ext uri="{9D8B030D-6E8A-4147-A177-3AD203B41FA5}">
                      <a16:colId xmlns:a16="http://schemas.microsoft.com/office/drawing/2014/main" val="2128365886"/>
                    </a:ext>
                  </a:extLst>
                </a:gridCol>
                <a:gridCol w="3947713">
                  <a:extLst>
                    <a:ext uri="{9D8B030D-6E8A-4147-A177-3AD203B41FA5}">
                      <a16:colId xmlns:a16="http://schemas.microsoft.com/office/drawing/2014/main" val="3236526"/>
                    </a:ext>
                  </a:extLst>
                </a:gridCol>
              </a:tblGrid>
              <a:tr h="432991">
                <a:tc>
                  <a:txBody>
                    <a:bodyPr/>
                    <a:lstStyle/>
                    <a:p>
                      <a:pPr fontAlgn="ctr"/>
                      <a:r>
                        <a:rPr lang="en-IN" sz="1200" b="1" u="none" strike="noStrike" dirty="0">
                          <a:solidFill>
                            <a:srgbClr val="0077CC"/>
                          </a:solidFill>
                          <a:effectLst/>
                          <a:latin typeface="arial" panose="020B0604020202020204" pitchFamily="34" charset="0"/>
                        </a:rPr>
                        <a:t>A.</a:t>
                      </a:r>
                      <a:endParaRPr lang="en-IN" sz="1200" dirty="0">
                        <a:effectLst/>
                        <a:latin typeface="arial" panose="020B0604020202020204" pitchFamily="34" charset="0"/>
                      </a:endParaRPr>
                    </a:p>
                  </a:txBody>
                  <a:tcPr marL="35243" marR="35243" marT="35243" marB="35243" anchor="ctr">
                    <a:lnL>
                      <a:noFill/>
                    </a:lnL>
                    <a:lnR>
                      <a:noFill/>
                    </a:lnR>
                    <a:lnT>
                      <a:noFill/>
                    </a:lnT>
                    <a:lnB>
                      <a:noFill/>
                    </a:lnB>
                    <a:solidFill>
                      <a:srgbClr val="FFFFFF"/>
                    </a:solidFill>
                  </a:tcPr>
                </a:tc>
                <a:tc>
                  <a:txBody>
                    <a:bodyPr/>
                    <a:lstStyle/>
                    <a:p>
                      <a:pPr fontAlgn="ctr"/>
                      <a:r>
                        <a:rPr lang="en-IN" sz="1200" dirty="0">
                          <a:effectLst/>
                          <a:latin typeface="arial" panose="020B0604020202020204" pitchFamily="34" charset="0"/>
                        </a:rPr>
                        <a:t>   255.255.255.192</a:t>
                      </a:r>
                    </a:p>
                  </a:txBody>
                  <a:tcPr marL="35243" marR="35243" marT="35243" marB="35243" anchor="ctr">
                    <a:lnL>
                      <a:noFill/>
                    </a:lnL>
                    <a:lnR>
                      <a:noFill/>
                    </a:lnR>
                    <a:lnT>
                      <a:noFill/>
                    </a:lnT>
                    <a:lnB>
                      <a:noFill/>
                    </a:lnB>
                    <a:solidFill>
                      <a:srgbClr val="FFFFFF"/>
                    </a:solidFill>
                  </a:tcPr>
                </a:tc>
                <a:extLst>
                  <a:ext uri="{0D108BD9-81ED-4DB2-BD59-A6C34878D82A}">
                    <a16:rowId xmlns:a16="http://schemas.microsoft.com/office/drawing/2014/main" val="1512812723"/>
                  </a:ext>
                </a:extLst>
              </a:tr>
              <a:tr h="432991">
                <a:tc>
                  <a:txBody>
                    <a:bodyPr/>
                    <a:lstStyle/>
                    <a:p>
                      <a:pPr fontAlgn="ctr"/>
                      <a:r>
                        <a:rPr lang="en-IN" sz="1200" b="1" u="none" strike="noStrike" dirty="0">
                          <a:solidFill>
                            <a:srgbClr val="0077CC"/>
                          </a:solidFill>
                          <a:effectLst/>
                          <a:latin typeface="arial" panose="020B0604020202020204" pitchFamily="34" charset="0"/>
                        </a:rPr>
                        <a:t>B.</a:t>
                      </a:r>
                      <a:endParaRPr lang="en-IN" sz="1200" dirty="0">
                        <a:effectLst/>
                        <a:latin typeface="arial" panose="020B0604020202020204" pitchFamily="34" charset="0"/>
                      </a:endParaRPr>
                    </a:p>
                  </a:txBody>
                  <a:tcPr marL="35243" marR="35243" marT="35243" marB="35243" anchor="ctr">
                    <a:lnL>
                      <a:noFill/>
                    </a:lnL>
                    <a:lnR>
                      <a:noFill/>
                    </a:lnR>
                    <a:lnT>
                      <a:noFill/>
                    </a:lnT>
                    <a:lnB>
                      <a:noFill/>
                    </a:lnB>
                    <a:solidFill>
                      <a:srgbClr val="FFFFFF"/>
                    </a:solidFill>
                  </a:tcPr>
                </a:tc>
                <a:tc>
                  <a:txBody>
                    <a:bodyPr/>
                    <a:lstStyle/>
                    <a:p>
                      <a:pPr fontAlgn="ctr"/>
                      <a:r>
                        <a:rPr lang="en-IN" sz="1200" dirty="0">
                          <a:effectLst/>
                          <a:latin typeface="arial" panose="020B0604020202020204" pitchFamily="34" charset="0"/>
                        </a:rPr>
                        <a:t>   255.255.255.224</a:t>
                      </a:r>
                    </a:p>
                  </a:txBody>
                  <a:tcPr marL="35243" marR="35243" marT="35243" marB="35243" anchor="ctr">
                    <a:lnL>
                      <a:noFill/>
                    </a:lnL>
                    <a:lnR>
                      <a:noFill/>
                    </a:lnR>
                    <a:lnT>
                      <a:noFill/>
                    </a:lnT>
                    <a:lnB>
                      <a:noFill/>
                    </a:lnB>
                    <a:solidFill>
                      <a:srgbClr val="FFFFFF"/>
                    </a:solidFill>
                  </a:tcPr>
                </a:tc>
                <a:extLst>
                  <a:ext uri="{0D108BD9-81ED-4DB2-BD59-A6C34878D82A}">
                    <a16:rowId xmlns:a16="http://schemas.microsoft.com/office/drawing/2014/main" val="2084671109"/>
                  </a:ext>
                </a:extLst>
              </a:tr>
              <a:tr h="432991">
                <a:tc>
                  <a:txBody>
                    <a:bodyPr/>
                    <a:lstStyle/>
                    <a:p>
                      <a:pPr fontAlgn="ctr"/>
                      <a:r>
                        <a:rPr lang="en-IN" sz="1200" b="1" u="none" strike="noStrike" dirty="0">
                          <a:solidFill>
                            <a:srgbClr val="0077CC"/>
                          </a:solidFill>
                          <a:effectLst/>
                          <a:latin typeface="arial" panose="020B0604020202020204" pitchFamily="34" charset="0"/>
                        </a:rPr>
                        <a:t>C.</a:t>
                      </a:r>
                      <a:endParaRPr lang="en-IN" sz="1200" dirty="0">
                        <a:effectLst/>
                        <a:latin typeface="arial" panose="020B0604020202020204" pitchFamily="34" charset="0"/>
                      </a:endParaRPr>
                    </a:p>
                  </a:txBody>
                  <a:tcPr marL="35243" marR="35243" marT="35243" marB="35243" anchor="ctr">
                    <a:lnL>
                      <a:noFill/>
                    </a:lnL>
                    <a:lnR>
                      <a:noFill/>
                    </a:lnR>
                    <a:lnT>
                      <a:noFill/>
                    </a:lnT>
                    <a:lnB>
                      <a:noFill/>
                    </a:lnB>
                    <a:solidFill>
                      <a:srgbClr val="FFFFFF"/>
                    </a:solidFill>
                  </a:tcPr>
                </a:tc>
                <a:tc>
                  <a:txBody>
                    <a:bodyPr/>
                    <a:lstStyle/>
                    <a:p>
                      <a:pPr fontAlgn="ctr"/>
                      <a:r>
                        <a:rPr lang="en-IN" sz="1200" dirty="0">
                          <a:effectLst/>
                          <a:latin typeface="arial" panose="020B0604020202020204" pitchFamily="34" charset="0"/>
                        </a:rPr>
                        <a:t>   255.255.255.240</a:t>
                      </a:r>
                    </a:p>
                  </a:txBody>
                  <a:tcPr marL="35243" marR="35243" marT="35243" marB="35243" anchor="ctr">
                    <a:lnL>
                      <a:noFill/>
                    </a:lnL>
                    <a:lnR>
                      <a:noFill/>
                    </a:lnR>
                    <a:lnT>
                      <a:noFill/>
                    </a:lnT>
                    <a:lnB>
                      <a:noFill/>
                    </a:lnB>
                    <a:solidFill>
                      <a:srgbClr val="FFFFFF"/>
                    </a:solidFill>
                  </a:tcPr>
                </a:tc>
                <a:extLst>
                  <a:ext uri="{0D108BD9-81ED-4DB2-BD59-A6C34878D82A}">
                    <a16:rowId xmlns:a16="http://schemas.microsoft.com/office/drawing/2014/main" val="1374873432"/>
                  </a:ext>
                </a:extLst>
              </a:tr>
              <a:tr h="432991">
                <a:tc>
                  <a:txBody>
                    <a:bodyPr/>
                    <a:lstStyle/>
                    <a:p>
                      <a:pPr fontAlgn="ctr"/>
                      <a:r>
                        <a:rPr lang="en-IN" sz="1200" b="1" u="none" strike="noStrike">
                          <a:solidFill>
                            <a:srgbClr val="0077CC"/>
                          </a:solidFill>
                          <a:effectLst/>
                          <a:latin typeface="arial" panose="020B0604020202020204" pitchFamily="34" charset="0"/>
                        </a:rPr>
                        <a:t>D.</a:t>
                      </a:r>
                      <a:endParaRPr lang="en-IN" sz="1200">
                        <a:effectLst/>
                        <a:latin typeface="arial" panose="020B0604020202020204" pitchFamily="34" charset="0"/>
                      </a:endParaRPr>
                    </a:p>
                  </a:txBody>
                  <a:tcPr marL="35243" marR="35243" marT="35243" marB="35243" anchor="ctr">
                    <a:lnL>
                      <a:noFill/>
                    </a:lnL>
                    <a:lnR>
                      <a:noFill/>
                    </a:lnR>
                    <a:lnT>
                      <a:noFill/>
                    </a:lnT>
                    <a:lnB>
                      <a:noFill/>
                    </a:lnB>
                    <a:solidFill>
                      <a:srgbClr val="FFFFFF"/>
                    </a:solidFill>
                  </a:tcPr>
                </a:tc>
                <a:tc>
                  <a:txBody>
                    <a:bodyPr/>
                    <a:lstStyle/>
                    <a:p>
                      <a:pPr fontAlgn="ctr"/>
                      <a:r>
                        <a:rPr lang="en-IN" sz="1200" dirty="0">
                          <a:effectLst/>
                          <a:latin typeface="arial" panose="020B0604020202020204" pitchFamily="34" charset="0"/>
                        </a:rPr>
                        <a:t>   255.255.255.248</a:t>
                      </a:r>
                    </a:p>
                  </a:txBody>
                  <a:tcPr marL="35243" marR="35243" marT="35243" marB="35243" anchor="ctr">
                    <a:lnL>
                      <a:noFill/>
                    </a:lnL>
                    <a:lnR>
                      <a:noFill/>
                    </a:lnR>
                    <a:lnT>
                      <a:noFill/>
                    </a:lnT>
                    <a:lnB>
                      <a:noFill/>
                    </a:lnB>
                    <a:solidFill>
                      <a:srgbClr val="FFFFFF"/>
                    </a:solidFill>
                  </a:tcPr>
                </a:tc>
                <a:extLst>
                  <a:ext uri="{0D108BD9-81ED-4DB2-BD59-A6C34878D82A}">
                    <a16:rowId xmlns:a16="http://schemas.microsoft.com/office/drawing/2014/main" val="1153901666"/>
                  </a:ext>
                </a:extLst>
              </a:tr>
            </a:tbl>
          </a:graphicData>
        </a:graphic>
      </p:graphicFrame>
    </p:spTree>
    <p:extLst>
      <p:ext uri="{BB962C8B-B14F-4D97-AF65-F5344CB8AC3E}">
        <p14:creationId xmlns:p14="http://schemas.microsoft.com/office/powerpoint/2010/main" val="74127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C8E38-A531-51C2-6225-D0E74FD58456}"/>
              </a:ext>
            </a:extLst>
          </p:cNvPr>
          <p:cNvSpPr txBox="1"/>
          <p:nvPr/>
        </p:nvSpPr>
        <p:spPr>
          <a:xfrm>
            <a:off x="990600" y="685800"/>
            <a:ext cx="7162800" cy="4770537"/>
          </a:xfrm>
          <a:prstGeom prst="rect">
            <a:avLst/>
          </a:prstGeom>
          <a:noFill/>
        </p:spPr>
        <p:txBody>
          <a:bodyPr wrap="square">
            <a:spAutoFit/>
          </a:bodyPr>
          <a:lstStyle/>
          <a:p>
            <a:pPr algn="ctr"/>
            <a:r>
              <a:rPr lang="en-US" sz="2400" b="1" i="0" dirty="0">
                <a:solidFill>
                  <a:srgbClr val="FF0000"/>
                </a:solidFill>
                <a:effectLst/>
                <a:latin typeface="Times New Roman" panose="02020603050405020304" pitchFamily="18" charset="0"/>
                <a:cs typeface="Times New Roman" panose="02020603050405020304" pitchFamily="18" charset="0"/>
              </a:rPr>
              <a:t>Why </a:t>
            </a:r>
            <a:r>
              <a:rPr lang="en-US" sz="2400" b="1" i="0" dirty="0" err="1">
                <a:solidFill>
                  <a:srgbClr val="FF0000"/>
                </a:solidFill>
                <a:effectLst/>
                <a:latin typeface="Times New Roman" panose="02020603050405020304" pitchFamily="18" charset="0"/>
                <a:cs typeface="Times New Roman" panose="02020603050405020304" pitchFamily="18" charset="0"/>
              </a:rPr>
              <a:t>supernetting</a:t>
            </a:r>
            <a:r>
              <a:rPr lang="en-US" sz="2400" b="1" i="0" dirty="0">
                <a:solidFill>
                  <a:srgbClr val="FF0000"/>
                </a:solidFill>
                <a:effectLst/>
                <a:latin typeface="Times New Roman" panose="02020603050405020304" pitchFamily="18" charset="0"/>
                <a:cs typeface="Times New Roman" panose="02020603050405020304" pitchFamily="18" charset="0"/>
              </a:rPr>
              <a:t>?</a:t>
            </a:r>
          </a:p>
          <a:p>
            <a:pPr algn="ctr"/>
            <a:endParaRPr lang="en-US" sz="2000" b="1" i="0"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1" i="0" dirty="0">
              <a:effectLst/>
              <a:latin typeface="Times New Roman" panose="02020603050405020304" pitchFamily="18" charset="0"/>
              <a:cs typeface="Times New Roman" panose="02020603050405020304" pitchFamily="18" charset="0"/>
            </a:endParaRPr>
          </a:p>
          <a:p>
            <a:pPr algn="just"/>
            <a:r>
              <a:rPr lang="en-US" sz="2000" b="1" i="0" dirty="0" err="1">
                <a:effectLst/>
                <a:latin typeface="Times New Roman" panose="02020603050405020304" pitchFamily="18" charset="0"/>
                <a:cs typeface="Times New Roman" panose="02020603050405020304" pitchFamily="18" charset="0"/>
              </a:rPr>
              <a:t>Supernetting</a:t>
            </a:r>
            <a:r>
              <a:rPr lang="en-US" sz="2000" b="0" i="0" dirty="0">
                <a:effectLst/>
                <a:latin typeface="Times New Roman" panose="02020603050405020304" pitchFamily="18" charset="0"/>
                <a:cs typeface="Times New Roman" panose="02020603050405020304" pitchFamily="18" charset="0"/>
              </a:rPr>
              <a:t> is the opposite of </a:t>
            </a:r>
            <a:r>
              <a:rPr lang="en-US" sz="20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Subnetting</a:t>
            </a:r>
            <a:r>
              <a:rPr lang="en-US" sz="2000" b="0" i="0" dirty="0">
                <a:effectLst/>
                <a:latin typeface="Times New Roman" panose="02020603050405020304" pitchFamily="18" charset="0"/>
                <a:cs typeface="Times New Roman" panose="02020603050405020304" pitchFamily="18" charset="0"/>
              </a:rPr>
              <a:t>. In subnetting, a single big network is divided into multiple smaller subnetworks. In </a:t>
            </a:r>
            <a:r>
              <a:rPr lang="en-US" sz="2000" b="0" i="0" dirty="0" err="1">
                <a:effectLst/>
                <a:latin typeface="Times New Roman" panose="02020603050405020304" pitchFamily="18" charset="0"/>
                <a:cs typeface="Times New Roman" panose="02020603050405020304" pitchFamily="18" charset="0"/>
              </a:rPr>
              <a:t>Supernetting</a:t>
            </a:r>
            <a:r>
              <a:rPr lang="en-US" sz="2000" b="0" i="0" dirty="0">
                <a:effectLst/>
                <a:latin typeface="Times New Roman" panose="02020603050405020304" pitchFamily="18" charset="0"/>
                <a:cs typeface="Times New Roman" panose="02020603050405020304" pitchFamily="18" charset="0"/>
              </a:rPr>
              <a:t>, multiple networks are combined into a bigger network termed as a </a:t>
            </a:r>
            <a:r>
              <a:rPr lang="en-US" sz="2000" b="0" i="0" dirty="0" err="1">
                <a:effectLst/>
                <a:latin typeface="Times New Roman" panose="02020603050405020304" pitchFamily="18" charset="0"/>
                <a:cs typeface="Times New Roman" panose="02020603050405020304" pitchFamily="18" charset="0"/>
              </a:rPr>
              <a:t>Supernetwork</a:t>
            </a:r>
            <a:r>
              <a:rPr lang="en-US" sz="2000" b="0" i="0" dirty="0">
                <a:effectLst/>
                <a:latin typeface="Times New Roman" panose="02020603050405020304" pitchFamily="18" charset="0"/>
                <a:cs typeface="Times New Roman" panose="02020603050405020304" pitchFamily="18" charset="0"/>
              </a:rPr>
              <a:t> or </a:t>
            </a:r>
            <a:r>
              <a:rPr lang="en-US" sz="2000" b="0" i="0" dirty="0" err="1">
                <a:effectLst/>
                <a:latin typeface="Times New Roman" panose="02020603050405020304" pitchFamily="18" charset="0"/>
                <a:cs typeface="Times New Roman" panose="02020603050405020304" pitchFamily="18" charset="0"/>
              </a:rPr>
              <a:t>Supernet</a:t>
            </a:r>
            <a:r>
              <a:rPr lang="en-US" sz="2000" b="0" i="0" dirty="0">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routing table contains the entry of a subnet mask for every network. If there are lots of small networks then the size of the routing table increases. When the router has a big routing table then it takes a lot of time for the router to process the routing table. </a:t>
            </a:r>
            <a:r>
              <a:rPr lang="en-US" sz="2000" b="0" i="0" dirty="0" err="1">
                <a:solidFill>
                  <a:srgbClr val="333333"/>
                </a:solidFill>
                <a:effectLst/>
                <a:latin typeface="Times New Roman" panose="02020603050405020304" pitchFamily="18" charset="0"/>
                <a:cs typeface="Times New Roman" panose="02020603050405020304" pitchFamily="18" charset="0"/>
              </a:rPr>
              <a:t>Supernetting</a:t>
            </a:r>
            <a:r>
              <a:rPr lang="en-US" sz="2000" b="0" i="0" dirty="0">
                <a:solidFill>
                  <a:srgbClr val="333333"/>
                </a:solidFill>
                <a:effectLst/>
                <a:latin typeface="Times New Roman" panose="02020603050405020304" pitchFamily="18" charset="0"/>
                <a:cs typeface="Times New Roman" panose="02020603050405020304" pitchFamily="18" charset="0"/>
              </a:rPr>
              <a:t> is used to reduce the size of the IP routing table to improve network routing efficiency.</a:t>
            </a:r>
          </a:p>
        </p:txBody>
      </p:sp>
      <p:sp>
        <p:nvSpPr>
          <p:cNvPr id="7" name="TextBox 6">
            <a:extLst>
              <a:ext uri="{FF2B5EF4-FFF2-40B4-BE49-F238E27FC236}">
                <a16:creationId xmlns:a16="http://schemas.microsoft.com/office/drawing/2014/main" id="{AFB29BBE-9C29-5459-BFA3-838E373E81EF}"/>
              </a:ext>
            </a:extLst>
          </p:cNvPr>
          <p:cNvSpPr txBox="1"/>
          <p:nvPr/>
        </p:nvSpPr>
        <p:spPr>
          <a:xfrm>
            <a:off x="914400" y="5572035"/>
            <a:ext cx="7239000" cy="707886"/>
          </a:xfrm>
          <a:prstGeom prst="rect">
            <a:avLst/>
          </a:prstGeom>
          <a:noFill/>
        </p:spPr>
        <p:txBody>
          <a:bodyPr wrap="square">
            <a:spAutoFit/>
          </a:bodyPr>
          <a:lstStyle/>
          <a:p>
            <a:pPr algn="just"/>
            <a:r>
              <a:rPr lang="en-US" sz="2000" b="1" i="0" dirty="0">
                <a:solidFill>
                  <a:srgbClr val="555555"/>
                </a:solidFill>
                <a:effectLst/>
                <a:latin typeface="Times New Roman" panose="02020603050405020304" pitchFamily="18" charset="0"/>
                <a:cs typeface="Times New Roman" panose="02020603050405020304" pitchFamily="18" charset="0"/>
              </a:rPr>
              <a:t>The main purpose of </a:t>
            </a:r>
            <a:r>
              <a:rPr lang="en-US" sz="2000" b="1" i="0" dirty="0" err="1">
                <a:solidFill>
                  <a:srgbClr val="555555"/>
                </a:solidFill>
                <a:effectLst/>
                <a:latin typeface="Times New Roman" panose="02020603050405020304" pitchFamily="18" charset="0"/>
                <a:cs typeface="Times New Roman" panose="02020603050405020304" pitchFamily="18" charset="0"/>
              </a:rPr>
              <a:t>supernetting</a:t>
            </a:r>
            <a:r>
              <a:rPr lang="en-US" sz="2000" b="1" i="0" dirty="0">
                <a:solidFill>
                  <a:srgbClr val="555555"/>
                </a:solidFill>
                <a:effectLst/>
                <a:latin typeface="Times New Roman" panose="02020603050405020304" pitchFamily="18" charset="0"/>
                <a:cs typeface="Times New Roman" panose="02020603050405020304" pitchFamily="18" charset="0"/>
              </a:rPr>
              <a:t> is reducing the size of the routing table on routers</a:t>
            </a:r>
            <a:r>
              <a:rPr lang="en-US" sz="2000" b="0" i="0" dirty="0">
                <a:solidFill>
                  <a:srgbClr val="555555"/>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49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3886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066800"/>
          </a:xfrm>
          <a:prstGeom prst="rect">
            <a:avLst/>
          </a:prstGeom>
          <a:solidFill>
            <a:srgbClr val="99FF33"/>
          </a:solidFill>
        </p:spPr>
        <p:txBody>
          <a:bodyPr vert="horz" wrap="square" lIns="0" tIns="31115" rIns="0" bIns="0" rtlCol="0">
            <a:spAutoFit/>
          </a:bodyPr>
          <a:lstStyle/>
          <a:p>
            <a:pPr marL="3390265" marR="2624455" indent="-760730">
              <a:lnSpc>
                <a:spcPct val="100000"/>
              </a:lnSpc>
              <a:spcBef>
                <a:spcPts val="245"/>
              </a:spcBef>
            </a:pPr>
            <a:r>
              <a:rPr sz="1800" spc="-5" dirty="0">
                <a:latin typeface="Calibri"/>
                <a:cs typeface="Calibri"/>
              </a:rPr>
              <a:t>The</a:t>
            </a:r>
            <a:r>
              <a:rPr sz="1800" spc="-30" dirty="0">
                <a:latin typeface="Calibri"/>
                <a:cs typeface="Calibri"/>
              </a:rPr>
              <a:t> </a:t>
            </a:r>
            <a:r>
              <a:rPr sz="1800" dirty="0">
                <a:latin typeface="Calibri"/>
                <a:cs typeface="Calibri"/>
              </a:rPr>
              <a:t>IPv4</a:t>
            </a:r>
            <a:r>
              <a:rPr sz="1800" spc="-15" dirty="0">
                <a:latin typeface="Calibri"/>
                <a:cs typeface="Calibri"/>
              </a:rPr>
              <a:t> </a:t>
            </a:r>
            <a:r>
              <a:rPr sz="1800" spc="-5" dirty="0">
                <a:latin typeface="Calibri"/>
                <a:cs typeface="Calibri"/>
              </a:rPr>
              <a:t>addresses</a:t>
            </a:r>
            <a:r>
              <a:rPr sz="1800" spc="-25"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unique </a:t>
            </a:r>
            <a:r>
              <a:rPr sz="1800" spc="-390" dirty="0">
                <a:latin typeface="Calibri"/>
                <a:cs typeface="Calibri"/>
              </a:rPr>
              <a:t> </a:t>
            </a:r>
            <a:r>
              <a:rPr sz="1800" dirty="0">
                <a:latin typeface="Calibri"/>
                <a:cs typeface="Calibri"/>
              </a:rPr>
              <a:t>and </a:t>
            </a:r>
            <a:r>
              <a:rPr sz="1800" spc="-10" dirty="0">
                <a:latin typeface="Calibri"/>
                <a:cs typeface="Calibri"/>
              </a:rPr>
              <a:t>universal.</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4</a:t>
            </a:fld>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7A5D7-84EC-F766-2954-7CBAB01E0B76}"/>
              </a:ext>
            </a:extLst>
          </p:cNvPr>
          <p:cNvSpPr txBox="1"/>
          <p:nvPr/>
        </p:nvSpPr>
        <p:spPr>
          <a:xfrm>
            <a:off x="1028700" y="838200"/>
            <a:ext cx="7086600" cy="2123658"/>
          </a:xfrm>
          <a:prstGeom prst="rect">
            <a:avLst/>
          </a:prstGeom>
          <a:noFill/>
        </p:spPr>
        <p:txBody>
          <a:bodyPr wrap="square">
            <a:spAutoFit/>
          </a:bodyPr>
          <a:lstStyle/>
          <a:p>
            <a:pPr algn="ctr"/>
            <a:r>
              <a:rPr lang="en-US" sz="2400" b="1" i="0" dirty="0" err="1">
                <a:solidFill>
                  <a:srgbClr val="FF0000"/>
                </a:solidFill>
                <a:effectLst/>
                <a:latin typeface="Times New Roman" panose="02020603050405020304" pitchFamily="18" charset="0"/>
                <a:cs typeface="Times New Roman" panose="02020603050405020304" pitchFamily="18" charset="0"/>
              </a:rPr>
              <a:t>Supernetting</a:t>
            </a:r>
            <a:r>
              <a:rPr lang="en-US" sz="2400" b="1" i="0" dirty="0">
                <a:solidFill>
                  <a:srgbClr val="FF0000"/>
                </a:solidFill>
                <a:effectLst/>
                <a:latin typeface="Times New Roman" panose="02020603050405020304" pitchFamily="18" charset="0"/>
                <a:cs typeface="Times New Roman" panose="02020603050405020304" pitchFamily="18" charset="0"/>
              </a:rPr>
              <a:t> Rules</a:t>
            </a:r>
          </a:p>
          <a:p>
            <a:pPr algn="just"/>
            <a:endParaRPr lang="en-US" b="1" dirty="0">
              <a:solidFill>
                <a:srgbClr val="222222"/>
              </a:solidFill>
              <a:latin typeface="Times New Roman" panose="02020603050405020304" pitchFamily="18" charset="0"/>
              <a:cs typeface="Times New Roman" panose="02020603050405020304" pitchFamily="18" charset="0"/>
            </a:endParaRPr>
          </a:p>
          <a:p>
            <a:pPr algn="just"/>
            <a:endParaRPr lang="en-US" b="1" i="0" dirty="0">
              <a:solidFill>
                <a:srgbClr val="222222"/>
              </a:solidFill>
              <a:effectLst/>
              <a:latin typeface="Times New Roman" panose="02020603050405020304" pitchFamily="18" charset="0"/>
              <a:cs typeface="Times New Roman" panose="02020603050405020304" pitchFamily="18" charset="0"/>
            </a:endParaRPr>
          </a:p>
          <a:p>
            <a:pPr algn="just"/>
            <a:r>
              <a:rPr lang="en-US" b="0" i="0" dirty="0">
                <a:solidFill>
                  <a:srgbClr val="555555"/>
                </a:solidFill>
                <a:effectLst/>
                <a:latin typeface="Times New Roman" panose="02020603050405020304" pitchFamily="18" charset="0"/>
                <a:cs typeface="Times New Roman" panose="02020603050405020304" pitchFamily="18" charset="0"/>
              </a:rPr>
              <a:t>Just like subnetting, </a:t>
            </a:r>
            <a:r>
              <a:rPr lang="en-US" b="0" i="0" dirty="0" err="1">
                <a:solidFill>
                  <a:srgbClr val="555555"/>
                </a:solidFill>
                <a:effectLst/>
                <a:latin typeface="Times New Roman" panose="02020603050405020304" pitchFamily="18" charset="0"/>
                <a:cs typeface="Times New Roman" panose="02020603050405020304" pitchFamily="18" charset="0"/>
              </a:rPr>
              <a:t>supernetting</a:t>
            </a:r>
            <a:r>
              <a:rPr lang="en-US" b="0" i="0" dirty="0">
                <a:solidFill>
                  <a:srgbClr val="555555"/>
                </a:solidFill>
                <a:effectLst/>
                <a:latin typeface="Times New Roman" panose="02020603050405020304" pitchFamily="18" charset="0"/>
                <a:cs typeface="Times New Roman" panose="02020603050405020304" pitchFamily="18" charset="0"/>
              </a:rPr>
              <a:t> is about counting in orders of 2 i.e. 2, 4, 8, 16, etc. When you create a </a:t>
            </a:r>
            <a:r>
              <a:rPr lang="en-US" b="0" i="0" dirty="0" err="1">
                <a:solidFill>
                  <a:srgbClr val="555555"/>
                </a:solidFill>
                <a:effectLst/>
                <a:latin typeface="Times New Roman" panose="02020603050405020304" pitchFamily="18" charset="0"/>
                <a:cs typeface="Times New Roman" panose="02020603050405020304" pitchFamily="18" charset="0"/>
              </a:rPr>
              <a:t>supernet</a:t>
            </a:r>
            <a:r>
              <a:rPr lang="en-US" b="0" i="0" dirty="0">
                <a:solidFill>
                  <a:srgbClr val="555555"/>
                </a:solidFill>
                <a:effectLst/>
                <a:latin typeface="Times New Roman" panose="02020603050405020304" pitchFamily="18" charset="0"/>
                <a:cs typeface="Times New Roman" panose="02020603050405020304" pitchFamily="18" charset="0"/>
              </a:rPr>
              <a:t>, you need to ensure that it covers only the networks you want to aggregate and not more. In fact, less is better so as to avoid routing issues</a:t>
            </a:r>
          </a:p>
        </p:txBody>
      </p:sp>
    </p:spTree>
    <p:extLst>
      <p:ext uri="{BB962C8B-B14F-4D97-AF65-F5344CB8AC3E}">
        <p14:creationId xmlns:p14="http://schemas.microsoft.com/office/powerpoint/2010/main" val="194189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E284E-AEEC-BF19-1843-BE3F63C5C468}"/>
              </a:ext>
            </a:extLst>
          </p:cNvPr>
          <p:cNvSpPr txBox="1"/>
          <p:nvPr/>
        </p:nvSpPr>
        <p:spPr>
          <a:xfrm>
            <a:off x="914400" y="1066800"/>
            <a:ext cx="7315200" cy="4154984"/>
          </a:xfrm>
          <a:prstGeom prst="rect">
            <a:avLst/>
          </a:prstGeom>
          <a:noFill/>
        </p:spPr>
        <p:txBody>
          <a:bodyPr wrap="square">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The rules to create </a:t>
            </a:r>
            <a:r>
              <a:rPr lang="en-US" sz="2400" b="0" i="0" dirty="0" err="1">
                <a:solidFill>
                  <a:srgbClr val="FF0000"/>
                </a:solidFill>
                <a:effectLst/>
                <a:latin typeface="Times New Roman" panose="02020603050405020304" pitchFamily="18" charset="0"/>
                <a:cs typeface="Times New Roman" panose="02020603050405020304" pitchFamily="18" charset="0"/>
              </a:rPr>
              <a:t>supernets</a:t>
            </a:r>
            <a:r>
              <a:rPr lang="en-US" sz="2400" b="0" i="0" dirty="0">
                <a:solidFill>
                  <a:srgbClr val="FF0000"/>
                </a:solidFill>
                <a:effectLst/>
                <a:latin typeface="Times New Roman" panose="02020603050405020304" pitchFamily="18" charset="0"/>
                <a:cs typeface="Times New Roman" panose="02020603050405020304" pitchFamily="18" charset="0"/>
              </a:rPr>
              <a:t> are as follows:</a:t>
            </a:r>
          </a:p>
          <a:p>
            <a:pPr algn="l"/>
            <a:endParaRPr lang="en-US" sz="2000" b="0" i="0" dirty="0">
              <a:solidFill>
                <a:srgbClr val="555555"/>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Make sure the networks are contiguous (defined as “next or together in sequence”).</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Determine the number of networks to be aggregated and ensure that this number is an order of 2.</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Compare the value of the first </a:t>
            </a:r>
            <a:r>
              <a:rPr lang="en-US" sz="2000" b="0" i="1" dirty="0">
                <a:solidFill>
                  <a:srgbClr val="555555"/>
                </a:solidFill>
                <a:effectLst/>
                <a:latin typeface="Times New Roman" panose="02020603050405020304" pitchFamily="18" charset="0"/>
                <a:cs typeface="Times New Roman" panose="02020603050405020304" pitchFamily="18" charset="0"/>
              </a:rPr>
              <a:t>non-common octet </a:t>
            </a:r>
            <a:r>
              <a:rPr lang="en-US" sz="2000" b="0" i="0" dirty="0">
                <a:solidFill>
                  <a:srgbClr val="555555"/>
                </a:solidFill>
                <a:effectLst/>
                <a:latin typeface="Times New Roman" panose="02020603050405020304" pitchFamily="18" charset="0"/>
                <a:cs typeface="Times New Roman" panose="02020603050405020304" pitchFamily="18" charset="0"/>
              </a:rPr>
              <a:t>in the </a:t>
            </a:r>
            <a:r>
              <a:rPr lang="en-US" sz="2000" b="0" i="1" dirty="0">
                <a:solidFill>
                  <a:srgbClr val="555555"/>
                </a:solidFill>
                <a:effectLst/>
                <a:latin typeface="Times New Roman" panose="02020603050405020304" pitchFamily="18" charset="0"/>
                <a:cs typeface="Times New Roman" panose="02020603050405020304" pitchFamily="18" charset="0"/>
              </a:rPr>
              <a:t>first (lowest) IP address block</a:t>
            </a:r>
            <a:r>
              <a:rPr lang="en-US" sz="2000" b="0" i="0" dirty="0">
                <a:solidFill>
                  <a:srgbClr val="555555"/>
                </a:solidFill>
                <a:effectLst/>
                <a:latin typeface="Times New Roman" panose="02020603050405020304" pitchFamily="18" charset="0"/>
                <a:cs typeface="Times New Roman" panose="02020603050405020304" pitchFamily="18" charset="0"/>
              </a:rPr>
              <a:t> in the list of networks to be aggregated to the number of networks to be aggregated (which is also an order of 2). The value of the first </a:t>
            </a:r>
            <a:r>
              <a:rPr lang="en-US" sz="2000" b="0" i="1" dirty="0">
                <a:solidFill>
                  <a:srgbClr val="555555"/>
                </a:solidFill>
                <a:effectLst/>
                <a:latin typeface="Times New Roman" panose="02020603050405020304" pitchFamily="18" charset="0"/>
                <a:cs typeface="Times New Roman" panose="02020603050405020304" pitchFamily="18" charset="0"/>
              </a:rPr>
              <a:t>non-common octet</a:t>
            </a:r>
            <a:r>
              <a:rPr lang="en-US" sz="2000" b="0" i="0" dirty="0">
                <a:solidFill>
                  <a:srgbClr val="555555"/>
                </a:solidFill>
                <a:effectLst/>
                <a:latin typeface="Times New Roman" panose="02020603050405020304" pitchFamily="18" charset="0"/>
                <a:cs typeface="Times New Roman" panose="02020603050405020304" pitchFamily="18" charset="0"/>
              </a:rPr>
              <a:t> must be:</a:t>
            </a:r>
          </a:p>
          <a:p>
            <a:pPr marL="742950" lvl="1" indent="-285750"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Zero (0), or</a:t>
            </a:r>
          </a:p>
          <a:p>
            <a:pPr marL="742950" lvl="1" indent="-285750"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A multiple of the number of networks to be aggregated. For example, 16 is a multiple of 8 but 8 is not a multiple of 16.</a:t>
            </a:r>
          </a:p>
        </p:txBody>
      </p:sp>
    </p:spTree>
    <p:extLst>
      <p:ext uri="{BB962C8B-B14F-4D97-AF65-F5344CB8AC3E}">
        <p14:creationId xmlns:p14="http://schemas.microsoft.com/office/powerpoint/2010/main" val="168269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7944FF-0570-DBA6-0EAE-9B3AB4DFD417}"/>
              </a:ext>
            </a:extLst>
          </p:cNvPr>
          <p:cNvSpPr txBox="1"/>
          <p:nvPr/>
        </p:nvSpPr>
        <p:spPr>
          <a:xfrm>
            <a:off x="1219200" y="990600"/>
            <a:ext cx="7162800" cy="1200329"/>
          </a:xfrm>
          <a:prstGeom prst="rect">
            <a:avLst/>
          </a:prstGeom>
          <a:noFill/>
        </p:spPr>
        <p:txBody>
          <a:bodyPr wrap="square">
            <a:spAutoFit/>
          </a:bodyPr>
          <a:lstStyle/>
          <a:p>
            <a:pPr algn="just"/>
            <a:r>
              <a:rPr lang="en-US" sz="2400" b="0" i="0" dirty="0">
                <a:solidFill>
                  <a:srgbClr val="555555"/>
                </a:solidFill>
                <a:effectLst/>
                <a:latin typeface="Times New Roman" panose="02020603050405020304" pitchFamily="18" charset="0"/>
                <a:cs typeface="Times New Roman" panose="02020603050405020304" pitchFamily="18" charset="0"/>
              </a:rPr>
              <a:t>Let’s take examples to explain these rules in detail. Consider the following lists of networks to be aggregated:</a:t>
            </a:r>
            <a:endParaRPr lang="en-IN" sz="2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811A158-807D-583A-CE3F-24665432F893}"/>
              </a:ext>
            </a:extLst>
          </p:cNvPr>
          <p:cNvGraphicFramePr>
            <a:graphicFrameLocks noGrp="1"/>
          </p:cNvGraphicFramePr>
          <p:nvPr>
            <p:extLst>
              <p:ext uri="{D42A27DB-BD31-4B8C-83A1-F6EECF244321}">
                <p14:modId xmlns:p14="http://schemas.microsoft.com/office/powerpoint/2010/main" val="2731884404"/>
              </p:ext>
            </p:extLst>
          </p:nvPr>
        </p:nvGraphicFramePr>
        <p:xfrm>
          <a:off x="1371600" y="2466885"/>
          <a:ext cx="6248400" cy="3019514"/>
        </p:xfrm>
        <a:graphic>
          <a:graphicData uri="http://schemas.openxmlformats.org/drawingml/2006/table">
            <a:tbl>
              <a:tblPr/>
              <a:tblGrid>
                <a:gridCol w="1249680">
                  <a:extLst>
                    <a:ext uri="{9D8B030D-6E8A-4147-A177-3AD203B41FA5}">
                      <a16:colId xmlns:a16="http://schemas.microsoft.com/office/drawing/2014/main" val="1151627111"/>
                    </a:ext>
                  </a:extLst>
                </a:gridCol>
                <a:gridCol w="1249680">
                  <a:extLst>
                    <a:ext uri="{9D8B030D-6E8A-4147-A177-3AD203B41FA5}">
                      <a16:colId xmlns:a16="http://schemas.microsoft.com/office/drawing/2014/main" val="4248071256"/>
                    </a:ext>
                  </a:extLst>
                </a:gridCol>
                <a:gridCol w="1249680">
                  <a:extLst>
                    <a:ext uri="{9D8B030D-6E8A-4147-A177-3AD203B41FA5}">
                      <a16:colId xmlns:a16="http://schemas.microsoft.com/office/drawing/2014/main" val="3213371825"/>
                    </a:ext>
                  </a:extLst>
                </a:gridCol>
                <a:gridCol w="1249680">
                  <a:extLst>
                    <a:ext uri="{9D8B030D-6E8A-4147-A177-3AD203B41FA5}">
                      <a16:colId xmlns:a16="http://schemas.microsoft.com/office/drawing/2014/main" val="3755890624"/>
                    </a:ext>
                  </a:extLst>
                </a:gridCol>
                <a:gridCol w="1249680">
                  <a:extLst>
                    <a:ext uri="{9D8B030D-6E8A-4147-A177-3AD203B41FA5}">
                      <a16:colId xmlns:a16="http://schemas.microsoft.com/office/drawing/2014/main" val="3983160623"/>
                    </a:ext>
                  </a:extLst>
                </a:gridCol>
              </a:tblGrid>
              <a:tr h="376322">
                <a:tc>
                  <a:txBody>
                    <a:bodyPr/>
                    <a:lstStyle/>
                    <a:p>
                      <a:r>
                        <a:rPr lang="en-IN" sz="1400" b="1">
                          <a:effectLst/>
                        </a:rPr>
                        <a:t>List 1</a:t>
                      </a:r>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b="1">
                          <a:effectLst/>
                        </a:rPr>
                        <a:t>List 2</a:t>
                      </a:r>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b="1">
                          <a:effectLst/>
                        </a:rPr>
                        <a:t>List 3</a:t>
                      </a:r>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b="1">
                          <a:effectLst/>
                        </a:rPr>
                        <a:t>List 4</a:t>
                      </a:r>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b="1">
                          <a:effectLst/>
                        </a:rPr>
                        <a:t>List 5</a:t>
                      </a:r>
                      <a:endParaRPr lang="en-IN" sz="1400">
                        <a:effectLst/>
                      </a:endParaRPr>
                    </a:p>
                  </a:txBody>
                  <a:tcPr marL="54124" marR="54124" marT="27062" marB="27062" anchor="ctr">
                    <a:lnL>
                      <a:noFill/>
                    </a:lnL>
                    <a:lnR>
                      <a:noFill/>
                    </a:lnR>
                    <a:lnT>
                      <a:noFill/>
                    </a:lnT>
                    <a:lnB>
                      <a:noFill/>
                    </a:lnB>
                    <a:solidFill>
                      <a:srgbClr val="FFFFFF"/>
                    </a:solidFill>
                  </a:tcPr>
                </a:tc>
                <a:extLst>
                  <a:ext uri="{0D108BD9-81ED-4DB2-BD59-A6C34878D82A}">
                    <a16:rowId xmlns:a16="http://schemas.microsoft.com/office/drawing/2014/main" val="3395598897"/>
                  </a:ext>
                </a:extLst>
              </a:tr>
              <a:tr h="660798">
                <a:tc>
                  <a:txBody>
                    <a:bodyPr/>
                    <a:lstStyle/>
                    <a:p>
                      <a:r>
                        <a:rPr lang="en-IN" sz="1400">
                          <a:effectLst/>
                        </a:rPr>
                        <a:t>192.168.0.0/24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192.168.1.0/24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192.168.0.0/24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192.168.0.0/24</a:t>
                      </a:r>
                    </a:p>
                  </a:txBody>
                  <a:tcPr marL="54124" marR="54124" marT="27062" marB="27062" anchor="ctr">
                    <a:lnL>
                      <a:noFill/>
                    </a:lnL>
                    <a:lnR>
                      <a:noFill/>
                    </a:lnR>
                    <a:lnT>
                      <a:noFill/>
                    </a:lnT>
                    <a:lnB>
                      <a:noFill/>
                    </a:lnB>
                    <a:solidFill>
                      <a:srgbClr val="FFFFFF"/>
                    </a:solidFill>
                  </a:tcPr>
                </a:tc>
                <a:tc>
                  <a:txBody>
                    <a:bodyPr/>
                    <a:lstStyle/>
                    <a:p>
                      <a:r>
                        <a:rPr lang="en-IN" sz="1400">
                          <a:effectLst/>
                        </a:rPr>
                        <a:t>10.4.0.0/16</a:t>
                      </a:r>
                    </a:p>
                  </a:txBody>
                  <a:tcPr marL="54124" marR="54124" marT="27062" marB="27062" anchor="ctr">
                    <a:lnL>
                      <a:noFill/>
                    </a:lnL>
                    <a:lnR>
                      <a:noFill/>
                    </a:lnR>
                    <a:lnT>
                      <a:noFill/>
                    </a:lnT>
                    <a:lnB>
                      <a:noFill/>
                    </a:lnB>
                    <a:solidFill>
                      <a:srgbClr val="FFFFFF"/>
                    </a:solidFill>
                  </a:tcPr>
                </a:tc>
                <a:extLst>
                  <a:ext uri="{0D108BD9-81ED-4DB2-BD59-A6C34878D82A}">
                    <a16:rowId xmlns:a16="http://schemas.microsoft.com/office/drawing/2014/main" val="530764182"/>
                  </a:ext>
                </a:extLst>
              </a:tr>
              <a:tr h="660798">
                <a:tc>
                  <a:txBody>
                    <a:bodyPr/>
                    <a:lstStyle/>
                    <a:p>
                      <a:r>
                        <a:rPr lang="en-IN" sz="1400">
                          <a:effectLst/>
                        </a:rPr>
                        <a:t>192.168.1.0/24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192.168.2.0/24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192.168.1.0/24</a:t>
                      </a:r>
                    </a:p>
                  </a:txBody>
                  <a:tcPr marL="54124" marR="54124" marT="27062" marB="27062" anchor="ctr">
                    <a:lnL>
                      <a:noFill/>
                    </a:lnL>
                    <a:lnR>
                      <a:noFill/>
                    </a:lnR>
                    <a:lnT>
                      <a:noFill/>
                    </a:lnT>
                    <a:lnB>
                      <a:noFill/>
                    </a:lnB>
                    <a:solidFill>
                      <a:srgbClr val="FFFFFF"/>
                    </a:solidFill>
                  </a:tcPr>
                </a:tc>
                <a:tc>
                  <a:txBody>
                    <a:bodyPr/>
                    <a:lstStyle/>
                    <a:p>
                      <a:r>
                        <a:rPr lang="en-IN" sz="1400">
                          <a:effectLst/>
                        </a:rPr>
                        <a:t>192.168.1.0/24</a:t>
                      </a:r>
                    </a:p>
                  </a:txBody>
                  <a:tcPr marL="54124" marR="54124" marT="27062" marB="27062" anchor="ctr">
                    <a:lnL>
                      <a:noFill/>
                    </a:lnL>
                    <a:lnR>
                      <a:noFill/>
                    </a:lnR>
                    <a:lnT>
                      <a:noFill/>
                    </a:lnT>
                    <a:lnB>
                      <a:noFill/>
                    </a:lnB>
                    <a:solidFill>
                      <a:srgbClr val="FFFFFF"/>
                    </a:solidFill>
                  </a:tcPr>
                </a:tc>
                <a:tc>
                  <a:txBody>
                    <a:bodyPr/>
                    <a:lstStyle/>
                    <a:p>
                      <a:r>
                        <a:rPr lang="en-IN" sz="1400">
                          <a:effectLst/>
                        </a:rPr>
                        <a:t>10.5.0.0/16</a:t>
                      </a:r>
                    </a:p>
                  </a:txBody>
                  <a:tcPr marL="54124" marR="54124" marT="27062" marB="27062" anchor="ctr">
                    <a:lnL>
                      <a:noFill/>
                    </a:lnL>
                    <a:lnR>
                      <a:noFill/>
                    </a:lnR>
                    <a:lnT>
                      <a:noFill/>
                    </a:lnT>
                    <a:lnB>
                      <a:noFill/>
                    </a:lnB>
                    <a:solidFill>
                      <a:srgbClr val="FFFFFF"/>
                    </a:solidFill>
                  </a:tcPr>
                </a:tc>
                <a:extLst>
                  <a:ext uri="{0D108BD9-81ED-4DB2-BD59-A6C34878D82A}">
                    <a16:rowId xmlns:a16="http://schemas.microsoft.com/office/drawing/2014/main" val="2902373161"/>
                  </a:ext>
                </a:extLst>
              </a:tr>
              <a:tr h="660798">
                <a:tc>
                  <a:txBody>
                    <a:bodyPr/>
                    <a:lstStyle/>
                    <a:p>
                      <a:endParaRPr lang="en-IN" sz="1400">
                        <a:effectLst/>
                      </a:endParaRPr>
                    </a:p>
                  </a:txBody>
                  <a:tcPr marL="54124" marR="54124" marT="27062" marB="27062" anchor="ctr">
                    <a:lnL>
                      <a:noFill/>
                    </a:lnL>
                    <a:lnR>
                      <a:noFill/>
                    </a:lnR>
                    <a:lnT>
                      <a:noFill/>
                    </a:lnT>
                    <a:lnB>
                      <a:noFill/>
                    </a:lnB>
                    <a:solidFill>
                      <a:srgbClr val="FFFFFF"/>
                    </a:solidFill>
                  </a:tcPr>
                </a:tc>
                <a:tc>
                  <a:txBody>
                    <a:bodyPr/>
                    <a:lstStyle/>
                    <a:p>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a:effectLst/>
                        </a:rPr>
                        <a:t>192.168.2.0/24</a:t>
                      </a:r>
                    </a:p>
                  </a:txBody>
                  <a:tcPr marL="54124" marR="54124" marT="27062" marB="27062" anchor="ctr">
                    <a:lnL>
                      <a:noFill/>
                    </a:lnL>
                    <a:lnR>
                      <a:noFill/>
                    </a:lnR>
                    <a:lnT>
                      <a:noFill/>
                    </a:lnT>
                    <a:lnB>
                      <a:noFill/>
                    </a:lnB>
                    <a:solidFill>
                      <a:srgbClr val="FFFFFF"/>
                    </a:solidFill>
                  </a:tcPr>
                </a:tc>
                <a:tc>
                  <a:txBody>
                    <a:bodyPr/>
                    <a:lstStyle/>
                    <a:p>
                      <a:r>
                        <a:rPr lang="en-IN" sz="1400" dirty="0">
                          <a:effectLst/>
                        </a:rPr>
                        <a:t>192.168.2.0/24</a:t>
                      </a:r>
                    </a:p>
                  </a:txBody>
                  <a:tcPr marL="54124" marR="54124" marT="27062" marB="27062" anchor="ctr">
                    <a:lnL>
                      <a:noFill/>
                    </a:lnL>
                    <a:lnR>
                      <a:noFill/>
                    </a:lnR>
                    <a:lnT>
                      <a:noFill/>
                    </a:lnT>
                    <a:lnB>
                      <a:noFill/>
                    </a:lnB>
                    <a:solidFill>
                      <a:srgbClr val="FFFFFF"/>
                    </a:solidFill>
                  </a:tcPr>
                </a:tc>
                <a:tc>
                  <a:txBody>
                    <a:bodyPr/>
                    <a:lstStyle/>
                    <a:p>
                      <a:r>
                        <a:rPr lang="en-IN" sz="1400" dirty="0">
                          <a:effectLst/>
                        </a:rPr>
                        <a:t>10.6.0.0/16</a:t>
                      </a:r>
                    </a:p>
                  </a:txBody>
                  <a:tcPr marL="54124" marR="54124" marT="27062" marB="27062" anchor="ctr">
                    <a:lnL>
                      <a:noFill/>
                    </a:lnL>
                    <a:lnR>
                      <a:noFill/>
                    </a:lnR>
                    <a:lnT>
                      <a:noFill/>
                    </a:lnT>
                    <a:lnB>
                      <a:noFill/>
                    </a:lnB>
                    <a:solidFill>
                      <a:srgbClr val="FFFFFF"/>
                    </a:solidFill>
                  </a:tcPr>
                </a:tc>
                <a:extLst>
                  <a:ext uri="{0D108BD9-81ED-4DB2-BD59-A6C34878D82A}">
                    <a16:rowId xmlns:a16="http://schemas.microsoft.com/office/drawing/2014/main" val="1448118960"/>
                  </a:ext>
                </a:extLst>
              </a:tr>
              <a:tr h="660798">
                <a:tc>
                  <a:txBody>
                    <a:bodyPr/>
                    <a:lstStyle/>
                    <a:p>
                      <a:endParaRPr lang="en-IN" sz="1400">
                        <a:effectLst/>
                      </a:endParaRPr>
                    </a:p>
                  </a:txBody>
                  <a:tcPr marL="54124" marR="54124" marT="27062" marB="27062" anchor="ctr">
                    <a:lnL>
                      <a:noFill/>
                    </a:lnL>
                    <a:lnR>
                      <a:noFill/>
                    </a:lnR>
                    <a:lnT>
                      <a:noFill/>
                    </a:lnT>
                    <a:lnB>
                      <a:noFill/>
                    </a:lnB>
                    <a:solidFill>
                      <a:srgbClr val="FFFFFF"/>
                    </a:solidFill>
                  </a:tcPr>
                </a:tc>
                <a:tc>
                  <a:txBody>
                    <a:bodyPr/>
                    <a:lstStyle/>
                    <a:p>
                      <a:endParaRPr lang="en-IN" sz="1400">
                        <a:effectLst/>
                      </a:endParaRPr>
                    </a:p>
                  </a:txBody>
                  <a:tcPr marL="54124" marR="54124" marT="27062" marB="27062" anchor="ctr">
                    <a:lnL>
                      <a:noFill/>
                    </a:lnL>
                    <a:lnR>
                      <a:noFill/>
                    </a:lnR>
                    <a:lnT>
                      <a:noFill/>
                    </a:lnT>
                    <a:lnB>
                      <a:noFill/>
                    </a:lnB>
                    <a:solidFill>
                      <a:srgbClr val="FFFFFF"/>
                    </a:solidFill>
                  </a:tcPr>
                </a:tc>
                <a:tc>
                  <a:txBody>
                    <a:bodyPr/>
                    <a:lstStyle/>
                    <a:p>
                      <a:endParaRPr lang="en-IN" sz="1400">
                        <a:effectLst/>
                      </a:endParaRPr>
                    </a:p>
                  </a:txBody>
                  <a:tcPr marL="54124" marR="54124" marT="27062" marB="27062" anchor="ctr">
                    <a:lnL>
                      <a:noFill/>
                    </a:lnL>
                    <a:lnR>
                      <a:noFill/>
                    </a:lnR>
                    <a:lnT>
                      <a:noFill/>
                    </a:lnT>
                    <a:lnB>
                      <a:noFill/>
                    </a:lnB>
                    <a:solidFill>
                      <a:srgbClr val="FFFFFF"/>
                    </a:solidFill>
                  </a:tcPr>
                </a:tc>
                <a:tc>
                  <a:txBody>
                    <a:bodyPr/>
                    <a:lstStyle/>
                    <a:p>
                      <a:r>
                        <a:rPr lang="en-IN" sz="1400">
                          <a:effectLst/>
                        </a:rPr>
                        <a:t>192.168.4.0/24</a:t>
                      </a:r>
                    </a:p>
                  </a:txBody>
                  <a:tcPr marL="54124" marR="54124" marT="27062" marB="27062" anchor="ctr">
                    <a:lnL>
                      <a:noFill/>
                    </a:lnL>
                    <a:lnR>
                      <a:noFill/>
                    </a:lnR>
                    <a:lnT>
                      <a:noFill/>
                    </a:lnT>
                    <a:lnB>
                      <a:noFill/>
                    </a:lnB>
                    <a:solidFill>
                      <a:srgbClr val="FFFFFF"/>
                    </a:solidFill>
                  </a:tcPr>
                </a:tc>
                <a:tc>
                  <a:txBody>
                    <a:bodyPr/>
                    <a:lstStyle/>
                    <a:p>
                      <a:r>
                        <a:rPr lang="en-IN" sz="1400" dirty="0">
                          <a:effectLst/>
                        </a:rPr>
                        <a:t>10.7.0.0/16</a:t>
                      </a:r>
                    </a:p>
                  </a:txBody>
                  <a:tcPr marL="54124" marR="54124" marT="27062" marB="27062" anchor="ctr">
                    <a:lnL>
                      <a:noFill/>
                    </a:lnL>
                    <a:lnR>
                      <a:noFill/>
                    </a:lnR>
                    <a:lnT>
                      <a:noFill/>
                    </a:lnT>
                    <a:lnB>
                      <a:noFill/>
                    </a:lnB>
                    <a:solidFill>
                      <a:srgbClr val="FFFFFF"/>
                    </a:solidFill>
                  </a:tcPr>
                </a:tc>
                <a:extLst>
                  <a:ext uri="{0D108BD9-81ED-4DB2-BD59-A6C34878D82A}">
                    <a16:rowId xmlns:a16="http://schemas.microsoft.com/office/drawing/2014/main" val="2963341073"/>
                  </a:ext>
                </a:extLst>
              </a:tr>
            </a:tbl>
          </a:graphicData>
        </a:graphic>
      </p:graphicFrame>
      <p:sp>
        <p:nvSpPr>
          <p:cNvPr id="7" name="Rectangle 2">
            <a:extLst>
              <a:ext uri="{FF2B5EF4-FFF2-40B4-BE49-F238E27FC236}">
                <a16:creationId xmlns:a16="http://schemas.microsoft.com/office/drawing/2014/main" id="{A523C5B7-DDA9-8902-DA3D-C7BA9C1B48A8}"/>
              </a:ext>
            </a:extLst>
          </p:cNvPr>
          <p:cNvSpPr>
            <a:spLocks noChangeArrowheads="1"/>
          </p:cNvSpPr>
          <p:nvPr/>
        </p:nvSpPr>
        <p:spPr bwMode="auto">
          <a:xfrm>
            <a:off x="108869" y="1266556"/>
            <a:ext cx="106543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3E5959-2AED-E63F-6027-EB85720C3E7A}"/>
              </a:ext>
            </a:extLst>
          </p:cNvPr>
          <p:cNvSpPr txBox="1"/>
          <p:nvPr/>
        </p:nvSpPr>
        <p:spPr>
          <a:xfrm>
            <a:off x="863009" y="5486399"/>
            <a:ext cx="7543800" cy="646331"/>
          </a:xfrm>
          <a:prstGeom prst="rect">
            <a:avLst/>
          </a:prstGeom>
          <a:noFill/>
        </p:spPr>
        <p:txBody>
          <a:bodyPr wrap="square">
            <a:spAutoFit/>
          </a:bodyPr>
          <a:lstStyle/>
          <a:p>
            <a:pPr algn="just"/>
            <a:r>
              <a:rPr lang="en-US" b="0" i="0" dirty="0">
                <a:solidFill>
                  <a:srgbClr val="555555"/>
                </a:solidFill>
                <a:effectLst/>
                <a:latin typeface="Times New Roman" panose="02020603050405020304" pitchFamily="18" charset="0"/>
                <a:cs typeface="Times New Roman" panose="02020603050405020304" pitchFamily="18" charset="0"/>
              </a:rPr>
              <a:t>We will apply the rules to each list and if any one of the rules is broken, then we cannot create one </a:t>
            </a:r>
            <a:r>
              <a:rPr lang="en-US" b="0" i="0" dirty="0" err="1">
                <a:solidFill>
                  <a:srgbClr val="555555"/>
                </a:solidFill>
                <a:effectLst/>
                <a:latin typeface="Times New Roman" panose="02020603050405020304" pitchFamily="18" charset="0"/>
                <a:cs typeface="Times New Roman" panose="02020603050405020304" pitchFamily="18" charset="0"/>
              </a:rPr>
              <a:t>supernet</a:t>
            </a:r>
            <a:r>
              <a:rPr lang="en-US" b="0" i="0" dirty="0">
                <a:solidFill>
                  <a:srgbClr val="555555"/>
                </a:solidFill>
                <a:effectLst/>
                <a:latin typeface="Times New Roman" panose="02020603050405020304" pitchFamily="18" charset="0"/>
                <a:cs typeface="Times New Roman" panose="02020603050405020304" pitchFamily="18" charset="0"/>
              </a:rPr>
              <a:t> for all those networks without causing some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0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4B8AE-8995-E2C1-5FC8-B0FB1822F767}"/>
              </a:ext>
            </a:extLst>
          </p:cNvPr>
          <p:cNvSpPr txBox="1"/>
          <p:nvPr/>
        </p:nvSpPr>
        <p:spPr>
          <a:xfrm>
            <a:off x="838200" y="1143000"/>
            <a:ext cx="7467600" cy="4093428"/>
          </a:xfrm>
          <a:prstGeom prst="rect">
            <a:avLst/>
          </a:prstGeom>
          <a:noFill/>
        </p:spPr>
        <p:txBody>
          <a:bodyPr wrap="square">
            <a:spAutoFit/>
          </a:bodyPr>
          <a:lstStyle/>
          <a:p>
            <a:pPr algn="l"/>
            <a:r>
              <a:rPr lang="en-US" sz="2000" b="1" i="0" dirty="0">
                <a:solidFill>
                  <a:srgbClr val="555555"/>
                </a:solidFill>
                <a:effectLst/>
                <a:latin typeface="Times New Roman" panose="02020603050405020304" pitchFamily="18" charset="0"/>
                <a:cs typeface="Times New Roman" panose="02020603050405020304" pitchFamily="18" charset="0"/>
              </a:rPr>
              <a:t>Rule #1: Contiguous networks</a:t>
            </a:r>
          </a:p>
          <a:p>
            <a:pPr algn="l"/>
            <a:endParaRPr lang="en-US" sz="2000" b="0" i="0" dirty="0">
              <a:solidFill>
                <a:srgbClr val="555555"/>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The networks in List 1 are contiguous because the next subnet after 192.168.0.0/24 is 192.168.1.0/24. </a:t>
            </a:r>
            <a:r>
              <a:rPr lang="en-US" sz="2000" b="1" i="1" dirty="0">
                <a:solidFill>
                  <a:srgbClr val="555555"/>
                </a:solidFill>
                <a:effectLst/>
                <a:latin typeface="Times New Roman" panose="02020603050405020304" pitchFamily="18" charset="0"/>
                <a:cs typeface="Times New Roman" panose="02020603050405020304" pitchFamily="18" charset="0"/>
              </a:rPr>
              <a:t>Qualifies for next round</a:t>
            </a:r>
            <a:r>
              <a:rPr lang="en-US" sz="2000" b="0" i="0" dirty="0">
                <a:solidFill>
                  <a:srgbClr val="55555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The networks in List 2 are contiguous because the next subnet after 192.168.1.0/24 is 192.168.2.0/24. </a:t>
            </a:r>
            <a:r>
              <a:rPr lang="en-US" sz="2000" b="1" i="1" dirty="0">
                <a:solidFill>
                  <a:srgbClr val="555555"/>
                </a:solidFill>
                <a:effectLst/>
                <a:latin typeface="Times New Roman" panose="02020603050405020304" pitchFamily="18" charset="0"/>
                <a:cs typeface="Times New Roman" panose="02020603050405020304" pitchFamily="18" charset="0"/>
              </a:rPr>
              <a:t>Qualifies for next round</a:t>
            </a:r>
            <a:r>
              <a:rPr lang="en-US" sz="2000" b="0" i="0" dirty="0">
                <a:solidFill>
                  <a:srgbClr val="55555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The networks in List 3 are contiguous because the next subnet after 192.168.0.0/24 is 192.168.1.0/24 and after that is 192.168.2.0/24. </a:t>
            </a:r>
            <a:r>
              <a:rPr lang="en-US" sz="2000" b="1" i="1" dirty="0">
                <a:solidFill>
                  <a:srgbClr val="555555"/>
                </a:solidFill>
                <a:effectLst/>
                <a:latin typeface="Times New Roman" panose="02020603050405020304" pitchFamily="18" charset="0"/>
                <a:cs typeface="Times New Roman" panose="02020603050405020304" pitchFamily="18" charset="0"/>
              </a:rPr>
              <a:t>Qualifies for next round</a:t>
            </a:r>
            <a:r>
              <a:rPr lang="en-US" sz="2000" b="0" i="0" dirty="0">
                <a:solidFill>
                  <a:srgbClr val="55555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The networks in List 4 are not contiguous because the next subnet after 192.168.2.0/24 is 192.168.3.0/24, not 192.168.4.0/24. </a:t>
            </a:r>
            <a:r>
              <a:rPr lang="en-US" sz="2000" b="1" i="1" dirty="0">
                <a:solidFill>
                  <a:srgbClr val="555555"/>
                </a:solidFill>
                <a:effectLst/>
                <a:latin typeface="Times New Roman" panose="02020603050405020304" pitchFamily="18" charset="0"/>
                <a:cs typeface="Times New Roman" panose="02020603050405020304" pitchFamily="18" charset="0"/>
              </a:rPr>
              <a:t>Does not qualify for next round</a:t>
            </a:r>
            <a:r>
              <a:rPr lang="en-US" sz="2000" b="0" i="0" dirty="0">
                <a:solidFill>
                  <a:srgbClr val="55555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The networks in List 5 are contiguous. </a:t>
            </a:r>
            <a:r>
              <a:rPr lang="en-US" sz="2000" b="1" i="1" dirty="0">
                <a:solidFill>
                  <a:srgbClr val="555555"/>
                </a:solidFill>
                <a:effectLst/>
                <a:latin typeface="Times New Roman" panose="02020603050405020304" pitchFamily="18" charset="0"/>
                <a:cs typeface="Times New Roman" panose="02020603050405020304" pitchFamily="18" charset="0"/>
              </a:rPr>
              <a:t>Qualifies for next round</a:t>
            </a:r>
            <a:r>
              <a:rPr lang="en-US" sz="2000" b="0" i="0" dirty="0">
                <a:solidFill>
                  <a:srgbClr val="555555"/>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414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59FFA-6A67-9AE4-3329-FCCD14FAABD3}"/>
              </a:ext>
            </a:extLst>
          </p:cNvPr>
          <p:cNvSpPr txBox="1"/>
          <p:nvPr/>
        </p:nvSpPr>
        <p:spPr>
          <a:xfrm>
            <a:off x="1066800" y="1582341"/>
            <a:ext cx="6934200" cy="2862322"/>
          </a:xfrm>
          <a:prstGeom prst="rect">
            <a:avLst/>
          </a:prstGeom>
          <a:noFill/>
        </p:spPr>
        <p:txBody>
          <a:bodyPr wrap="square">
            <a:spAutoFit/>
          </a:bodyPr>
          <a:lstStyle/>
          <a:p>
            <a:pPr algn="l"/>
            <a:r>
              <a:rPr lang="en-US" b="1" i="0" dirty="0">
                <a:solidFill>
                  <a:srgbClr val="555555"/>
                </a:solidFill>
                <a:effectLst/>
                <a:latin typeface="Arial" panose="020B0604020202020204" pitchFamily="34" charset="0"/>
              </a:rPr>
              <a:t>Rule #2: Number of networks order of 2</a:t>
            </a:r>
          </a:p>
          <a:p>
            <a:pPr algn="l"/>
            <a:endParaRPr lang="en-US" b="0" i="0" dirty="0">
              <a:solidFill>
                <a:srgbClr val="555555"/>
              </a:solidFill>
              <a:effectLst/>
              <a:latin typeface="Arial" panose="020B0604020202020204" pitchFamily="34" charset="0"/>
            </a:endParaRPr>
          </a:p>
          <a:p>
            <a:pPr algn="l">
              <a:buFont typeface="Arial" panose="020B0604020202020204" pitchFamily="34" charset="0"/>
              <a:buChar char="•"/>
            </a:pPr>
            <a:r>
              <a:rPr lang="en-US" b="0" i="0" dirty="0">
                <a:solidFill>
                  <a:srgbClr val="555555"/>
                </a:solidFill>
                <a:effectLst/>
                <a:latin typeface="Arial" panose="020B0604020202020204" pitchFamily="34" charset="0"/>
              </a:rPr>
              <a:t>There are two networks to be aggregated in List 1 which is an order of 2. </a:t>
            </a:r>
            <a:r>
              <a:rPr lang="en-US" b="1" i="1" dirty="0">
                <a:solidFill>
                  <a:srgbClr val="555555"/>
                </a:solidFill>
                <a:effectLst/>
                <a:latin typeface="Arial" panose="020B0604020202020204" pitchFamily="34" charset="0"/>
              </a:rPr>
              <a:t>Qualifies for next round</a:t>
            </a:r>
            <a:r>
              <a:rPr lang="en-US" b="0" i="0" dirty="0">
                <a:solidFill>
                  <a:srgbClr val="555555"/>
                </a:solidFill>
                <a:effectLst/>
                <a:latin typeface="Arial" panose="020B0604020202020204" pitchFamily="34" charset="0"/>
              </a:rPr>
              <a:t>.</a:t>
            </a:r>
          </a:p>
          <a:p>
            <a:pPr algn="l">
              <a:buFont typeface="Arial" panose="020B0604020202020204" pitchFamily="34" charset="0"/>
              <a:buChar char="•"/>
            </a:pPr>
            <a:r>
              <a:rPr lang="en-US" b="0" i="0" dirty="0">
                <a:solidFill>
                  <a:srgbClr val="555555"/>
                </a:solidFill>
                <a:effectLst/>
                <a:latin typeface="Arial" panose="020B0604020202020204" pitchFamily="34" charset="0"/>
              </a:rPr>
              <a:t>There are two networks to be aggregated in List 2 which is an order of 2. </a:t>
            </a:r>
            <a:r>
              <a:rPr lang="en-US" b="1" i="1" dirty="0">
                <a:solidFill>
                  <a:srgbClr val="555555"/>
                </a:solidFill>
                <a:effectLst/>
                <a:latin typeface="Arial" panose="020B0604020202020204" pitchFamily="34" charset="0"/>
              </a:rPr>
              <a:t>Qualifies for next round</a:t>
            </a:r>
            <a:r>
              <a:rPr lang="en-US" b="0" i="0" dirty="0">
                <a:solidFill>
                  <a:srgbClr val="555555"/>
                </a:solidFill>
                <a:effectLst/>
                <a:latin typeface="Arial" panose="020B0604020202020204" pitchFamily="34" charset="0"/>
              </a:rPr>
              <a:t>.</a:t>
            </a:r>
          </a:p>
          <a:p>
            <a:pPr algn="l">
              <a:buFont typeface="Arial" panose="020B0604020202020204" pitchFamily="34" charset="0"/>
              <a:buChar char="•"/>
            </a:pPr>
            <a:r>
              <a:rPr lang="en-US" b="0" i="0" dirty="0">
                <a:solidFill>
                  <a:srgbClr val="555555"/>
                </a:solidFill>
                <a:effectLst/>
                <a:latin typeface="Arial" panose="020B0604020202020204" pitchFamily="34" charset="0"/>
              </a:rPr>
              <a:t>There are three networks to be aggregated in List 3 which is not an order of 2. </a:t>
            </a:r>
            <a:r>
              <a:rPr lang="en-US" b="1" i="1" dirty="0">
                <a:solidFill>
                  <a:srgbClr val="555555"/>
                </a:solidFill>
                <a:effectLst/>
                <a:latin typeface="Arial" panose="020B0604020202020204" pitchFamily="34" charset="0"/>
              </a:rPr>
              <a:t>Does not qualify for next round</a:t>
            </a:r>
            <a:r>
              <a:rPr lang="en-US" b="0" i="0" dirty="0">
                <a:solidFill>
                  <a:srgbClr val="555555"/>
                </a:solidFill>
                <a:effectLst/>
                <a:latin typeface="Arial" panose="020B0604020202020204" pitchFamily="34" charset="0"/>
              </a:rPr>
              <a:t>.</a:t>
            </a:r>
          </a:p>
          <a:p>
            <a:pPr algn="l">
              <a:buFont typeface="Arial" panose="020B0604020202020204" pitchFamily="34" charset="0"/>
              <a:buChar char="•"/>
            </a:pPr>
            <a:r>
              <a:rPr lang="en-US" b="0" i="0" dirty="0">
                <a:solidFill>
                  <a:srgbClr val="555555"/>
                </a:solidFill>
                <a:effectLst/>
                <a:latin typeface="Arial" panose="020B0604020202020204" pitchFamily="34" charset="0"/>
              </a:rPr>
              <a:t>There are four networks to be aggregated in List 5 which is an order of 2. </a:t>
            </a:r>
            <a:r>
              <a:rPr lang="en-US" b="1" i="1" dirty="0">
                <a:solidFill>
                  <a:srgbClr val="555555"/>
                </a:solidFill>
                <a:effectLst/>
                <a:latin typeface="Arial" panose="020B0604020202020204" pitchFamily="34" charset="0"/>
              </a:rPr>
              <a:t>Qualifies for next round</a:t>
            </a:r>
            <a:r>
              <a:rPr lang="en-US" b="0" i="0" dirty="0">
                <a:solidFill>
                  <a:srgbClr val="555555"/>
                </a:solidFill>
                <a:effectLst/>
                <a:latin typeface="Arial" panose="020B0604020202020204" pitchFamily="34" charset="0"/>
              </a:rPr>
              <a:t>.</a:t>
            </a:r>
          </a:p>
        </p:txBody>
      </p:sp>
    </p:spTree>
    <p:extLst>
      <p:ext uri="{BB962C8B-B14F-4D97-AF65-F5344CB8AC3E}">
        <p14:creationId xmlns:p14="http://schemas.microsoft.com/office/powerpoint/2010/main" val="2579504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99B0FC-3477-56D3-42F3-2A5567080D6E}"/>
              </a:ext>
            </a:extLst>
          </p:cNvPr>
          <p:cNvSpPr txBox="1"/>
          <p:nvPr/>
        </p:nvSpPr>
        <p:spPr>
          <a:xfrm>
            <a:off x="533400" y="914400"/>
            <a:ext cx="8077200" cy="5078313"/>
          </a:xfrm>
          <a:prstGeom prst="rect">
            <a:avLst/>
          </a:prstGeom>
          <a:noFill/>
        </p:spPr>
        <p:txBody>
          <a:bodyPr wrap="square">
            <a:spAutoFit/>
          </a:bodyPr>
          <a:lstStyle/>
          <a:p>
            <a:pPr algn="l"/>
            <a:r>
              <a:rPr lang="en-US" b="1" i="0" dirty="0">
                <a:solidFill>
                  <a:srgbClr val="555555"/>
                </a:solidFill>
                <a:effectLst/>
                <a:latin typeface="Arial" panose="020B0604020202020204" pitchFamily="34" charset="0"/>
              </a:rPr>
              <a:t>Rule #3: Value of non-common octet in first IP block is zero or a multiple of the number of networks to be aggregated</a:t>
            </a:r>
            <a:endParaRPr lang="en-US" b="0" i="0" dirty="0">
              <a:solidFill>
                <a:srgbClr val="555555"/>
              </a:solidFill>
              <a:effectLst/>
              <a:latin typeface="Arial" panose="020B0604020202020204" pitchFamily="34" charset="0"/>
            </a:endParaRPr>
          </a:p>
          <a:p>
            <a:pPr algn="l"/>
            <a:r>
              <a:rPr lang="en-US" b="1" i="0" dirty="0">
                <a:solidFill>
                  <a:srgbClr val="555555"/>
                </a:solidFill>
                <a:effectLst/>
                <a:latin typeface="Arial" panose="020B0604020202020204" pitchFamily="34" charset="0"/>
              </a:rPr>
              <a:t>Note</a:t>
            </a:r>
            <a:r>
              <a:rPr lang="en-US" b="0" i="0" dirty="0">
                <a:solidFill>
                  <a:srgbClr val="555555"/>
                </a:solidFill>
                <a:effectLst/>
                <a:latin typeface="Arial" panose="020B0604020202020204" pitchFamily="34" charset="0"/>
              </a:rPr>
              <a:t>: This rule is dependent on the previous rule being met. For example, even though 3 is a multiple of 6, 6 is not an order of 2.</a:t>
            </a:r>
          </a:p>
          <a:p>
            <a:pPr algn="l"/>
            <a:endParaRPr lang="en-US" b="0" i="0" dirty="0">
              <a:solidFill>
                <a:srgbClr val="555555"/>
              </a:solidFill>
              <a:effectLst/>
              <a:latin typeface="Arial" panose="020B0604020202020204" pitchFamily="34" charset="0"/>
            </a:endParaRPr>
          </a:p>
          <a:p>
            <a:pPr algn="l">
              <a:buFont typeface="Arial" panose="020B0604020202020204" pitchFamily="34" charset="0"/>
              <a:buChar char="•"/>
            </a:pPr>
            <a:r>
              <a:rPr lang="en-US" b="0" i="0" dirty="0">
                <a:solidFill>
                  <a:srgbClr val="555555"/>
                </a:solidFill>
                <a:effectLst/>
                <a:latin typeface="Arial" panose="020B0604020202020204" pitchFamily="34" charset="0"/>
              </a:rPr>
              <a:t>The first non-common octet in List 1 is the 3rd octet i.e. 0 vs. 1. The first (lowest) IP address block is 192.168.0.0/24. The decimal value of the 3rd octet in this address block is 0. </a:t>
            </a:r>
            <a:r>
              <a:rPr lang="en-US" b="1" i="1" dirty="0">
                <a:solidFill>
                  <a:srgbClr val="555555"/>
                </a:solidFill>
                <a:effectLst/>
                <a:latin typeface="Arial" panose="020B0604020202020204" pitchFamily="34" charset="0"/>
              </a:rPr>
              <a:t>Qualifies to be aggregated</a:t>
            </a:r>
            <a:r>
              <a:rPr lang="en-US" b="0" i="1" dirty="0">
                <a:solidFill>
                  <a:srgbClr val="555555"/>
                </a:solidFill>
                <a:effectLst/>
                <a:latin typeface="Arial" panose="020B0604020202020204" pitchFamily="34" charset="0"/>
              </a:rPr>
              <a:t>.</a:t>
            </a:r>
            <a:endParaRPr lang="en-US" b="0" i="0" dirty="0">
              <a:solidFill>
                <a:srgbClr val="555555"/>
              </a:solidFill>
              <a:effectLst/>
              <a:latin typeface="Arial" panose="020B0604020202020204" pitchFamily="34" charset="0"/>
            </a:endParaRPr>
          </a:p>
          <a:p>
            <a:pPr algn="l">
              <a:buFont typeface="Arial" panose="020B0604020202020204" pitchFamily="34" charset="0"/>
              <a:buChar char="•"/>
            </a:pPr>
            <a:r>
              <a:rPr lang="en-US" b="0" i="0" dirty="0">
                <a:solidFill>
                  <a:srgbClr val="555555"/>
                </a:solidFill>
                <a:effectLst/>
                <a:latin typeface="Arial" panose="020B0604020202020204" pitchFamily="34" charset="0"/>
              </a:rPr>
              <a:t>The first non-common octet in List 2 is the 3rd octet i.e. 1 vs. 2. The first (lowest) IP address block is 192.168.1.0/24. The decimal value of the 3rd octet in this address block is 1. This value is not zero or a multiple of the number of networks to aggregated (2). </a:t>
            </a:r>
            <a:r>
              <a:rPr lang="en-US" b="1" i="1" dirty="0">
                <a:solidFill>
                  <a:srgbClr val="555555"/>
                </a:solidFill>
                <a:effectLst/>
                <a:latin typeface="Arial" panose="020B0604020202020204" pitchFamily="34" charset="0"/>
              </a:rPr>
              <a:t>Does not qualify to be aggregated</a:t>
            </a:r>
            <a:r>
              <a:rPr lang="en-US" b="0" i="0" dirty="0">
                <a:solidFill>
                  <a:srgbClr val="555555"/>
                </a:solidFill>
                <a:effectLst/>
                <a:latin typeface="Arial" panose="020B0604020202020204" pitchFamily="34" charset="0"/>
              </a:rPr>
              <a:t>.</a:t>
            </a:r>
          </a:p>
          <a:p>
            <a:pPr algn="l">
              <a:buFont typeface="Arial" panose="020B0604020202020204" pitchFamily="34" charset="0"/>
              <a:buChar char="•"/>
            </a:pPr>
            <a:r>
              <a:rPr lang="en-US" b="0" i="0" dirty="0">
                <a:solidFill>
                  <a:srgbClr val="555555"/>
                </a:solidFill>
                <a:effectLst/>
                <a:latin typeface="Arial" panose="020B0604020202020204" pitchFamily="34" charset="0"/>
              </a:rPr>
              <a:t>The first non-common octet in List 5 is the 2nd octet i.e. 4 vs. 5 vs. 6 vs. 7. The first (lowest) IP address block is 10.4.0.0/16. The decimal value of the 2nd octet in this address block is 4. This value is a multiple of the number of networks to aggregated (4). </a:t>
            </a:r>
            <a:r>
              <a:rPr lang="en-US" b="1" i="1" dirty="0">
                <a:solidFill>
                  <a:srgbClr val="555555"/>
                </a:solidFill>
                <a:effectLst/>
                <a:latin typeface="Arial" panose="020B0604020202020204" pitchFamily="34" charset="0"/>
              </a:rPr>
              <a:t>Qualifies to be aggregated</a:t>
            </a:r>
            <a:r>
              <a:rPr lang="en-US" b="0" i="1" dirty="0">
                <a:solidFill>
                  <a:srgbClr val="555555"/>
                </a:solidFill>
                <a:effectLst/>
                <a:latin typeface="Arial" panose="020B0604020202020204" pitchFamily="34" charset="0"/>
              </a:rPr>
              <a:t>.</a:t>
            </a:r>
            <a:endParaRPr lang="en-US" b="0" i="0" dirty="0">
              <a:solidFill>
                <a:srgbClr val="555555"/>
              </a:solidFill>
              <a:effectLst/>
              <a:latin typeface="Arial" panose="020B0604020202020204" pitchFamily="34" charset="0"/>
            </a:endParaRPr>
          </a:p>
          <a:p>
            <a:pPr algn="l"/>
            <a:r>
              <a:rPr lang="en-US" b="0" i="0" dirty="0">
                <a:solidFill>
                  <a:srgbClr val="555555"/>
                </a:solidFill>
                <a:effectLst/>
                <a:latin typeface="Arial" panose="020B0604020202020204" pitchFamily="34" charset="0"/>
              </a:rPr>
              <a:t>Therefore, only Lists 1 and 5 can be aggregated into one </a:t>
            </a:r>
            <a:r>
              <a:rPr lang="en-US" b="0" i="0" dirty="0" err="1">
                <a:solidFill>
                  <a:srgbClr val="555555"/>
                </a:solidFill>
                <a:effectLst/>
                <a:latin typeface="Arial" panose="020B0604020202020204" pitchFamily="34" charset="0"/>
              </a:rPr>
              <a:t>supernet</a:t>
            </a:r>
            <a:r>
              <a:rPr lang="en-US" b="0" i="0" dirty="0">
                <a:solidFill>
                  <a:srgbClr val="555555"/>
                </a:solidFill>
                <a:effectLst/>
                <a:latin typeface="Arial" panose="020B0604020202020204" pitchFamily="34" charset="0"/>
              </a:rPr>
              <a:t> without causing any issues.</a:t>
            </a:r>
          </a:p>
        </p:txBody>
      </p:sp>
    </p:spTree>
    <p:extLst>
      <p:ext uri="{BB962C8B-B14F-4D97-AF65-F5344CB8AC3E}">
        <p14:creationId xmlns:p14="http://schemas.microsoft.com/office/powerpoint/2010/main" val="13075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grpSp>
        <p:nvGrpSpPr>
          <p:cNvPr id="3" name="object 3"/>
          <p:cNvGrpSpPr/>
          <p:nvPr/>
        </p:nvGrpSpPr>
        <p:grpSpPr>
          <a:xfrm>
            <a:off x="458787" y="2759075"/>
            <a:ext cx="8154034" cy="1165225"/>
            <a:chOff x="458787" y="2759075"/>
            <a:chExt cx="8154034" cy="1165225"/>
          </a:xfrm>
        </p:grpSpPr>
        <p:sp>
          <p:nvSpPr>
            <p:cNvPr id="4" name="object 4"/>
            <p:cNvSpPr/>
            <p:nvPr/>
          </p:nvSpPr>
          <p:spPr>
            <a:xfrm>
              <a:off x="458787" y="3886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5" name="object 5"/>
            <p:cNvSpPr/>
            <p:nvPr/>
          </p:nvSpPr>
          <p:spPr>
            <a:xfrm>
              <a:off x="495300" y="2759075"/>
              <a:ext cx="8077200" cy="1066800"/>
            </a:xfrm>
            <a:custGeom>
              <a:avLst/>
              <a:gdLst/>
              <a:ahLst/>
              <a:cxnLst/>
              <a:rect l="l" t="t" r="r" b="b"/>
              <a:pathLst>
                <a:path w="8077200" h="1066800">
                  <a:moveTo>
                    <a:pt x="8077200" y="0"/>
                  </a:moveTo>
                  <a:lnTo>
                    <a:pt x="0" y="0"/>
                  </a:lnTo>
                  <a:lnTo>
                    <a:pt x="0" y="1066800"/>
                  </a:lnTo>
                  <a:lnTo>
                    <a:pt x="8077200" y="1066800"/>
                  </a:lnTo>
                  <a:lnTo>
                    <a:pt x="8077200" y="0"/>
                  </a:lnTo>
                  <a:close/>
                </a:path>
              </a:pathLst>
            </a:custGeom>
            <a:solidFill>
              <a:srgbClr val="99FF33"/>
            </a:solidFill>
          </p:spPr>
          <p:txBody>
            <a:bodyPr wrap="square" lIns="0" tIns="0" rIns="0" bIns="0" rtlCol="0"/>
            <a:lstStyle/>
            <a:p>
              <a:endParaRPr/>
            </a:p>
          </p:txBody>
        </p:sp>
      </p:grpSp>
      <p:sp>
        <p:nvSpPr>
          <p:cNvPr id="6" name="object 6"/>
          <p:cNvSpPr txBox="1"/>
          <p:nvPr/>
        </p:nvSpPr>
        <p:spPr>
          <a:xfrm>
            <a:off x="3242817" y="2777490"/>
            <a:ext cx="2592070" cy="299720"/>
          </a:xfrm>
          <a:prstGeom prst="rect">
            <a:avLst/>
          </a:prstGeom>
        </p:spPr>
        <p:txBody>
          <a:bodyPr vert="horz" wrap="square" lIns="0" tIns="12700" rIns="0" bIns="0" rtlCol="0">
            <a:spAutoFit/>
          </a:bodyPr>
          <a:lstStyle/>
          <a:p>
            <a:pPr>
              <a:lnSpc>
                <a:spcPct val="100000"/>
              </a:lnSpc>
              <a:spcBef>
                <a:spcPts val="100"/>
              </a:spcBef>
            </a:pPr>
            <a:r>
              <a:rPr sz="1800" spc="-5" dirty="0">
                <a:latin typeface="Calibri"/>
                <a:cs typeface="Calibri"/>
              </a:rPr>
              <a:t>The</a:t>
            </a:r>
            <a:r>
              <a:rPr sz="1800" spc="-25" dirty="0">
                <a:latin typeface="Calibri"/>
                <a:cs typeface="Calibri"/>
              </a:rPr>
              <a:t> </a:t>
            </a:r>
            <a:r>
              <a:rPr sz="1800" spc="-5" dirty="0">
                <a:latin typeface="Calibri"/>
                <a:cs typeface="Calibri"/>
              </a:rPr>
              <a:t>address</a:t>
            </a:r>
            <a:r>
              <a:rPr sz="1800" spc="-15" dirty="0">
                <a:latin typeface="Calibri"/>
                <a:cs typeface="Calibri"/>
              </a:rPr>
              <a:t> </a:t>
            </a:r>
            <a:r>
              <a:rPr sz="1800" dirty="0">
                <a:latin typeface="Calibri"/>
                <a:cs typeface="Calibri"/>
              </a:rPr>
              <a:t>space</a:t>
            </a:r>
            <a:r>
              <a:rPr sz="1800" spc="-15" dirty="0">
                <a:latin typeface="Calibri"/>
                <a:cs typeface="Calibri"/>
              </a:rPr>
              <a:t> </a:t>
            </a:r>
            <a:r>
              <a:rPr sz="1800" spc="-5" dirty="0">
                <a:latin typeface="Calibri"/>
                <a:cs typeface="Calibri"/>
              </a:rPr>
              <a:t>of </a:t>
            </a:r>
            <a:r>
              <a:rPr sz="1800" dirty="0">
                <a:latin typeface="Calibri"/>
                <a:cs typeface="Calibri"/>
              </a:rPr>
              <a:t>IPv4</a:t>
            </a:r>
            <a:r>
              <a:rPr sz="1800" spc="-30" dirty="0">
                <a:latin typeface="Calibri"/>
                <a:cs typeface="Calibri"/>
              </a:rPr>
              <a:t> </a:t>
            </a:r>
            <a:r>
              <a:rPr sz="1800" spc="-5" dirty="0">
                <a:latin typeface="Calibri"/>
                <a:cs typeface="Calibri"/>
              </a:rPr>
              <a:t>is</a:t>
            </a:r>
            <a:endParaRPr sz="1800">
              <a:latin typeface="Calibri"/>
              <a:cs typeface="Calibri"/>
            </a:endParaRPr>
          </a:p>
        </p:txBody>
      </p:sp>
      <p:sp>
        <p:nvSpPr>
          <p:cNvPr id="7" name="object 7"/>
          <p:cNvSpPr txBox="1"/>
          <p:nvPr/>
        </p:nvSpPr>
        <p:spPr>
          <a:xfrm>
            <a:off x="3476497" y="2983229"/>
            <a:ext cx="335280" cy="299720"/>
          </a:xfrm>
          <a:prstGeom prst="rect">
            <a:avLst/>
          </a:prstGeom>
        </p:spPr>
        <p:txBody>
          <a:bodyPr vert="horz" wrap="square" lIns="0" tIns="12700" rIns="0" bIns="0" rtlCol="0">
            <a:spAutoFit/>
          </a:bodyPr>
          <a:lstStyle/>
          <a:p>
            <a:pPr marL="25400">
              <a:lnSpc>
                <a:spcPct val="100000"/>
              </a:lnSpc>
              <a:spcBef>
                <a:spcPts val="100"/>
              </a:spcBef>
            </a:pPr>
            <a:r>
              <a:rPr sz="2700" spc="-7" baseline="-16975" dirty="0">
                <a:latin typeface="Calibri"/>
                <a:cs typeface="Calibri"/>
              </a:rPr>
              <a:t>2</a:t>
            </a:r>
            <a:r>
              <a:rPr sz="1200" spc="-5" dirty="0">
                <a:latin typeface="Calibri"/>
                <a:cs typeface="Calibri"/>
              </a:rPr>
              <a:t>32</a:t>
            </a:r>
            <a:endParaRPr sz="1200">
              <a:latin typeface="Calibri"/>
              <a:cs typeface="Calibri"/>
            </a:endParaRPr>
          </a:p>
        </p:txBody>
      </p:sp>
      <p:sp>
        <p:nvSpPr>
          <p:cNvPr id="8" name="object 8"/>
          <p:cNvSpPr txBox="1"/>
          <p:nvPr/>
        </p:nvSpPr>
        <p:spPr>
          <a:xfrm>
            <a:off x="3876802" y="3051809"/>
            <a:ext cx="1702435" cy="299720"/>
          </a:xfrm>
          <a:prstGeom prst="rect">
            <a:avLst/>
          </a:prstGeom>
        </p:spPr>
        <p:txBody>
          <a:bodyPr vert="horz" wrap="square" lIns="0" tIns="12700" rIns="0" bIns="0" rtlCol="0">
            <a:spAutoFit/>
          </a:bodyPr>
          <a:lstStyle/>
          <a:p>
            <a:pPr>
              <a:lnSpc>
                <a:spcPct val="100000"/>
              </a:lnSpc>
              <a:spcBef>
                <a:spcPts val="100"/>
              </a:spcBef>
            </a:pPr>
            <a:r>
              <a:rPr sz="1800" spc="-5" dirty="0">
                <a:latin typeface="Calibri"/>
                <a:cs typeface="Calibri"/>
              </a:rPr>
              <a:t>or</a:t>
            </a:r>
            <a:r>
              <a:rPr sz="1800" spc="360" dirty="0">
                <a:latin typeface="Calibri"/>
                <a:cs typeface="Calibri"/>
              </a:rPr>
              <a:t> </a:t>
            </a:r>
            <a:r>
              <a:rPr sz="1800" spc="-5" dirty="0">
                <a:latin typeface="Calibri"/>
                <a:cs typeface="Calibri"/>
              </a:rPr>
              <a:t>4,294,967,296.</a:t>
            </a:r>
            <a:endParaRPr sz="1800">
              <a:latin typeface="Calibri"/>
              <a:cs typeface="Calibri"/>
            </a:endParaRPr>
          </a:p>
        </p:txBody>
      </p:sp>
      <p:pic>
        <p:nvPicPr>
          <p:cNvPr id="9" name="object 9"/>
          <p:cNvPicPr/>
          <p:nvPr/>
        </p:nvPicPr>
        <p:blipFill>
          <a:blip r:embed="rId2" cstate="print"/>
          <a:stretch>
            <a:fillRect/>
          </a:stretch>
        </p:blipFill>
        <p:spPr>
          <a:xfrm>
            <a:off x="457200" y="1981136"/>
            <a:ext cx="1143000" cy="566737"/>
          </a:xfrm>
          <a:prstGeom prst="rect">
            <a:avLst/>
          </a:prstGeom>
        </p:spPr>
      </p:pic>
      <p:sp>
        <p:nvSpPr>
          <p:cNvPr id="10" name="object 10"/>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mbeddedGeeKs - Network / IP Classes">
            <a:extLst>
              <a:ext uri="{FF2B5EF4-FFF2-40B4-BE49-F238E27FC236}">
                <a16:creationId xmlns:a16="http://schemas.microsoft.com/office/drawing/2014/main" id="{1407D3D5-3F8F-2CFC-F0B9-0EAC993DD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47775"/>
            <a:ext cx="7046092"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8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D5BA-A6CC-8915-FBF3-C95DD1041255}"/>
              </a:ext>
            </a:extLst>
          </p:cNvPr>
          <p:cNvSpPr>
            <a:spLocks noGrp="1"/>
          </p:cNvSpPr>
          <p:nvPr>
            <p:ph type="title"/>
          </p:nvPr>
        </p:nvSpPr>
        <p:spPr>
          <a:xfrm>
            <a:off x="914401" y="1164081"/>
            <a:ext cx="7239000" cy="2154436"/>
          </a:xfrm>
        </p:spPr>
        <p:txBody>
          <a:bodyPr/>
          <a:lstStyle/>
          <a:p>
            <a:pPr fontAlgn="base"/>
            <a:r>
              <a:rPr lang="en-US" b="0" i="0" dirty="0">
                <a:solidFill>
                  <a:srgbClr val="273239"/>
                </a:solidFill>
                <a:effectLst/>
                <a:latin typeface="urw-din"/>
              </a:rPr>
              <a:t>IPv4 address is divided into two parts</a:t>
            </a:r>
            <a:br>
              <a:rPr lang="en-US" b="0" i="0" dirty="0">
                <a:solidFill>
                  <a:srgbClr val="273239"/>
                </a:solidFill>
                <a:effectLst/>
                <a:latin typeface="urw-din"/>
              </a:rPr>
            </a:br>
            <a:br>
              <a:rPr lang="en-US" b="0" i="0" dirty="0">
                <a:solidFill>
                  <a:srgbClr val="273239"/>
                </a:solidFill>
                <a:effectLst/>
                <a:latin typeface="urw-din"/>
              </a:rPr>
            </a:br>
            <a:r>
              <a:rPr lang="en-US" b="1" i="0" dirty="0">
                <a:solidFill>
                  <a:srgbClr val="273239"/>
                </a:solidFill>
                <a:effectLst/>
                <a:latin typeface="urw-din"/>
              </a:rPr>
              <a:t>Network ID</a:t>
            </a:r>
            <a:br>
              <a:rPr lang="en-US" b="0" i="0" dirty="0">
                <a:solidFill>
                  <a:srgbClr val="273239"/>
                </a:solidFill>
                <a:effectLst/>
                <a:latin typeface="urw-din"/>
              </a:rPr>
            </a:br>
            <a:r>
              <a:rPr lang="en-US" b="1" i="0" dirty="0">
                <a:solidFill>
                  <a:srgbClr val="273239"/>
                </a:solidFill>
                <a:effectLst/>
                <a:latin typeface="urw-din"/>
              </a:rPr>
              <a:t>Host ID</a:t>
            </a:r>
            <a:br>
              <a:rPr lang="en-US" b="0" i="0" dirty="0">
                <a:solidFill>
                  <a:srgbClr val="273239"/>
                </a:solidFill>
                <a:effectLst/>
                <a:latin typeface="urw-din"/>
              </a:rPr>
            </a:br>
            <a:endParaRPr lang="en-IN" dirty="0"/>
          </a:p>
        </p:txBody>
      </p:sp>
      <p:pic>
        <p:nvPicPr>
          <p:cNvPr id="5" name="Picture 4">
            <a:extLst>
              <a:ext uri="{FF2B5EF4-FFF2-40B4-BE49-F238E27FC236}">
                <a16:creationId xmlns:a16="http://schemas.microsoft.com/office/drawing/2014/main" id="{51886F5E-D073-D4BA-4C4C-DFE8CA0D6032}"/>
              </a:ext>
            </a:extLst>
          </p:cNvPr>
          <p:cNvPicPr>
            <a:picLocks noChangeAspect="1"/>
          </p:cNvPicPr>
          <p:nvPr/>
        </p:nvPicPr>
        <p:blipFill>
          <a:blip r:embed="rId2"/>
          <a:stretch>
            <a:fillRect/>
          </a:stretch>
        </p:blipFill>
        <p:spPr>
          <a:xfrm>
            <a:off x="1600200" y="3124200"/>
            <a:ext cx="6324600" cy="3317098"/>
          </a:xfrm>
          <a:prstGeom prst="rect">
            <a:avLst/>
          </a:prstGeom>
        </p:spPr>
      </p:pic>
    </p:spTree>
    <p:extLst>
      <p:ext uri="{BB962C8B-B14F-4D97-AF65-F5344CB8AC3E}">
        <p14:creationId xmlns:p14="http://schemas.microsoft.com/office/powerpoint/2010/main" val="28767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03352"/>
            <a:ext cx="8210550"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19.1	</a:t>
            </a:r>
            <a:r>
              <a:rPr sz="2000" dirty="0"/>
              <a:t>Dotted-decimal</a:t>
            </a:r>
            <a:r>
              <a:rPr sz="2000" spc="-55" dirty="0"/>
              <a:t> </a:t>
            </a:r>
            <a:r>
              <a:rPr sz="2000" dirty="0"/>
              <a:t>notation</a:t>
            </a:r>
            <a:r>
              <a:rPr sz="2000" spc="-35" dirty="0"/>
              <a:t> </a:t>
            </a:r>
            <a:r>
              <a:rPr sz="2000" spc="5" dirty="0"/>
              <a:t>and</a:t>
            </a:r>
            <a:r>
              <a:rPr sz="2000" spc="-30" dirty="0"/>
              <a:t> </a:t>
            </a:r>
            <a:r>
              <a:rPr sz="2000" dirty="0"/>
              <a:t>binary</a:t>
            </a:r>
            <a:r>
              <a:rPr sz="2000" spc="-25" dirty="0"/>
              <a:t> </a:t>
            </a:r>
            <a:r>
              <a:rPr sz="2000" dirty="0"/>
              <a:t>notation</a:t>
            </a:r>
            <a:r>
              <a:rPr sz="2000" spc="-50" dirty="0"/>
              <a:t> </a:t>
            </a:r>
            <a:r>
              <a:rPr sz="2000" dirty="0"/>
              <a:t>for</a:t>
            </a:r>
            <a:r>
              <a:rPr sz="2000" spc="-10" dirty="0"/>
              <a:t> </a:t>
            </a:r>
            <a:r>
              <a:rPr sz="2000" dirty="0"/>
              <a:t>an</a:t>
            </a:r>
            <a:r>
              <a:rPr sz="2000" spc="-5" dirty="0"/>
              <a:t> </a:t>
            </a:r>
            <a:r>
              <a:rPr sz="2000" dirty="0"/>
              <a:t>IPv4</a:t>
            </a:r>
            <a:r>
              <a:rPr sz="2000" spc="-15" dirty="0"/>
              <a:t> </a:t>
            </a:r>
            <a:r>
              <a:rPr sz="2000" spc="-10" dirty="0"/>
              <a:t>address</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46125" y="2533650"/>
            <a:ext cx="7650099" cy="17907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Change</a:t>
            </a:r>
            <a:r>
              <a:rPr spc="195" dirty="0"/>
              <a:t> </a:t>
            </a:r>
            <a:r>
              <a:rPr spc="-5" dirty="0"/>
              <a:t>the</a:t>
            </a:r>
            <a:r>
              <a:rPr spc="185" dirty="0"/>
              <a:t> </a:t>
            </a:r>
            <a:r>
              <a:rPr spc="-5" dirty="0"/>
              <a:t>following</a:t>
            </a:r>
            <a:r>
              <a:rPr spc="210" dirty="0"/>
              <a:t> </a:t>
            </a:r>
            <a:r>
              <a:rPr spc="-5" dirty="0"/>
              <a:t>IPv4</a:t>
            </a:r>
            <a:r>
              <a:rPr spc="200" dirty="0"/>
              <a:t> </a:t>
            </a:r>
            <a:r>
              <a:rPr spc="-15" dirty="0"/>
              <a:t>addresses</a:t>
            </a:r>
            <a:r>
              <a:rPr spc="200" dirty="0"/>
              <a:t> </a:t>
            </a:r>
            <a:r>
              <a:rPr spc="-35" dirty="0"/>
              <a:t>from</a:t>
            </a:r>
            <a:r>
              <a:rPr spc="185" dirty="0"/>
              <a:t> </a:t>
            </a:r>
            <a:r>
              <a:rPr spc="-5" dirty="0"/>
              <a:t>binary</a:t>
            </a:r>
            <a:r>
              <a:rPr spc="200" dirty="0"/>
              <a:t> </a:t>
            </a:r>
            <a:r>
              <a:rPr spc="-5" dirty="0"/>
              <a:t>notation </a:t>
            </a:r>
            <a:r>
              <a:rPr spc="-685" dirty="0"/>
              <a:t> </a:t>
            </a:r>
            <a:r>
              <a:rPr spc="-5" dirty="0"/>
              <a:t>to</a:t>
            </a:r>
            <a:r>
              <a:rPr spc="-15" dirty="0"/>
              <a:t> </a:t>
            </a:r>
            <a:r>
              <a:rPr spc="-5" dirty="0"/>
              <a:t>dotted-decimal</a:t>
            </a:r>
            <a:r>
              <a:rPr spc="-25" dirty="0"/>
              <a:t> </a:t>
            </a:r>
            <a:r>
              <a:rPr dirty="0"/>
              <a:t>notation.</a:t>
            </a:r>
          </a:p>
        </p:txBody>
      </p:sp>
      <p:sp>
        <p:nvSpPr>
          <p:cNvPr id="3" name="object 3"/>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19.1</a:t>
            </a:r>
            <a:endParaRPr sz="1800">
              <a:latin typeface="Times New Roman"/>
              <a:cs typeface="Times New Roman"/>
            </a:endParaRPr>
          </a:p>
        </p:txBody>
      </p:sp>
      <p:pic>
        <p:nvPicPr>
          <p:cNvPr id="4" name="object 4"/>
          <p:cNvPicPr/>
          <p:nvPr/>
        </p:nvPicPr>
        <p:blipFill>
          <a:blip r:embed="rId2" cstate="print"/>
          <a:stretch>
            <a:fillRect/>
          </a:stretch>
        </p:blipFill>
        <p:spPr>
          <a:xfrm>
            <a:off x="436051" y="2381033"/>
            <a:ext cx="7229967" cy="808624"/>
          </a:xfrm>
          <a:prstGeom prst="rect">
            <a:avLst/>
          </a:prstGeom>
        </p:spPr>
      </p:pic>
      <p:sp>
        <p:nvSpPr>
          <p:cNvPr id="5" name="object 5"/>
          <p:cNvSpPr txBox="1"/>
          <p:nvPr/>
        </p:nvSpPr>
        <p:spPr>
          <a:xfrm>
            <a:off x="307340" y="3602812"/>
            <a:ext cx="8528685" cy="1305560"/>
          </a:xfrm>
          <a:prstGeom prst="rect">
            <a:avLst/>
          </a:prstGeom>
        </p:spPr>
        <p:txBody>
          <a:bodyPr vert="horz" wrap="square" lIns="0" tIns="12065" rIns="0" bIns="0" rtlCol="0">
            <a:spAutoFit/>
          </a:bodyPr>
          <a:lstStyle/>
          <a:p>
            <a:pPr marL="12700">
              <a:lnSpc>
                <a:spcPct val="100000"/>
              </a:lnSpc>
              <a:spcBef>
                <a:spcPts val="95"/>
              </a:spcBef>
            </a:pPr>
            <a:r>
              <a:rPr sz="2800" i="1" dirty="0">
                <a:solidFill>
                  <a:srgbClr val="0000FF"/>
                </a:solidFill>
                <a:latin typeface="Times New Roman"/>
                <a:cs typeface="Times New Roman"/>
              </a:rPr>
              <a:t>Solution</a:t>
            </a:r>
            <a:endParaRPr sz="2800" dirty="0">
              <a:latin typeface="Times New Roman"/>
              <a:cs typeface="Times New Roman"/>
            </a:endParaRPr>
          </a:p>
          <a:p>
            <a:pPr marL="12700" marR="5080">
              <a:lnSpc>
                <a:spcPct val="100000"/>
              </a:lnSpc>
            </a:pPr>
            <a:r>
              <a:rPr sz="2800" i="1" spc="-135" dirty="0">
                <a:latin typeface="Times New Roman"/>
                <a:cs typeface="Times New Roman"/>
              </a:rPr>
              <a:t>We</a:t>
            </a:r>
            <a:r>
              <a:rPr sz="2800" i="1" spc="85" dirty="0">
                <a:latin typeface="Times New Roman"/>
                <a:cs typeface="Times New Roman"/>
              </a:rPr>
              <a:t> </a:t>
            </a:r>
            <a:r>
              <a:rPr sz="2800" i="1" spc="-20" dirty="0">
                <a:latin typeface="Times New Roman"/>
                <a:cs typeface="Times New Roman"/>
              </a:rPr>
              <a:t>replace</a:t>
            </a:r>
            <a:r>
              <a:rPr sz="2800" i="1" spc="90" dirty="0">
                <a:latin typeface="Times New Roman"/>
                <a:cs typeface="Times New Roman"/>
              </a:rPr>
              <a:t> </a:t>
            </a:r>
            <a:r>
              <a:rPr sz="2800" i="1" spc="-5" dirty="0">
                <a:latin typeface="Times New Roman"/>
                <a:cs typeface="Times New Roman"/>
              </a:rPr>
              <a:t>each</a:t>
            </a:r>
            <a:r>
              <a:rPr sz="2800" i="1" spc="90" dirty="0">
                <a:latin typeface="Times New Roman"/>
                <a:cs typeface="Times New Roman"/>
              </a:rPr>
              <a:t> </a:t>
            </a:r>
            <a:r>
              <a:rPr sz="2800" i="1" spc="-25" dirty="0">
                <a:latin typeface="Times New Roman"/>
                <a:cs typeface="Times New Roman"/>
              </a:rPr>
              <a:t>group</a:t>
            </a:r>
            <a:r>
              <a:rPr sz="2800" i="1" spc="105" dirty="0">
                <a:latin typeface="Times New Roman"/>
                <a:cs typeface="Times New Roman"/>
              </a:rPr>
              <a:t> </a:t>
            </a:r>
            <a:r>
              <a:rPr sz="2800" i="1" dirty="0">
                <a:latin typeface="Times New Roman"/>
                <a:cs typeface="Times New Roman"/>
              </a:rPr>
              <a:t>of</a:t>
            </a:r>
            <a:r>
              <a:rPr sz="2800" i="1" spc="100" dirty="0">
                <a:latin typeface="Times New Roman"/>
                <a:cs typeface="Times New Roman"/>
              </a:rPr>
              <a:t> </a:t>
            </a:r>
            <a:r>
              <a:rPr sz="2800" i="1" spc="-5" dirty="0">
                <a:latin typeface="Times New Roman"/>
                <a:cs typeface="Times New Roman"/>
              </a:rPr>
              <a:t>8</a:t>
            </a:r>
            <a:r>
              <a:rPr sz="2800" i="1" spc="95" dirty="0">
                <a:latin typeface="Times New Roman"/>
                <a:cs typeface="Times New Roman"/>
              </a:rPr>
              <a:t> </a:t>
            </a:r>
            <a:r>
              <a:rPr sz="2800" i="1" spc="-10" dirty="0">
                <a:latin typeface="Times New Roman"/>
                <a:cs typeface="Times New Roman"/>
              </a:rPr>
              <a:t>bits</a:t>
            </a:r>
            <a:r>
              <a:rPr sz="2800" i="1" spc="100" dirty="0">
                <a:latin typeface="Times New Roman"/>
                <a:cs typeface="Times New Roman"/>
              </a:rPr>
              <a:t> </a:t>
            </a:r>
            <a:r>
              <a:rPr sz="2800" i="1" spc="-5" dirty="0">
                <a:latin typeface="Times New Roman"/>
                <a:cs typeface="Times New Roman"/>
              </a:rPr>
              <a:t>with</a:t>
            </a:r>
            <a:r>
              <a:rPr sz="2800" i="1" spc="105" dirty="0">
                <a:latin typeface="Times New Roman"/>
                <a:cs typeface="Times New Roman"/>
              </a:rPr>
              <a:t> </a:t>
            </a:r>
            <a:r>
              <a:rPr sz="2800" i="1" spc="-5" dirty="0">
                <a:latin typeface="Times New Roman"/>
                <a:cs typeface="Times New Roman"/>
              </a:rPr>
              <a:t>its</a:t>
            </a:r>
            <a:r>
              <a:rPr sz="2800" i="1" spc="95" dirty="0">
                <a:latin typeface="Times New Roman"/>
                <a:cs typeface="Times New Roman"/>
              </a:rPr>
              <a:t> </a:t>
            </a:r>
            <a:r>
              <a:rPr sz="2800" i="1" spc="-5" dirty="0">
                <a:latin typeface="Times New Roman"/>
                <a:cs typeface="Times New Roman"/>
              </a:rPr>
              <a:t>equivalent</a:t>
            </a:r>
            <a:r>
              <a:rPr sz="2800" i="1" spc="95" dirty="0">
                <a:latin typeface="Times New Roman"/>
                <a:cs typeface="Times New Roman"/>
              </a:rPr>
              <a:t> </a:t>
            </a:r>
            <a:r>
              <a:rPr sz="2800" i="1" spc="-5" dirty="0">
                <a:latin typeface="Times New Roman"/>
                <a:cs typeface="Times New Roman"/>
              </a:rPr>
              <a:t>decimal </a:t>
            </a:r>
            <a:r>
              <a:rPr sz="2800" i="1" spc="-685" dirty="0">
                <a:latin typeface="Times New Roman"/>
                <a:cs typeface="Times New Roman"/>
              </a:rPr>
              <a:t> </a:t>
            </a:r>
            <a:r>
              <a:rPr sz="2800" i="1" spc="-5" dirty="0">
                <a:latin typeface="Times New Roman"/>
                <a:cs typeface="Times New Roman"/>
              </a:rPr>
              <a:t>number</a:t>
            </a:r>
            <a:r>
              <a:rPr sz="2800" i="1" spc="-10" dirty="0">
                <a:latin typeface="Times New Roman"/>
                <a:cs typeface="Times New Roman"/>
              </a:rPr>
              <a:t> (see</a:t>
            </a:r>
            <a:r>
              <a:rPr sz="2800" i="1" spc="-35" dirty="0">
                <a:latin typeface="Times New Roman"/>
                <a:cs typeface="Times New Roman"/>
              </a:rPr>
              <a:t> </a:t>
            </a:r>
            <a:r>
              <a:rPr sz="2800" i="1" spc="-5" dirty="0">
                <a:latin typeface="Times New Roman"/>
                <a:cs typeface="Times New Roman"/>
              </a:rPr>
              <a:t>Appendix B)</a:t>
            </a:r>
            <a:r>
              <a:rPr sz="2800" i="1" spc="10" dirty="0">
                <a:latin typeface="Times New Roman"/>
                <a:cs typeface="Times New Roman"/>
              </a:rPr>
              <a:t> </a:t>
            </a:r>
            <a:r>
              <a:rPr sz="2800" i="1" dirty="0">
                <a:latin typeface="Times New Roman"/>
                <a:cs typeface="Times New Roman"/>
              </a:rPr>
              <a:t>and</a:t>
            </a:r>
            <a:r>
              <a:rPr sz="2800" i="1" spc="-10" dirty="0">
                <a:latin typeface="Times New Roman"/>
                <a:cs typeface="Times New Roman"/>
              </a:rPr>
              <a:t> </a:t>
            </a:r>
            <a:r>
              <a:rPr sz="2800" i="1" dirty="0">
                <a:latin typeface="Times New Roman"/>
                <a:cs typeface="Times New Roman"/>
              </a:rPr>
              <a:t>add</a:t>
            </a:r>
            <a:r>
              <a:rPr sz="2800" i="1" spc="-10" dirty="0">
                <a:latin typeface="Times New Roman"/>
                <a:cs typeface="Times New Roman"/>
              </a:rPr>
              <a:t> </a:t>
            </a:r>
            <a:r>
              <a:rPr sz="2800" i="1" spc="-5" dirty="0">
                <a:latin typeface="Times New Roman"/>
                <a:cs typeface="Times New Roman"/>
              </a:rPr>
              <a:t>dots</a:t>
            </a:r>
            <a:r>
              <a:rPr sz="2800" i="1" spc="-10" dirty="0">
                <a:latin typeface="Times New Roman"/>
                <a:cs typeface="Times New Roman"/>
              </a:rPr>
              <a:t> </a:t>
            </a:r>
            <a:r>
              <a:rPr sz="2800" i="1" dirty="0">
                <a:latin typeface="Times New Roman"/>
                <a:cs typeface="Times New Roman"/>
              </a:rPr>
              <a:t>for</a:t>
            </a:r>
            <a:r>
              <a:rPr sz="2800" i="1" spc="-10" dirty="0">
                <a:latin typeface="Times New Roman"/>
                <a:cs typeface="Times New Roman"/>
              </a:rPr>
              <a:t> </a:t>
            </a:r>
            <a:r>
              <a:rPr sz="2800" i="1" dirty="0">
                <a:latin typeface="Times New Roman"/>
                <a:cs typeface="Times New Roman"/>
              </a:rPr>
              <a:t>separation.</a:t>
            </a:r>
            <a:endParaRPr sz="28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9</a:t>
            </a:fld>
            <a:endParaRPr spc="-5" dirty="0"/>
          </a:p>
        </p:txBody>
      </p:sp>
      <p:sp>
        <p:nvSpPr>
          <p:cNvPr id="8" name="TextBox 7">
            <a:extLst>
              <a:ext uri="{FF2B5EF4-FFF2-40B4-BE49-F238E27FC236}">
                <a16:creationId xmlns:a16="http://schemas.microsoft.com/office/drawing/2014/main" id="{B6121310-7B3B-118F-E190-91C93FB3D5E3}"/>
              </a:ext>
            </a:extLst>
          </p:cNvPr>
          <p:cNvSpPr txBox="1"/>
          <p:nvPr/>
        </p:nvSpPr>
        <p:spPr>
          <a:xfrm>
            <a:off x="3305680" y="5209587"/>
            <a:ext cx="1490708" cy="954107"/>
          </a:xfrm>
          <a:prstGeom prst="rect">
            <a:avLst/>
          </a:prstGeom>
          <a:noFill/>
        </p:spPr>
        <p:txBody>
          <a:bodyPr wrap="square" rtlCol="0">
            <a:spAutoFit/>
          </a:bodyPr>
          <a:lstStyle/>
          <a:p>
            <a:pPr marL="342900" indent="-342900">
              <a:buAutoNum type="alphaLcPeriod"/>
            </a:pPr>
            <a:r>
              <a:rPr lang="en-IN" sz="2800" dirty="0">
                <a:latin typeface="Times New Roman" panose="02020603050405020304" pitchFamily="18" charset="0"/>
                <a:cs typeface="Times New Roman" panose="02020603050405020304" pitchFamily="18" charset="0"/>
              </a:rPr>
              <a:t>????</a:t>
            </a:r>
          </a:p>
          <a:p>
            <a:pPr marL="342900" indent="-342900">
              <a:buAutoNum type="alphaLcPeriod"/>
            </a:pPr>
            <a:r>
              <a:rPr lang="en-IN" sz="2800"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17000"/>
    </mc:Choice>
    <mc:Fallback xmlns="">
      <p:transition spd="slow" advTm="17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2938</Words>
  <Application>Microsoft Office PowerPoint</Application>
  <PresentationFormat>On-screen Show (4:3)</PresentationFormat>
  <Paragraphs>296</Paragraphs>
  <Slides>45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华文细黑</vt:lpstr>
      <vt:lpstr>Arial</vt:lpstr>
      <vt:lpstr>Arial</vt:lpstr>
      <vt:lpstr>Calibri</vt:lpstr>
      <vt:lpstr>FrutigerNext LT Bold</vt:lpstr>
      <vt:lpstr>Times New Roman</vt:lpstr>
      <vt:lpstr>urw-din</vt:lpstr>
      <vt:lpstr>Wingdings</vt:lpstr>
      <vt:lpstr>Office Theme</vt:lpstr>
      <vt:lpstr>PowerPoint Presentation</vt:lpstr>
      <vt:lpstr>IP address is an address having information about how to reach a specific host, especially outside the LAN. An IP address is a 32 bit unique address having an address space of 232.</vt:lpstr>
      <vt:lpstr>Note</vt:lpstr>
      <vt:lpstr>Note</vt:lpstr>
      <vt:lpstr>Note</vt:lpstr>
      <vt:lpstr>PowerPoint Presentation</vt:lpstr>
      <vt:lpstr>IPv4 address is divided into two parts  Network ID Host ID </vt:lpstr>
      <vt:lpstr>Figure 19.1 Dotted-decimal notation and binary notation for an IPv4 address</vt:lpstr>
      <vt:lpstr>Change the following IPv4 addresses from binary notation  to dotted-decimal notation.</vt:lpstr>
      <vt:lpstr>Change the following IPv4 addresses from dotted-decimal  notation to binary notation.</vt:lpstr>
      <vt:lpstr>PowerPoint Presentation</vt:lpstr>
      <vt:lpstr>Find the error, if any, in the following IPv4 addresses.</vt:lpstr>
      <vt:lpstr>Note</vt:lpstr>
      <vt:lpstr>Figure 19.2 Finding the classes in binary and dotted-decimal notation</vt:lpstr>
      <vt:lpstr>Find the class of each address.</vt:lpstr>
      <vt:lpstr>Table 19.1 Number of blocks and block size in classful IPv4 addressing</vt:lpstr>
      <vt:lpstr>Note</vt:lpstr>
      <vt:lpstr>PowerPoint Presentation</vt:lpstr>
      <vt:lpstr>PowerPoint Presentation</vt:lpstr>
      <vt:lpstr>Table 19.2 Default masks for classful addressing</vt:lpstr>
      <vt:lpstr>PowerPoint Presentation</vt:lpstr>
      <vt:lpstr>PowerPoint Presentation</vt:lpstr>
      <vt:lpstr>PowerPoint Presentation</vt:lpstr>
      <vt:lpstr>Addressing Limitations</vt:lpstr>
      <vt:lpstr>PowerPoint Presentation</vt:lpstr>
      <vt:lpstr>Note</vt:lpstr>
      <vt:lpstr>Figure 19.3 A block of 16 addresses granted to a small organization</vt:lpstr>
      <vt:lpstr>Subnet Mask </vt:lpstr>
      <vt:lpstr>Default Subnet Mask</vt:lpstr>
      <vt:lpstr>Address Planning</vt:lpstr>
      <vt:lpstr>Case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Parambir Singh</cp:lastModifiedBy>
  <cp:revision>47</cp:revision>
  <dcterms:created xsi:type="dcterms:W3CDTF">2022-09-27T03:45:34Z</dcterms:created>
  <dcterms:modified xsi:type="dcterms:W3CDTF">2023-09-27T06:35:11Z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2017-03-20T00:00:00Z</vt:filetime>
  </property>
  <property fmtid="{D5CDD505-2E9C-101B-9397-08002B2CF9AE}" pid="3" name="Creator">
    <vt:lpwstr>Microsoft® Office PowerPoint® 2007</vt:lpwstr>
  </property>
  <property fmtid="{D5CDD505-2E9C-101B-9397-08002B2CF9AE}" pid="4" name="LastSaved">
    <vt:filetime>2022-09-27T00:00:00Z</vt:filetime>
  </property>
</Properties>
</file>