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1837E-3628-4FBC-B3E2-0AAF0C06225D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78193-7A42-49E8-9170-FBED09CBA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2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igital_communication/digital_communication_line_codes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Digital Communication - Line Codes | </a:t>
            </a:r>
            <a:r>
              <a:rPr lang="fr-FR" dirty="0" err="1">
                <a:hlinkClick r:id="rId3"/>
              </a:rPr>
              <a:t>Tutorialspoint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78193-7A42-49E8-9170-FBED09CBA06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57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639521"/>
            <a:ext cx="7767319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3159709"/>
            <a:ext cx="7531734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2635376"/>
            <a:ext cx="3648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32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39521"/>
            <a:ext cx="71361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15079" algn="l"/>
              </a:tabLst>
            </a:pPr>
            <a:r>
              <a:rPr sz="3600" dirty="0"/>
              <a:t>Considerations</a:t>
            </a:r>
            <a:r>
              <a:rPr sz="3600" spc="15" dirty="0"/>
              <a:t> </a:t>
            </a:r>
            <a:r>
              <a:rPr sz="3600" dirty="0"/>
              <a:t>for	</a:t>
            </a:r>
            <a:r>
              <a:rPr sz="3600" spc="-5" dirty="0"/>
              <a:t>choosing</a:t>
            </a:r>
            <a:r>
              <a:rPr sz="3600" spc="-30" dirty="0"/>
              <a:t> </a:t>
            </a:r>
            <a:r>
              <a:rPr sz="3600" dirty="0"/>
              <a:t>a</a:t>
            </a:r>
            <a:r>
              <a:rPr sz="3600" spc="-40" dirty="0"/>
              <a:t> </a:t>
            </a:r>
            <a:r>
              <a:rPr sz="3600" dirty="0"/>
              <a:t>good </a:t>
            </a:r>
            <a:r>
              <a:rPr sz="3600" spc="-1110" dirty="0"/>
              <a:t> </a:t>
            </a:r>
            <a:r>
              <a:rPr sz="3600" spc="-5" dirty="0"/>
              <a:t>signal element</a:t>
            </a:r>
            <a:r>
              <a:rPr sz="3600" spc="25" dirty="0"/>
              <a:t> </a:t>
            </a:r>
            <a:r>
              <a:rPr sz="3600" spc="-5" dirty="0"/>
              <a:t>referred</a:t>
            </a:r>
            <a:r>
              <a:rPr sz="3600" spc="10" dirty="0"/>
              <a:t> </a:t>
            </a:r>
            <a:r>
              <a:rPr sz="3600" spc="-5" dirty="0"/>
              <a:t>to</a:t>
            </a:r>
            <a:r>
              <a:rPr sz="3600" spc="-10" dirty="0"/>
              <a:t> </a:t>
            </a:r>
            <a:r>
              <a:rPr sz="3600" dirty="0"/>
              <a:t>as</a:t>
            </a:r>
            <a:r>
              <a:rPr sz="3600" spc="-5" dirty="0"/>
              <a:t> </a:t>
            </a:r>
            <a:r>
              <a:rPr sz="3600" dirty="0"/>
              <a:t>line </a:t>
            </a:r>
            <a:r>
              <a:rPr sz="3600" spc="5" dirty="0"/>
              <a:t> </a:t>
            </a:r>
            <a:r>
              <a:rPr sz="3600" spc="-5" dirty="0"/>
              <a:t>encoding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spc="-55" dirty="0"/>
              <a:t> </a:t>
            </a:r>
            <a:r>
              <a:rPr spc="-5" dirty="0"/>
              <a:t>encoding</a:t>
            </a:r>
            <a:r>
              <a:rPr spc="-50" dirty="0"/>
              <a:t> </a:t>
            </a:r>
            <a:r>
              <a:rPr spc="-5" dirty="0"/>
              <a:t>C/Cs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57237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DC</a:t>
            </a:r>
            <a:r>
              <a:rPr lang="en-IN" sz="3200" dirty="0">
                <a:solidFill>
                  <a:srgbClr val="FF0000"/>
                </a:solidFill>
                <a:latin typeface="Tahoma"/>
                <a:cs typeface="Tahoma"/>
              </a:rPr>
              <a:t>(Data Current) Component:- </a:t>
            </a:r>
            <a:r>
              <a:rPr lang="en-IN" sz="3200" dirty="0">
                <a:latin typeface="Tahoma"/>
                <a:cs typeface="Tahoma"/>
              </a:rPr>
              <a:t>the average amplitude of a unipolar encoded signal in nonzero. This creates what is called DC(direct signal component) a component with nonzero frequency.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spc="-55" dirty="0"/>
              <a:t> </a:t>
            </a:r>
            <a:r>
              <a:rPr spc="-5" dirty="0"/>
              <a:t>encoding</a:t>
            </a:r>
            <a:r>
              <a:rPr spc="-50" dirty="0"/>
              <a:t> </a:t>
            </a:r>
            <a:r>
              <a:rPr spc="-5" dirty="0"/>
              <a:t>C/Cs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485" y="2011502"/>
            <a:ext cx="7600315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28829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tabLst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Self synchronization </a:t>
            </a:r>
            <a:r>
              <a:rPr lang="en-IN" sz="3200" dirty="0">
                <a:latin typeface="Tahoma"/>
                <a:cs typeface="Tahoma"/>
              </a:rPr>
              <a:t>–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lang="en-IN" sz="3200" spc="-5" dirty="0">
                <a:latin typeface="Tahoma"/>
                <a:cs typeface="Tahoma"/>
              </a:rPr>
              <a:t>When a signal is unvarying, the receiver cannot determine the beginning and ending of each bit.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91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4.3	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Effect</a:t>
            </a:r>
            <a:r>
              <a:rPr sz="2000" b="1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lack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synchronization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387" y="1600136"/>
            <a:ext cx="6627749" cy="42162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4.3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3012" y="4025900"/>
            <a:ext cx="6656705" cy="455930"/>
            <a:chOff x="1243012" y="4025900"/>
            <a:chExt cx="6656705" cy="4559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0226" y="4083113"/>
              <a:ext cx="6542024" cy="3413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43012" y="4025899"/>
              <a:ext cx="6656705" cy="455930"/>
            </a:xfrm>
            <a:custGeom>
              <a:avLst/>
              <a:gdLst/>
              <a:ahLst/>
              <a:cxnLst/>
              <a:rect l="l" t="t" r="r" b="b"/>
              <a:pathLst>
                <a:path w="6656705" h="455929">
                  <a:moveTo>
                    <a:pt x="6610667" y="45720"/>
                  </a:moveTo>
                  <a:lnTo>
                    <a:pt x="45656" y="45720"/>
                  </a:lnTo>
                  <a:lnTo>
                    <a:pt x="45656" y="57150"/>
                  </a:lnTo>
                  <a:lnTo>
                    <a:pt x="45656" y="398780"/>
                  </a:lnTo>
                  <a:lnTo>
                    <a:pt x="45656" y="410210"/>
                  </a:lnTo>
                  <a:lnTo>
                    <a:pt x="6610667" y="410210"/>
                  </a:lnTo>
                  <a:lnTo>
                    <a:pt x="6610667" y="398780"/>
                  </a:lnTo>
                  <a:lnTo>
                    <a:pt x="57086" y="398780"/>
                  </a:lnTo>
                  <a:lnTo>
                    <a:pt x="57086" y="57150"/>
                  </a:lnTo>
                  <a:lnTo>
                    <a:pt x="6599237" y="57150"/>
                  </a:lnTo>
                  <a:lnTo>
                    <a:pt x="6599237" y="398399"/>
                  </a:lnTo>
                  <a:lnTo>
                    <a:pt x="6610667" y="398399"/>
                  </a:lnTo>
                  <a:lnTo>
                    <a:pt x="6610667" y="57150"/>
                  </a:lnTo>
                  <a:lnTo>
                    <a:pt x="6610667" y="45720"/>
                  </a:lnTo>
                  <a:close/>
                </a:path>
                <a:path w="6656705" h="455929">
                  <a:moveTo>
                    <a:pt x="6656387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421640"/>
                  </a:lnTo>
                  <a:lnTo>
                    <a:pt x="0" y="455930"/>
                  </a:lnTo>
                  <a:lnTo>
                    <a:pt x="6656387" y="455930"/>
                  </a:lnTo>
                  <a:lnTo>
                    <a:pt x="6656387" y="421640"/>
                  </a:lnTo>
                  <a:lnTo>
                    <a:pt x="34226" y="421640"/>
                  </a:lnTo>
                  <a:lnTo>
                    <a:pt x="34226" y="34290"/>
                  </a:lnTo>
                  <a:lnTo>
                    <a:pt x="6622097" y="34290"/>
                  </a:lnTo>
                  <a:lnTo>
                    <a:pt x="6622097" y="421259"/>
                  </a:lnTo>
                  <a:lnTo>
                    <a:pt x="6656387" y="421259"/>
                  </a:lnTo>
                  <a:lnTo>
                    <a:pt x="6656387" y="34290"/>
                  </a:lnTo>
                  <a:lnTo>
                    <a:pt x="66563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7340" y="935481"/>
            <a:ext cx="860552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In a digital transmission, the </a:t>
            </a:r>
            <a:r>
              <a:rPr sz="2800" b="1" i="1" spc="-10" dirty="0">
                <a:latin typeface="Times New Roman"/>
                <a:cs typeface="Times New Roman"/>
              </a:rPr>
              <a:t>receiver </a:t>
            </a:r>
            <a:r>
              <a:rPr sz="2800" b="1" i="1" spc="-5" dirty="0">
                <a:latin typeface="Times New Roman"/>
                <a:cs typeface="Times New Roman"/>
              </a:rPr>
              <a:t>clock is 0.1 percent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faster than the sender clock. How </a:t>
            </a:r>
            <a:r>
              <a:rPr sz="2800" b="1" i="1" dirty="0">
                <a:latin typeface="Times New Roman"/>
                <a:cs typeface="Times New Roman"/>
              </a:rPr>
              <a:t>many </a:t>
            </a:r>
            <a:r>
              <a:rPr sz="2800" b="1" i="1" spc="-5" dirty="0">
                <a:latin typeface="Times New Roman"/>
                <a:cs typeface="Times New Roman"/>
              </a:rPr>
              <a:t>extra bits per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does</a:t>
            </a:r>
            <a:r>
              <a:rPr sz="2800" b="1" i="1" spc="1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1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receiver</a:t>
            </a:r>
            <a:r>
              <a:rPr sz="2800" b="1" i="1" spc="11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receive</a:t>
            </a:r>
            <a:r>
              <a:rPr sz="2800" b="1" i="1" spc="1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spc="11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the</a:t>
            </a:r>
            <a:r>
              <a:rPr sz="2800" b="1" i="1" spc="11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1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11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kbps? </a:t>
            </a:r>
            <a:r>
              <a:rPr sz="2800" b="1" i="1" spc="-5" dirty="0">
                <a:latin typeface="Times New Roman"/>
                <a:cs typeface="Times New Roman"/>
              </a:rPr>
              <a:t>How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many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1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81280">
              <a:lnSpc>
                <a:spcPts val="3360"/>
              </a:lnSpc>
              <a:spcBef>
                <a:spcPts val="305"/>
              </a:spcBef>
              <a:tabLst>
                <a:tab pos="715010" algn="l"/>
                <a:tab pos="1237615" algn="l"/>
                <a:tab pos="2478405" algn="l"/>
                <a:tab pos="3361054" algn="l"/>
                <a:tab pos="5139690" algn="l"/>
                <a:tab pos="6920230" algn="l"/>
                <a:tab pos="7981315" algn="l"/>
              </a:tabLst>
            </a:pPr>
            <a:r>
              <a:rPr sz="2950" spc="-65" dirty="0">
                <a:latin typeface="SimSun-ExtB"/>
                <a:cs typeface="SimSun-ExtB"/>
              </a:rPr>
              <a:t>A</a:t>
            </a:r>
            <a:r>
              <a:rPr sz="2950" spc="-80" dirty="0">
                <a:latin typeface="SimSun-ExtB"/>
                <a:cs typeface="SimSun-ExtB"/>
              </a:rPr>
              <a:t>t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-80" dirty="0">
                <a:latin typeface="SimSun-ExtB"/>
                <a:cs typeface="SimSun-ExtB"/>
              </a:rPr>
              <a:t>1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-80" dirty="0">
                <a:latin typeface="SimSun-ExtB"/>
                <a:cs typeface="SimSun-ExtB"/>
              </a:rPr>
              <a:t>k</a:t>
            </a:r>
            <a:r>
              <a:rPr sz="2950" spc="-60" dirty="0">
                <a:latin typeface="SimSun-ExtB"/>
                <a:cs typeface="SimSun-ExtB"/>
              </a:rPr>
              <a:t>b</a:t>
            </a:r>
            <a:r>
              <a:rPr sz="2950" spc="-70" dirty="0">
                <a:latin typeface="SimSun-ExtB"/>
                <a:cs typeface="SimSun-ExtB"/>
              </a:rPr>
              <a:t>ps</a:t>
            </a:r>
            <a:r>
              <a:rPr sz="2950" spc="-80" dirty="0">
                <a:latin typeface="SimSun-ExtB"/>
                <a:cs typeface="SimSun-ExtB"/>
              </a:rPr>
              <a:t>,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-70" dirty="0">
                <a:latin typeface="SimSun-ExtB"/>
                <a:cs typeface="SimSun-ExtB"/>
              </a:rPr>
              <a:t>t</a:t>
            </a:r>
            <a:r>
              <a:rPr sz="2950" spc="-80" dirty="0">
                <a:latin typeface="SimSun-ExtB"/>
                <a:cs typeface="SimSun-ExtB"/>
              </a:rPr>
              <a:t>he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-80" dirty="0">
                <a:latin typeface="SimSun-ExtB"/>
                <a:cs typeface="SimSun-ExtB"/>
              </a:rPr>
              <a:t>r</a:t>
            </a:r>
            <a:r>
              <a:rPr sz="2950" spc="-60" dirty="0">
                <a:latin typeface="SimSun-ExtB"/>
                <a:cs typeface="SimSun-ExtB"/>
              </a:rPr>
              <a:t>e</a:t>
            </a:r>
            <a:r>
              <a:rPr sz="2950" spc="-70" dirty="0">
                <a:latin typeface="SimSun-ExtB"/>
                <a:cs typeface="SimSun-ExtB"/>
              </a:rPr>
              <a:t>ce</a:t>
            </a:r>
            <a:r>
              <a:rPr sz="2950" spc="-80" dirty="0">
                <a:latin typeface="SimSun-ExtB"/>
                <a:cs typeface="SimSun-ExtB"/>
              </a:rPr>
              <a:t>i</a:t>
            </a:r>
            <a:r>
              <a:rPr sz="2950" spc="-60" dirty="0">
                <a:latin typeface="SimSun-ExtB"/>
                <a:cs typeface="SimSun-ExtB"/>
              </a:rPr>
              <a:t>v</a:t>
            </a:r>
            <a:r>
              <a:rPr sz="2950" spc="-70" dirty="0">
                <a:latin typeface="SimSun-ExtB"/>
                <a:cs typeface="SimSun-ExtB"/>
              </a:rPr>
              <a:t>e</a:t>
            </a:r>
            <a:r>
              <a:rPr sz="2950" spc="-80" dirty="0">
                <a:latin typeface="SimSun-ExtB"/>
                <a:cs typeface="SimSun-ExtB"/>
              </a:rPr>
              <a:t>r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-70" dirty="0">
                <a:latin typeface="SimSun-ExtB"/>
                <a:cs typeface="SimSun-ExtB"/>
              </a:rPr>
              <a:t>re</a:t>
            </a:r>
            <a:r>
              <a:rPr sz="2950" spc="-80" dirty="0">
                <a:latin typeface="SimSun-ExtB"/>
                <a:cs typeface="SimSun-ExtB"/>
              </a:rPr>
              <a:t>c</a:t>
            </a:r>
            <a:r>
              <a:rPr sz="2950" spc="-60" dirty="0">
                <a:latin typeface="SimSun-ExtB"/>
                <a:cs typeface="SimSun-ExtB"/>
              </a:rPr>
              <a:t>e</a:t>
            </a:r>
            <a:r>
              <a:rPr sz="2950" spc="-70" dirty="0">
                <a:latin typeface="SimSun-ExtB"/>
                <a:cs typeface="SimSun-ExtB"/>
              </a:rPr>
              <a:t>ive</a:t>
            </a:r>
            <a:r>
              <a:rPr sz="2950" spc="-80" dirty="0">
                <a:latin typeface="SimSun-ExtB"/>
                <a:cs typeface="SimSun-ExtB"/>
              </a:rPr>
              <a:t>s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-80" dirty="0">
                <a:latin typeface="SimSun-ExtB"/>
                <a:cs typeface="SimSun-ExtB"/>
              </a:rPr>
              <a:t>1</a:t>
            </a:r>
            <a:r>
              <a:rPr sz="2950" spc="-60" dirty="0">
                <a:latin typeface="SimSun-ExtB"/>
                <a:cs typeface="SimSun-ExtB"/>
              </a:rPr>
              <a:t>0</a:t>
            </a:r>
            <a:r>
              <a:rPr sz="2950" spc="-70" dirty="0">
                <a:latin typeface="SimSun-ExtB"/>
                <a:cs typeface="SimSun-ExtB"/>
              </a:rPr>
              <a:t>0</a:t>
            </a:r>
            <a:r>
              <a:rPr sz="2950" spc="-80" dirty="0">
                <a:latin typeface="SimSun-ExtB"/>
                <a:cs typeface="SimSun-ExtB"/>
              </a:rPr>
              <a:t>1</a:t>
            </a:r>
            <a:r>
              <a:rPr sz="2950" dirty="0">
                <a:latin typeface="SimSun-ExtB"/>
                <a:cs typeface="SimSun-ExtB"/>
              </a:rPr>
              <a:t>	</a:t>
            </a:r>
            <a:r>
              <a:rPr sz="2950" spc="-75" dirty="0">
                <a:latin typeface="SimSun-ExtB"/>
                <a:cs typeface="SimSun-ExtB"/>
              </a:rPr>
              <a:t>bps  </a:t>
            </a:r>
            <a:r>
              <a:rPr sz="2950" spc="-65" dirty="0">
                <a:latin typeface="SimSun-ExtB"/>
                <a:cs typeface="SimSun-ExtB"/>
              </a:rPr>
              <a:t>instead</a:t>
            </a:r>
            <a:r>
              <a:rPr sz="2950" spc="-8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of</a:t>
            </a:r>
            <a:r>
              <a:rPr sz="2950" spc="-55" dirty="0">
                <a:latin typeface="SimSun-ExtB"/>
                <a:cs typeface="SimSun-ExtB"/>
              </a:rPr>
              <a:t> </a:t>
            </a:r>
            <a:r>
              <a:rPr sz="2950" spc="-65" dirty="0">
                <a:latin typeface="SimSun-ExtB"/>
                <a:cs typeface="SimSun-ExtB"/>
              </a:rPr>
              <a:t>1000</a:t>
            </a:r>
            <a:r>
              <a:rPr sz="2950" spc="-70" dirty="0">
                <a:latin typeface="SimSun-ExtB"/>
                <a:cs typeface="SimSun-ExtB"/>
              </a:rPr>
              <a:t> </a:t>
            </a:r>
            <a:r>
              <a:rPr sz="2950" spc="-65" dirty="0">
                <a:latin typeface="SimSun-ExtB"/>
                <a:cs typeface="SimSun-ExtB"/>
              </a:rPr>
              <a:t>bps.</a:t>
            </a:r>
            <a:endParaRPr sz="29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SimSun-ExtB"/>
              <a:cs typeface="SimSun-ExtB"/>
            </a:endParaRPr>
          </a:p>
          <a:p>
            <a:pPr marL="88900" marR="5080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At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Mbps,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receiver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receives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1,001,000</a:t>
            </a:r>
            <a:r>
              <a:rPr sz="2800" b="1" i="1" spc="22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bps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instead</a:t>
            </a:r>
            <a:r>
              <a:rPr sz="2800" b="1" i="1" spc="23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of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1,000,000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bps.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2287" y="5808979"/>
            <a:ext cx="8098155" cy="420370"/>
            <a:chOff x="522287" y="5808979"/>
            <a:chExt cx="8098155" cy="42037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437" y="5865813"/>
              <a:ext cx="7965887" cy="3063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2287" y="5808979"/>
              <a:ext cx="8098155" cy="420370"/>
            </a:xfrm>
            <a:custGeom>
              <a:avLst/>
              <a:gdLst/>
              <a:ahLst/>
              <a:cxnLst/>
              <a:rect l="l" t="t" r="r" b="b"/>
              <a:pathLst>
                <a:path w="8098155" h="420370">
                  <a:moveTo>
                    <a:pt x="8052117" y="45720"/>
                  </a:moveTo>
                  <a:lnTo>
                    <a:pt x="8040687" y="45720"/>
                  </a:lnTo>
                  <a:lnTo>
                    <a:pt x="8040687" y="57150"/>
                  </a:lnTo>
                  <a:lnTo>
                    <a:pt x="8040687" y="363220"/>
                  </a:lnTo>
                  <a:lnTo>
                    <a:pt x="57150" y="363220"/>
                  </a:lnTo>
                  <a:lnTo>
                    <a:pt x="57150" y="57150"/>
                  </a:lnTo>
                  <a:lnTo>
                    <a:pt x="8040687" y="57150"/>
                  </a:lnTo>
                  <a:lnTo>
                    <a:pt x="8040687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363220"/>
                  </a:lnTo>
                  <a:lnTo>
                    <a:pt x="45720" y="374650"/>
                  </a:lnTo>
                  <a:lnTo>
                    <a:pt x="8052117" y="374650"/>
                  </a:lnTo>
                  <a:lnTo>
                    <a:pt x="8052117" y="363220"/>
                  </a:lnTo>
                  <a:lnTo>
                    <a:pt x="8052117" y="57150"/>
                  </a:lnTo>
                  <a:lnTo>
                    <a:pt x="8052117" y="56832"/>
                  </a:lnTo>
                  <a:lnTo>
                    <a:pt x="8052117" y="45720"/>
                  </a:lnTo>
                  <a:close/>
                </a:path>
                <a:path w="8098155" h="420370">
                  <a:moveTo>
                    <a:pt x="8097837" y="0"/>
                  </a:moveTo>
                  <a:lnTo>
                    <a:pt x="8063547" y="0"/>
                  </a:lnTo>
                  <a:lnTo>
                    <a:pt x="8063547" y="34290"/>
                  </a:lnTo>
                  <a:lnTo>
                    <a:pt x="8063547" y="386080"/>
                  </a:lnTo>
                  <a:lnTo>
                    <a:pt x="34290" y="386080"/>
                  </a:lnTo>
                  <a:lnTo>
                    <a:pt x="34290" y="34290"/>
                  </a:lnTo>
                  <a:lnTo>
                    <a:pt x="8063547" y="34290"/>
                  </a:lnTo>
                  <a:lnTo>
                    <a:pt x="8063547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86080"/>
                  </a:lnTo>
                  <a:lnTo>
                    <a:pt x="0" y="420370"/>
                  </a:lnTo>
                  <a:lnTo>
                    <a:pt x="8097837" y="420370"/>
                  </a:lnTo>
                  <a:lnTo>
                    <a:pt x="8097837" y="386080"/>
                  </a:lnTo>
                  <a:lnTo>
                    <a:pt x="8097837" y="34290"/>
                  </a:lnTo>
                  <a:lnTo>
                    <a:pt x="8097837" y="33972"/>
                  </a:lnTo>
                  <a:lnTo>
                    <a:pt x="80978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723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spc="-55" dirty="0"/>
              <a:t> </a:t>
            </a:r>
            <a:r>
              <a:rPr spc="-5" dirty="0"/>
              <a:t>encoding</a:t>
            </a:r>
            <a:r>
              <a:rPr spc="-50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442200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099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Error </a:t>
            </a:r>
            <a:r>
              <a:rPr sz="3200" dirty="0">
                <a:latin typeface="Tahoma"/>
                <a:cs typeface="Tahoma"/>
              </a:rPr>
              <a:t>detection - </a:t>
            </a:r>
            <a:r>
              <a:rPr sz="3200" spc="-5" dirty="0">
                <a:latin typeface="Tahoma"/>
                <a:cs typeface="Tahoma"/>
              </a:rPr>
              <a:t>errors </a:t>
            </a:r>
            <a:r>
              <a:rPr sz="3200" dirty="0">
                <a:latin typeface="Tahoma"/>
                <a:cs typeface="Tahoma"/>
              </a:rPr>
              <a:t>occur during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transmission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due </a:t>
            </a:r>
            <a:r>
              <a:rPr sz="3200" spc="-5" dirty="0">
                <a:latin typeface="Tahoma"/>
                <a:cs typeface="Tahoma"/>
              </a:rPr>
              <a:t>to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impairments.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Some </a:t>
            </a:r>
            <a:r>
              <a:rPr sz="3200" dirty="0">
                <a:latin typeface="Tahoma"/>
                <a:cs typeface="Tahoma"/>
              </a:rPr>
              <a:t>codes are </a:t>
            </a:r>
            <a:r>
              <a:rPr sz="3200" spc="-5" dirty="0">
                <a:latin typeface="Tahoma"/>
                <a:cs typeface="Tahoma"/>
              </a:rPr>
              <a:t>constructed such that </a:t>
            </a:r>
            <a:r>
              <a:rPr sz="3200" dirty="0">
                <a:latin typeface="Tahoma"/>
                <a:cs typeface="Tahoma"/>
              </a:rPr>
              <a:t> when an </a:t>
            </a:r>
            <a:r>
              <a:rPr sz="3200" spc="-5" dirty="0">
                <a:latin typeface="Tahoma"/>
                <a:cs typeface="Tahoma"/>
              </a:rPr>
              <a:t>error </a:t>
            </a:r>
            <a:r>
              <a:rPr sz="3200" dirty="0">
                <a:latin typeface="Tahoma"/>
                <a:cs typeface="Tahoma"/>
              </a:rPr>
              <a:t>occurs it can be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detected. </a:t>
            </a:r>
            <a:r>
              <a:rPr sz="3200" spc="-5" dirty="0">
                <a:latin typeface="Tahoma"/>
                <a:cs typeface="Tahoma"/>
              </a:rPr>
              <a:t>For example: </a:t>
            </a:r>
            <a:r>
              <a:rPr sz="3200" dirty="0">
                <a:latin typeface="Tahoma"/>
                <a:cs typeface="Tahoma"/>
              </a:rPr>
              <a:t>a particular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signal transition </a:t>
            </a:r>
            <a:r>
              <a:rPr sz="3200" dirty="0">
                <a:latin typeface="Tahoma"/>
                <a:cs typeface="Tahoma"/>
              </a:rPr>
              <a:t>is not part of </a:t>
            </a:r>
            <a:r>
              <a:rPr sz="3200" spc="-5" dirty="0">
                <a:latin typeface="Tahoma"/>
                <a:cs typeface="Tahoma"/>
              </a:rPr>
              <a:t>the code.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When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occurs,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receiver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will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know 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symbol error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has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occurred.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spc="-55" dirty="0"/>
              <a:t> </a:t>
            </a:r>
            <a:r>
              <a:rPr spc="-5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214234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Noise </a:t>
            </a:r>
            <a:r>
              <a:rPr sz="3200" dirty="0">
                <a:latin typeface="Tahoma"/>
                <a:cs typeface="Tahoma"/>
              </a:rPr>
              <a:t>and interference - </a:t>
            </a:r>
            <a:r>
              <a:rPr sz="3200" spc="-5" dirty="0">
                <a:latin typeface="Tahoma"/>
                <a:cs typeface="Tahoma"/>
              </a:rPr>
              <a:t>there </a:t>
            </a:r>
            <a:r>
              <a:rPr sz="3200" dirty="0">
                <a:latin typeface="Tahoma"/>
                <a:cs typeface="Tahoma"/>
              </a:rPr>
              <a:t>are line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encoding </a:t>
            </a:r>
            <a:r>
              <a:rPr sz="3200" spc="-5" dirty="0">
                <a:latin typeface="Tahoma"/>
                <a:cs typeface="Tahoma"/>
              </a:rPr>
              <a:t>techniques that </a:t>
            </a:r>
            <a:r>
              <a:rPr sz="3200" dirty="0">
                <a:latin typeface="Tahoma"/>
                <a:cs typeface="Tahoma"/>
              </a:rPr>
              <a:t>make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transmitted signal “immune” to </a:t>
            </a:r>
            <a:r>
              <a:rPr sz="3200" dirty="0">
                <a:latin typeface="Tahoma"/>
                <a:cs typeface="Tahoma"/>
              </a:rPr>
              <a:t>noise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interference.</a:t>
            </a:r>
          </a:p>
          <a:p>
            <a:pPr marL="355600" marR="20320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This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means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signal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cannot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corrupted,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it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stronger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than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error </a:t>
            </a:r>
            <a:r>
              <a:rPr sz="3200" dirty="0">
                <a:latin typeface="Tahoma"/>
                <a:cs typeface="Tahoma"/>
              </a:rPr>
              <a:t> detection.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41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spc="-55" dirty="0"/>
              <a:t> </a:t>
            </a:r>
            <a:r>
              <a:rPr spc="-5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28599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Complexity -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more </a:t>
            </a:r>
            <a:r>
              <a:rPr sz="3200" spc="-5" dirty="0">
                <a:latin typeface="Tahoma"/>
                <a:cs typeface="Tahoma"/>
              </a:rPr>
              <a:t>robust </a:t>
            </a:r>
            <a:r>
              <a:rPr sz="3200" dirty="0">
                <a:latin typeface="Tahoma"/>
                <a:cs typeface="Tahoma"/>
              </a:rPr>
              <a:t>and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resilient the code,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more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complex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it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10" dirty="0">
                <a:latin typeface="Tahoma"/>
                <a:cs typeface="Tahoma"/>
              </a:rPr>
              <a:t>to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implement and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price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is often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more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simple</a:t>
            </a:r>
            <a:r>
              <a:rPr sz="3200" dirty="0">
                <a:latin typeface="Tahoma"/>
                <a:cs typeface="Tahoma"/>
              </a:rPr>
              <a:t> one.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4.4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coding</a:t>
            </a:r>
            <a:r>
              <a:rPr sz="2000" b="1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schemes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82775"/>
            <a:ext cx="7631157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2070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Unipolar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70354"/>
            <a:ext cx="7607300" cy="24591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165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All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</a:t>
            </a:r>
            <a:r>
              <a:rPr sz="2800" dirty="0">
                <a:latin typeface="Tahoma"/>
                <a:cs typeface="Tahoma"/>
              </a:rPr>
              <a:t> levels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side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time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axis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</a:t>
            </a:r>
            <a:r>
              <a:rPr sz="2800" spc="-10" dirty="0">
                <a:latin typeface="Tahoma"/>
                <a:cs typeface="Tahoma"/>
              </a:rPr>
              <a:t> either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above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below</a:t>
            </a:r>
            <a:endParaRPr sz="2800" dirty="0">
              <a:latin typeface="Tahoma"/>
              <a:cs typeface="Tahoma"/>
            </a:endParaRPr>
          </a:p>
          <a:p>
            <a:pPr marL="355600" marR="496570" indent="-343535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NRZ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Return to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Zero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scheme </a:t>
            </a:r>
            <a:r>
              <a:rPr sz="2800" spc="-10" dirty="0">
                <a:latin typeface="Tahoma"/>
                <a:cs typeface="Tahoma"/>
              </a:rPr>
              <a:t>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example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10" dirty="0">
                <a:latin typeface="Tahoma"/>
                <a:cs typeface="Tahoma"/>
              </a:rPr>
              <a:t>this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code.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</a:t>
            </a:r>
            <a:r>
              <a:rPr sz="2800" spc="-5" dirty="0">
                <a:latin typeface="Tahoma"/>
                <a:cs typeface="Tahoma"/>
              </a:rPr>
              <a:t> level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does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 return to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during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symbol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transmission.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384300"/>
            <a:chOff x="-6350" y="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" y="323088"/>
              <a:ext cx="2795016" cy="6598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055" y="323088"/>
              <a:ext cx="743712" cy="6598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8272" y="323088"/>
              <a:ext cx="949451" cy="659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228" y="323088"/>
              <a:ext cx="743712" cy="659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444" y="323088"/>
              <a:ext cx="4226052" cy="65989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7193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sz="3200" spc="10" dirty="0">
                <a:solidFill>
                  <a:srgbClr val="000000"/>
                </a:solidFill>
                <a:latin typeface="SimSun-ExtB"/>
                <a:cs typeface="SimSun-ExtB"/>
              </a:rPr>
              <a:t>4-1	DIGITAL-TO-DIGITAL</a:t>
            </a:r>
            <a:r>
              <a:rPr sz="3200" spc="-35" dirty="0">
                <a:solidFill>
                  <a:srgbClr val="000000"/>
                </a:solidFill>
                <a:latin typeface="SimSun-ExtB"/>
                <a:cs typeface="SimSun-ExtB"/>
              </a:rPr>
              <a:t> </a:t>
            </a:r>
            <a:r>
              <a:rPr sz="3200" spc="10" dirty="0">
                <a:solidFill>
                  <a:srgbClr val="000000"/>
                </a:solidFill>
                <a:latin typeface="SimSun-ExtB"/>
                <a:cs typeface="SimSun-ExtB"/>
              </a:rPr>
              <a:t>CONVERSION</a:t>
            </a:r>
            <a:endParaRPr sz="3200">
              <a:latin typeface="SimSun-ExtB"/>
              <a:cs typeface="SimSun-ExtB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5260" y="1360932"/>
            <a:ext cx="8521065" cy="2291080"/>
            <a:chOff x="175260" y="1360932"/>
            <a:chExt cx="8521065" cy="229108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60" y="1360932"/>
              <a:ext cx="812292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87" y="1360932"/>
              <a:ext cx="1010412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4835" y="1360932"/>
              <a:ext cx="1589532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22804" y="1360932"/>
              <a:ext cx="868680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9920" y="1360932"/>
              <a:ext cx="928116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6471" y="1360932"/>
              <a:ext cx="1088136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3044" y="1360932"/>
              <a:ext cx="868679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0160" y="1360932"/>
              <a:ext cx="1008888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77483" y="1360932"/>
              <a:ext cx="1837943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93864" y="1360932"/>
              <a:ext cx="1402079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260" y="1787652"/>
              <a:ext cx="1109472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2687" y="1787652"/>
              <a:ext cx="810768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1412" y="1787652"/>
              <a:ext cx="1286256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25624" y="1787652"/>
              <a:ext cx="1402079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75660" y="1787652"/>
              <a:ext cx="1504188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04360" y="1787652"/>
              <a:ext cx="563879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6195" y="1787652"/>
              <a:ext cx="1048512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12663" y="1787652"/>
              <a:ext cx="2075688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36307" y="1787652"/>
              <a:ext cx="1659636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5260" y="2214372"/>
              <a:ext cx="1225296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82623" y="2214372"/>
              <a:ext cx="2055876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63011" y="2214372"/>
              <a:ext cx="594360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39439" y="2214372"/>
              <a:ext cx="1028700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50207" y="2214372"/>
              <a:ext cx="1463039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37760" y="2214372"/>
              <a:ext cx="563879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83707" y="2214372"/>
              <a:ext cx="1264919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30695" y="2214372"/>
              <a:ext cx="1464563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19771" y="2214372"/>
              <a:ext cx="563879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65719" y="2214372"/>
              <a:ext cx="1030224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5260" y="2641092"/>
              <a:ext cx="2113788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13560" y="2641092"/>
              <a:ext cx="563880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51887" y="2641092"/>
              <a:ext cx="1146048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73908" y="2641092"/>
              <a:ext cx="1464564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312919" y="2641092"/>
              <a:ext cx="711708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99075" y="2641092"/>
              <a:ext cx="1463039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36563" y="2641092"/>
              <a:ext cx="1501139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62216" y="2641092"/>
              <a:ext cx="594359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31024" y="2641092"/>
              <a:ext cx="1264920" cy="5836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5260" y="3067811"/>
              <a:ext cx="1464564" cy="58369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49679" y="3067811"/>
              <a:ext cx="1030224" cy="58369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892808" y="3067811"/>
              <a:ext cx="2116836" cy="5836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19500" y="3067811"/>
              <a:ext cx="1086612" cy="58369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320539" y="3067811"/>
              <a:ext cx="792479" cy="58369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724400" y="3067811"/>
              <a:ext cx="1086612" cy="58369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25439" y="3067811"/>
              <a:ext cx="950976" cy="5836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989319" y="3067811"/>
              <a:ext cx="810768" cy="5836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12992" y="3067811"/>
              <a:ext cx="1501139" cy="58369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38643" y="3067811"/>
              <a:ext cx="563879" cy="583692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383540" y="1452448"/>
            <a:ext cx="80721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02920" algn="l"/>
                <a:tab pos="1191895" algn="l"/>
                <a:tab pos="2459990" algn="l"/>
                <a:tab pos="3007360" algn="l"/>
                <a:tab pos="3614420" algn="l"/>
                <a:tab pos="4380865" algn="l"/>
                <a:tab pos="4928235" algn="l"/>
                <a:tab pos="5615305" algn="l"/>
                <a:tab pos="71323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In	this	s</a:t>
            </a:r>
            <a:r>
              <a:rPr sz="2800" b="1" i="1" spc="-20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ction,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5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see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how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15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represent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spc="-25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gital  data</a:t>
            </a:r>
            <a:r>
              <a:rPr sz="2800" b="1" i="1" spc="2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using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digital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signals.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conversion</a:t>
            </a:r>
            <a:r>
              <a:rPr sz="2800" b="1" i="1" spc="2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involves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3540" y="2306192"/>
            <a:ext cx="7259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19810" algn="l"/>
                <a:tab pos="1989455" algn="l"/>
                <a:tab pos="2911475" algn="l"/>
                <a:tab pos="2976880" algn="l"/>
                <a:tab pos="3787775" algn="l"/>
                <a:tab pos="4150360" algn="l"/>
                <a:tab pos="4636770" algn="l"/>
                <a:tab pos="5121910" algn="l"/>
                <a:tab pos="5874385" algn="l"/>
                <a:tab pos="616839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i="1" spc="-5" dirty="0">
                <a:latin typeface="Times New Roman"/>
                <a:cs typeface="Times New Roman"/>
              </a:rPr>
              <a:t>ee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techni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i="1" spc="-5" dirty="0">
                <a:latin typeface="Times New Roman"/>
                <a:cs typeface="Times New Roman"/>
              </a:rPr>
              <a:t>ue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:</a:t>
            </a:r>
            <a:r>
              <a:rPr sz="2800" b="1" i="1" dirty="0">
                <a:latin typeface="Times New Roman"/>
                <a:cs typeface="Times New Roman"/>
              </a:rPr>
              <a:t>		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codin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b="1" i="1" spc="-5" dirty="0">
                <a:latin typeface="Times New Roman"/>
                <a:cs typeface="Times New Roman"/>
              </a:rPr>
              <a:t>,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ock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cod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b="1" i="1" spc="-5" dirty="0">
                <a:latin typeface="Times New Roman"/>
                <a:cs typeface="Times New Roman"/>
              </a:rPr>
              <a:t>, 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scrambling</a:t>
            </a:r>
            <a:r>
              <a:rPr sz="2800" b="1" i="1" spc="-5" dirty="0">
                <a:latin typeface="Times New Roman"/>
                <a:cs typeface="Times New Roman"/>
              </a:rPr>
              <a:t>.	Line	coding	is	always	needed;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40573" y="2306192"/>
            <a:ext cx="8153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and  </a:t>
            </a:r>
            <a:r>
              <a:rPr sz="2800" b="1" i="1" spc="-5" dirty="0"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l</a:t>
            </a:r>
            <a:r>
              <a:rPr sz="2800" b="1" i="1" spc="-5" dirty="0">
                <a:latin typeface="Times New Roman"/>
                <a:cs typeface="Times New Roman"/>
              </a:rPr>
              <a:t>ock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1815" y="4133088"/>
            <a:ext cx="5120640" cy="597535"/>
            <a:chOff x="51815" y="4133088"/>
            <a:chExt cx="5120640" cy="597535"/>
          </a:xfrm>
        </p:grpSpPr>
        <p:pic>
          <p:nvPicPr>
            <p:cNvPr id="66" name="object 6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1815" y="4133088"/>
              <a:ext cx="5120640" cy="58369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0604" y="4617720"/>
              <a:ext cx="4724400" cy="112775"/>
            </a:xfrm>
            <a:prstGeom prst="rect">
              <a:avLst/>
            </a:prstGeom>
          </p:spPr>
        </p:pic>
      </p:grpSp>
      <p:sp>
        <p:nvSpPr>
          <p:cNvPr id="68" name="object 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/>
              <a:t>coding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scrambling</a:t>
            </a:r>
            <a:r>
              <a:rPr spc="-10" dirty="0"/>
              <a:t> </a:t>
            </a:r>
            <a:r>
              <a:rPr spc="-5" dirty="0"/>
              <a:t>may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may</a:t>
            </a:r>
            <a:r>
              <a:rPr spc="5" dirty="0"/>
              <a:t> </a:t>
            </a:r>
            <a:r>
              <a:rPr spc="-5" dirty="0"/>
              <a:t>not</a:t>
            </a:r>
            <a:r>
              <a:rPr dirty="0"/>
              <a:t> </a:t>
            </a:r>
            <a:r>
              <a:rPr spc="-5" dirty="0"/>
              <a:t>be</a:t>
            </a:r>
            <a:r>
              <a:rPr spc="-10" dirty="0"/>
              <a:t> </a:t>
            </a:r>
            <a:r>
              <a:rPr spc="-5" dirty="0"/>
              <a:t>needed.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50"/>
          </a:p>
          <a:p>
            <a:pPr marL="42545">
              <a:lnSpc>
                <a:spcPct val="100000"/>
              </a:lnSpc>
            </a:pPr>
            <a:r>
              <a:rPr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Topics</a:t>
            </a:r>
            <a:r>
              <a:rPr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discussed</a:t>
            </a:r>
            <a:r>
              <a:rPr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</a:t>
            </a:r>
            <a:r>
              <a:rPr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this</a:t>
            </a:r>
            <a:r>
              <a:rPr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section:</a:t>
            </a:r>
          </a:p>
          <a:p>
            <a:pPr marL="250190" indent="-23812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sz="2400" i="0" dirty="0">
                <a:solidFill>
                  <a:srgbClr val="0033CC"/>
                </a:solidFill>
                <a:latin typeface="Times New Roman"/>
                <a:cs typeface="Times New Roman"/>
              </a:rPr>
              <a:t>Line</a:t>
            </a:r>
            <a:r>
              <a:rPr sz="2400" i="0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0" spc="-5" dirty="0">
                <a:solidFill>
                  <a:srgbClr val="0033CC"/>
                </a:solidFill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sz="2400" i="0" dirty="0">
                <a:solidFill>
                  <a:srgbClr val="0033CC"/>
                </a:solidFill>
                <a:latin typeface="Times New Roman"/>
                <a:cs typeface="Times New Roman"/>
              </a:rPr>
              <a:t>Line</a:t>
            </a:r>
            <a:r>
              <a:rPr sz="2400" i="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0" spc="-5" dirty="0">
                <a:solidFill>
                  <a:srgbClr val="0033CC"/>
                </a:solidFill>
                <a:latin typeface="Times New Roman"/>
                <a:cs typeface="Times New Roman"/>
              </a:rPr>
              <a:t>Coding</a:t>
            </a:r>
            <a:r>
              <a:rPr sz="2400" i="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0" spc="-5" dirty="0">
                <a:solidFill>
                  <a:srgbClr val="0033CC"/>
                </a:solidFill>
                <a:latin typeface="Times New Roman"/>
                <a:cs typeface="Times New Roman"/>
              </a:rPr>
              <a:t>Schemes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sz="2400" i="0" dirty="0">
                <a:solidFill>
                  <a:srgbClr val="0033CC"/>
                </a:solidFill>
                <a:latin typeface="Times New Roman"/>
                <a:cs typeface="Times New Roman"/>
              </a:rPr>
              <a:t>Block</a:t>
            </a:r>
            <a:r>
              <a:rPr sz="2400" i="0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0" spc="-5" dirty="0">
                <a:solidFill>
                  <a:srgbClr val="0033CC"/>
                </a:solidFill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sz="2400" i="0" spc="-5" dirty="0">
                <a:solidFill>
                  <a:srgbClr val="0033CC"/>
                </a:solidFill>
                <a:latin typeface="Times New Roman"/>
                <a:cs typeface="Times New Roman"/>
              </a:rPr>
              <a:t>Scrambling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696CDE-D21D-8B97-19D9-E96B38741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68234"/>
            <a:ext cx="8032580" cy="280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14245" tIns="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Unipolar Signaling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Unipolar signaling is also called as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On-Off Keying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simply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pulse represents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 absence of pulse represents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variations in Unipolar signaling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 Return to Zero NRZ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to Zero RZ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4757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7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2843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Polar</a:t>
            </a:r>
            <a:r>
              <a:rPr spc="-5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NRZ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70354"/>
            <a:ext cx="7603490" cy="42818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77850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voltages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</a:t>
            </a:r>
            <a:r>
              <a:rPr sz="2800" dirty="0">
                <a:latin typeface="Tahoma"/>
                <a:cs typeface="Tahoma"/>
              </a:rPr>
              <a:t> both </a:t>
            </a:r>
            <a:r>
              <a:rPr sz="2800" spc="-5" dirty="0">
                <a:latin typeface="Tahoma"/>
                <a:cs typeface="Tahoma"/>
              </a:rPr>
              <a:t>sides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time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axis.</a:t>
            </a:r>
            <a:endParaRPr sz="2800">
              <a:latin typeface="Tahoma"/>
              <a:cs typeface="Tahoma"/>
            </a:endParaRPr>
          </a:p>
          <a:p>
            <a:pPr marL="355600" marR="313690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Polar</a:t>
            </a:r>
            <a:r>
              <a:rPr sz="2800" spc="-5" dirty="0">
                <a:latin typeface="Tahoma"/>
                <a:cs typeface="Tahoma"/>
              </a:rPr>
              <a:t> NRZ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scheme </a:t>
            </a:r>
            <a:r>
              <a:rPr sz="2800" spc="-10" dirty="0">
                <a:latin typeface="Tahoma"/>
                <a:cs typeface="Tahoma"/>
              </a:rPr>
              <a:t>can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implemented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with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two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voltages.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E.g.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+V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-V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 0.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There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two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versions:</a:t>
            </a:r>
            <a:endParaRPr sz="2800">
              <a:latin typeface="Tahoma"/>
              <a:cs typeface="Tahoma"/>
            </a:endParaRPr>
          </a:p>
          <a:p>
            <a:pPr marL="756285" marR="669290" lvl="1" indent="-287020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NZR </a:t>
            </a:r>
            <a:r>
              <a:rPr sz="2400" dirty="0">
                <a:latin typeface="Tahoma"/>
                <a:cs typeface="Tahoma"/>
              </a:rPr>
              <a:t>- Level </a:t>
            </a:r>
            <a:r>
              <a:rPr sz="2400" spc="-5" dirty="0">
                <a:latin typeface="Tahoma"/>
                <a:cs typeface="Tahoma"/>
              </a:rPr>
              <a:t>(NRZ-L) </a:t>
            </a: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positive </a:t>
            </a:r>
            <a:r>
              <a:rPr sz="2400" dirty="0">
                <a:latin typeface="Tahoma"/>
                <a:cs typeface="Tahoma"/>
              </a:rPr>
              <a:t>voltage for one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symbol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 negative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5" dirty="0">
                <a:latin typeface="Tahoma"/>
                <a:cs typeface="Tahoma"/>
              </a:rPr>
              <a:t> 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other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NRZ </a:t>
            </a: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Inversion </a:t>
            </a:r>
            <a:r>
              <a:rPr sz="2400" dirty="0">
                <a:latin typeface="Tahoma"/>
                <a:cs typeface="Tahoma"/>
              </a:rPr>
              <a:t>(NRZ-I) - </a:t>
            </a:r>
            <a:r>
              <a:rPr sz="2400" spc="-5" dirty="0">
                <a:latin typeface="Tahoma"/>
                <a:cs typeface="Tahoma"/>
              </a:rPr>
              <a:t>the change </a:t>
            </a:r>
            <a:r>
              <a:rPr sz="2400" dirty="0">
                <a:latin typeface="Tahoma"/>
                <a:cs typeface="Tahoma"/>
              </a:rPr>
              <a:t>or lack of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 </a:t>
            </a:r>
            <a:r>
              <a:rPr sz="2400" dirty="0">
                <a:latin typeface="Tahoma"/>
                <a:cs typeface="Tahoma"/>
              </a:rPr>
              <a:t>in polarity determines </a:t>
            </a:r>
            <a:r>
              <a:rPr sz="2400" spc="-5" dirty="0">
                <a:latin typeface="Tahoma"/>
                <a:cs typeface="Tahoma"/>
              </a:rPr>
              <a:t>the value </a:t>
            </a:r>
            <a:r>
              <a:rPr sz="2400" dirty="0">
                <a:latin typeface="Tahoma"/>
                <a:cs typeface="Tahoma"/>
              </a:rPr>
              <a:t>of a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symbol. E.g.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“1” symbol inverts </a:t>
            </a:r>
            <a:r>
              <a:rPr sz="2400" dirty="0">
                <a:latin typeface="Tahoma"/>
                <a:cs typeface="Tahoma"/>
              </a:rPr>
              <a:t>the polarity a </a:t>
            </a:r>
            <a:r>
              <a:rPr sz="2400" spc="-5" dirty="0">
                <a:latin typeface="Tahoma"/>
                <a:cs typeface="Tahoma"/>
              </a:rPr>
              <a:t>“0”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502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4.6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Polar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NRZ-L</a:t>
            </a:r>
            <a:r>
              <a:rPr sz="2000" b="1" i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NRZ-I</a:t>
            </a:r>
            <a:r>
              <a:rPr sz="2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schemes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15" y="2133600"/>
            <a:ext cx="8849520" cy="2723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133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2225675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951"/>
                </a:lnTo>
                <a:lnTo>
                  <a:pt x="8077200" y="2528951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7513" y="2247138"/>
            <a:ext cx="619506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NRZ-L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level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voltage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determines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value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bit.</a:t>
            </a:r>
            <a:endParaRPr sz="3200">
              <a:latin typeface="Arial"/>
              <a:cs typeface="Arial"/>
            </a:endParaRPr>
          </a:p>
          <a:p>
            <a:pPr marL="875030" marR="870585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In NRZ-I the </a:t>
            </a:r>
            <a:r>
              <a:rPr sz="3200" b="1" spc="-5" dirty="0">
                <a:latin typeface="Arial"/>
                <a:cs typeface="Arial"/>
              </a:rPr>
              <a:t>inversion </a:t>
            </a:r>
            <a:r>
              <a:rPr sz="3200" b="1" dirty="0">
                <a:latin typeface="Arial"/>
                <a:cs typeface="Arial"/>
              </a:rPr>
              <a:t> or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lack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inversion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determines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value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4477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4688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3886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019935" marR="280670" indent="-1731645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NRZ-L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NRZ-I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both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have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average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N/2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Bd.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043" y="38481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95300" y="2759075"/>
            <a:ext cx="8115934" cy="2554605"/>
            <a:chOff x="495300" y="2759075"/>
            <a:chExt cx="8115934" cy="2554605"/>
          </a:xfrm>
        </p:grpSpPr>
        <p:sp>
          <p:nvSpPr>
            <p:cNvPr id="13" name="object 13"/>
            <p:cNvSpPr/>
            <p:nvPr/>
          </p:nvSpPr>
          <p:spPr>
            <a:xfrm>
              <a:off x="8592375" y="38481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36512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300" y="2759075"/>
              <a:ext cx="8077200" cy="2554605"/>
            </a:xfrm>
            <a:custGeom>
              <a:avLst/>
              <a:gdLst/>
              <a:ahLst/>
              <a:cxnLst/>
              <a:rect l="l" t="t" r="r" b="b"/>
              <a:pathLst>
                <a:path w="8077200" h="2554604">
                  <a:moveTo>
                    <a:pt x="8077200" y="0"/>
                  </a:moveTo>
                  <a:lnTo>
                    <a:pt x="0" y="0"/>
                  </a:lnTo>
                  <a:lnTo>
                    <a:pt x="0" y="2554351"/>
                  </a:lnTo>
                  <a:lnTo>
                    <a:pt x="8077200" y="2554351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290" y="2780538"/>
            <a:ext cx="787527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7216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NRZ-L and NRZ-I both </a:t>
            </a:r>
            <a:r>
              <a:rPr sz="3200" b="1" spc="-5" dirty="0">
                <a:latin typeface="Arial"/>
                <a:cs typeface="Arial"/>
              </a:rPr>
              <a:t>have </a:t>
            </a:r>
            <a:r>
              <a:rPr sz="3200" b="1" dirty="0">
                <a:latin typeface="Arial"/>
                <a:cs typeface="Arial"/>
              </a:rPr>
              <a:t>a DC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component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problem,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it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worse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NRZ-</a:t>
            </a:r>
            <a:endParaRPr sz="3200">
              <a:latin typeface="Arial"/>
              <a:cs typeface="Arial"/>
            </a:endParaRPr>
          </a:p>
          <a:p>
            <a:pPr marL="182880" marR="174625" indent="21336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L. Both </a:t>
            </a:r>
            <a:r>
              <a:rPr sz="3200" b="1" spc="-5" dirty="0">
                <a:latin typeface="Arial"/>
                <a:cs typeface="Arial"/>
              </a:rPr>
              <a:t>have </a:t>
            </a:r>
            <a:r>
              <a:rPr sz="3200" b="1" dirty="0">
                <a:latin typeface="Arial"/>
                <a:cs typeface="Arial"/>
              </a:rPr>
              <a:t>no </a:t>
            </a:r>
            <a:r>
              <a:rPr sz="3200" b="1" spc="-5" dirty="0">
                <a:latin typeface="Arial"/>
                <a:cs typeface="Arial"/>
              </a:rPr>
              <a:t>self </a:t>
            </a:r>
            <a:r>
              <a:rPr sz="3200" b="1" dirty="0">
                <a:latin typeface="Arial"/>
                <a:cs typeface="Arial"/>
              </a:rPr>
              <a:t>synchronization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&amp;no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error </a:t>
            </a:r>
            <a:r>
              <a:rPr sz="3200" b="1" spc="-5" dirty="0">
                <a:latin typeface="Arial"/>
                <a:cs typeface="Arial"/>
              </a:rPr>
              <a:t>detection.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Both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are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relatively</a:t>
            </a:r>
            <a:endParaRPr sz="3200">
              <a:latin typeface="Arial"/>
              <a:cs typeface="Arial"/>
            </a:endParaRPr>
          </a:p>
          <a:p>
            <a:pPr marL="1918970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simple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implement.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10921"/>
            <a:ext cx="2470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Polar</a:t>
            </a:r>
            <a:r>
              <a:rPr spc="-5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RZ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84478"/>
            <a:ext cx="7459345" cy="5104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44475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Return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Zero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(RZ)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scheme uses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three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voltage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values.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+, 0,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-.</a:t>
            </a:r>
            <a:endParaRPr sz="2800">
              <a:latin typeface="Tahoma"/>
              <a:cs typeface="Tahoma"/>
            </a:endParaRPr>
          </a:p>
          <a:p>
            <a:pPr marL="355600" marR="117475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Each symbol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has 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transition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the middle.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Either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from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high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 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from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low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ts val="303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scheme has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more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transitions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(two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per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symbol)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therefore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requires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wider </a:t>
            </a:r>
            <a:r>
              <a:rPr sz="2800" spc="-5" dirty="0">
                <a:latin typeface="Tahoma"/>
                <a:cs typeface="Tahoma"/>
              </a:rPr>
              <a:t> bandwidth.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No </a:t>
            </a:r>
            <a:r>
              <a:rPr sz="2800" spc="-10" dirty="0">
                <a:latin typeface="Tahoma"/>
                <a:cs typeface="Tahoma"/>
              </a:rPr>
              <a:t>DC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components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baseline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wandering.</a:t>
            </a:r>
            <a:endParaRPr sz="2800">
              <a:latin typeface="Tahoma"/>
              <a:cs typeface="Tahoma"/>
            </a:endParaRPr>
          </a:p>
          <a:p>
            <a:pPr marL="355600" marR="671195" indent="-342900">
              <a:lnSpc>
                <a:spcPts val="3030"/>
              </a:lnSpc>
              <a:spcBef>
                <a:spcPts val="7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Self </a:t>
            </a:r>
            <a:r>
              <a:rPr sz="2800" spc="-5" dirty="0">
                <a:latin typeface="Tahoma"/>
                <a:cs typeface="Tahoma"/>
              </a:rPr>
              <a:t>synchronization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</a:t>
            </a:r>
            <a:r>
              <a:rPr sz="2800" spc="-10" dirty="0">
                <a:latin typeface="Tahoma"/>
                <a:cs typeface="Tahoma"/>
              </a:rPr>
              <a:t> transition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indicates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symbol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value.</a:t>
            </a:r>
            <a:endParaRPr sz="2800">
              <a:latin typeface="Tahoma"/>
              <a:cs typeface="Tahoma"/>
            </a:endParaRPr>
          </a:p>
          <a:p>
            <a:pPr marL="355600" marR="202565" indent="-342900">
              <a:lnSpc>
                <a:spcPts val="302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More complex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uses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three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voltage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level.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error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detection capability.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29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4.7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Polar</a:t>
            </a:r>
            <a:r>
              <a:rPr sz="2000" b="1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RZ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scheme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70" y="2376551"/>
            <a:ext cx="7746166" cy="23422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72834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90955" algn="l"/>
              </a:tabLst>
            </a:pPr>
            <a:r>
              <a:rPr sz="4000" spc="-5" dirty="0"/>
              <a:t>Polar	- </a:t>
            </a:r>
            <a:r>
              <a:rPr sz="4000" spc="-10" dirty="0"/>
              <a:t>Biphase: </a:t>
            </a:r>
            <a:r>
              <a:rPr sz="4000" spc="-5" dirty="0"/>
              <a:t>Manchester and </a:t>
            </a:r>
            <a:r>
              <a:rPr sz="4000" spc="-1235" dirty="0"/>
              <a:t> </a:t>
            </a:r>
            <a:r>
              <a:rPr sz="4000" spc="-10" dirty="0"/>
              <a:t>Differential </a:t>
            </a:r>
            <a:r>
              <a:rPr sz="4000" spc="-5" dirty="0"/>
              <a:t>Manchester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70354"/>
            <a:ext cx="7404100" cy="44935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Manchester </a:t>
            </a:r>
            <a:r>
              <a:rPr sz="2800" spc="-5" dirty="0">
                <a:latin typeface="Tahoma"/>
                <a:cs typeface="Tahoma"/>
              </a:rPr>
              <a:t>coding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consists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combining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NRZ-L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RZ schemes.</a:t>
            </a:r>
            <a:endParaRPr sz="2800" dirty="0">
              <a:latin typeface="Tahoma"/>
              <a:cs typeface="Tahoma"/>
            </a:endParaRPr>
          </a:p>
          <a:p>
            <a:pPr marL="756285" marR="19685" lvl="1" indent="-287020">
              <a:lnSpc>
                <a:spcPts val="259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Every symbol </a:t>
            </a:r>
            <a:r>
              <a:rPr sz="2400" dirty="0">
                <a:latin typeface="Tahoma"/>
                <a:cs typeface="Tahoma"/>
              </a:rPr>
              <a:t>has a </a:t>
            </a:r>
            <a:r>
              <a:rPr sz="2400" spc="-5" dirty="0">
                <a:latin typeface="Tahoma"/>
                <a:cs typeface="Tahoma"/>
              </a:rPr>
              <a:t>level transition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middle: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from </a:t>
            </a:r>
            <a:r>
              <a:rPr sz="2400" dirty="0">
                <a:latin typeface="Tahoma"/>
                <a:cs typeface="Tahoma"/>
              </a:rPr>
              <a:t>high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low or low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high. </a:t>
            </a:r>
            <a:r>
              <a:rPr sz="2400" spc="-5" dirty="0">
                <a:latin typeface="Tahoma"/>
                <a:cs typeface="Tahoma"/>
              </a:rPr>
              <a:t>Uses </a:t>
            </a:r>
            <a:r>
              <a:rPr sz="2400" dirty="0">
                <a:latin typeface="Tahoma"/>
                <a:cs typeface="Tahoma"/>
              </a:rPr>
              <a:t>only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 voltage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levels.</a:t>
            </a:r>
            <a:r>
              <a:rPr lang="en-IN" sz="2400" dirty="0">
                <a:latin typeface="Tahoma"/>
                <a:cs typeface="Tahoma"/>
              </a:rPr>
              <a:t> (example Ethernet LAN)</a:t>
            </a:r>
            <a:endParaRPr sz="2400" dirty="0">
              <a:latin typeface="Tahoma"/>
              <a:cs typeface="Tahoma"/>
            </a:endParaRPr>
          </a:p>
          <a:p>
            <a:pPr marL="355600" marR="507365" indent="-343535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Differential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Manchester</a:t>
            </a:r>
            <a:r>
              <a:rPr sz="2800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coding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consists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combining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NRZ-I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RZ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schemes.</a:t>
            </a:r>
            <a:endParaRPr sz="2800" dirty="0">
              <a:latin typeface="Tahoma"/>
              <a:cs typeface="Tahoma"/>
            </a:endParaRPr>
          </a:p>
          <a:p>
            <a:pPr marL="756285" marR="34925" lvl="1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Every symbol </a:t>
            </a:r>
            <a:r>
              <a:rPr sz="2400" dirty="0">
                <a:latin typeface="Tahoma"/>
                <a:cs typeface="Tahoma"/>
              </a:rPr>
              <a:t>has a </a:t>
            </a:r>
            <a:r>
              <a:rPr sz="2400" spc="-5" dirty="0">
                <a:latin typeface="Tahoma"/>
                <a:cs typeface="Tahoma"/>
              </a:rPr>
              <a:t>level transition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middle.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But the level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beginning of </a:t>
            </a:r>
            <a:r>
              <a:rPr sz="2400" spc="-5" dirty="0">
                <a:latin typeface="Tahoma"/>
                <a:cs typeface="Tahoma"/>
              </a:rPr>
              <a:t>the symbol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determined by </a:t>
            </a:r>
            <a:r>
              <a:rPr sz="2400" spc="-5" dirty="0">
                <a:latin typeface="Tahoma"/>
                <a:cs typeface="Tahoma"/>
              </a:rPr>
              <a:t>the symbol value.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symbol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causes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level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 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other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not.</a:t>
            </a:r>
            <a:r>
              <a:rPr lang="en-IN" sz="2400" spc="-5" dirty="0">
                <a:latin typeface="Tahoma"/>
                <a:cs typeface="Tahoma"/>
              </a:rPr>
              <a:t> (</a:t>
            </a:r>
            <a:r>
              <a:rPr lang="en-IN" sz="2400" spc="-5">
                <a:latin typeface="Tahoma"/>
                <a:cs typeface="Tahoma"/>
              </a:rPr>
              <a:t>example Token Ring LAN)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824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4.8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Polar</a:t>
            </a:r>
            <a:r>
              <a:rPr sz="20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biphase: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Manchester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differential</a:t>
            </a:r>
            <a:r>
              <a:rPr sz="2000" b="1" i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Manchester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schemes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2" y="1676400"/>
            <a:ext cx="8510524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2910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</a:t>
            </a:r>
            <a:r>
              <a:rPr spc="-100" dirty="0"/>
              <a:t> </a:t>
            </a:r>
            <a:r>
              <a:rPr dirty="0"/>
              <a:t>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474584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86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Converting</a:t>
            </a:r>
            <a:r>
              <a:rPr sz="3200" dirty="0">
                <a:latin typeface="Tahoma"/>
                <a:cs typeface="Tahoma"/>
              </a:rPr>
              <a:t> a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string</a:t>
            </a:r>
            <a:r>
              <a:rPr sz="3200" dirty="0">
                <a:latin typeface="Tahoma"/>
                <a:cs typeface="Tahoma"/>
              </a:rPr>
              <a:t> of </a:t>
            </a:r>
            <a:r>
              <a:rPr sz="3200" spc="-204" dirty="0">
                <a:latin typeface="Tahoma"/>
                <a:cs typeface="Tahoma"/>
              </a:rPr>
              <a:t>1‟s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204" dirty="0">
                <a:latin typeface="Tahoma"/>
                <a:cs typeface="Tahoma"/>
              </a:rPr>
              <a:t>0‟s </a:t>
            </a:r>
            <a:r>
              <a:rPr sz="3200" spc="-2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(digital data) into a </a:t>
            </a:r>
            <a:r>
              <a:rPr sz="3200" spc="-5" dirty="0">
                <a:latin typeface="Tahoma"/>
                <a:cs typeface="Tahoma"/>
              </a:rPr>
              <a:t>sequence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signals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denote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spc="-204" dirty="0">
                <a:latin typeface="Tahoma"/>
                <a:cs typeface="Tahoma"/>
              </a:rPr>
              <a:t>1‟s</a:t>
            </a:r>
            <a:r>
              <a:rPr sz="3200" dirty="0">
                <a:latin typeface="Tahoma"/>
                <a:cs typeface="Tahoma"/>
              </a:rPr>
              <a:t> and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155" dirty="0">
                <a:latin typeface="Tahoma"/>
                <a:cs typeface="Tahoma"/>
              </a:rPr>
              <a:t>0‟s.</a:t>
            </a:r>
            <a:endParaRPr sz="32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For example </a:t>
            </a:r>
            <a:r>
              <a:rPr sz="3200" dirty="0">
                <a:latin typeface="Tahoma"/>
                <a:cs typeface="Tahoma"/>
              </a:rPr>
              <a:t>a high </a:t>
            </a:r>
            <a:r>
              <a:rPr sz="3200" spc="-5" dirty="0">
                <a:latin typeface="Tahoma"/>
                <a:cs typeface="Tahoma"/>
              </a:rPr>
              <a:t>voltage </a:t>
            </a:r>
            <a:r>
              <a:rPr sz="3200" dirty="0">
                <a:latin typeface="Tahoma"/>
                <a:cs typeface="Tahoma"/>
              </a:rPr>
              <a:t>level </a:t>
            </a:r>
            <a:r>
              <a:rPr sz="3200" spc="-5" dirty="0">
                <a:latin typeface="Tahoma"/>
                <a:cs typeface="Tahoma"/>
              </a:rPr>
              <a:t>(+V) 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could represent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“1” </a:t>
            </a:r>
            <a:r>
              <a:rPr sz="3200" dirty="0">
                <a:latin typeface="Tahoma"/>
                <a:cs typeface="Tahoma"/>
              </a:rPr>
              <a:t>and a low </a:t>
            </a:r>
            <a:r>
              <a:rPr sz="3200" spc="-5" dirty="0">
                <a:latin typeface="Tahoma"/>
                <a:cs typeface="Tahoma"/>
              </a:rPr>
              <a:t>voltage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level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(0</a:t>
            </a:r>
            <a:r>
              <a:rPr sz="3200" dirty="0">
                <a:latin typeface="Tahoma"/>
                <a:cs typeface="Tahoma"/>
              </a:rPr>
              <a:t> or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-V) </a:t>
            </a:r>
            <a:r>
              <a:rPr sz="3200" spc="-5" dirty="0">
                <a:latin typeface="Tahoma"/>
                <a:cs typeface="Tahoma"/>
              </a:rPr>
              <a:t>could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represent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“0”.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555625" marR="548005" indent="635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Manchester </a:t>
            </a:r>
            <a:r>
              <a:rPr sz="3200" b="1" dirty="0">
                <a:latin typeface="Arial"/>
                <a:cs typeface="Arial"/>
              </a:rPr>
              <a:t>and differential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Manchester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encoding,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transition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 the middle </a:t>
            </a:r>
            <a:r>
              <a:rPr sz="3200" b="1" spc="-5" dirty="0">
                <a:latin typeface="Arial"/>
                <a:cs typeface="Arial"/>
              </a:rPr>
              <a:t>of </a:t>
            </a:r>
            <a:r>
              <a:rPr sz="3200" b="1" dirty="0">
                <a:latin typeface="Arial"/>
                <a:cs typeface="Arial"/>
              </a:rPr>
              <a:t>the bit is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synchronization.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043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92375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300" y="2759075"/>
            <a:ext cx="8077200" cy="2062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17170" marR="208915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minimum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Manchester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 differential </a:t>
            </a:r>
            <a:r>
              <a:rPr sz="3200" b="1" spc="-5" dirty="0">
                <a:latin typeface="Arial"/>
                <a:cs typeface="Arial"/>
              </a:rPr>
              <a:t>Manchester </a:t>
            </a:r>
            <a:r>
              <a:rPr sz="3200" b="1" dirty="0">
                <a:latin typeface="Arial"/>
                <a:cs typeface="Arial"/>
              </a:rPr>
              <a:t>is 2 </a:t>
            </a:r>
            <a:r>
              <a:rPr sz="3200" b="1" spc="-5" dirty="0">
                <a:latin typeface="Arial"/>
                <a:cs typeface="Arial"/>
              </a:rPr>
              <a:t>times </a:t>
            </a:r>
            <a:r>
              <a:rPr sz="3200" b="1" dirty="0">
                <a:latin typeface="Arial"/>
                <a:cs typeface="Arial"/>
              </a:rPr>
              <a:t> that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NRZ.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DC </a:t>
            </a:r>
            <a:r>
              <a:rPr sz="3200" b="1" spc="-5" dirty="0">
                <a:latin typeface="Arial"/>
                <a:cs typeface="Arial"/>
              </a:rPr>
              <a:t>component.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None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these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codes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has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error </a:t>
            </a:r>
            <a:r>
              <a:rPr sz="3200" b="1" spc="-5" dirty="0">
                <a:latin typeface="Arial"/>
                <a:cs typeface="Arial"/>
              </a:rPr>
              <a:t>detection.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20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4.1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coding</a:t>
            </a:r>
            <a:r>
              <a:rPr sz="2000" b="1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b="1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decoding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00" y="2133692"/>
            <a:ext cx="8770166" cy="2666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Mapping</a:t>
            </a:r>
            <a:r>
              <a:rPr spc="-50" dirty="0"/>
              <a:t> </a:t>
            </a:r>
            <a:r>
              <a:rPr spc="-5" dirty="0"/>
              <a:t>Data symbols</a:t>
            </a:r>
            <a:r>
              <a:rPr spc="-30" dirty="0"/>
              <a:t> </a:t>
            </a:r>
            <a:r>
              <a:rPr dirty="0"/>
              <a:t>onto </a:t>
            </a:r>
            <a:r>
              <a:rPr spc="-1360" dirty="0"/>
              <a:t> </a:t>
            </a:r>
            <a:r>
              <a:rPr spc="-5" dirty="0"/>
              <a:t>Signal</a:t>
            </a:r>
            <a:r>
              <a:rPr spc="-50" dirty="0"/>
              <a:t> </a:t>
            </a:r>
            <a:r>
              <a:rPr dirty="0"/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75458"/>
            <a:ext cx="7234555" cy="250581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symbol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(or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element)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can</a:t>
            </a:r>
            <a:r>
              <a:rPr sz="2800" spc="-5" dirty="0">
                <a:latin typeface="Tahoma"/>
                <a:cs typeface="Tahoma"/>
              </a:rPr>
              <a:t> consist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a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bits:</a:t>
            </a:r>
            <a:endParaRPr sz="2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1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11,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10,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01,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……</a:t>
            </a:r>
            <a:endParaRPr sz="2400" dirty="0">
              <a:latin typeface="Tahoma"/>
              <a:cs typeface="Tahoma"/>
            </a:endParaRPr>
          </a:p>
          <a:p>
            <a:pPr marL="355600" marR="274955" indent="-3435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A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symbol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can</a:t>
            </a:r>
            <a:r>
              <a:rPr sz="2800" spc="-5" dirty="0">
                <a:latin typeface="Tahoma"/>
                <a:cs typeface="Tahoma"/>
              </a:rPr>
              <a:t> 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coded into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single 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</a:t>
            </a:r>
            <a:r>
              <a:rPr sz="2800" spc="-5" dirty="0">
                <a:latin typeface="Tahoma"/>
                <a:cs typeface="Tahoma"/>
              </a:rPr>
              <a:t> element</a:t>
            </a:r>
            <a:r>
              <a:rPr sz="2800" dirty="0">
                <a:latin typeface="Tahoma"/>
                <a:cs typeface="Tahoma"/>
              </a:rPr>
              <a:t> or</a:t>
            </a:r>
            <a:r>
              <a:rPr sz="2800" spc="-5" dirty="0">
                <a:latin typeface="Tahoma"/>
                <a:cs typeface="Tahoma"/>
              </a:rPr>
              <a:t> multiple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elements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655700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Relationship</a:t>
            </a:r>
            <a:r>
              <a:rPr spc="-65" dirty="0"/>
              <a:t> </a:t>
            </a:r>
            <a:r>
              <a:rPr dirty="0"/>
              <a:t>between</a:t>
            </a:r>
            <a:r>
              <a:rPr spc="-35" dirty="0"/>
              <a:t> </a:t>
            </a:r>
            <a:r>
              <a:rPr dirty="0"/>
              <a:t>data </a:t>
            </a:r>
            <a:r>
              <a:rPr spc="-1360" dirty="0"/>
              <a:t> </a:t>
            </a:r>
            <a:r>
              <a:rPr spc="-5" dirty="0"/>
              <a:t>rate </a:t>
            </a:r>
            <a:r>
              <a:rPr dirty="0"/>
              <a:t>and</a:t>
            </a:r>
            <a:r>
              <a:rPr spc="-5" dirty="0"/>
              <a:t> signal</a:t>
            </a:r>
            <a:r>
              <a:rPr spc="-35" dirty="0"/>
              <a:t> </a:t>
            </a:r>
            <a:r>
              <a:rPr spc="-5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3026"/>
            <a:ext cx="757809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096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rate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defines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sent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per</a:t>
            </a:r>
            <a:r>
              <a:rPr sz="2800" spc="-10" dirty="0">
                <a:latin typeface="Tahoma"/>
                <a:cs typeface="Tahoma"/>
              </a:rPr>
              <a:t> sec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bps.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 often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referred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rate.</a:t>
            </a:r>
            <a:endParaRPr sz="28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rate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number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 elements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sent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second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measured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bauds. It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also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referred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modulation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rate.</a:t>
            </a:r>
            <a:endParaRPr sz="2800">
              <a:latin typeface="Tahoma"/>
              <a:cs typeface="Tahoma"/>
            </a:endParaRPr>
          </a:p>
          <a:p>
            <a:pPr marL="355600" marR="1176655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Goal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to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increase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rate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whilst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reducing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baud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rate.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516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4.2	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r>
              <a:rPr sz="2000" b="1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element</a:t>
            </a:r>
            <a:r>
              <a:rPr sz="20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versus</a:t>
            </a:r>
            <a:r>
              <a:rPr sz="2000" b="1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sz="2000" b="1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295336"/>
            <a:ext cx="6105525" cy="48686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5987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rate </a:t>
            </a:r>
            <a:r>
              <a:rPr dirty="0"/>
              <a:t>and </a:t>
            </a:r>
            <a:r>
              <a:rPr spc="-5" dirty="0"/>
              <a:t>Baud</a:t>
            </a:r>
            <a:r>
              <a:rPr spc="-25" dirty="0"/>
              <a:t> </a:t>
            </a:r>
            <a:r>
              <a:rPr spc="-5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36917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9733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The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baud or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signal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rate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can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expressed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as:</a:t>
            </a:r>
            <a:endParaRPr sz="3200">
              <a:latin typeface="Tahoma"/>
              <a:cs typeface="Tahoma"/>
            </a:endParaRPr>
          </a:p>
          <a:p>
            <a:pPr marL="1871980" marR="1620520" algn="ctr">
              <a:lnSpc>
                <a:spcPts val="4610"/>
              </a:lnSpc>
              <a:spcBef>
                <a:spcPts val="280"/>
              </a:spcBef>
            </a:pPr>
            <a:r>
              <a:rPr sz="3200" dirty="0">
                <a:latin typeface="Tahoma"/>
                <a:cs typeface="Tahoma"/>
              </a:rPr>
              <a:t>S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=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x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x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1/r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bauds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where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is</a:t>
            </a:r>
            <a:r>
              <a:rPr sz="3200" spc="-5" dirty="0">
                <a:latin typeface="Tahoma"/>
                <a:cs typeface="Tahoma"/>
              </a:rPr>
              <a:t> data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rate</a:t>
            </a:r>
            <a:endParaRPr sz="3200">
              <a:latin typeface="Tahoma"/>
              <a:cs typeface="Tahoma"/>
            </a:endParaRPr>
          </a:p>
          <a:p>
            <a:pPr marL="243204" algn="ctr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latin typeface="Tahoma"/>
                <a:cs typeface="Tahoma"/>
              </a:rPr>
              <a:t>c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the case factor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(worst, best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&amp; avg.)</a:t>
            </a:r>
            <a:endParaRPr sz="3200">
              <a:latin typeface="Tahoma"/>
              <a:cs typeface="Tahoma"/>
            </a:endParaRPr>
          </a:p>
          <a:p>
            <a:pPr marL="240665" algn="ctr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ahoma"/>
                <a:cs typeface="Tahoma"/>
              </a:rPr>
              <a:t>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the ratio </a:t>
            </a:r>
            <a:r>
              <a:rPr sz="3200" dirty="0">
                <a:latin typeface="Tahoma"/>
                <a:cs typeface="Tahoma"/>
              </a:rPr>
              <a:t>between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data</a:t>
            </a:r>
            <a:r>
              <a:rPr sz="3200" spc="-5" dirty="0">
                <a:latin typeface="Tahoma"/>
                <a:cs typeface="Tahoma"/>
              </a:rPr>
              <a:t> element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&amp;</a:t>
            </a:r>
            <a:endParaRPr sz="3200">
              <a:latin typeface="Tahoma"/>
              <a:cs typeface="Tahoma"/>
            </a:endParaRPr>
          </a:p>
          <a:p>
            <a:pPr marL="586105" algn="ctr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signal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element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340" y="1164081"/>
            <a:ext cx="8530590" cy="337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carrying data in which </a:t>
            </a:r>
            <a:r>
              <a:rPr sz="2800" b="1" i="1" dirty="0">
                <a:latin typeface="Times New Roman"/>
                <a:cs typeface="Times New Roman"/>
              </a:rPr>
              <a:t>one </a:t>
            </a:r>
            <a:r>
              <a:rPr sz="2800" b="1" i="1" spc="-5" dirty="0">
                <a:latin typeface="Times New Roman"/>
                <a:cs typeface="Times New Roman"/>
              </a:rPr>
              <a:t>data </a:t>
            </a:r>
            <a:r>
              <a:rPr sz="2800" b="1" i="1" spc="-10" dirty="0">
                <a:latin typeface="Times New Roman"/>
                <a:cs typeface="Times New Roman"/>
              </a:rPr>
              <a:t>element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encoded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3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element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=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1).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30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100 kbps, what is the average value of </a:t>
            </a:r>
            <a:r>
              <a:rPr sz="2800" b="1" i="1" spc="-10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baud rate if c 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between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0</a:t>
            </a:r>
            <a:r>
              <a:rPr sz="2800" b="1" i="1" dirty="0">
                <a:latin typeface="Times New Roman"/>
                <a:cs typeface="Times New Roman"/>
              </a:rPr>
              <a:t> and 1?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6985">
              <a:lnSpc>
                <a:spcPts val="3360"/>
              </a:lnSpc>
              <a:spcBef>
                <a:spcPts val="305"/>
              </a:spcBef>
            </a:pPr>
            <a:r>
              <a:rPr sz="2950" spc="-70" dirty="0">
                <a:latin typeface="SimSun-ExtB"/>
                <a:cs typeface="SimSun-ExtB"/>
              </a:rPr>
              <a:t>We</a:t>
            </a:r>
            <a:r>
              <a:rPr sz="2950" spc="145" dirty="0">
                <a:latin typeface="SimSun-ExtB"/>
                <a:cs typeface="SimSun-ExtB"/>
              </a:rPr>
              <a:t> </a:t>
            </a:r>
            <a:r>
              <a:rPr sz="2950" spc="-75" dirty="0">
                <a:latin typeface="SimSun-ExtB"/>
                <a:cs typeface="SimSun-ExtB"/>
              </a:rPr>
              <a:t>assume</a:t>
            </a:r>
            <a:r>
              <a:rPr sz="2950" spc="16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that</a:t>
            </a:r>
            <a:r>
              <a:rPr sz="2950" spc="150" dirty="0">
                <a:latin typeface="SimSun-ExtB"/>
                <a:cs typeface="SimSun-ExtB"/>
              </a:rPr>
              <a:t> </a:t>
            </a:r>
            <a:r>
              <a:rPr sz="2950" spc="-75" dirty="0">
                <a:latin typeface="SimSun-ExtB"/>
                <a:cs typeface="SimSun-ExtB"/>
              </a:rPr>
              <a:t>the</a:t>
            </a:r>
            <a:r>
              <a:rPr sz="2950" spc="15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average</a:t>
            </a:r>
            <a:r>
              <a:rPr sz="2950" spc="160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value</a:t>
            </a:r>
            <a:r>
              <a:rPr sz="2950" spc="14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of</a:t>
            </a:r>
            <a:r>
              <a:rPr sz="2950" spc="150" dirty="0">
                <a:latin typeface="SimSun-ExtB"/>
                <a:cs typeface="SimSun-ExtB"/>
              </a:rPr>
              <a:t> </a:t>
            </a:r>
            <a:r>
              <a:rPr sz="2950" spc="-80" dirty="0">
                <a:latin typeface="SimSun-ExtB"/>
                <a:cs typeface="SimSun-ExtB"/>
              </a:rPr>
              <a:t>c</a:t>
            </a:r>
            <a:r>
              <a:rPr sz="2950" spc="14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is</a:t>
            </a:r>
            <a:r>
              <a:rPr sz="2950" spc="135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1/2</a:t>
            </a:r>
            <a:r>
              <a:rPr sz="2950" spc="150" dirty="0">
                <a:latin typeface="SimSun-ExtB"/>
                <a:cs typeface="SimSun-ExtB"/>
              </a:rPr>
              <a:t> </a:t>
            </a:r>
            <a:r>
              <a:rPr sz="2950" spc="-80" dirty="0">
                <a:latin typeface="SimSun-ExtB"/>
                <a:cs typeface="SimSun-ExtB"/>
              </a:rPr>
              <a:t>. </a:t>
            </a:r>
            <a:r>
              <a:rPr sz="2950" spc="-1460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The</a:t>
            </a:r>
            <a:r>
              <a:rPr sz="2950" spc="-75" dirty="0">
                <a:latin typeface="SimSun-ExtB"/>
                <a:cs typeface="SimSun-ExtB"/>
              </a:rPr>
              <a:t> </a:t>
            </a:r>
            <a:r>
              <a:rPr sz="2950" spc="-65" dirty="0">
                <a:latin typeface="SimSun-ExtB"/>
                <a:cs typeface="SimSun-ExtB"/>
              </a:rPr>
              <a:t>baud rate</a:t>
            </a:r>
            <a:r>
              <a:rPr sz="2950" spc="-60" dirty="0">
                <a:latin typeface="SimSun-ExtB"/>
                <a:cs typeface="SimSun-ExtB"/>
              </a:rPr>
              <a:t> </a:t>
            </a:r>
            <a:r>
              <a:rPr sz="2950" spc="-70" dirty="0">
                <a:latin typeface="SimSun-ExtB"/>
                <a:cs typeface="SimSun-ExtB"/>
              </a:rPr>
              <a:t>is</a:t>
            </a:r>
            <a:r>
              <a:rPr sz="2950" spc="-55" dirty="0">
                <a:latin typeface="SimSun-ExtB"/>
                <a:cs typeface="SimSun-ExtB"/>
              </a:rPr>
              <a:t> </a:t>
            </a:r>
            <a:r>
              <a:rPr sz="2950" spc="-65" dirty="0">
                <a:latin typeface="SimSun-ExtB"/>
                <a:cs typeface="SimSun-ExtB"/>
              </a:rPr>
              <a:t>then</a:t>
            </a:r>
            <a:endParaRPr sz="2950">
              <a:latin typeface="SimSun-ExtB"/>
              <a:cs typeface="SimSun-Ext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08100" y="4743450"/>
            <a:ext cx="6750050" cy="854710"/>
            <a:chOff x="1308100" y="4743450"/>
            <a:chExt cx="6750050" cy="8547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5250" y="4814470"/>
              <a:ext cx="6635750" cy="7259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8100" y="4743449"/>
              <a:ext cx="6750050" cy="854710"/>
            </a:xfrm>
            <a:custGeom>
              <a:avLst/>
              <a:gdLst/>
              <a:ahLst/>
              <a:cxnLst/>
              <a:rect l="l" t="t" r="r" b="b"/>
              <a:pathLst>
                <a:path w="6750050" h="854710">
                  <a:moveTo>
                    <a:pt x="670433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797560"/>
                  </a:lnTo>
                  <a:lnTo>
                    <a:pt x="45720" y="808990"/>
                  </a:lnTo>
                  <a:lnTo>
                    <a:pt x="6704330" y="808990"/>
                  </a:lnTo>
                  <a:lnTo>
                    <a:pt x="6704330" y="797560"/>
                  </a:lnTo>
                  <a:lnTo>
                    <a:pt x="57150" y="797560"/>
                  </a:lnTo>
                  <a:lnTo>
                    <a:pt x="57150" y="57150"/>
                  </a:lnTo>
                  <a:lnTo>
                    <a:pt x="6692900" y="57150"/>
                  </a:lnTo>
                  <a:lnTo>
                    <a:pt x="6692900" y="796925"/>
                  </a:lnTo>
                  <a:lnTo>
                    <a:pt x="6704330" y="796925"/>
                  </a:lnTo>
                  <a:lnTo>
                    <a:pt x="6704330" y="57150"/>
                  </a:lnTo>
                  <a:lnTo>
                    <a:pt x="6704330" y="45720"/>
                  </a:lnTo>
                  <a:close/>
                </a:path>
                <a:path w="6750050" h="854710">
                  <a:moveTo>
                    <a:pt x="67500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820420"/>
                  </a:lnTo>
                  <a:lnTo>
                    <a:pt x="0" y="854710"/>
                  </a:lnTo>
                  <a:lnTo>
                    <a:pt x="6750050" y="854710"/>
                  </a:lnTo>
                  <a:lnTo>
                    <a:pt x="6750050" y="820420"/>
                  </a:lnTo>
                  <a:lnTo>
                    <a:pt x="34290" y="820420"/>
                  </a:lnTo>
                  <a:lnTo>
                    <a:pt x="34290" y="34290"/>
                  </a:lnTo>
                  <a:lnTo>
                    <a:pt x="6715760" y="34290"/>
                  </a:lnTo>
                  <a:lnTo>
                    <a:pt x="6715760" y="819785"/>
                  </a:lnTo>
                  <a:lnTo>
                    <a:pt x="6750050" y="819785"/>
                  </a:lnTo>
                  <a:lnTo>
                    <a:pt x="6750050" y="34290"/>
                  </a:lnTo>
                  <a:lnTo>
                    <a:pt x="67500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4.1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1261</Words>
  <Application>Microsoft Office PowerPoint</Application>
  <PresentationFormat>On-screen Show (4:3)</PresentationFormat>
  <Paragraphs>105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SimSun-ExtB</vt:lpstr>
      <vt:lpstr>Arial</vt:lpstr>
      <vt:lpstr>Calibri</vt:lpstr>
      <vt:lpstr>Tahoma</vt:lpstr>
      <vt:lpstr>Times New Roman</vt:lpstr>
      <vt:lpstr>Wingdings</vt:lpstr>
      <vt:lpstr>Office Theme</vt:lpstr>
      <vt:lpstr>Digital Transmission</vt:lpstr>
      <vt:lpstr>4-1 DIGITAL-TO-DIGITAL CONVERSION</vt:lpstr>
      <vt:lpstr>Line Coding</vt:lpstr>
      <vt:lpstr>Figure 4.1 Line coding and decoding</vt:lpstr>
      <vt:lpstr>Mapping Data symbols onto  Signal levels</vt:lpstr>
      <vt:lpstr>Relationship between data  rate and signal rate</vt:lpstr>
      <vt:lpstr>Figure 4.2 Signal element versus data element</vt:lpstr>
      <vt:lpstr>Data rate and Baud rate</vt:lpstr>
      <vt:lpstr>Example 4.1</vt:lpstr>
      <vt:lpstr>Considerations for choosing a good  signal element referred to as line  encoding</vt:lpstr>
      <vt:lpstr>Line encoding C/Cs</vt:lpstr>
      <vt:lpstr>Line encoding C/Cs</vt:lpstr>
      <vt:lpstr>Figure 4.3 Effect of lack of synchronization</vt:lpstr>
      <vt:lpstr>Example 4.3</vt:lpstr>
      <vt:lpstr>Line encoding </vt:lpstr>
      <vt:lpstr>Line encoding</vt:lpstr>
      <vt:lpstr>Line encoding</vt:lpstr>
      <vt:lpstr>Figure 4.4 Line coding schemes</vt:lpstr>
      <vt:lpstr>Unipolar</vt:lpstr>
      <vt:lpstr>PowerPoint Presentation</vt:lpstr>
      <vt:lpstr>Polar - NRZ</vt:lpstr>
      <vt:lpstr>Figure 4.6 Polar NRZ-L and NRZ-I schemes</vt:lpstr>
      <vt:lpstr>Note</vt:lpstr>
      <vt:lpstr>Note</vt:lpstr>
      <vt:lpstr>Note</vt:lpstr>
      <vt:lpstr>Polar - RZ</vt:lpstr>
      <vt:lpstr>Figure 4.7 Polar RZ scheme</vt:lpstr>
      <vt:lpstr>Polar - Biphase: Manchester and  Differential Manchester</vt:lpstr>
      <vt:lpstr>Figure 4.8 Polar biphase: Manchester and differential Manchester schemes</vt:lpstr>
      <vt:lpstr>Note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Parambir</cp:lastModifiedBy>
  <cp:revision>8</cp:revision>
  <dcterms:created xsi:type="dcterms:W3CDTF">2022-09-06T03:32:53Z</dcterms:created>
  <dcterms:modified xsi:type="dcterms:W3CDTF">2023-08-23T04:18:11Z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2022-09-06T00:00:00Z</vt:filetime>
  </property>
</Properties>
</file>