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351" r:id="rId3"/>
    <p:sldId id="354" r:id="rId4"/>
    <p:sldId id="355" r:id="rId5"/>
    <p:sldId id="356" r:id="rId6"/>
    <p:sldId id="357" r:id="rId7"/>
    <p:sldId id="358" r:id="rId8"/>
    <p:sldId id="359" r:id="rId9"/>
    <p:sldId id="362" r:id="rId10"/>
    <p:sldId id="374" r:id="rId11"/>
    <p:sldId id="30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A25"/>
    <a:srgbClr val="00863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7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914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29EF-DDD3-403C-9C56-E4E546700A70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023B-91DA-47BF-88E3-C8B68BAC9E4E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2051-737B-4DA8-9400-BF5BA2BF9C28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BDF3-122B-4274-850D-BD97B228DBF5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FBDA-8FAE-48BA-B3F9-3E75C54C0B78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4273-EC0C-41DD-9AD6-131830642407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3BEB-3E47-4663-9C47-B25B428FFA5D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F848-0540-442D-BE97-C3D3F0DD9459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0A79-00D9-49B1-AB02-9A2DF21AB69A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F359-ADB6-43F5-9648-6FB3612E51B6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DF15-EAD2-4C29-B624-BB16BB72D6FA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41E799A-2DDF-4023-BFBE-C636F15D52F5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7851648" cy="1828800"/>
          </a:xfrm>
        </p:spPr>
        <p:txBody>
          <a:bodyPr/>
          <a:lstStyle/>
          <a:p>
            <a:pPr algn="ctr"/>
            <a:r>
              <a:rPr lang="fr-FR" dirty="0" smtClean="0"/>
              <a:t>Sorting Techniques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286000"/>
            <a:ext cx="4572000" cy="30480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mtClean="0"/>
              <a:t>Merge </a:t>
            </a:r>
            <a:r>
              <a:rPr lang="en-US" smtClean="0"/>
              <a:t>Sort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81000"/>
            <a:ext cx="8305800" cy="1143000"/>
          </a:xfrm>
        </p:spPr>
        <p:txBody>
          <a:bodyPr>
            <a:normAutofit/>
          </a:bodyPr>
          <a:lstStyle/>
          <a:p>
            <a:pPr marL="457200" indent="-457200" algn="ctr"/>
            <a:r>
              <a:rPr lang="en-US" dirty="0"/>
              <a:t>Comparing the Algorithms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876300" y="1948873"/>
            <a:ext cx="7505700" cy="3046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571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571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571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571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571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571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571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571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571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latin typeface="Arial" charset="0"/>
              </a:rPr>
              <a:t>				Best	</a:t>
            </a:r>
            <a:r>
              <a:rPr lang="en-US" b="1" dirty="0" smtClean="0">
                <a:latin typeface="Arial" charset="0"/>
              </a:rPr>
              <a:t>	Average</a:t>
            </a:r>
            <a:r>
              <a:rPr lang="en-US" b="1" dirty="0">
                <a:latin typeface="Arial" charset="0"/>
              </a:rPr>
              <a:t>	Worst</a:t>
            </a:r>
            <a:br>
              <a:rPr lang="en-US" b="1" dirty="0">
                <a:latin typeface="Arial" charset="0"/>
              </a:rPr>
            </a:br>
            <a:r>
              <a:rPr lang="en-US" b="1" dirty="0">
                <a:latin typeface="Arial" charset="0"/>
              </a:rPr>
              <a:t>				Case	   </a:t>
            </a:r>
            <a:r>
              <a:rPr lang="en-US" b="1" dirty="0" smtClean="0">
                <a:latin typeface="Arial" charset="0"/>
              </a:rPr>
              <a:t>	Case</a:t>
            </a:r>
            <a:r>
              <a:rPr lang="en-US" b="1" dirty="0">
                <a:latin typeface="Arial" charset="0"/>
              </a:rPr>
              <a:t>		</a:t>
            </a:r>
            <a:r>
              <a:rPr lang="en-US" b="1" dirty="0" smtClean="0">
                <a:latin typeface="Arial" charset="0"/>
              </a:rPr>
              <a:t>Case</a:t>
            </a:r>
            <a:endParaRPr lang="en-US" b="1" dirty="0">
              <a:latin typeface="Arial" charset="0"/>
            </a:endParaRPr>
          </a:p>
          <a:p>
            <a:r>
              <a:rPr lang="en-US" dirty="0" smtClean="0"/>
              <a:t>Bubble Sort		</a:t>
            </a:r>
            <a:r>
              <a:rPr lang="en-US" dirty="0">
                <a:latin typeface="Arial" charset="0"/>
              </a:rPr>
              <a:t>O(</a:t>
            </a:r>
            <a:r>
              <a:rPr lang="en-US" i="1" dirty="0">
                <a:latin typeface="Arial" charset="0"/>
              </a:rPr>
              <a:t>n</a:t>
            </a:r>
            <a:r>
              <a:rPr lang="en-US" dirty="0">
                <a:latin typeface="Arial" charset="0"/>
              </a:rPr>
              <a:t>) 	  	O(</a:t>
            </a:r>
            <a:r>
              <a:rPr lang="en-US" i="1" dirty="0">
                <a:latin typeface="Arial" charset="0"/>
              </a:rPr>
              <a:t>n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) 		O(</a:t>
            </a:r>
            <a:r>
              <a:rPr lang="en-US" i="1" dirty="0">
                <a:latin typeface="Arial" charset="0"/>
              </a:rPr>
              <a:t>n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)</a:t>
            </a:r>
            <a:endParaRPr lang="en-US" dirty="0"/>
          </a:p>
          <a:p>
            <a:r>
              <a:rPr lang="en-US" dirty="0"/>
              <a:t>Insertion </a:t>
            </a:r>
            <a:r>
              <a:rPr lang="en-US" dirty="0" smtClean="0"/>
              <a:t>Sort		</a:t>
            </a:r>
            <a:r>
              <a:rPr lang="en-US" dirty="0" smtClean="0">
                <a:latin typeface="Arial" charset="0"/>
              </a:rPr>
              <a:t>O(</a:t>
            </a:r>
            <a:r>
              <a:rPr lang="en-US" i="1" dirty="0" smtClean="0">
                <a:latin typeface="Arial" charset="0"/>
              </a:rPr>
              <a:t>n</a:t>
            </a:r>
            <a:r>
              <a:rPr lang="en-US" dirty="0">
                <a:latin typeface="Arial" charset="0"/>
              </a:rPr>
              <a:t>) 	  </a:t>
            </a:r>
            <a:r>
              <a:rPr lang="en-US" dirty="0" smtClean="0">
                <a:latin typeface="Arial" charset="0"/>
              </a:rPr>
              <a:t>	O(</a:t>
            </a:r>
            <a:r>
              <a:rPr lang="en-US" i="1" dirty="0" smtClean="0">
                <a:latin typeface="Arial" charset="0"/>
              </a:rPr>
              <a:t>n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) 		O(</a:t>
            </a:r>
            <a:r>
              <a:rPr lang="en-US" i="1" dirty="0">
                <a:latin typeface="Arial" charset="0"/>
              </a:rPr>
              <a:t>n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)</a:t>
            </a:r>
            <a:endParaRPr lang="en-US" dirty="0"/>
          </a:p>
          <a:p>
            <a:r>
              <a:rPr lang="en-US" dirty="0"/>
              <a:t>Selection </a:t>
            </a:r>
            <a:r>
              <a:rPr lang="en-US" dirty="0" smtClean="0"/>
              <a:t>Sort	</a:t>
            </a:r>
            <a:r>
              <a:rPr lang="en-US" dirty="0">
                <a:latin typeface="Arial" charset="0"/>
              </a:rPr>
              <a:t>O(</a:t>
            </a:r>
            <a:r>
              <a:rPr lang="en-US" i="1" dirty="0">
                <a:latin typeface="Arial" charset="0"/>
              </a:rPr>
              <a:t>n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) 	  </a:t>
            </a:r>
            <a:r>
              <a:rPr lang="en-US" dirty="0" smtClean="0">
                <a:latin typeface="Arial" charset="0"/>
              </a:rPr>
              <a:t>	O(</a:t>
            </a:r>
            <a:r>
              <a:rPr lang="en-US" i="1" dirty="0" smtClean="0">
                <a:latin typeface="Arial" charset="0"/>
              </a:rPr>
              <a:t>n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) 		O(</a:t>
            </a:r>
            <a:r>
              <a:rPr lang="en-US" i="1" dirty="0">
                <a:latin typeface="Arial" charset="0"/>
              </a:rPr>
              <a:t>n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)</a:t>
            </a:r>
            <a:endParaRPr lang="en-US" dirty="0"/>
          </a:p>
          <a:p>
            <a:r>
              <a:rPr lang="en-US" dirty="0"/>
              <a:t>Merge </a:t>
            </a:r>
            <a:r>
              <a:rPr lang="en-US" dirty="0" smtClean="0"/>
              <a:t>Sort		</a:t>
            </a:r>
            <a:r>
              <a:rPr lang="en-US" dirty="0" smtClean="0">
                <a:latin typeface="Arial" charset="0"/>
              </a:rPr>
              <a:t>O(</a:t>
            </a:r>
            <a:r>
              <a:rPr lang="en-US" i="1" dirty="0" smtClean="0">
                <a:latin typeface="Arial" charset="0"/>
              </a:rPr>
              <a:t>n </a:t>
            </a:r>
            <a:r>
              <a:rPr lang="en-US" i="1" dirty="0">
                <a:latin typeface="Arial" charset="0"/>
              </a:rPr>
              <a:t>log n</a:t>
            </a:r>
            <a:r>
              <a:rPr lang="en-US" dirty="0">
                <a:latin typeface="Arial" charset="0"/>
              </a:rPr>
              <a:t>) </a:t>
            </a:r>
            <a:r>
              <a:rPr lang="en-US" dirty="0" smtClean="0">
                <a:latin typeface="Arial" charset="0"/>
              </a:rPr>
              <a:t>	O(</a:t>
            </a:r>
            <a:r>
              <a:rPr lang="en-US" i="1" dirty="0" smtClean="0">
                <a:latin typeface="Arial" charset="0"/>
              </a:rPr>
              <a:t>n </a:t>
            </a:r>
            <a:r>
              <a:rPr lang="en-US" i="1" dirty="0">
                <a:latin typeface="Arial" charset="0"/>
              </a:rPr>
              <a:t>log n</a:t>
            </a:r>
            <a:r>
              <a:rPr lang="en-US" dirty="0" smtClean="0">
                <a:latin typeface="Arial" charset="0"/>
              </a:rPr>
              <a:t>)	O(</a:t>
            </a:r>
            <a:r>
              <a:rPr lang="en-US" i="1" dirty="0" smtClean="0">
                <a:latin typeface="Arial" charset="0"/>
              </a:rPr>
              <a:t>n </a:t>
            </a:r>
            <a:r>
              <a:rPr lang="en-US" i="1" dirty="0">
                <a:latin typeface="Arial" charset="0"/>
              </a:rPr>
              <a:t>log n</a:t>
            </a:r>
            <a:r>
              <a:rPr lang="en-US" dirty="0">
                <a:latin typeface="Arial" charset="0"/>
              </a:rPr>
              <a:t>)</a:t>
            </a:r>
            <a:r>
              <a:rPr lang="en-US" dirty="0" smtClean="0">
                <a:latin typeface="Arial" charset="0"/>
              </a:rPr>
              <a:t> </a:t>
            </a:r>
            <a:endParaRPr lang="en-US" dirty="0"/>
          </a:p>
          <a:p>
            <a:r>
              <a:rPr lang="en-US" dirty="0" smtClean="0"/>
              <a:t>Quick Sort		</a:t>
            </a:r>
            <a:r>
              <a:rPr lang="en-US" dirty="0" smtClean="0">
                <a:latin typeface="Arial" charset="0"/>
              </a:rPr>
              <a:t>O(</a:t>
            </a:r>
            <a:r>
              <a:rPr lang="en-US" i="1" dirty="0" smtClean="0">
                <a:latin typeface="Arial" charset="0"/>
              </a:rPr>
              <a:t>n </a:t>
            </a:r>
            <a:r>
              <a:rPr lang="en-US" i="1" dirty="0">
                <a:latin typeface="Arial" charset="0"/>
              </a:rPr>
              <a:t>log n</a:t>
            </a:r>
            <a:r>
              <a:rPr lang="en-US" dirty="0" smtClean="0">
                <a:latin typeface="Arial" charset="0"/>
              </a:rPr>
              <a:t>)	O(</a:t>
            </a:r>
            <a:r>
              <a:rPr lang="en-US" i="1" dirty="0" smtClean="0">
                <a:latin typeface="Arial" charset="0"/>
              </a:rPr>
              <a:t>n </a:t>
            </a:r>
            <a:r>
              <a:rPr lang="en-US" i="1" dirty="0">
                <a:latin typeface="Arial" charset="0"/>
              </a:rPr>
              <a:t>log n</a:t>
            </a:r>
            <a:r>
              <a:rPr lang="en-US" dirty="0" smtClean="0">
                <a:latin typeface="Arial" charset="0"/>
              </a:rPr>
              <a:t>)	O(</a:t>
            </a:r>
            <a:r>
              <a:rPr lang="en-US" i="1" dirty="0" smtClean="0">
                <a:latin typeface="Arial" charset="0"/>
              </a:rPr>
              <a:t>n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)</a:t>
            </a:r>
            <a:endParaRPr lang="en-US" dirty="0" smtClean="0"/>
          </a:p>
          <a:p>
            <a:r>
              <a:rPr lang="en-US" dirty="0" smtClean="0"/>
              <a:t>Heap Sort		</a:t>
            </a:r>
            <a:r>
              <a:rPr lang="en-US" dirty="0" smtClean="0">
                <a:latin typeface="Arial" charset="0"/>
              </a:rPr>
              <a:t>O(</a:t>
            </a:r>
            <a:r>
              <a:rPr lang="en-US" i="1" dirty="0" smtClean="0">
                <a:latin typeface="Arial" charset="0"/>
              </a:rPr>
              <a:t>n </a:t>
            </a:r>
            <a:r>
              <a:rPr lang="en-US" i="1" dirty="0">
                <a:latin typeface="Arial" charset="0"/>
              </a:rPr>
              <a:t>log n</a:t>
            </a:r>
            <a:r>
              <a:rPr lang="en-US" dirty="0" smtClean="0">
                <a:latin typeface="Arial" charset="0"/>
              </a:rPr>
              <a:t>)	O(</a:t>
            </a:r>
            <a:r>
              <a:rPr lang="en-US" i="1" dirty="0" smtClean="0">
                <a:latin typeface="Arial" charset="0"/>
              </a:rPr>
              <a:t>n </a:t>
            </a:r>
            <a:r>
              <a:rPr lang="en-US" i="1" dirty="0">
                <a:latin typeface="Arial" charset="0"/>
              </a:rPr>
              <a:t>log n</a:t>
            </a:r>
            <a:r>
              <a:rPr lang="en-US" dirty="0" smtClean="0">
                <a:latin typeface="Arial" charset="0"/>
              </a:rPr>
              <a:t>)	O(</a:t>
            </a:r>
            <a:r>
              <a:rPr lang="en-US" i="1" dirty="0" smtClean="0">
                <a:latin typeface="Arial" charset="0"/>
              </a:rPr>
              <a:t>n </a:t>
            </a:r>
            <a:r>
              <a:rPr lang="en-US" i="1" dirty="0">
                <a:latin typeface="Arial" charset="0"/>
              </a:rPr>
              <a:t>log n</a:t>
            </a:r>
            <a:r>
              <a:rPr lang="en-US" dirty="0">
                <a:latin typeface="Arial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97549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305800" cy="11430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Merge </a:t>
            </a:r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038600"/>
          </a:xfrm>
        </p:spPr>
        <p:txBody>
          <a:bodyPr/>
          <a:lstStyle/>
          <a:p>
            <a:pPr algn="just"/>
            <a:r>
              <a:rPr lang="en-US" sz="2800" dirty="0"/>
              <a:t>Divide and Conquer</a:t>
            </a:r>
            <a:endParaRPr lang="en-US" sz="2800" dirty="0" smtClean="0"/>
          </a:p>
          <a:p>
            <a:pPr algn="just"/>
            <a:r>
              <a:rPr lang="en-US" sz="2800" dirty="0" smtClean="0"/>
              <a:t>Recursive </a:t>
            </a:r>
            <a:r>
              <a:rPr lang="en-US" sz="2800" dirty="0"/>
              <a:t>in structure  </a:t>
            </a:r>
          </a:p>
          <a:p>
            <a:pPr lvl="1" algn="just"/>
            <a:r>
              <a:rPr lang="en-US" b="1" i="1" dirty="0">
                <a:solidFill>
                  <a:srgbClr val="CC3300"/>
                </a:solidFill>
              </a:rPr>
              <a:t>Divide</a:t>
            </a:r>
            <a:r>
              <a:rPr lang="en-US" dirty="0"/>
              <a:t> the problem into sub-problems that are similar to the original but smaller in size</a:t>
            </a:r>
          </a:p>
          <a:p>
            <a:pPr lvl="1" algn="just"/>
            <a:r>
              <a:rPr lang="en-US" b="1" i="1" dirty="0">
                <a:solidFill>
                  <a:srgbClr val="CC3300"/>
                </a:solidFill>
              </a:rPr>
              <a:t>Conquer</a:t>
            </a:r>
            <a:r>
              <a:rPr lang="en-US" dirty="0"/>
              <a:t> the sub-problems by solving them </a:t>
            </a:r>
            <a:r>
              <a:rPr lang="en-US" dirty="0">
                <a:solidFill>
                  <a:schemeClr val="hlink"/>
                </a:solidFill>
              </a:rPr>
              <a:t>recursively</a:t>
            </a:r>
            <a:r>
              <a:rPr lang="en-US" dirty="0"/>
              <a:t>.  If they are small enough, just solve them in a straightforward manner.</a:t>
            </a:r>
          </a:p>
          <a:p>
            <a:pPr lvl="1" algn="just"/>
            <a:r>
              <a:rPr lang="en-US" b="1" i="1" dirty="0">
                <a:solidFill>
                  <a:srgbClr val="CC3300"/>
                </a:solidFill>
              </a:rPr>
              <a:t>Combine</a:t>
            </a:r>
            <a:r>
              <a:rPr lang="en-US" dirty="0"/>
              <a:t> the solutions to create a solution to the original problem</a:t>
            </a:r>
          </a:p>
        </p:txBody>
      </p:sp>
    </p:spTree>
    <p:extLst>
      <p:ext uri="{BB962C8B-B14F-4D97-AF65-F5344CB8AC3E}">
        <p14:creationId xmlns="" xmlns:p14="http://schemas.microsoft.com/office/powerpoint/2010/main" val="25506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An Example:  Merge Sort</a:t>
            </a:r>
          </a:p>
        </p:txBody>
      </p:sp>
      <p:sp>
        <p:nvSpPr>
          <p:cNvPr id="390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772400" cy="4448175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sz="2800" b="1" i="1" u="sng" dirty="0">
                <a:solidFill>
                  <a:srgbClr val="CC3300"/>
                </a:solidFill>
              </a:rPr>
              <a:t>Sorting Problem</a:t>
            </a:r>
            <a:r>
              <a:rPr lang="en-US" sz="2800" b="1" u="sng" dirty="0">
                <a:solidFill>
                  <a:srgbClr val="CC3300"/>
                </a:solidFill>
              </a:rPr>
              <a:t>:</a:t>
            </a:r>
            <a:r>
              <a:rPr lang="en-US" sz="2800" dirty="0">
                <a:solidFill>
                  <a:srgbClr val="CC99FF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Sort a sequence of </a:t>
            </a:r>
            <a:r>
              <a:rPr lang="en-US" sz="2800" i="1" dirty="0">
                <a:solidFill>
                  <a:schemeClr val="tx1"/>
                </a:solidFill>
              </a:rPr>
              <a:t>n</a:t>
            </a:r>
            <a:r>
              <a:rPr lang="en-US" sz="2800" dirty="0">
                <a:solidFill>
                  <a:schemeClr val="tx1"/>
                </a:solidFill>
              </a:rPr>
              <a:t> elements into non-decreasing order.</a:t>
            </a:r>
          </a:p>
          <a:p>
            <a:pPr>
              <a:buFont typeface="Wingdings" pitchFamily="2" charset="2"/>
              <a:buNone/>
            </a:pPr>
            <a:endParaRPr lang="en-US" sz="2800" i="1" dirty="0">
              <a:solidFill>
                <a:schemeClr val="tx1"/>
              </a:solidFill>
            </a:endParaRPr>
          </a:p>
          <a:p>
            <a:r>
              <a:rPr lang="en-US" sz="2800" b="1" i="1" dirty="0">
                <a:solidFill>
                  <a:srgbClr val="CC3300"/>
                </a:solidFill>
              </a:rPr>
              <a:t>Divide</a:t>
            </a:r>
            <a:r>
              <a:rPr lang="en-US" sz="2800" b="1" dirty="0">
                <a:solidFill>
                  <a:srgbClr val="CC3300"/>
                </a:solidFill>
              </a:rPr>
              <a:t>:</a:t>
            </a:r>
            <a:r>
              <a:rPr lang="en-US" sz="2800" dirty="0"/>
              <a:t>  Divide the </a:t>
            </a:r>
            <a:r>
              <a:rPr lang="en-US" sz="2800" i="1" dirty="0"/>
              <a:t>n</a:t>
            </a:r>
            <a:r>
              <a:rPr lang="en-US" sz="2800" dirty="0"/>
              <a:t>-element sequence to be sorted into two subsequences of </a:t>
            </a:r>
            <a:r>
              <a:rPr lang="en-US" sz="2800" i="1" dirty="0"/>
              <a:t>n/2</a:t>
            </a:r>
            <a:r>
              <a:rPr lang="en-US" sz="2800" dirty="0"/>
              <a:t> elements each</a:t>
            </a:r>
          </a:p>
          <a:p>
            <a:pPr>
              <a:buFont typeface="Wingdings" pitchFamily="2" charset="2"/>
              <a:buNone/>
            </a:pPr>
            <a:endParaRPr lang="en-US" sz="1000" dirty="0"/>
          </a:p>
          <a:p>
            <a:r>
              <a:rPr lang="en-US" sz="2800" b="1" i="1" dirty="0">
                <a:solidFill>
                  <a:srgbClr val="CC3300"/>
                </a:solidFill>
              </a:rPr>
              <a:t>Conquer:</a:t>
            </a:r>
            <a:r>
              <a:rPr lang="en-US" sz="2800" dirty="0"/>
              <a:t>  Sort the two subsequences recursively using merge sort.</a:t>
            </a:r>
          </a:p>
          <a:p>
            <a:pPr>
              <a:buFont typeface="Wingdings" pitchFamily="2" charset="2"/>
              <a:buNone/>
            </a:pPr>
            <a:endParaRPr lang="en-US" sz="1000" dirty="0"/>
          </a:p>
          <a:p>
            <a:r>
              <a:rPr lang="en-US" sz="2800" b="1" i="1" dirty="0">
                <a:solidFill>
                  <a:srgbClr val="CC3300"/>
                </a:solidFill>
              </a:rPr>
              <a:t>Combine</a:t>
            </a:r>
            <a:r>
              <a:rPr lang="en-US" sz="2800" b="1" dirty="0">
                <a:solidFill>
                  <a:srgbClr val="CC3300"/>
                </a:solidFill>
              </a:rPr>
              <a:t>:</a:t>
            </a:r>
            <a:r>
              <a:rPr lang="en-US" sz="2800" dirty="0">
                <a:solidFill>
                  <a:srgbClr val="CC99FF"/>
                </a:solidFill>
              </a:rPr>
              <a:t> </a:t>
            </a:r>
            <a:r>
              <a:rPr lang="en-US" sz="2800" dirty="0"/>
              <a:t> Merge the two sorted subsequences to produce the sorted answer.</a:t>
            </a:r>
          </a:p>
        </p:txBody>
      </p:sp>
    </p:spTree>
    <p:extLst>
      <p:ext uri="{BB962C8B-B14F-4D97-AF65-F5344CB8AC3E}">
        <p14:creationId xmlns="" xmlns:p14="http://schemas.microsoft.com/office/powerpoint/2010/main" val="33760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0850" y="416936"/>
            <a:ext cx="8305800" cy="1023938"/>
          </a:xfrm>
        </p:spPr>
        <p:txBody>
          <a:bodyPr/>
          <a:lstStyle/>
          <a:p>
            <a:pPr algn="ctr"/>
            <a:r>
              <a:rPr lang="en-US" dirty="0"/>
              <a:t>Merge Sort – Example </a:t>
            </a:r>
          </a:p>
        </p:txBody>
      </p:sp>
      <p:sp>
        <p:nvSpPr>
          <p:cNvPr id="424983" name="Text Box 23"/>
          <p:cNvSpPr txBox="1">
            <a:spLocks noChangeArrowheads="1"/>
          </p:cNvSpPr>
          <p:nvPr/>
        </p:nvSpPr>
        <p:spPr bwMode="auto">
          <a:xfrm>
            <a:off x="2339975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4984" name="Text Box 24"/>
          <p:cNvSpPr txBox="1">
            <a:spLocks noChangeArrowheads="1"/>
          </p:cNvSpPr>
          <p:nvPr/>
        </p:nvSpPr>
        <p:spPr bwMode="auto">
          <a:xfrm>
            <a:off x="2906713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4985" name="Text Box 25"/>
          <p:cNvSpPr txBox="1">
            <a:spLocks noChangeArrowheads="1"/>
          </p:cNvSpPr>
          <p:nvPr/>
        </p:nvSpPr>
        <p:spPr bwMode="auto">
          <a:xfrm>
            <a:off x="3475038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4986" name="Text Box 26"/>
          <p:cNvSpPr txBox="1">
            <a:spLocks noChangeArrowheads="1"/>
          </p:cNvSpPr>
          <p:nvPr/>
        </p:nvSpPr>
        <p:spPr bwMode="auto">
          <a:xfrm>
            <a:off x="4041775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4987" name="Text Box 27"/>
          <p:cNvSpPr txBox="1">
            <a:spLocks noChangeArrowheads="1"/>
          </p:cNvSpPr>
          <p:nvPr/>
        </p:nvSpPr>
        <p:spPr bwMode="auto">
          <a:xfrm>
            <a:off x="4610100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24988" name="Text Box 28"/>
          <p:cNvSpPr txBox="1">
            <a:spLocks noChangeArrowheads="1"/>
          </p:cNvSpPr>
          <p:nvPr/>
        </p:nvSpPr>
        <p:spPr bwMode="auto">
          <a:xfrm>
            <a:off x="5176838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4989" name="Text Box 29"/>
          <p:cNvSpPr txBox="1">
            <a:spLocks noChangeArrowheads="1"/>
          </p:cNvSpPr>
          <p:nvPr/>
        </p:nvSpPr>
        <p:spPr bwMode="auto">
          <a:xfrm>
            <a:off x="5745163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24990" name="Text Box 30"/>
          <p:cNvSpPr txBox="1">
            <a:spLocks noChangeArrowheads="1"/>
          </p:cNvSpPr>
          <p:nvPr/>
        </p:nvSpPr>
        <p:spPr bwMode="auto">
          <a:xfrm>
            <a:off x="6311900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424991" name="Text Box 31"/>
          <p:cNvSpPr txBox="1">
            <a:spLocks noChangeArrowheads="1"/>
          </p:cNvSpPr>
          <p:nvPr/>
        </p:nvSpPr>
        <p:spPr bwMode="auto">
          <a:xfrm>
            <a:off x="6880225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424992" name="Text Box 32"/>
          <p:cNvSpPr txBox="1">
            <a:spLocks noChangeArrowheads="1"/>
          </p:cNvSpPr>
          <p:nvPr/>
        </p:nvSpPr>
        <p:spPr bwMode="auto">
          <a:xfrm>
            <a:off x="7446963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4993" name="Text Box 33"/>
          <p:cNvSpPr txBox="1">
            <a:spLocks noChangeArrowheads="1"/>
          </p:cNvSpPr>
          <p:nvPr/>
        </p:nvSpPr>
        <p:spPr bwMode="auto">
          <a:xfrm>
            <a:off x="8015288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99</a:t>
            </a:r>
          </a:p>
        </p:txBody>
      </p:sp>
      <p:sp>
        <p:nvSpPr>
          <p:cNvPr id="424994" name="Text Box 34"/>
          <p:cNvSpPr txBox="1">
            <a:spLocks noChangeArrowheads="1"/>
          </p:cNvSpPr>
          <p:nvPr/>
        </p:nvSpPr>
        <p:spPr bwMode="auto">
          <a:xfrm>
            <a:off x="8583613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2 </a:t>
            </a:r>
          </a:p>
        </p:txBody>
      </p:sp>
      <p:sp>
        <p:nvSpPr>
          <p:cNvPr id="424995" name="Text Box 35"/>
          <p:cNvSpPr txBox="1">
            <a:spLocks noChangeArrowheads="1"/>
          </p:cNvSpPr>
          <p:nvPr/>
        </p:nvSpPr>
        <p:spPr bwMode="auto">
          <a:xfrm>
            <a:off x="49053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4996" name="Text Box 36"/>
          <p:cNvSpPr txBox="1">
            <a:spLocks noChangeArrowheads="1"/>
          </p:cNvSpPr>
          <p:nvPr/>
        </p:nvSpPr>
        <p:spPr bwMode="auto">
          <a:xfrm>
            <a:off x="101758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4997" name="Text Box 37"/>
          <p:cNvSpPr txBox="1">
            <a:spLocks noChangeArrowheads="1"/>
          </p:cNvSpPr>
          <p:nvPr/>
        </p:nvSpPr>
        <p:spPr bwMode="auto">
          <a:xfrm>
            <a:off x="154463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4998" name="Text Box 38"/>
          <p:cNvSpPr txBox="1">
            <a:spLocks noChangeArrowheads="1"/>
          </p:cNvSpPr>
          <p:nvPr/>
        </p:nvSpPr>
        <p:spPr bwMode="auto">
          <a:xfrm>
            <a:off x="207168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4999" name="Text Box 39"/>
          <p:cNvSpPr txBox="1">
            <a:spLocks noChangeArrowheads="1"/>
          </p:cNvSpPr>
          <p:nvPr/>
        </p:nvSpPr>
        <p:spPr bwMode="auto">
          <a:xfrm>
            <a:off x="259873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00" name="Text Box 40"/>
          <p:cNvSpPr txBox="1">
            <a:spLocks noChangeArrowheads="1"/>
          </p:cNvSpPr>
          <p:nvPr/>
        </p:nvSpPr>
        <p:spPr bwMode="auto">
          <a:xfrm>
            <a:off x="312578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5001" name="Text Box 41"/>
          <p:cNvSpPr txBox="1">
            <a:spLocks noChangeArrowheads="1"/>
          </p:cNvSpPr>
          <p:nvPr/>
        </p:nvSpPr>
        <p:spPr bwMode="auto">
          <a:xfrm>
            <a:off x="365283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5002" name="Text Box 42"/>
          <p:cNvSpPr txBox="1">
            <a:spLocks noChangeArrowheads="1"/>
          </p:cNvSpPr>
          <p:nvPr/>
        </p:nvSpPr>
        <p:spPr bwMode="auto">
          <a:xfrm>
            <a:off x="417988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5003" name="Text Box 43"/>
          <p:cNvSpPr txBox="1">
            <a:spLocks noChangeArrowheads="1"/>
          </p:cNvSpPr>
          <p:nvPr/>
        </p:nvSpPr>
        <p:spPr bwMode="auto">
          <a:xfrm>
            <a:off x="470693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25004" name="Text Box 44"/>
          <p:cNvSpPr txBox="1">
            <a:spLocks noChangeArrowheads="1"/>
          </p:cNvSpPr>
          <p:nvPr/>
        </p:nvSpPr>
        <p:spPr bwMode="auto">
          <a:xfrm>
            <a:off x="523398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05" name="Text Box 45"/>
          <p:cNvSpPr txBox="1">
            <a:spLocks noChangeArrowheads="1"/>
          </p:cNvSpPr>
          <p:nvPr/>
        </p:nvSpPr>
        <p:spPr bwMode="auto">
          <a:xfrm>
            <a:off x="576103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25006" name="Text Box 46"/>
          <p:cNvSpPr txBox="1">
            <a:spLocks noChangeArrowheads="1"/>
          </p:cNvSpPr>
          <p:nvPr/>
        </p:nvSpPr>
        <p:spPr bwMode="auto">
          <a:xfrm>
            <a:off x="628808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425007" name="Text Box 47"/>
          <p:cNvSpPr txBox="1">
            <a:spLocks noChangeArrowheads="1"/>
          </p:cNvSpPr>
          <p:nvPr/>
        </p:nvSpPr>
        <p:spPr bwMode="auto">
          <a:xfrm>
            <a:off x="681513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425008" name="Text Box 48"/>
          <p:cNvSpPr txBox="1">
            <a:spLocks noChangeArrowheads="1"/>
          </p:cNvSpPr>
          <p:nvPr/>
        </p:nvSpPr>
        <p:spPr bwMode="auto">
          <a:xfrm>
            <a:off x="734218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09" name="Text Box 49"/>
          <p:cNvSpPr txBox="1">
            <a:spLocks noChangeArrowheads="1"/>
          </p:cNvSpPr>
          <p:nvPr/>
        </p:nvSpPr>
        <p:spPr bwMode="auto">
          <a:xfrm>
            <a:off x="786923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99</a:t>
            </a:r>
          </a:p>
        </p:txBody>
      </p:sp>
      <p:sp>
        <p:nvSpPr>
          <p:cNvPr id="425010" name="Text Box 50"/>
          <p:cNvSpPr txBox="1">
            <a:spLocks noChangeArrowheads="1"/>
          </p:cNvSpPr>
          <p:nvPr/>
        </p:nvSpPr>
        <p:spPr bwMode="auto">
          <a:xfrm>
            <a:off x="8397875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2 </a:t>
            </a:r>
          </a:p>
        </p:txBody>
      </p:sp>
      <p:sp>
        <p:nvSpPr>
          <p:cNvPr id="425011" name="Text Box 51"/>
          <p:cNvSpPr txBox="1">
            <a:spLocks noChangeArrowheads="1"/>
          </p:cNvSpPr>
          <p:nvPr/>
        </p:nvSpPr>
        <p:spPr bwMode="auto">
          <a:xfrm>
            <a:off x="320675" y="28124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5012" name="Text Box 52"/>
          <p:cNvSpPr txBox="1">
            <a:spLocks noChangeArrowheads="1"/>
          </p:cNvSpPr>
          <p:nvPr/>
        </p:nvSpPr>
        <p:spPr bwMode="auto">
          <a:xfrm>
            <a:off x="847725" y="28124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13" name="Text Box 53"/>
          <p:cNvSpPr txBox="1">
            <a:spLocks noChangeArrowheads="1"/>
          </p:cNvSpPr>
          <p:nvPr/>
        </p:nvSpPr>
        <p:spPr bwMode="auto">
          <a:xfrm>
            <a:off x="1374775" y="28124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5014" name="Text Box 54"/>
          <p:cNvSpPr txBox="1">
            <a:spLocks noChangeArrowheads="1"/>
          </p:cNvSpPr>
          <p:nvPr/>
        </p:nvSpPr>
        <p:spPr bwMode="auto">
          <a:xfrm>
            <a:off x="1901825" y="28124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5015" name="Text Box 55"/>
          <p:cNvSpPr txBox="1">
            <a:spLocks noChangeArrowheads="1"/>
          </p:cNvSpPr>
          <p:nvPr/>
        </p:nvSpPr>
        <p:spPr bwMode="auto">
          <a:xfrm>
            <a:off x="2428875" y="28124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16" name="Text Box 56"/>
          <p:cNvSpPr txBox="1">
            <a:spLocks noChangeArrowheads="1"/>
          </p:cNvSpPr>
          <p:nvPr/>
        </p:nvSpPr>
        <p:spPr bwMode="auto">
          <a:xfrm>
            <a:off x="2955925" y="28124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5017" name="Text Box 57"/>
          <p:cNvSpPr txBox="1">
            <a:spLocks noChangeArrowheads="1"/>
          </p:cNvSpPr>
          <p:nvPr/>
        </p:nvSpPr>
        <p:spPr bwMode="auto">
          <a:xfrm>
            <a:off x="3482975" y="28124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5018" name="Text Box 58"/>
          <p:cNvSpPr txBox="1">
            <a:spLocks noChangeArrowheads="1"/>
          </p:cNvSpPr>
          <p:nvPr/>
        </p:nvSpPr>
        <p:spPr bwMode="auto">
          <a:xfrm>
            <a:off x="4010025" y="28124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5019" name="Text Box 59"/>
          <p:cNvSpPr txBox="1">
            <a:spLocks noChangeArrowheads="1"/>
          </p:cNvSpPr>
          <p:nvPr/>
        </p:nvSpPr>
        <p:spPr bwMode="auto">
          <a:xfrm>
            <a:off x="4621213" y="27997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25020" name="Text Box 60"/>
          <p:cNvSpPr txBox="1">
            <a:spLocks noChangeArrowheads="1"/>
          </p:cNvSpPr>
          <p:nvPr/>
        </p:nvSpPr>
        <p:spPr bwMode="auto">
          <a:xfrm>
            <a:off x="5148263" y="27997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21" name="Text Box 61"/>
          <p:cNvSpPr txBox="1">
            <a:spLocks noChangeArrowheads="1"/>
          </p:cNvSpPr>
          <p:nvPr/>
        </p:nvSpPr>
        <p:spPr bwMode="auto">
          <a:xfrm>
            <a:off x="5675313" y="27997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25022" name="Text Box 62"/>
          <p:cNvSpPr txBox="1">
            <a:spLocks noChangeArrowheads="1"/>
          </p:cNvSpPr>
          <p:nvPr/>
        </p:nvSpPr>
        <p:spPr bwMode="auto">
          <a:xfrm>
            <a:off x="6202363" y="27997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425023" name="Text Box 63"/>
          <p:cNvSpPr txBox="1">
            <a:spLocks noChangeArrowheads="1"/>
          </p:cNvSpPr>
          <p:nvPr/>
        </p:nvSpPr>
        <p:spPr bwMode="auto">
          <a:xfrm>
            <a:off x="6729413" y="27997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425024" name="Text Box 64"/>
          <p:cNvSpPr txBox="1">
            <a:spLocks noChangeArrowheads="1"/>
          </p:cNvSpPr>
          <p:nvPr/>
        </p:nvSpPr>
        <p:spPr bwMode="auto">
          <a:xfrm>
            <a:off x="7256463" y="27997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25" name="Text Box 65"/>
          <p:cNvSpPr txBox="1">
            <a:spLocks noChangeArrowheads="1"/>
          </p:cNvSpPr>
          <p:nvPr/>
        </p:nvSpPr>
        <p:spPr bwMode="auto">
          <a:xfrm>
            <a:off x="7783513" y="27997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99</a:t>
            </a:r>
          </a:p>
        </p:txBody>
      </p:sp>
      <p:sp>
        <p:nvSpPr>
          <p:cNvPr id="425026" name="Text Box 66"/>
          <p:cNvSpPr txBox="1">
            <a:spLocks noChangeArrowheads="1"/>
          </p:cNvSpPr>
          <p:nvPr/>
        </p:nvSpPr>
        <p:spPr bwMode="auto">
          <a:xfrm>
            <a:off x="8312150" y="27997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2 </a:t>
            </a:r>
          </a:p>
        </p:txBody>
      </p:sp>
      <p:sp>
        <p:nvSpPr>
          <p:cNvPr id="425027" name="Line 67"/>
          <p:cNvSpPr>
            <a:spLocks noChangeShapeType="1"/>
          </p:cNvSpPr>
          <p:nvPr/>
        </p:nvSpPr>
        <p:spPr bwMode="auto">
          <a:xfrm flipH="1">
            <a:off x="2601913" y="1920299"/>
            <a:ext cx="2087562" cy="852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28" name="Line 68"/>
          <p:cNvSpPr>
            <a:spLocks noChangeShapeType="1"/>
          </p:cNvSpPr>
          <p:nvPr/>
        </p:nvSpPr>
        <p:spPr bwMode="auto">
          <a:xfrm>
            <a:off x="4676775" y="1920299"/>
            <a:ext cx="2027238" cy="877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47" name="Line 87"/>
          <p:cNvSpPr>
            <a:spLocks noChangeShapeType="1"/>
          </p:cNvSpPr>
          <p:nvPr/>
        </p:nvSpPr>
        <p:spPr bwMode="auto">
          <a:xfrm>
            <a:off x="4554538" y="2783899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49" name="Line 89"/>
          <p:cNvSpPr>
            <a:spLocks noChangeShapeType="1"/>
          </p:cNvSpPr>
          <p:nvPr/>
        </p:nvSpPr>
        <p:spPr bwMode="auto">
          <a:xfrm>
            <a:off x="4559300" y="3876099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59" name="Line 99"/>
          <p:cNvSpPr>
            <a:spLocks noChangeShapeType="1"/>
          </p:cNvSpPr>
          <p:nvPr/>
        </p:nvSpPr>
        <p:spPr bwMode="auto">
          <a:xfrm>
            <a:off x="2301875" y="5028624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29" name="Text Box 69"/>
          <p:cNvSpPr txBox="1">
            <a:spLocks noChangeArrowheads="1"/>
          </p:cNvSpPr>
          <p:nvPr/>
        </p:nvSpPr>
        <p:spPr bwMode="auto">
          <a:xfrm>
            <a:off x="185738" y="391419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5030" name="Text Box 70"/>
          <p:cNvSpPr txBox="1">
            <a:spLocks noChangeArrowheads="1"/>
          </p:cNvSpPr>
          <p:nvPr/>
        </p:nvSpPr>
        <p:spPr bwMode="auto">
          <a:xfrm>
            <a:off x="712788" y="391419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31" name="Text Box 71"/>
          <p:cNvSpPr txBox="1">
            <a:spLocks noChangeArrowheads="1"/>
          </p:cNvSpPr>
          <p:nvPr/>
        </p:nvSpPr>
        <p:spPr bwMode="auto">
          <a:xfrm>
            <a:off x="1239838" y="391419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5032" name="Text Box 72"/>
          <p:cNvSpPr txBox="1">
            <a:spLocks noChangeArrowheads="1"/>
          </p:cNvSpPr>
          <p:nvPr/>
        </p:nvSpPr>
        <p:spPr bwMode="auto">
          <a:xfrm>
            <a:off x="1766888" y="391419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5033" name="Text Box 73"/>
          <p:cNvSpPr txBox="1">
            <a:spLocks noChangeArrowheads="1"/>
          </p:cNvSpPr>
          <p:nvPr/>
        </p:nvSpPr>
        <p:spPr bwMode="auto">
          <a:xfrm>
            <a:off x="2382838" y="39030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34" name="Text Box 74"/>
          <p:cNvSpPr txBox="1">
            <a:spLocks noChangeArrowheads="1"/>
          </p:cNvSpPr>
          <p:nvPr/>
        </p:nvSpPr>
        <p:spPr bwMode="auto">
          <a:xfrm>
            <a:off x="2909888" y="39030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5035" name="Text Box 75"/>
          <p:cNvSpPr txBox="1">
            <a:spLocks noChangeArrowheads="1"/>
          </p:cNvSpPr>
          <p:nvPr/>
        </p:nvSpPr>
        <p:spPr bwMode="auto">
          <a:xfrm>
            <a:off x="3436938" y="39030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5036" name="Text Box 76"/>
          <p:cNvSpPr txBox="1">
            <a:spLocks noChangeArrowheads="1"/>
          </p:cNvSpPr>
          <p:nvPr/>
        </p:nvSpPr>
        <p:spPr bwMode="auto">
          <a:xfrm>
            <a:off x="3963988" y="39030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5048" name="Line 88"/>
          <p:cNvSpPr>
            <a:spLocks noChangeShapeType="1"/>
          </p:cNvSpPr>
          <p:nvPr/>
        </p:nvSpPr>
        <p:spPr bwMode="auto">
          <a:xfrm>
            <a:off x="2335213" y="3923724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74" name="Line 114"/>
          <p:cNvSpPr>
            <a:spLocks noChangeShapeType="1"/>
          </p:cNvSpPr>
          <p:nvPr/>
        </p:nvSpPr>
        <p:spPr bwMode="auto">
          <a:xfrm flipH="1">
            <a:off x="1217613" y="3291899"/>
            <a:ext cx="1173162" cy="593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75" name="Line 115"/>
          <p:cNvSpPr>
            <a:spLocks noChangeShapeType="1"/>
          </p:cNvSpPr>
          <p:nvPr/>
        </p:nvSpPr>
        <p:spPr bwMode="auto">
          <a:xfrm>
            <a:off x="2379663" y="3317299"/>
            <a:ext cx="1038225" cy="555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37" name="Text Box 77"/>
          <p:cNvSpPr txBox="1">
            <a:spLocks noChangeArrowheads="1"/>
          </p:cNvSpPr>
          <p:nvPr/>
        </p:nvSpPr>
        <p:spPr bwMode="auto">
          <a:xfrm>
            <a:off x="4651375" y="38903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25038" name="Text Box 78"/>
          <p:cNvSpPr txBox="1">
            <a:spLocks noChangeArrowheads="1"/>
          </p:cNvSpPr>
          <p:nvPr/>
        </p:nvSpPr>
        <p:spPr bwMode="auto">
          <a:xfrm>
            <a:off x="5178425" y="38903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39" name="Text Box 79"/>
          <p:cNvSpPr txBox="1">
            <a:spLocks noChangeArrowheads="1"/>
          </p:cNvSpPr>
          <p:nvPr/>
        </p:nvSpPr>
        <p:spPr bwMode="auto">
          <a:xfrm>
            <a:off x="5705475" y="38903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25040" name="Text Box 80"/>
          <p:cNvSpPr txBox="1">
            <a:spLocks noChangeArrowheads="1"/>
          </p:cNvSpPr>
          <p:nvPr/>
        </p:nvSpPr>
        <p:spPr bwMode="auto">
          <a:xfrm>
            <a:off x="6232525" y="38903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425041" name="Text Box 81"/>
          <p:cNvSpPr txBox="1">
            <a:spLocks noChangeArrowheads="1"/>
          </p:cNvSpPr>
          <p:nvPr/>
        </p:nvSpPr>
        <p:spPr bwMode="auto">
          <a:xfrm>
            <a:off x="6872288" y="38665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425042" name="Text Box 82"/>
          <p:cNvSpPr txBox="1">
            <a:spLocks noChangeArrowheads="1"/>
          </p:cNvSpPr>
          <p:nvPr/>
        </p:nvSpPr>
        <p:spPr bwMode="auto">
          <a:xfrm>
            <a:off x="7399338" y="38665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43" name="Text Box 83"/>
          <p:cNvSpPr txBox="1">
            <a:spLocks noChangeArrowheads="1"/>
          </p:cNvSpPr>
          <p:nvPr/>
        </p:nvSpPr>
        <p:spPr bwMode="auto">
          <a:xfrm>
            <a:off x="7926388" y="38665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99</a:t>
            </a:r>
          </a:p>
        </p:txBody>
      </p:sp>
      <p:sp>
        <p:nvSpPr>
          <p:cNvPr id="425044" name="Text Box 84"/>
          <p:cNvSpPr txBox="1">
            <a:spLocks noChangeArrowheads="1"/>
          </p:cNvSpPr>
          <p:nvPr/>
        </p:nvSpPr>
        <p:spPr bwMode="auto">
          <a:xfrm>
            <a:off x="8455025" y="38665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2 </a:t>
            </a:r>
          </a:p>
        </p:txBody>
      </p:sp>
      <p:sp>
        <p:nvSpPr>
          <p:cNvPr id="425050" name="Line 90"/>
          <p:cNvSpPr>
            <a:spLocks noChangeShapeType="1"/>
          </p:cNvSpPr>
          <p:nvPr/>
        </p:nvSpPr>
        <p:spPr bwMode="auto">
          <a:xfrm>
            <a:off x="6808788" y="3863399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76" name="Line 116"/>
          <p:cNvSpPr>
            <a:spLocks noChangeShapeType="1"/>
          </p:cNvSpPr>
          <p:nvPr/>
        </p:nvSpPr>
        <p:spPr bwMode="auto">
          <a:xfrm flipH="1">
            <a:off x="5703888" y="3266499"/>
            <a:ext cx="1025525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77" name="Line 117"/>
          <p:cNvSpPr>
            <a:spLocks noChangeShapeType="1"/>
          </p:cNvSpPr>
          <p:nvPr/>
        </p:nvSpPr>
        <p:spPr bwMode="auto">
          <a:xfrm>
            <a:off x="6740525" y="3266499"/>
            <a:ext cx="1211263" cy="581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5121" name="Group 161"/>
          <p:cNvGrpSpPr>
            <a:grpSpLocks/>
          </p:cNvGrpSpPr>
          <p:nvPr/>
        </p:nvGrpSpPr>
        <p:grpSpPr bwMode="auto">
          <a:xfrm>
            <a:off x="115888" y="4404736"/>
            <a:ext cx="2152650" cy="1098550"/>
            <a:chOff x="61" y="2608"/>
            <a:chExt cx="1356" cy="692"/>
          </a:xfrm>
        </p:grpSpPr>
        <p:sp>
          <p:nvSpPr>
            <p:cNvPr id="425051" name="Text Box 91"/>
            <p:cNvSpPr txBox="1">
              <a:spLocks noChangeArrowheads="1"/>
            </p:cNvSpPr>
            <p:nvPr/>
          </p:nvSpPr>
          <p:spPr bwMode="auto">
            <a:xfrm>
              <a:off x="61" y="2979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5052" name="Text Box 92"/>
            <p:cNvSpPr txBox="1">
              <a:spLocks noChangeArrowheads="1"/>
            </p:cNvSpPr>
            <p:nvPr/>
          </p:nvSpPr>
          <p:spPr bwMode="auto">
            <a:xfrm>
              <a:off x="393" y="2979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5053" name="Text Box 93"/>
            <p:cNvSpPr txBox="1">
              <a:spLocks noChangeArrowheads="1"/>
            </p:cNvSpPr>
            <p:nvPr/>
          </p:nvSpPr>
          <p:spPr bwMode="auto">
            <a:xfrm>
              <a:off x="765" y="2979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5054" name="Text Box 94"/>
            <p:cNvSpPr txBox="1">
              <a:spLocks noChangeArrowheads="1"/>
            </p:cNvSpPr>
            <p:nvPr/>
          </p:nvSpPr>
          <p:spPr bwMode="auto">
            <a:xfrm>
              <a:off x="1097" y="2979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5069" name="Line 109"/>
            <p:cNvSpPr>
              <a:spLocks noChangeShapeType="1"/>
            </p:cNvSpPr>
            <p:nvPr/>
          </p:nvSpPr>
          <p:spPr bwMode="auto">
            <a:xfrm>
              <a:off x="725" y="2972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078" name="Line 118"/>
            <p:cNvSpPr>
              <a:spLocks noChangeShapeType="1"/>
            </p:cNvSpPr>
            <p:nvPr/>
          </p:nvSpPr>
          <p:spPr bwMode="auto">
            <a:xfrm flipH="1">
              <a:off x="374" y="2608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079" name="Line 119"/>
            <p:cNvSpPr>
              <a:spLocks noChangeShapeType="1"/>
            </p:cNvSpPr>
            <p:nvPr/>
          </p:nvSpPr>
          <p:spPr bwMode="auto">
            <a:xfrm>
              <a:off x="739" y="2608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5080" name="Line 120"/>
          <p:cNvSpPr>
            <a:spLocks noChangeShapeType="1"/>
          </p:cNvSpPr>
          <p:nvPr/>
        </p:nvSpPr>
        <p:spPr bwMode="auto">
          <a:xfrm flipH="1">
            <a:off x="2873375" y="4379336"/>
            <a:ext cx="555625" cy="593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55" name="Text Box 95"/>
          <p:cNvSpPr txBox="1">
            <a:spLocks noChangeArrowheads="1"/>
          </p:cNvSpPr>
          <p:nvPr/>
        </p:nvSpPr>
        <p:spPr bwMode="auto">
          <a:xfrm>
            <a:off x="2349500" y="49952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56" name="Text Box 96"/>
          <p:cNvSpPr txBox="1">
            <a:spLocks noChangeArrowheads="1"/>
          </p:cNvSpPr>
          <p:nvPr/>
        </p:nvSpPr>
        <p:spPr bwMode="auto">
          <a:xfrm>
            <a:off x="2876550" y="49952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5057" name="Text Box 97"/>
          <p:cNvSpPr txBox="1">
            <a:spLocks noChangeArrowheads="1"/>
          </p:cNvSpPr>
          <p:nvPr/>
        </p:nvSpPr>
        <p:spPr bwMode="auto">
          <a:xfrm>
            <a:off x="3452813" y="49952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5058" name="Text Box 98"/>
          <p:cNvSpPr txBox="1">
            <a:spLocks noChangeArrowheads="1"/>
          </p:cNvSpPr>
          <p:nvPr/>
        </p:nvSpPr>
        <p:spPr bwMode="auto">
          <a:xfrm>
            <a:off x="3979863" y="49952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5060" name="Line 100"/>
          <p:cNvSpPr>
            <a:spLocks noChangeShapeType="1"/>
          </p:cNvSpPr>
          <p:nvPr/>
        </p:nvSpPr>
        <p:spPr bwMode="auto">
          <a:xfrm>
            <a:off x="3402013" y="4980999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81" name="Line 121"/>
          <p:cNvSpPr>
            <a:spLocks noChangeShapeType="1"/>
          </p:cNvSpPr>
          <p:nvPr/>
        </p:nvSpPr>
        <p:spPr bwMode="auto">
          <a:xfrm>
            <a:off x="3441700" y="4404736"/>
            <a:ext cx="568325" cy="579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61" name="Text Box 101"/>
          <p:cNvSpPr txBox="1">
            <a:spLocks noChangeArrowheads="1"/>
          </p:cNvSpPr>
          <p:nvPr/>
        </p:nvSpPr>
        <p:spPr bwMode="auto">
          <a:xfrm>
            <a:off x="4603750" y="499369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25062" name="Text Box 102"/>
          <p:cNvSpPr txBox="1">
            <a:spLocks noChangeArrowheads="1"/>
          </p:cNvSpPr>
          <p:nvPr/>
        </p:nvSpPr>
        <p:spPr bwMode="auto">
          <a:xfrm>
            <a:off x="5130800" y="499369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63" name="Text Box 103"/>
          <p:cNvSpPr txBox="1">
            <a:spLocks noChangeArrowheads="1"/>
          </p:cNvSpPr>
          <p:nvPr/>
        </p:nvSpPr>
        <p:spPr bwMode="auto">
          <a:xfrm>
            <a:off x="5721350" y="499369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25064" name="Text Box 104"/>
          <p:cNvSpPr txBox="1">
            <a:spLocks noChangeArrowheads="1"/>
          </p:cNvSpPr>
          <p:nvPr/>
        </p:nvSpPr>
        <p:spPr bwMode="auto">
          <a:xfrm>
            <a:off x="6248400" y="499369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425070" name="Line 110"/>
          <p:cNvSpPr>
            <a:spLocks noChangeShapeType="1"/>
          </p:cNvSpPr>
          <p:nvPr/>
        </p:nvSpPr>
        <p:spPr bwMode="auto">
          <a:xfrm>
            <a:off x="4546600" y="4998461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71" name="Line 111"/>
          <p:cNvSpPr>
            <a:spLocks noChangeShapeType="1"/>
          </p:cNvSpPr>
          <p:nvPr/>
        </p:nvSpPr>
        <p:spPr bwMode="auto">
          <a:xfrm>
            <a:off x="5662613" y="4990524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72" name="Line 112"/>
          <p:cNvSpPr>
            <a:spLocks noChangeShapeType="1"/>
          </p:cNvSpPr>
          <p:nvPr/>
        </p:nvSpPr>
        <p:spPr bwMode="auto">
          <a:xfrm>
            <a:off x="6791325" y="4969886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82" name="Line 122"/>
          <p:cNvSpPr>
            <a:spLocks noChangeShapeType="1"/>
          </p:cNvSpPr>
          <p:nvPr/>
        </p:nvSpPr>
        <p:spPr bwMode="auto">
          <a:xfrm flipH="1">
            <a:off x="5110163" y="4379336"/>
            <a:ext cx="593725" cy="604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83" name="Line 123"/>
          <p:cNvSpPr>
            <a:spLocks noChangeShapeType="1"/>
          </p:cNvSpPr>
          <p:nvPr/>
        </p:nvSpPr>
        <p:spPr bwMode="auto">
          <a:xfrm>
            <a:off x="5703888" y="4366636"/>
            <a:ext cx="530225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65" name="Text Box 105"/>
          <p:cNvSpPr txBox="1">
            <a:spLocks noChangeArrowheads="1"/>
          </p:cNvSpPr>
          <p:nvPr/>
        </p:nvSpPr>
        <p:spPr bwMode="auto">
          <a:xfrm>
            <a:off x="6838950" y="49825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425066" name="Text Box 106"/>
          <p:cNvSpPr txBox="1">
            <a:spLocks noChangeArrowheads="1"/>
          </p:cNvSpPr>
          <p:nvPr/>
        </p:nvSpPr>
        <p:spPr bwMode="auto">
          <a:xfrm>
            <a:off x="7366000" y="49825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67" name="Text Box 107"/>
          <p:cNvSpPr txBox="1">
            <a:spLocks noChangeArrowheads="1"/>
          </p:cNvSpPr>
          <p:nvPr/>
        </p:nvSpPr>
        <p:spPr bwMode="auto">
          <a:xfrm>
            <a:off x="7954963" y="49825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99</a:t>
            </a:r>
          </a:p>
        </p:txBody>
      </p:sp>
      <p:sp>
        <p:nvSpPr>
          <p:cNvPr id="425068" name="Text Box 108"/>
          <p:cNvSpPr txBox="1">
            <a:spLocks noChangeArrowheads="1"/>
          </p:cNvSpPr>
          <p:nvPr/>
        </p:nvSpPr>
        <p:spPr bwMode="auto">
          <a:xfrm>
            <a:off x="8483600" y="49825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2 </a:t>
            </a:r>
          </a:p>
        </p:txBody>
      </p:sp>
      <p:sp>
        <p:nvSpPr>
          <p:cNvPr id="425073" name="Line 113"/>
          <p:cNvSpPr>
            <a:spLocks noChangeShapeType="1"/>
          </p:cNvSpPr>
          <p:nvPr/>
        </p:nvSpPr>
        <p:spPr bwMode="auto">
          <a:xfrm>
            <a:off x="7920038" y="4987349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84" name="Line 124"/>
          <p:cNvSpPr>
            <a:spLocks noChangeShapeType="1"/>
          </p:cNvSpPr>
          <p:nvPr/>
        </p:nvSpPr>
        <p:spPr bwMode="auto">
          <a:xfrm flipH="1">
            <a:off x="7359650" y="4304724"/>
            <a:ext cx="555625" cy="668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85" name="Line 125"/>
          <p:cNvSpPr>
            <a:spLocks noChangeShapeType="1"/>
          </p:cNvSpPr>
          <p:nvPr/>
        </p:nvSpPr>
        <p:spPr bwMode="auto">
          <a:xfrm>
            <a:off x="7915275" y="4293611"/>
            <a:ext cx="568325" cy="690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0" name="Line 130"/>
          <p:cNvSpPr>
            <a:spLocks noChangeShapeType="1"/>
          </p:cNvSpPr>
          <p:nvPr/>
        </p:nvSpPr>
        <p:spPr bwMode="auto">
          <a:xfrm flipH="1">
            <a:off x="2576513" y="5441374"/>
            <a:ext cx="271462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1" name="Line 131"/>
          <p:cNvSpPr>
            <a:spLocks noChangeShapeType="1"/>
          </p:cNvSpPr>
          <p:nvPr/>
        </p:nvSpPr>
        <p:spPr bwMode="auto">
          <a:xfrm>
            <a:off x="2860675" y="5479474"/>
            <a:ext cx="2968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2" name="Line 132"/>
          <p:cNvSpPr>
            <a:spLocks noChangeShapeType="1"/>
          </p:cNvSpPr>
          <p:nvPr/>
        </p:nvSpPr>
        <p:spPr bwMode="auto">
          <a:xfrm flipH="1">
            <a:off x="3702050" y="5479474"/>
            <a:ext cx="284163" cy="469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3" name="Line 133"/>
          <p:cNvSpPr>
            <a:spLocks noChangeShapeType="1"/>
          </p:cNvSpPr>
          <p:nvPr/>
        </p:nvSpPr>
        <p:spPr bwMode="auto">
          <a:xfrm>
            <a:off x="4010025" y="5479474"/>
            <a:ext cx="2968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4" name="Line 134"/>
          <p:cNvSpPr>
            <a:spLocks noChangeShapeType="1"/>
          </p:cNvSpPr>
          <p:nvPr/>
        </p:nvSpPr>
        <p:spPr bwMode="auto">
          <a:xfrm flipH="1">
            <a:off x="4838700" y="5441374"/>
            <a:ext cx="271463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5" name="Line 135"/>
          <p:cNvSpPr>
            <a:spLocks noChangeShapeType="1"/>
          </p:cNvSpPr>
          <p:nvPr/>
        </p:nvSpPr>
        <p:spPr bwMode="auto">
          <a:xfrm>
            <a:off x="5122863" y="5454074"/>
            <a:ext cx="307975" cy="495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6" name="Line 136"/>
          <p:cNvSpPr>
            <a:spLocks noChangeShapeType="1"/>
          </p:cNvSpPr>
          <p:nvPr/>
        </p:nvSpPr>
        <p:spPr bwMode="auto">
          <a:xfrm flipH="1">
            <a:off x="5962650" y="5479474"/>
            <a:ext cx="2714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7" name="Line 137"/>
          <p:cNvSpPr>
            <a:spLocks noChangeShapeType="1"/>
          </p:cNvSpPr>
          <p:nvPr/>
        </p:nvSpPr>
        <p:spPr bwMode="auto">
          <a:xfrm>
            <a:off x="6259513" y="5492174"/>
            <a:ext cx="296862" cy="468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8" name="Line 138"/>
          <p:cNvSpPr>
            <a:spLocks noChangeShapeType="1"/>
          </p:cNvSpPr>
          <p:nvPr/>
        </p:nvSpPr>
        <p:spPr bwMode="auto">
          <a:xfrm flipH="1">
            <a:off x="7112000" y="5430261"/>
            <a:ext cx="258763" cy="519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9" name="Line 139"/>
          <p:cNvSpPr>
            <a:spLocks noChangeShapeType="1"/>
          </p:cNvSpPr>
          <p:nvPr/>
        </p:nvSpPr>
        <p:spPr bwMode="auto">
          <a:xfrm>
            <a:off x="7370763" y="5454074"/>
            <a:ext cx="346075" cy="4937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00" name="Line 140"/>
          <p:cNvSpPr>
            <a:spLocks noChangeShapeType="1"/>
          </p:cNvSpPr>
          <p:nvPr/>
        </p:nvSpPr>
        <p:spPr bwMode="auto">
          <a:xfrm flipH="1">
            <a:off x="8212138" y="5441374"/>
            <a:ext cx="246062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01" name="Line 141"/>
          <p:cNvSpPr>
            <a:spLocks noChangeShapeType="1"/>
          </p:cNvSpPr>
          <p:nvPr/>
        </p:nvSpPr>
        <p:spPr bwMode="auto">
          <a:xfrm>
            <a:off x="8496300" y="5417561"/>
            <a:ext cx="307975" cy="542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5125" name="Group 165"/>
          <p:cNvGrpSpPr>
            <a:grpSpLocks/>
          </p:cNvGrpSpPr>
          <p:nvPr/>
        </p:nvGrpSpPr>
        <p:grpSpPr bwMode="auto">
          <a:xfrm>
            <a:off x="69850" y="5430261"/>
            <a:ext cx="1109663" cy="1052513"/>
            <a:chOff x="32" y="3254"/>
            <a:chExt cx="699" cy="663"/>
          </a:xfrm>
        </p:grpSpPr>
        <p:sp>
          <p:nvSpPr>
            <p:cNvPr id="424965" name="Text Box 5"/>
            <p:cNvSpPr txBox="1">
              <a:spLocks noChangeArrowheads="1"/>
            </p:cNvSpPr>
            <p:nvPr/>
          </p:nvSpPr>
          <p:spPr bwMode="auto">
            <a:xfrm>
              <a:off x="32" y="3586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4966" name="Text Box 6"/>
            <p:cNvSpPr txBox="1">
              <a:spLocks noChangeArrowheads="1"/>
            </p:cNvSpPr>
            <p:nvPr/>
          </p:nvSpPr>
          <p:spPr bwMode="auto">
            <a:xfrm>
              <a:off x="389" y="3586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5086" name="Line 126"/>
            <p:cNvSpPr>
              <a:spLocks noChangeShapeType="1"/>
            </p:cNvSpPr>
            <p:nvPr/>
          </p:nvSpPr>
          <p:spPr bwMode="auto">
            <a:xfrm flipH="1">
              <a:off x="163" y="3254"/>
              <a:ext cx="226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087" name="Line 127"/>
            <p:cNvSpPr>
              <a:spLocks noChangeShapeType="1"/>
            </p:cNvSpPr>
            <p:nvPr/>
          </p:nvSpPr>
          <p:spPr bwMode="auto">
            <a:xfrm>
              <a:off x="389" y="3261"/>
              <a:ext cx="12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102" name="Line 142"/>
            <p:cNvSpPr>
              <a:spLocks noChangeShapeType="1"/>
            </p:cNvSpPr>
            <p:nvPr/>
          </p:nvSpPr>
          <p:spPr bwMode="auto">
            <a:xfrm>
              <a:off x="362" y="358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103" name="Line 143"/>
            <p:cNvSpPr>
              <a:spLocks noChangeShapeType="1"/>
            </p:cNvSpPr>
            <p:nvPr/>
          </p:nvSpPr>
          <p:spPr bwMode="auto">
            <a:xfrm>
              <a:off x="731" y="3584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4981" name="Text Box 21"/>
          <p:cNvSpPr txBox="1">
            <a:spLocks noChangeArrowheads="1"/>
          </p:cNvSpPr>
          <p:nvPr/>
        </p:nvSpPr>
        <p:spPr bwMode="auto">
          <a:xfrm>
            <a:off x="1204913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4982" name="Text Box 22"/>
          <p:cNvSpPr txBox="1">
            <a:spLocks noChangeArrowheads="1"/>
          </p:cNvSpPr>
          <p:nvPr/>
        </p:nvSpPr>
        <p:spPr bwMode="auto">
          <a:xfrm>
            <a:off x="1771650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5088" name="Line 128"/>
          <p:cNvSpPr>
            <a:spLocks noChangeShapeType="1"/>
          </p:cNvSpPr>
          <p:nvPr/>
        </p:nvSpPr>
        <p:spPr bwMode="auto">
          <a:xfrm flipH="1">
            <a:off x="1377950" y="5454074"/>
            <a:ext cx="358775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89" name="Line 129"/>
          <p:cNvSpPr>
            <a:spLocks noChangeShapeType="1"/>
          </p:cNvSpPr>
          <p:nvPr/>
        </p:nvSpPr>
        <p:spPr bwMode="auto">
          <a:xfrm>
            <a:off x="1749425" y="5441374"/>
            <a:ext cx="258763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04" name="Line 144"/>
          <p:cNvSpPr>
            <a:spLocks noChangeShapeType="1"/>
          </p:cNvSpPr>
          <p:nvPr/>
        </p:nvSpPr>
        <p:spPr bwMode="auto">
          <a:xfrm>
            <a:off x="1735138" y="5954136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05" name="Line 145"/>
          <p:cNvSpPr>
            <a:spLocks noChangeShapeType="1"/>
          </p:cNvSpPr>
          <p:nvPr/>
        </p:nvSpPr>
        <p:spPr bwMode="auto">
          <a:xfrm>
            <a:off x="2306638" y="5946199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06" name="Line 146"/>
          <p:cNvSpPr>
            <a:spLocks noChangeShapeType="1"/>
          </p:cNvSpPr>
          <p:nvPr/>
        </p:nvSpPr>
        <p:spPr bwMode="auto">
          <a:xfrm>
            <a:off x="2874963" y="5944611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07" name="Line 147"/>
          <p:cNvSpPr>
            <a:spLocks noChangeShapeType="1"/>
          </p:cNvSpPr>
          <p:nvPr/>
        </p:nvSpPr>
        <p:spPr bwMode="auto">
          <a:xfrm>
            <a:off x="3459163" y="5974774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08" name="Line 148"/>
          <p:cNvSpPr>
            <a:spLocks noChangeShapeType="1"/>
          </p:cNvSpPr>
          <p:nvPr/>
        </p:nvSpPr>
        <p:spPr bwMode="auto">
          <a:xfrm>
            <a:off x="4016375" y="5973186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09" name="Line 149"/>
          <p:cNvSpPr>
            <a:spLocks noChangeShapeType="1"/>
          </p:cNvSpPr>
          <p:nvPr/>
        </p:nvSpPr>
        <p:spPr bwMode="auto">
          <a:xfrm>
            <a:off x="4576763" y="5977949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10" name="Line 150"/>
          <p:cNvSpPr>
            <a:spLocks noChangeShapeType="1"/>
          </p:cNvSpPr>
          <p:nvPr/>
        </p:nvSpPr>
        <p:spPr bwMode="auto">
          <a:xfrm>
            <a:off x="5148263" y="5981124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11" name="Line 151"/>
          <p:cNvSpPr>
            <a:spLocks noChangeShapeType="1"/>
          </p:cNvSpPr>
          <p:nvPr/>
        </p:nvSpPr>
        <p:spPr bwMode="auto">
          <a:xfrm>
            <a:off x="5708650" y="5947786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12" name="Line 152"/>
          <p:cNvSpPr>
            <a:spLocks noChangeShapeType="1"/>
          </p:cNvSpPr>
          <p:nvPr/>
        </p:nvSpPr>
        <p:spPr bwMode="auto">
          <a:xfrm>
            <a:off x="6269038" y="5952549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13" name="Line 153"/>
          <p:cNvSpPr>
            <a:spLocks noChangeShapeType="1"/>
          </p:cNvSpPr>
          <p:nvPr/>
        </p:nvSpPr>
        <p:spPr bwMode="auto">
          <a:xfrm>
            <a:off x="6842125" y="5957311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14" name="Line 154"/>
          <p:cNvSpPr>
            <a:spLocks noChangeShapeType="1"/>
          </p:cNvSpPr>
          <p:nvPr/>
        </p:nvSpPr>
        <p:spPr bwMode="auto">
          <a:xfrm>
            <a:off x="7426325" y="5974774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15" name="Line 155"/>
          <p:cNvSpPr>
            <a:spLocks noChangeShapeType="1"/>
          </p:cNvSpPr>
          <p:nvPr/>
        </p:nvSpPr>
        <p:spPr bwMode="auto">
          <a:xfrm>
            <a:off x="7970838" y="5962074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16" name="Line 156"/>
          <p:cNvSpPr>
            <a:spLocks noChangeShapeType="1"/>
          </p:cNvSpPr>
          <p:nvPr/>
        </p:nvSpPr>
        <p:spPr bwMode="auto">
          <a:xfrm>
            <a:off x="8543925" y="5990649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079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489" y="371620"/>
            <a:ext cx="8305800" cy="954087"/>
          </a:xfrm>
        </p:spPr>
        <p:txBody>
          <a:bodyPr/>
          <a:lstStyle/>
          <a:p>
            <a:pPr algn="ctr"/>
            <a:r>
              <a:rPr lang="en-US" dirty="0"/>
              <a:t>Merge Sort – Example </a:t>
            </a:r>
          </a:p>
        </p:txBody>
      </p:sp>
      <p:grpSp>
        <p:nvGrpSpPr>
          <p:cNvPr id="426226" name="Group 242"/>
          <p:cNvGrpSpPr>
            <a:grpSpLocks/>
          </p:cNvGrpSpPr>
          <p:nvPr/>
        </p:nvGrpSpPr>
        <p:grpSpPr bwMode="auto">
          <a:xfrm>
            <a:off x="290224" y="1968501"/>
            <a:ext cx="4197350" cy="476250"/>
            <a:chOff x="182" y="833"/>
            <a:chExt cx="2644" cy="300"/>
          </a:xfrm>
        </p:grpSpPr>
        <p:sp>
          <p:nvSpPr>
            <p:cNvPr id="426015" name="Text Box 31"/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016" name="Text Box 32"/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017" name="Text Box 33"/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018" name="Text Box 34"/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019" name="Text Box 35"/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020" name="Text Box 36"/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021" name="Text Box 37"/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022" name="Text Box 38"/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</p:grpSp>
      <p:grpSp>
        <p:nvGrpSpPr>
          <p:cNvPr id="426227" name="Group 243"/>
          <p:cNvGrpSpPr>
            <a:grpSpLocks/>
          </p:cNvGrpSpPr>
          <p:nvPr/>
        </p:nvGrpSpPr>
        <p:grpSpPr bwMode="auto">
          <a:xfrm>
            <a:off x="155287" y="2447926"/>
            <a:ext cx="2205037" cy="1098550"/>
            <a:chOff x="97" y="1135"/>
            <a:chExt cx="1389" cy="692"/>
          </a:xfrm>
        </p:grpSpPr>
        <p:sp>
          <p:nvSpPr>
            <p:cNvPr id="426036" name="Text Box 52"/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037" name="Text Box 53"/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038" name="Text Box 54"/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039" name="Text Box 55"/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045" name="Line 61"/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28" name="Group 244"/>
          <p:cNvGrpSpPr>
            <a:grpSpLocks/>
          </p:cNvGrpSpPr>
          <p:nvPr/>
        </p:nvGrpSpPr>
        <p:grpSpPr bwMode="auto">
          <a:xfrm>
            <a:off x="2304762" y="2473326"/>
            <a:ext cx="2136775" cy="1127125"/>
            <a:chOff x="1451" y="1151"/>
            <a:chExt cx="1346" cy="710"/>
          </a:xfrm>
        </p:grpSpPr>
        <p:sp>
          <p:nvSpPr>
            <p:cNvPr id="426040" name="Text Box 56"/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041" name="Text Box 57"/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042" name="Text Box 58"/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043" name="Text Box 59"/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044" name="Line 60"/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46" name="Line 62"/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29" name="Group 245"/>
          <p:cNvGrpSpPr>
            <a:grpSpLocks/>
          </p:cNvGrpSpPr>
          <p:nvPr/>
        </p:nvGrpSpPr>
        <p:grpSpPr bwMode="auto">
          <a:xfrm>
            <a:off x="85437" y="3560763"/>
            <a:ext cx="1089025" cy="1098550"/>
            <a:chOff x="53" y="1836"/>
            <a:chExt cx="686" cy="692"/>
          </a:xfrm>
        </p:grpSpPr>
        <p:sp>
          <p:nvSpPr>
            <p:cNvPr id="426059" name="Text Box 75"/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060" name="Text Box 76"/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063" name="Line 79"/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64" name="Line 80"/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0" name="Group 246"/>
          <p:cNvGrpSpPr>
            <a:grpSpLocks/>
          </p:cNvGrpSpPr>
          <p:nvPr/>
        </p:nvGrpSpPr>
        <p:grpSpPr bwMode="auto">
          <a:xfrm>
            <a:off x="1161762" y="3560763"/>
            <a:ext cx="1076325" cy="1065213"/>
            <a:chOff x="731" y="1836"/>
            <a:chExt cx="678" cy="671"/>
          </a:xfrm>
        </p:grpSpPr>
        <p:sp>
          <p:nvSpPr>
            <p:cNvPr id="426061" name="Text Box 77"/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062" name="Text Box 78"/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065" name="Line 81"/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0" name="Group 286"/>
          <p:cNvGrpSpPr>
            <a:grpSpLocks/>
          </p:cNvGrpSpPr>
          <p:nvPr/>
        </p:nvGrpSpPr>
        <p:grpSpPr bwMode="auto">
          <a:xfrm>
            <a:off x="2319049" y="3535363"/>
            <a:ext cx="1079500" cy="1122363"/>
            <a:chOff x="1460" y="1820"/>
            <a:chExt cx="680" cy="707"/>
          </a:xfrm>
        </p:grpSpPr>
        <p:sp>
          <p:nvSpPr>
            <p:cNvPr id="426066" name="Line 82"/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67" name="Text Box 83"/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068" name="Text Box 84"/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071" name="Line 87"/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1" name="Group 287"/>
          <p:cNvGrpSpPr>
            <a:grpSpLocks/>
          </p:cNvGrpSpPr>
          <p:nvPr/>
        </p:nvGrpSpPr>
        <p:grpSpPr bwMode="auto">
          <a:xfrm>
            <a:off x="3411249" y="3560763"/>
            <a:ext cx="1046163" cy="1066800"/>
            <a:chOff x="2148" y="1836"/>
            <a:chExt cx="659" cy="672"/>
          </a:xfrm>
        </p:grpSpPr>
        <p:sp>
          <p:nvSpPr>
            <p:cNvPr id="426069" name="Text Box 85"/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070" name="Text Box 86"/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072" name="Line 88"/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4" name="Group 250"/>
          <p:cNvGrpSpPr>
            <a:grpSpLocks/>
          </p:cNvGrpSpPr>
          <p:nvPr/>
        </p:nvGrpSpPr>
        <p:grpSpPr bwMode="auto">
          <a:xfrm>
            <a:off x="606137" y="4597401"/>
            <a:ext cx="508000" cy="992187"/>
            <a:chOff x="381" y="2489"/>
            <a:chExt cx="320" cy="625"/>
          </a:xfrm>
        </p:grpSpPr>
        <p:sp>
          <p:nvSpPr>
            <p:cNvPr id="426103" name="Text Box 119"/>
            <p:cNvSpPr txBox="1">
              <a:spLocks noChangeArrowheads="1"/>
            </p:cNvSpPr>
            <p:nvPr/>
          </p:nvSpPr>
          <p:spPr bwMode="auto">
            <a:xfrm>
              <a:off x="38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105" name="Line 121"/>
            <p:cNvSpPr>
              <a:spLocks noChangeShapeType="1"/>
            </p:cNvSpPr>
            <p:nvPr/>
          </p:nvSpPr>
          <p:spPr bwMode="auto">
            <a:xfrm>
              <a:off x="381" y="2489"/>
              <a:ext cx="12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3" name="Group 249"/>
          <p:cNvGrpSpPr>
            <a:grpSpLocks/>
          </p:cNvGrpSpPr>
          <p:nvPr/>
        </p:nvGrpSpPr>
        <p:grpSpPr bwMode="auto">
          <a:xfrm>
            <a:off x="39399" y="4586288"/>
            <a:ext cx="566738" cy="1052513"/>
            <a:chOff x="24" y="2482"/>
            <a:chExt cx="357" cy="663"/>
          </a:xfrm>
        </p:grpSpPr>
        <p:sp>
          <p:nvSpPr>
            <p:cNvPr id="426102" name="Text Box 118"/>
            <p:cNvSpPr txBox="1">
              <a:spLocks noChangeArrowheads="1"/>
            </p:cNvSpPr>
            <p:nvPr/>
          </p:nvSpPr>
          <p:spPr bwMode="auto">
            <a:xfrm>
              <a:off x="2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104" name="Line 120"/>
            <p:cNvSpPr>
              <a:spLocks noChangeShapeType="1"/>
            </p:cNvSpPr>
            <p:nvPr/>
          </p:nvSpPr>
          <p:spPr bwMode="auto">
            <a:xfrm flipH="1">
              <a:off x="155" y="2482"/>
              <a:ext cx="226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106" name="Line 122"/>
            <p:cNvSpPr>
              <a:spLocks noChangeShapeType="1"/>
            </p:cNvSpPr>
            <p:nvPr/>
          </p:nvSpPr>
          <p:spPr bwMode="auto">
            <a:xfrm>
              <a:off x="354" y="2817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49" name="Group 265"/>
          <p:cNvGrpSpPr>
            <a:grpSpLocks/>
          </p:cNvGrpSpPr>
          <p:nvPr/>
        </p:nvGrpSpPr>
        <p:grpSpPr bwMode="auto">
          <a:xfrm>
            <a:off x="1718974" y="4597401"/>
            <a:ext cx="530225" cy="992187"/>
            <a:chOff x="1082" y="2489"/>
            <a:chExt cx="334" cy="625"/>
          </a:xfrm>
        </p:grpSpPr>
        <p:sp>
          <p:nvSpPr>
            <p:cNvPr id="426109" name="Text Box 125"/>
            <p:cNvSpPr txBox="1">
              <a:spLocks noChangeArrowheads="1"/>
            </p:cNvSpPr>
            <p:nvPr/>
          </p:nvSpPr>
          <p:spPr bwMode="auto">
            <a:xfrm>
              <a:off x="109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111" name="Line 127"/>
            <p:cNvSpPr>
              <a:spLocks noChangeShapeType="1"/>
            </p:cNvSpPr>
            <p:nvPr/>
          </p:nvSpPr>
          <p:spPr bwMode="auto">
            <a:xfrm>
              <a:off x="1082" y="2489"/>
              <a:ext cx="163" cy="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3" name="Group 269"/>
          <p:cNvGrpSpPr>
            <a:grpSpLocks/>
          </p:cNvGrpSpPr>
          <p:nvPr/>
        </p:nvGrpSpPr>
        <p:grpSpPr bwMode="auto">
          <a:xfrm>
            <a:off x="1174462" y="4610101"/>
            <a:ext cx="531812" cy="1020762"/>
            <a:chOff x="739" y="2497"/>
            <a:chExt cx="335" cy="643"/>
          </a:xfrm>
        </p:grpSpPr>
        <p:sp>
          <p:nvSpPr>
            <p:cNvPr id="426108" name="Text Box 124"/>
            <p:cNvSpPr txBox="1">
              <a:spLocks noChangeArrowheads="1"/>
            </p:cNvSpPr>
            <p:nvPr/>
          </p:nvSpPr>
          <p:spPr bwMode="auto">
            <a:xfrm>
              <a:off x="739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110" name="Line 126"/>
            <p:cNvSpPr>
              <a:spLocks noChangeShapeType="1"/>
            </p:cNvSpPr>
            <p:nvPr/>
          </p:nvSpPr>
          <p:spPr bwMode="auto">
            <a:xfrm flipH="1">
              <a:off x="848" y="2497"/>
              <a:ext cx="226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112" name="Line 128"/>
            <p:cNvSpPr>
              <a:spLocks noChangeShapeType="1"/>
            </p:cNvSpPr>
            <p:nvPr/>
          </p:nvSpPr>
          <p:spPr bwMode="auto">
            <a:xfrm>
              <a:off x="1073" y="2812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3" name="Group 289"/>
          <p:cNvGrpSpPr>
            <a:grpSpLocks/>
          </p:cNvGrpSpPr>
          <p:nvPr/>
        </p:nvGrpSpPr>
        <p:grpSpPr bwMode="auto">
          <a:xfrm>
            <a:off x="2830224" y="4635501"/>
            <a:ext cx="554038" cy="954087"/>
            <a:chOff x="1782" y="2513"/>
            <a:chExt cx="349" cy="601"/>
          </a:xfrm>
        </p:grpSpPr>
        <p:sp>
          <p:nvSpPr>
            <p:cNvPr id="425988" name="Text Box 4"/>
            <p:cNvSpPr txBox="1">
              <a:spLocks noChangeArrowheads="1"/>
            </p:cNvSpPr>
            <p:nvPr/>
          </p:nvSpPr>
          <p:spPr bwMode="auto">
            <a:xfrm>
              <a:off x="181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090" name="Line 106"/>
            <p:cNvSpPr>
              <a:spLocks noChangeShapeType="1"/>
            </p:cNvSpPr>
            <p:nvPr/>
          </p:nvSpPr>
          <p:spPr bwMode="auto">
            <a:xfrm>
              <a:off x="1782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2" name="Group 288"/>
          <p:cNvGrpSpPr>
            <a:grpSpLocks/>
          </p:cNvGrpSpPr>
          <p:nvPr/>
        </p:nvGrpSpPr>
        <p:grpSpPr bwMode="auto">
          <a:xfrm>
            <a:off x="2309524" y="4597401"/>
            <a:ext cx="534988" cy="1023937"/>
            <a:chOff x="1454" y="2489"/>
            <a:chExt cx="337" cy="645"/>
          </a:xfrm>
        </p:grpSpPr>
        <p:sp>
          <p:nvSpPr>
            <p:cNvPr id="425987" name="Text Box 3"/>
            <p:cNvSpPr txBox="1">
              <a:spLocks noChangeArrowheads="1"/>
            </p:cNvSpPr>
            <p:nvPr/>
          </p:nvSpPr>
          <p:spPr bwMode="auto">
            <a:xfrm>
              <a:off x="145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089" name="Line 105"/>
            <p:cNvSpPr>
              <a:spLocks noChangeShapeType="1"/>
            </p:cNvSpPr>
            <p:nvPr/>
          </p:nvSpPr>
          <p:spPr bwMode="auto">
            <a:xfrm flipH="1">
              <a:off x="1603" y="2489"/>
              <a:ext cx="171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114" name="Line 130"/>
            <p:cNvSpPr>
              <a:spLocks noChangeShapeType="1"/>
            </p:cNvSpPr>
            <p:nvPr/>
          </p:nvSpPr>
          <p:spPr bwMode="auto">
            <a:xfrm>
              <a:off x="1791" y="2806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89" name="Group 305"/>
          <p:cNvGrpSpPr>
            <a:grpSpLocks/>
          </p:cNvGrpSpPr>
          <p:nvPr/>
        </p:nvGrpSpPr>
        <p:grpSpPr bwMode="auto">
          <a:xfrm>
            <a:off x="3979574" y="4635501"/>
            <a:ext cx="539750" cy="954087"/>
            <a:chOff x="2506" y="2513"/>
            <a:chExt cx="340" cy="601"/>
          </a:xfrm>
        </p:grpSpPr>
        <p:sp>
          <p:nvSpPr>
            <p:cNvPr id="425990" name="Text Box 6"/>
            <p:cNvSpPr txBox="1">
              <a:spLocks noChangeArrowheads="1"/>
            </p:cNvSpPr>
            <p:nvPr/>
          </p:nvSpPr>
          <p:spPr bwMode="auto">
            <a:xfrm>
              <a:off x="252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092" name="Line 108"/>
            <p:cNvSpPr>
              <a:spLocks noChangeShapeType="1"/>
            </p:cNvSpPr>
            <p:nvPr/>
          </p:nvSpPr>
          <p:spPr bwMode="auto">
            <a:xfrm>
              <a:off x="2506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323" name="Group 339"/>
          <p:cNvGrpSpPr>
            <a:grpSpLocks/>
          </p:cNvGrpSpPr>
          <p:nvPr/>
        </p:nvGrpSpPr>
        <p:grpSpPr bwMode="auto">
          <a:xfrm>
            <a:off x="3444587" y="4635501"/>
            <a:ext cx="541337" cy="1014412"/>
            <a:chOff x="2169" y="2513"/>
            <a:chExt cx="341" cy="639"/>
          </a:xfrm>
        </p:grpSpPr>
        <p:grpSp>
          <p:nvGrpSpPr>
            <p:cNvPr id="426288" name="Group 304"/>
            <p:cNvGrpSpPr>
              <a:grpSpLocks/>
            </p:cNvGrpSpPr>
            <p:nvPr/>
          </p:nvGrpSpPr>
          <p:grpSpPr bwMode="auto">
            <a:xfrm>
              <a:off x="2169" y="2513"/>
              <a:ext cx="322" cy="601"/>
              <a:chOff x="2169" y="2513"/>
              <a:chExt cx="322" cy="601"/>
            </a:xfrm>
          </p:grpSpPr>
          <p:sp>
            <p:nvSpPr>
              <p:cNvPr id="425989" name="Text Box 5"/>
              <p:cNvSpPr txBox="1">
                <a:spLocks noChangeArrowheads="1"/>
              </p:cNvSpPr>
              <p:nvPr/>
            </p:nvSpPr>
            <p:spPr bwMode="auto">
              <a:xfrm>
                <a:off x="2169" y="2814"/>
                <a:ext cx="320" cy="30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9 </a:t>
                </a:r>
              </a:p>
            </p:txBody>
          </p:sp>
          <p:sp>
            <p:nvSpPr>
              <p:cNvPr id="426091" name="Line 107"/>
              <p:cNvSpPr>
                <a:spLocks noChangeShapeType="1"/>
              </p:cNvSpPr>
              <p:nvPr/>
            </p:nvSpPr>
            <p:spPr bwMode="auto">
              <a:xfrm flipH="1">
                <a:off x="2312" y="2513"/>
                <a:ext cx="179" cy="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6116" name="Line 132"/>
            <p:cNvSpPr>
              <a:spLocks noChangeShapeType="1"/>
            </p:cNvSpPr>
            <p:nvPr/>
          </p:nvSpPr>
          <p:spPr bwMode="auto">
            <a:xfrm>
              <a:off x="2510" y="2824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167" name="Group 183"/>
          <p:cNvGrpSpPr>
            <a:grpSpLocks/>
          </p:cNvGrpSpPr>
          <p:nvPr/>
        </p:nvGrpSpPr>
        <p:grpSpPr bwMode="auto">
          <a:xfrm>
            <a:off x="1299" y="5600701"/>
            <a:ext cx="508000" cy="763587"/>
            <a:chOff x="0" y="3121"/>
            <a:chExt cx="320" cy="481"/>
          </a:xfrm>
        </p:grpSpPr>
        <p:sp>
          <p:nvSpPr>
            <p:cNvPr id="426135" name="Text Box 151"/>
            <p:cNvSpPr txBox="1">
              <a:spLocks noChangeArrowheads="1"/>
            </p:cNvSpPr>
            <p:nvPr/>
          </p:nvSpPr>
          <p:spPr bwMode="auto">
            <a:xfrm>
              <a:off x="0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143" name="Line 159"/>
            <p:cNvSpPr>
              <a:spLocks noChangeShapeType="1"/>
            </p:cNvSpPr>
            <p:nvPr/>
          </p:nvSpPr>
          <p:spPr bwMode="auto">
            <a:xfrm>
              <a:off x="156" y="312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5" name="Group 251"/>
          <p:cNvGrpSpPr>
            <a:grpSpLocks/>
          </p:cNvGrpSpPr>
          <p:nvPr/>
        </p:nvGrpSpPr>
        <p:grpSpPr bwMode="auto">
          <a:xfrm>
            <a:off x="571212" y="5605463"/>
            <a:ext cx="508000" cy="758825"/>
            <a:chOff x="359" y="3124"/>
            <a:chExt cx="320" cy="478"/>
          </a:xfrm>
        </p:grpSpPr>
        <p:sp>
          <p:nvSpPr>
            <p:cNvPr id="426136" name="Text Box 152"/>
            <p:cNvSpPr txBox="1">
              <a:spLocks noChangeArrowheads="1"/>
            </p:cNvSpPr>
            <p:nvPr/>
          </p:nvSpPr>
          <p:spPr bwMode="auto">
            <a:xfrm>
              <a:off x="3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144" name="Line 160"/>
            <p:cNvSpPr>
              <a:spLocks noChangeShapeType="1"/>
            </p:cNvSpPr>
            <p:nvPr/>
          </p:nvSpPr>
          <p:spPr bwMode="auto">
            <a:xfrm>
              <a:off x="533" y="3124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0" name="Group 266"/>
          <p:cNvGrpSpPr>
            <a:grpSpLocks/>
          </p:cNvGrpSpPr>
          <p:nvPr/>
        </p:nvGrpSpPr>
        <p:grpSpPr bwMode="auto">
          <a:xfrm>
            <a:off x="1142712" y="5608638"/>
            <a:ext cx="508000" cy="755650"/>
            <a:chOff x="719" y="3126"/>
            <a:chExt cx="320" cy="476"/>
          </a:xfrm>
        </p:grpSpPr>
        <p:sp>
          <p:nvSpPr>
            <p:cNvPr id="426137" name="Text Box 153"/>
            <p:cNvSpPr txBox="1">
              <a:spLocks noChangeArrowheads="1"/>
            </p:cNvSpPr>
            <p:nvPr/>
          </p:nvSpPr>
          <p:spPr bwMode="auto">
            <a:xfrm>
              <a:off x="7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145" name="Line 161"/>
            <p:cNvSpPr>
              <a:spLocks noChangeShapeType="1"/>
            </p:cNvSpPr>
            <p:nvPr/>
          </p:nvSpPr>
          <p:spPr bwMode="auto">
            <a:xfrm>
              <a:off x="878" y="3126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1" name="Group 267"/>
          <p:cNvGrpSpPr>
            <a:grpSpLocks/>
          </p:cNvGrpSpPr>
          <p:nvPr/>
        </p:nvGrpSpPr>
        <p:grpSpPr bwMode="auto">
          <a:xfrm>
            <a:off x="1714212" y="5588001"/>
            <a:ext cx="508000" cy="776287"/>
            <a:chOff x="1079" y="3113"/>
            <a:chExt cx="320" cy="489"/>
          </a:xfrm>
        </p:grpSpPr>
        <p:sp>
          <p:nvSpPr>
            <p:cNvPr id="426138" name="Text Box 154"/>
            <p:cNvSpPr txBox="1">
              <a:spLocks noChangeArrowheads="1"/>
            </p:cNvSpPr>
            <p:nvPr/>
          </p:nvSpPr>
          <p:spPr bwMode="auto">
            <a:xfrm>
              <a:off x="107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146" name="Line 162"/>
            <p:cNvSpPr>
              <a:spLocks noChangeShapeType="1"/>
            </p:cNvSpPr>
            <p:nvPr/>
          </p:nvSpPr>
          <p:spPr bwMode="auto">
            <a:xfrm>
              <a:off x="123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4" name="Group 290"/>
          <p:cNvGrpSpPr>
            <a:grpSpLocks/>
          </p:cNvGrpSpPr>
          <p:nvPr/>
        </p:nvGrpSpPr>
        <p:grpSpPr bwMode="auto">
          <a:xfrm>
            <a:off x="2285712" y="5616576"/>
            <a:ext cx="508000" cy="747712"/>
            <a:chOff x="1439" y="3131"/>
            <a:chExt cx="320" cy="471"/>
          </a:xfrm>
        </p:grpSpPr>
        <p:sp>
          <p:nvSpPr>
            <p:cNvPr id="426139" name="Text Box 155"/>
            <p:cNvSpPr txBox="1">
              <a:spLocks noChangeArrowheads="1"/>
            </p:cNvSpPr>
            <p:nvPr/>
          </p:nvSpPr>
          <p:spPr bwMode="auto">
            <a:xfrm>
              <a:off x="143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147" name="Line 163"/>
            <p:cNvSpPr>
              <a:spLocks noChangeShapeType="1"/>
            </p:cNvSpPr>
            <p:nvPr/>
          </p:nvSpPr>
          <p:spPr bwMode="auto">
            <a:xfrm>
              <a:off x="1615" y="313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5" name="Group 291"/>
          <p:cNvGrpSpPr>
            <a:grpSpLocks/>
          </p:cNvGrpSpPr>
          <p:nvPr/>
        </p:nvGrpSpPr>
        <p:grpSpPr bwMode="auto">
          <a:xfrm>
            <a:off x="2857212" y="5595938"/>
            <a:ext cx="508000" cy="768350"/>
            <a:chOff x="1799" y="3118"/>
            <a:chExt cx="320" cy="484"/>
          </a:xfrm>
        </p:grpSpPr>
        <p:sp>
          <p:nvSpPr>
            <p:cNvPr id="426140" name="Text Box 156"/>
            <p:cNvSpPr txBox="1">
              <a:spLocks noChangeArrowheads="1"/>
            </p:cNvSpPr>
            <p:nvPr/>
          </p:nvSpPr>
          <p:spPr bwMode="auto">
            <a:xfrm>
              <a:off x="179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148" name="Line 164"/>
            <p:cNvSpPr>
              <a:spLocks noChangeShapeType="1"/>
            </p:cNvSpPr>
            <p:nvPr/>
          </p:nvSpPr>
          <p:spPr bwMode="auto">
            <a:xfrm>
              <a:off x="1968" y="3118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6" name="Group 292"/>
          <p:cNvGrpSpPr>
            <a:grpSpLocks/>
          </p:cNvGrpSpPr>
          <p:nvPr/>
        </p:nvGrpSpPr>
        <p:grpSpPr bwMode="auto">
          <a:xfrm>
            <a:off x="3428712" y="5588001"/>
            <a:ext cx="508000" cy="776287"/>
            <a:chOff x="2159" y="3113"/>
            <a:chExt cx="320" cy="489"/>
          </a:xfrm>
        </p:grpSpPr>
        <p:sp>
          <p:nvSpPr>
            <p:cNvPr id="426141" name="Text Box 157"/>
            <p:cNvSpPr txBox="1">
              <a:spLocks noChangeArrowheads="1"/>
            </p:cNvSpPr>
            <p:nvPr/>
          </p:nvSpPr>
          <p:spPr bwMode="auto">
            <a:xfrm>
              <a:off x="21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149" name="Line 165"/>
            <p:cNvSpPr>
              <a:spLocks noChangeShapeType="1"/>
            </p:cNvSpPr>
            <p:nvPr/>
          </p:nvSpPr>
          <p:spPr bwMode="auto">
            <a:xfrm>
              <a:off x="232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2" name="Group 268"/>
          <p:cNvGrpSpPr>
            <a:grpSpLocks/>
          </p:cNvGrpSpPr>
          <p:nvPr/>
        </p:nvGrpSpPr>
        <p:grpSpPr bwMode="auto">
          <a:xfrm>
            <a:off x="4000212" y="5603876"/>
            <a:ext cx="508000" cy="760412"/>
            <a:chOff x="2519" y="3123"/>
            <a:chExt cx="320" cy="479"/>
          </a:xfrm>
        </p:grpSpPr>
        <p:sp>
          <p:nvSpPr>
            <p:cNvPr id="426142" name="Text Box 158"/>
            <p:cNvSpPr txBox="1">
              <a:spLocks noChangeArrowheads="1"/>
            </p:cNvSpPr>
            <p:nvPr/>
          </p:nvSpPr>
          <p:spPr bwMode="auto">
            <a:xfrm>
              <a:off x="25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150" name="Line 166"/>
            <p:cNvSpPr>
              <a:spLocks noChangeShapeType="1"/>
            </p:cNvSpPr>
            <p:nvPr/>
          </p:nvSpPr>
          <p:spPr bwMode="auto">
            <a:xfrm>
              <a:off x="2689" y="312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159" name="Text Box 175"/>
          <p:cNvSpPr txBox="1">
            <a:spLocks noChangeArrowheads="1"/>
          </p:cNvSpPr>
          <p:nvPr/>
        </p:nvSpPr>
        <p:spPr bwMode="auto">
          <a:xfrm>
            <a:off x="4638387" y="51038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160" name="Text Box 176"/>
          <p:cNvSpPr txBox="1">
            <a:spLocks noChangeArrowheads="1"/>
          </p:cNvSpPr>
          <p:nvPr/>
        </p:nvSpPr>
        <p:spPr bwMode="auto">
          <a:xfrm>
            <a:off x="5208299" y="51038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161" name="Text Box 177"/>
          <p:cNvSpPr txBox="1">
            <a:spLocks noChangeArrowheads="1"/>
          </p:cNvSpPr>
          <p:nvPr/>
        </p:nvSpPr>
        <p:spPr bwMode="auto">
          <a:xfrm>
            <a:off x="5779799" y="51038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162" name="Text Box 178"/>
          <p:cNvSpPr txBox="1">
            <a:spLocks noChangeArrowheads="1"/>
          </p:cNvSpPr>
          <p:nvPr/>
        </p:nvSpPr>
        <p:spPr bwMode="auto">
          <a:xfrm>
            <a:off x="6351299" y="51038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163" name="Text Box 179"/>
          <p:cNvSpPr txBox="1">
            <a:spLocks noChangeArrowheads="1"/>
          </p:cNvSpPr>
          <p:nvPr/>
        </p:nvSpPr>
        <p:spPr bwMode="auto">
          <a:xfrm>
            <a:off x="6922799" y="51038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164" name="Text Box 180"/>
          <p:cNvSpPr txBox="1">
            <a:spLocks noChangeArrowheads="1"/>
          </p:cNvSpPr>
          <p:nvPr/>
        </p:nvSpPr>
        <p:spPr bwMode="auto">
          <a:xfrm>
            <a:off x="7494299" y="51038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165" name="Text Box 181"/>
          <p:cNvSpPr txBox="1">
            <a:spLocks noChangeArrowheads="1"/>
          </p:cNvSpPr>
          <p:nvPr/>
        </p:nvSpPr>
        <p:spPr bwMode="auto">
          <a:xfrm>
            <a:off x="8065799" y="51038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166" name="Text Box 182"/>
          <p:cNvSpPr txBox="1">
            <a:spLocks noChangeArrowheads="1"/>
          </p:cNvSpPr>
          <p:nvPr/>
        </p:nvSpPr>
        <p:spPr bwMode="auto">
          <a:xfrm>
            <a:off x="8637299" y="51038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175" name="Text Box 191"/>
          <p:cNvSpPr txBox="1">
            <a:spLocks noChangeArrowheads="1"/>
          </p:cNvSpPr>
          <p:nvPr/>
        </p:nvSpPr>
        <p:spPr bwMode="auto">
          <a:xfrm>
            <a:off x="4717762" y="41671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176" name="Text Box 192"/>
          <p:cNvSpPr txBox="1">
            <a:spLocks noChangeArrowheads="1"/>
          </p:cNvSpPr>
          <p:nvPr/>
        </p:nvSpPr>
        <p:spPr bwMode="auto">
          <a:xfrm>
            <a:off x="5227349" y="41671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180" name="Text Box 196"/>
          <p:cNvSpPr txBox="1">
            <a:spLocks noChangeArrowheads="1"/>
          </p:cNvSpPr>
          <p:nvPr/>
        </p:nvSpPr>
        <p:spPr bwMode="auto">
          <a:xfrm>
            <a:off x="6329074" y="41671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181" name="Text Box 197"/>
          <p:cNvSpPr txBox="1">
            <a:spLocks noChangeArrowheads="1"/>
          </p:cNvSpPr>
          <p:nvPr/>
        </p:nvSpPr>
        <p:spPr bwMode="auto">
          <a:xfrm>
            <a:off x="5825837" y="41671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184" name="Text Box 200"/>
          <p:cNvSpPr txBox="1">
            <a:spLocks noChangeArrowheads="1"/>
          </p:cNvSpPr>
          <p:nvPr/>
        </p:nvSpPr>
        <p:spPr bwMode="auto">
          <a:xfrm>
            <a:off x="6954549" y="4167188"/>
            <a:ext cx="582613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185" name="Text Box 201"/>
          <p:cNvSpPr txBox="1">
            <a:spLocks noChangeArrowheads="1"/>
          </p:cNvSpPr>
          <p:nvPr/>
        </p:nvSpPr>
        <p:spPr bwMode="auto">
          <a:xfrm>
            <a:off x="7470487" y="4167188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188" name="Text Box 204"/>
          <p:cNvSpPr txBox="1">
            <a:spLocks noChangeArrowheads="1"/>
          </p:cNvSpPr>
          <p:nvPr/>
        </p:nvSpPr>
        <p:spPr bwMode="auto">
          <a:xfrm>
            <a:off x="8132474" y="41798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189" name="Text Box 205"/>
          <p:cNvSpPr txBox="1">
            <a:spLocks noChangeArrowheads="1"/>
          </p:cNvSpPr>
          <p:nvPr/>
        </p:nvSpPr>
        <p:spPr bwMode="auto">
          <a:xfrm>
            <a:off x="8637299" y="41798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195" name="Text Box 211"/>
          <p:cNvSpPr txBox="1">
            <a:spLocks noChangeArrowheads="1"/>
          </p:cNvSpPr>
          <p:nvPr/>
        </p:nvSpPr>
        <p:spPr bwMode="auto">
          <a:xfrm>
            <a:off x="4692362" y="30972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196" name="Text Box 212"/>
          <p:cNvSpPr txBox="1">
            <a:spLocks noChangeArrowheads="1"/>
          </p:cNvSpPr>
          <p:nvPr/>
        </p:nvSpPr>
        <p:spPr bwMode="auto">
          <a:xfrm>
            <a:off x="5201949" y="30972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197" name="Text Box 213"/>
          <p:cNvSpPr txBox="1">
            <a:spLocks noChangeArrowheads="1"/>
          </p:cNvSpPr>
          <p:nvPr/>
        </p:nvSpPr>
        <p:spPr bwMode="auto">
          <a:xfrm>
            <a:off x="5700424" y="309562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198" name="Text Box 214"/>
          <p:cNvSpPr txBox="1">
            <a:spLocks noChangeArrowheads="1"/>
          </p:cNvSpPr>
          <p:nvPr/>
        </p:nvSpPr>
        <p:spPr bwMode="auto">
          <a:xfrm>
            <a:off x="6195724" y="309562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grpSp>
        <p:nvGrpSpPr>
          <p:cNvPr id="426263" name="Group 279"/>
          <p:cNvGrpSpPr>
            <a:grpSpLocks/>
          </p:cNvGrpSpPr>
          <p:nvPr/>
        </p:nvGrpSpPr>
        <p:grpSpPr bwMode="auto">
          <a:xfrm>
            <a:off x="5167024" y="3551238"/>
            <a:ext cx="1098550" cy="506413"/>
            <a:chOff x="3254" y="1830"/>
            <a:chExt cx="692" cy="319"/>
          </a:xfrm>
        </p:grpSpPr>
        <p:sp>
          <p:nvSpPr>
            <p:cNvPr id="426199" name="Line 215"/>
            <p:cNvSpPr>
              <a:spLocks noChangeShapeType="1"/>
            </p:cNvSpPr>
            <p:nvPr/>
          </p:nvSpPr>
          <p:spPr bwMode="auto">
            <a:xfrm flipV="1">
              <a:off x="3254" y="1830"/>
              <a:ext cx="334" cy="3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00" name="Line 216"/>
            <p:cNvSpPr>
              <a:spLocks noChangeShapeType="1"/>
            </p:cNvSpPr>
            <p:nvPr/>
          </p:nvSpPr>
          <p:spPr bwMode="auto">
            <a:xfrm flipH="1" flipV="1">
              <a:off x="3581" y="1837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01" name="Text Box 217"/>
          <p:cNvSpPr txBox="1">
            <a:spLocks noChangeArrowheads="1"/>
          </p:cNvSpPr>
          <p:nvPr/>
        </p:nvSpPr>
        <p:spPr bwMode="auto">
          <a:xfrm>
            <a:off x="6973599" y="310832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202" name="Text Box 218"/>
          <p:cNvSpPr txBox="1">
            <a:spLocks noChangeArrowheads="1"/>
          </p:cNvSpPr>
          <p:nvPr/>
        </p:nvSpPr>
        <p:spPr bwMode="auto">
          <a:xfrm>
            <a:off x="7476837" y="310832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203" name="Text Box 219"/>
          <p:cNvSpPr txBox="1">
            <a:spLocks noChangeArrowheads="1"/>
          </p:cNvSpPr>
          <p:nvPr/>
        </p:nvSpPr>
        <p:spPr bwMode="auto">
          <a:xfrm>
            <a:off x="7981662" y="3108326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204" name="Text Box 220"/>
          <p:cNvSpPr txBox="1">
            <a:spLocks noChangeArrowheads="1"/>
          </p:cNvSpPr>
          <p:nvPr/>
        </p:nvSpPr>
        <p:spPr bwMode="auto">
          <a:xfrm>
            <a:off x="8524587" y="3108326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grpSp>
        <p:nvGrpSpPr>
          <p:cNvPr id="426298" name="Group 314"/>
          <p:cNvGrpSpPr>
            <a:grpSpLocks/>
          </p:cNvGrpSpPr>
          <p:nvPr/>
        </p:nvGrpSpPr>
        <p:grpSpPr bwMode="auto">
          <a:xfrm>
            <a:off x="7470487" y="3554413"/>
            <a:ext cx="1060450" cy="495300"/>
            <a:chOff x="4705" y="1832"/>
            <a:chExt cx="668" cy="312"/>
          </a:xfrm>
        </p:grpSpPr>
        <p:sp>
          <p:nvSpPr>
            <p:cNvPr id="426205" name="Line 221"/>
            <p:cNvSpPr>
              <a:spLocks noChangeShapeType="1"/>
            </p:cNvSpPr>
            <p:nvPr/>
          </p:nvSpPr>
          <p:spPr bwMode="auto">
            <a:xfrm flipV="1">
              <a:off x="4705" y="1840"/>
              <a:ext cx="319" cy="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06" name="Line 222"/>
            <p:cNvSpPr>
              <a:spLocks noChangeShapeType="1"/>
            </p:cNvSpPr>
            <p:nvPr/>
          </p:nvSpPr>
          <p:spPr bwMode="auto">
            <a:xfrm flipH="1" flipV="1">
              <a:off x="5008" y="1832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07" name="Text Box 223"/>
          <p:cNvSpPr txBox="1">
            <a:spLocks noChangeArrowheads="1"/>
          </p:cNvSpPr>
          <p:nvPr/>
        </p:nvSpPr>
        <p:spPr bwMode="auto">
          <a:xfrm>
            <a:off x="4779674" y="19891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208" name="Text Box 224"/>
          <p:cNvSpPr txBox="1">
            <a:spLocks noChangeArrowheads="1"/>
          </p:cNvSpPr>
          <p:nvPr/>
        </p:nvSpPr>
        <p:spPr bwMode="auto">
          <a:xfrm>
            <a:off x="5287674" y="19891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209" name="Text Box 225"/>
          <p:cNvSpPr txBox="1">
            <a:spLocks noChangeArrowheads="1"/>
          </p:cNvSpPr>
          <p:nvPr/>
        </p:nvSpPr>
        <p:spPr bwMode="auto">
          <a:xfrm>
            <a:off x="5800437" y="19891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210" name="Text Box 226"/>
          <p:cNvSpPr txBox="1">
            <a:spLocks noChangeArrowheads="1"/>
          </p:cNvSpPr>
          <p:nvPr/>
        </p:nvSpPr>
        <p:spPr bwMode="auto">
          <a:xfrm>
            <a:off x="6317962" y="1989138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211" name="Text Box 227"/>
          <p:cNvSpPr txBox="1">
            <a:spLocks noChangeArrowheads="1"/>
          </p:cNvSpPr>
          <p:nvPr/>
        </p:nvSpPr>
        <p:spPr bwMode="auto">
          <a:xfrm>
            <a:off x="6898987" y="19891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212" name="Text Box 228"/>
          <p:cNvSpPr txBox="1">
            <a:spLocks noChangeArrowheads="1"/>
          </p:cNvSpPr>
          <p:nvPr/>
        </p:nvSpPr>
        <p:spPr bwMode="auto">
          <a:xfrm>
            <a:off x="7399049" y="19891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213" name="Text Box 229"/>
          <p:cNvSpPr txBox="1">
            <a:spLocks noChangeArrowheads="1"/>
          </p:cNvSpPr>
          <p:nvPr/>
        </p:nvSpPr>
        <p:spPr bwMode="auto">
          <a:xfrm>
            <a:off x="7907049" y="19891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214" name="Text Box 230"/>
          <p:cNvSpPr txBox="1">
            <a:spLocks noChangeArrowheads="1"/>
          </p:cNvSpPr>
          <p:nvPr/>
        </p:nvSpPr>
        <p:spPr bwMode="auto">
          <a:xfrm>
            <a:off x="8391237" y="1989138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grpSp>
        <p:nvGrpSpPr>
          <p:cNvPr id="426306" name="Group 322"/>
          <p:cNvGrpSpPr>
            <a:grpSpLocks/>
          </p:cNvGrpSpPr>
          <p:nvPr/>
        </p:nvGrpSpPr>
        <p:grpSpPr bwMode="auto">
          <a:xfrm>
            <a:off x="5697249" y="2463801"/>
            <a:ext cx="2286000" cy="641350"/>
            <a:chOff x="3588" y="1145"/>
            <a:chExt cx="1440" cy="404"/>
          </a:xfrm>
        </p:grpSpPr>
        <p:sp>
          <p:nvSpPr>
            <p:cNvPr id="426215" name="Line 231"/>
            <p:cNvSpPr>
              <a:spLocks noChangeShapeType="1"/>
            </p:cNvSpPr>
            <p:nvPr/>
          </p:nvSpPr>
          <p:spPr bwMode="auto">
            <a:xfrm flipV="1">
              <a:off x="3588" y="1145"/>
              <a:ext cx="755" cy="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17" name="Line 233"/>
            <p:cNvSpPr>
              <a:spLocks noChangeShapeType="1"/>
            </p:cNvSpPr>
            <p:nvPr/>
          </p:nvSpPr>
          <p:spPr bwMode="auto">
            <a:xfrm flipH="1" flipV="1">
              <a:off x="4352" y="1145"/>
              <a:ext cx="676" cy="4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6" name="Group 252"/>
          <p:cNvGrpSpPr>
            <a:grpSpLocks/>
          </p:cNvGrpSpPr>
          <p:nvPr/>
        </p:nvGrpSpPr>
        <p:grpSpPr bwMode="auto">
          <a:xfrm>
            <a:off x="4857462" y="4649788"/>
            <a:ext cx="617537" cy="457200"/>
            <a:chOff x="3059" y="2522"/>
            <a:chExt cx="389" cy="288"/>
          </a:xfrm>
        </p:grpSpPr>
        <p:sp>
          <p:nvSpPr>
            <p:cNvPr id="426218" name="Line 234"/>
            <p:cNvSpPr>
              <a:spLocks noChangeShapeType="1"/>
            </p:cNvSpPr>
            <p:nvPr/>
          </p:nvSpPr>
          <p:spPr bwMode="auto">
            <a:xfrm flipV="1">
              <a:off x="3059" y="2522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19" name="Line 235"/>
            <p:cNvSpPr>
              <a:spLocks noChangeShapeType="1"/>
            </p:cNvSpPr>
            <p:nvPr/>
          </p:nvSpPr>
          <p:spPr bwMode="auto">
            <a:xfrm flipH="1" flipV="1">
              <a:off x="3277" y="2522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8" name="Group 274"/>
          <p:cNvGrpSpPr>
            <a:grpSpLocks/>
          </p:cNvGrpSpPr>
          <p:nvPr/>
        </p:nvGrpSpPr>
        <p:grpSpPr bwMode="auto">
          <a:xfrm>
            <a:off x="5973474" y="4603751"/>
            <a:ext cx="628650" cy="469900"/>
            <a:chOff x="3762" y="2493"/>
            <a:chExt cx="396" cy="296"/>
          </a:xfrm>
        </p:grpSpPr>
        <p:sp>
          <p:nvSpPr>
            <p:cNvPr id="426220" name="Line 236"/>
            <p:cNvSpPr>
              <a:spLocks noChangeShapeType="1"/>
            </p:cNvSpPr>
            <p:nvPr/>
          </p:nvSpPr>
          <p:spPr bwMode="auto">
            <a:xfrm flipV="1">
              <a:off x="3762" y="249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21" name="Line 237"/>
            <p:cNvSpPr>
              <a:spLocks noChangeShapeType="1"/>
            </p:cNvSpPr>
            <p:nvPr/>
          </p:nvSpPr>
          <p:spPr bwMode="auto">
            <a:xfrm flipH="1" flipV="1">
              <a:off x="3987" y="250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81" name="Group 297"/>
          <p:cNvGrpSpPr>
            <a:grpSpLocks/>
          </p:cNvGrpSpPr>
          <p:nvPr/>
        </p:nvGrpSpPr>
        <p:grpSpPr bwMode="auto">
          <a:xfrm>
            <a:off x="7076787" y="4619626"/>
            <a:ext cx="666750" cy="484187"/>
            <a:chOff x="4457" y="2503"/>
            <a:chExt cx="420" cy="305"/>
          </a:xfrm>
        </p:grpSpPr>
        <p:sp>
          <p:nvSpPr>
            <p:cNvPr id="426222" name="Line 238"/>
            <p:cNvSpPr>
              <a:spLocks noChangeShapeType="1"/>
            </p:cNvSpPr>
            <p:nvPr/>
          </p:nvSpPr>
          <p:spPr bwMode="auto">
            <a:xfrm flipV="1">
              <a:off x="4457" y="250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23" name="Line 239"/>
            <p:cNvSpPr>
              <a:spLocks noChangeShapeType="1"/>
            </p:cNvSpPr>
            <p:nvPr/>
          </p:nvSpPr>
          <p:spPr bwMode="auto">
            <a:xfrm flipH="1" flipV="1">
              <a:off x="4706" y="2520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82" name="Group 298"/>
          <p:cNvGrpSpPr>
            <a:grpSpLocks/>
          </p:cNvGrpSpPr>
          <p:nvPr/>
        </p:nvGrpSpPr>
        <p:grpSpPr bwMode="auto">
          <a:xfrm>
            <a:off x="8267412" y="4622801"/>
            <a:ext cx="628650" cy="498475"/>
            <a:chOff x="5207" y="2505"/>
            <a:chExt cx="396" cy="314"/>
          </a:xfrm>
        </p:grpSpPr>
        <p:sp>
          <p:nvSpPr>
            <p:cNvPr id="426224" name="Line 240"/>
            <p:cNvSpPr>
              <a:spLocks noChangeShapeType="1"/>
            </p:cNvSpPr>
            <p:nvPr/>
          </p:nvSpPr>
          <p:spPr bwMode="auto">
            <a:xfrm flipV="1">
              <a:off x="5207" y="2505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25" name="Line 241"/>
            <p:cNvSpPr>
              <a:spLocks noChangeShapeType="1"/>
            </p:cNvSpPr>
            <p:nvPr/>
          </p:nvSpPr>
          <p:spPr bwMode="auto">
            <a:xfrm flipH="1" flipV="1">
              <a:off x="5432" y="253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37" name="Text Box 253"/>
          <p:cNvSpPr txBox="1">
            <a:spLocks noChangeArrowheads="1"/>
          </p:cNvSpPr>
          <p:nvPr/>
        </p:nvSpPr>
        <p:spPr bwMode="auto">
          <a:xfrm>
            <a:off x="1299" y="5875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238" name="Text Box 254"/>
          <p:cNvSpPr txBox="1">
            <a:spLocks noChangeArrowheads="1"/>
          </p:cNvSpPr>
          <p:nvPr/>
        </p:nvSpPr>
        <p:spPr bwMode="auto">
          <a:xfrm>
            <a:off x="579149" y="5875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239" name="Text Box 255"/>
          <p:cNvSpPr txBox="1">
            <a:spLocks noChangeArrowheads="1"/>
          </p:cNvSpPr>
          <p:nvPr/>
        </p:nvSpPr>
        <p:spPr bwMode="auto">
          <a:xfrm>
            <a:off x="26699" y="512445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240" name="Text Box 256"/>
          <p:cNvSpPr txBox="1">
            <a:spLocks noChangeArrowheads="1"/>
          </p:cNvSpPr>
          <p:nvPr/>
        </p:nvSpPr>
        <p:spPr bwMode="auto">
          <a:xfrm>
            <a:off x="609312" y="5113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grpSp>
        <p:nvGrpSpPr>
          <p:cNvPr id="426243" name="Group 259"/>
          <p:cNvGrpSpPr>
            <a:grpSpLocks/>
          </p:cNvGrpSpPr>
          <p:nvPr/>
        </p:nvGrpSpPr>
        <p:grpSpPr bwMode="auto">
          <a:xfrm>
            <a:off x="101312" y="3552826"/>
            <a:ext cx="1089025" cy="1098550"/>
            <a:chOff x="53" y="1836"/>
            <a:chExt cx="686" cy="692"/>
          </a:xfrm>
        </p:grpSpPr>
        <p:sp>
          <p:nvSpPr>
            <p:cNvPr id="426244" name="Text Box 260"/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245" name="Text Box 261"/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246" name="Line 262"/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47" name="Line 263"/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54" name="Text Box 270"/>
          <p:cNvSpPr txBox="1">
            <a:spLocks noChangeArrowheads="1"/>
          </p:cNvSpPr>
          <p:nvPr/>
        </p:nvSpPr>
        <p:spPr bwMode="auto">
          <a:xfrm>
            <a:off x="1137949" y="5875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255" name="Text Box 271"/>
          <p:cNvSpPr txBox="1">
            <a:spLocks noChangeArrowheads="1"/>
          </p:cNvSpPr>
          <p:nvPr/>
        </p:nvSpPr>
        <p:spPr bwMode="auto">
          <a:xfrm>
            <a:off x="1176049" y="511968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256" name="Text Box 272"/>
          <p:cNvSpPr txBox="1">
            <a:spLocks noChangeArrowheads="1"/>
          </p:cNvSpPr>
          <p:nvPr/>
        </p:nvSpPr>
        <p:spPr bwMode="auto">
          <a:xfrm>
            <a:off x="1720562" y="587375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257" name="Text Box 273"/>
          <p:cNvSpPr txBox="1">
            <a:spLocks noChangeArrowheads="1"/>
          </p:cNvSpPr>
          <p:nvPr/>
        </p:nvSpPr>
        <p:spPr bwMode="auto">
          <a:xfrm>
            <a:off x="1745962" y="5121276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grpSp>
        <p:nvGrpSpPr>
          <p:cNvPr id="426259" name="Group 275"/>
          <p:cNvGrpSpPr>
            <a:grpSpLocks/>
          </p:cNvGrpSpPr>
          <p:nvPr/>
        </p:nvGrpSpPr>
        <p:grpSpPr bwMode="auto">
          <a:xfrm>
            <a:off x="1153824" y="3565526"/>
            <a:ext cx="1076325" cy="1065212"/>
            <a:chOff x="731" y="1836"/>
            <a:chExt cx="678" cy="671"/>
          </a:xfrm>
        </p:grpSpPr>
        <p:sp>
          <p:nvSpPr>
            <p:cNvPr id="426260" name="Text Box 276"/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261" name="Text Box 277"/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262" name="Line 278"/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64" name="Group 280"/>
          <p:cNvGrpSpPr>
            <a:grpSpLocks/>
          </p:cNvGrpSpPr>
          <p:nvPr/>
        </p:nvGrpSpPr>
        <p:grpSpPr bwMode="auto">
          <a:xfrm>
            <a:off x="158462" y="2441576"/>
            <a:ext cx="2205037" cy="1098550"/>
            <a:chOff x="97" y="1135"/>
            <a:chExt cx="1389" cy="692"/>
          </a:xfrm>
        </p:grpSpPr>
        <p:sp>
          <p:nvSpPr>
            <p:cNvPr id="426265" name="Text Box 281"/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266" name="Text Box 282"/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267" name="Text Box 283"/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268" name="Text Box 284"/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269" name="Line 285"/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77" name="Text Box 293"/>
          <p:cNvSpPr txBox="1">
            <a:spLocks noChangeArrowheads="1"/>
          </p:cNvSpPr>
          <p:nvPr/>
        </p:nvSpPr>
        <p:spPr bwMode="auto">
          <a:xfrm>
            <a:off x="2282537" y="587375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278" name="Text Box 294"/>
          <p:cNvSpPr txBox="1">
            <a:spLocks noChangeArrowheads="1"/>
          </p:cNvSpPr>
          <p:nvPr/>
        </p:nvSpPr>
        <p:spPr bwMode="auto">
          <a:xfrm>
            <a:off x="2311112" y="512445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279" name="Text Box 295"/>
          <p:cNvSpPr txBox="1">
            <a:spLocks noChangeArrowheads="1"/>
          </p:cNvSpPr>
          <p:nvPr/>
        </p:nvSpPr>
        <p:spPr bwMode="auto">
          <a:xfrm>
            <a:off x="2852449" y="588645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280" name="Text Box 296"/>
          <p:cNvSpPr txBox="1">
            <a:spLocks noChangeArrowheads="1"/>
          </p:cNvSpPr>
          <p:nvPr/>
        </p:nvSpPr>
        <p:spPr bwMode="auto">
          <a:xfrm>
            <a:off x="2877849" y="5108576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grpSp>
        <p:nvGrpSpPr>
          <p:cNvPr id="426283" name="Group 299"/>
          <p:cNvGrpSpPr>
            <a:grpSpLocks/>
          </p:cNvGrpSpPr>
          <p:nvPr/>
        </p:nvGrpSpPr>
        <p:grpSpPr bwMode="auto">
          <a:xfrm>
            <a:off x="2336512" y="3527426"/>
            <a:ext cx="1079500" cy="1122362"/>
            <a:chOff x="1460" y="1820"/>
            <a:chExt cx="680" cy="707"/>
          </a:xfrm>
        </p:grpSpPr>
        <p:sp>
          <p:nvSpPr>
            <p:cNvPr id="426284" name="Line 300"/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85" name="Text Box 301"/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286" name="Text Box 302"/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287" name="Line 303"/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90" name="Text Box 306"/>
          <p:cNvSpPr txBox="1">
            <a:spLocks noChangeArrowheads="1"/>
          </p:cNvSpPr>
          <p:nvPr/>
        </p:nvSpPr>
        <p:spPr bwMode="auto">
          <a:xfrm>
            <a:off x="3423949" y="588645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291" name="Text Box 307"/>
          <p:cNvSpPr txBox="1">
            <a:spLocks noChangeArrowheads="1"/>
          </p:cNvSpPr>
          <p:nvPr/>
        </p:nvSpPr>
        <p:spPr bwMode="auto">
          <a:xfrm>
            <a:off x="3452524" y="5113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292" name="Text Box 308"/>
          <p:cNvSpPr txBox="1">
            <a:spLocks noChangeArrowheads="1"/>
          </p:cNvSpPr>
          <p:nvPr/>
        </p:nvSpPr>
        <p:spPr bwMode="auto">
          <a:xfrm>
            <a:off x="4004974" y="5875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293" name="Text Box 309"/>
          <p:cNvSpPr txBox="1">
            <a:spLocks noChangeArrowheads="1"/>
          </p:cNvSpPr>
          <p:nvPr/>
        </p:nvSpPr>
        <p:spPr bwMode="auto">
          <a:xfrm>
            <a:off x="4009737" y="5113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grpSp>
        <p:nvGrpSpPr>
          <p:cNvPr id="426294" name="Group 310"/>
          <p:cNvGrpSpPr>
            <a:grpSpLocks/>
          </p:cNvGrpSpPr>
          <p:nvPr/>
        </p:nvGrpSpPr>
        <p:grpSpPr bwMode="auto">
          <a:xfrm>
            <a:off x="3417599" y="3554413"/>
            <a:ext cx="1046163" cy="1066800"/>
            <a:chOff x="2148" y="1836"/>
            <a:chExt cx="659" cy="672"/>
          </a:xfrm>
        </p:grpSpPr>
        <p:sp>
          <p:nvSpPr>
            <p:cNvPr id="426295" name="Text Box 311"/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296" name="Text Box 312"/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297" name="Line 313"/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99" name="Group 315"/>
          <p:cNvGrpSpPr>
            <a:grpSpLocks/>
          </p:cNvGrpSpPr>
          <p:nvPr/>
        </p:nvGrpSpPr>
        <p:grpSpPr bwMode="auto">
          <a:xfrm>
            <a:off x="2309524" y="2478088"/>
            <a:ext cx="2136775" cy="1127125"/>
            <a:chOff x="1451" y="1151"/>
            <a:chExt cx="1346" cy="710"/>
          </a:xfrm>
        </p:grpSpPr>
        <p:sp>
          <p:nvSpPr>
            <p:cNvPr id="426300" name="Text Box 316"/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301" name="Text Box 317"/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302" name="Text Box 318"/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303" name="Text Box 319"/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304" name="Line 320"/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305" name="Line 321"/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314" name="Group 330"/>
          <p:cNvGrpSpPr>
            <a:grpSpLocks/>
          </p:cNvGrpSpPr>
          <p:nvPr/>
        </p:nvGrpSpPr>
        <p:grpSpPr bwMode="auto">
          <a:xfrm>
            <a:off x="294987" y="1973263"/>
            <a:ext cx="4197350" cy="476250"/>
            <a:chOff x="182" y="833"/>
            <a:chExt cx="2644" cy="300"/>
          </a:xfrm>
        </p:grpSpPr>
        <p:sp>
          <p:nvSpPr>
            <p:cNvPr id="426315" name="Text Box 331"/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316" name="Text Box 332"/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317" name="Text Box 333"/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318" name="Text Box 334"/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319" name="Text Box 335"/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320" name="Text Box 336"/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321" name="Text Box 337"/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322" name="Text Box 338"/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</p:grpSp>
      <p:sp>
        <p:nvSpPr>
          <p:cNvPr id="426325" name="Text Box 341"/>
          <p:cNvSpPr txBox="1">
            <a:spLocks noChangeArrowheads="1"/>
          </p:cNvSpPr>
          <p:nvPr/>
        </p:nvSpPr>
        <p:spPr bwMode="auto">
          <a:xfrm>
            <a:off x="4630449" y="510698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326" name="Text Box 342"/>
          <p:cNvSpPr txBox="1">
            <a:spLocks noChangeArrowheads="1"/>
          </p:cNvSpPr>
          <p:nvPr/>
        </p:nvSpPr>
        <p:spPr bwMode="auto">
          <a:xfrm>
            <a:off x="5200362" y="5095876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327" name="Text Box 343"/>
          <p:cNvSpPr txBox="1">
            <a:spLocks noChangeArrowheads="1"/>
          </p:cNvSpPr>
          <p:nvPr/>
        </p:nvSpPr>
        <p:spPr bwMode="auto">
          <a:xfrm>
            <a:off x="6337012" y="511175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328" name="Text Box 344"/>
          <p:cNvSpPr txBox="1">
            <a:spLocks noChangeArrowheads="1"/>
          </p:cNvSpPr>
          <p:nvPr/>
        </p:nvSpPr>
        <p:spPr bwMode="auto">
          <a:xfrm>
            <a:off x="5789324" y="509746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329" name="Text Box 345"/>
          <p:cNvSpPr txBox="1">
            <a:spLocks noChangeArrowheads="1"/>
          </p:cNvSpPr>
          <p:nvPr/>
        </p:nvSpPr>
        <p:spPr bwMode="auto">
          <a:xfrm>
            <a:off x="5821074" y="41640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330" name="Text Box 346"/>
          <p:cNvSpPr txBox="1">
            <a:spLocks noChangeArrowheads="1"/>
          </p:cNvSpPr>
          <p:nvPr/>
        </p:nvSpPr>
        <p:spPr bwMode="auto">
          <a:xfrm>
            <a:off x="5224174" y="4162426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331" name="Text Box 347"/>
          <p:cNvSpPr txBox="1">
            <a:spLocks noChangeArrowheads="1"/>
          </p:cNvSpPr>
          <p:nvPr/>
        </p:nvSpPr>
        <p:spPr bwMode="auto">
          <a:xfrm>
            <a:off x="6322724" y="4162426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332" name="Text Box 348"/>
          <p:cNvSpPr txBox="1">
            <a:spLocks noChangeArrowheads="1"/>
          </p:cNvSpPr>
          <p:nvPr/>
        </p:nvSpPr>
        <p:spPr bwMode="auto">
          <a:xfrm>
            <a:off x="4724112" y="41640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333" name="Text Box 349"/>
          <p:cNvSpPr txBox="1">
            <a:spLocks noChangeArrowheads="1"/>
          </p:cNvSpPr>
          <p:nvPr/>
        </p:nvSpPr>
        <p:spPr bwMode="auto">
          <a:xfrm>
            <a:off x="7489537" y="5084763"/>
            <a:ext cx="5334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334" name="Text Box 350"/>
          <p:cNvSpPr txBox="1">
            <a:spLocks noChangeArrowheads="1"/>
          </p:cNvSpPr>
          <p:nvPr/>
        </p:nvSpPr>
        <p:spPr bwMode="auto">
          <a:xfrm>
            <a:off x="6903749" y="5108576"/>
            <a:ext cx="5461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335" name="Text Box 351"/>
          <p:cNvSpPr txBox="1">
            <a:spLocks noChangeArrowheads="1"/>
          </p:cNvSpPr>
          <p:nvPr/>
        </p:nvSpPr>
        <p:spPr bwMode="auto">
          <a:xfrm>
            <a:off x="8637299" y="509905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336" name="Text Box 352"/>
          <p:cNvSpPr txBox="1">
            <a:spLocks noChangeArrowheads="1"/>
          </p:cNvSpPr>
          <p:nvPr/>
        </p:nvSpPr>
        <p:spPr bwMode="auto">
          <a:xfrm>
            <a:off x="8070562" y="511016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337" name="Text Box 353"/>
          <p:cNvSpPr txBox="1">
            <a:spLocks noChangeArrowheads="1"/>
          </p:cNvSpPr>
          <p:nvPr/>
        </p:nvSpPr>
        <p:spPr bwMode="auto">
          <a:xfrm>
            <a:off x="8127712" y="4175126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338" name="Text Box 354"/>
          <p:cNvSpPr txBox="1">
            <a:spLocks noChangeArrowheads="1"/>
          </p:cNvSpPr>
          <p:nvPr/>
        </p:nvSpPr>
        <p:spPr bwMode="auto">
          <a:xfrm>
            <a:off x="8637299" y="4175126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339" name="Text Box 355"/>
          <p:cNvSpPr txBox="1">
            <a:spLocks noChangeArrowheads="1"/>
          </p:cNvSpPr>
          <p:nvPr/>
        </p:nvSpPr>
        <p:spPr bwMode="auto">
          <a:xfrm>
            <a:off x="6959312" y="4162426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340" name="Text Box 356"/>
          <p:cNvSpPr txBox="1">
            <a:spLocks noChangeArrowheads="1"/>
          </p:cNvSpPr>
          <p:nvPr/>
        </p:nvSpPr>
        <p:spPr bwMode="auto">
          <a:xfrm>
            <a:off x="7475249" y="4164013"/>
            <a:ext cx="582613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341" name="Text Box 357"/>
          <p:cNvSpPr txBox="1">
            <a:spLocks noChangeArrowheads="1"/>
          </p:cNvSpPr>
          <p:nvPr/>
        </p:nvSpPr>
        <p:spPr bwMode="auto">
          <a:xfrm>
            <a:off x="6970424" y="31067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342" name="Text Box 358"/>
          <p:cNvSpPr txBox="1">
            <a:spLocks noChangeArrowheads="1"/>
          </p:cNvSpPr>
          <p:nvPr/>
        </p:nvSpPr>
        <p:spPr bwMode="auto">
          <a:xfrm>
            <a:off x="4698712" y="309245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343" name="Text Box 359"/>
          <p:cNvSpPr txBox="1">
            <a:spLocks noChangeArrowheads="1"/>
          </p:cNvSpPr>
          <p:nvPr/>
        </p:nvSpPr>
        <p:spPr bwMode="auto">
          <a:xfrm>
            <a:off x="7472074" y="310515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344" name="Text Box 360"/>
          <p:cNvSpPr txBox="1">
            <a:spLocks noChangeArrowheads="1"/>
          </p:cNvSpPr>
          <p:nvPr/>
        </p:nvSpPr>
        <p:spPr bwMode="auto">
          <a:xfrm>
            <a:off x="7978487" y="3105151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345" name="Text Box 361"/>
          <p:cNvSpPr txBox="1">
            <a:spLocks noChangeArrowheads="1"/>
          </p:cNvSpPr>
          <p:nvPr/>
        </p:nvSpPr>
        <p:spPr bwMode="auto">
          <a:xfrm>
            <a:off x="5197187" y="310515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346" name="Text Box 362"/>
          <p:cNvSpPr txBox="1">
            <a:spLocks noChangeArrowheads="1"/>
          </p:cNvSpPr>
          <p:nvPr/>
        </p:nvSpPr>
        <p:spPr bwMode="auto">
          <a:xfrm>
            <a:off x="5697249" y="30940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347" name="Text Box 363"/>
          <p:cNvSpPr txBox="1">
            <a:spLocks noChangeArrowheads="1"/>
          </p:cNvSpPr>
          <p:nvPr/>
        </p:nvSpPr>
        <p:spPr bwMode="auto">
          <a:xfrm>
            <a:off x="6205249" y="309245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348" name="Text Box 364"/>
          <p:cNvSpPr txBox="1">
            <a:spLocks noChangeArrowheads="1"/>
          </p:cNvSpPr>
          <p:nvPr/>
        </p:nvSpPr>
        <p:spPr bwMode="auto">
          <a:xfrm>
            <a:off x="8562687" y="3106738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349" name="Text Box 365"/>
          <p:cNvSpPr txBox="1">
            <a:spLocks noChangeArrowheads="1"/>
          </p:cNvSpPr>
          <p:nvPr/>
        </p:nvSpPr>
        <p:spPr bwMode="auto">
          <a:xfrm>
            <a:off x="1211768" y="1325707"/>
            <a:ext cx="2065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sng" dirty="0">
                <a:solidFill>
                  <a:srgbClr val="CC3300"/>
                </a:solidFill>
              </a:rPr>
              <a:t>Original Sequence</a:t>
            </a:r>
          </a:p>
        </p:txBody>
      </p:sp>
      <p:sp>
        <p:nvSpPr>
          <p:cNvPr id="426350" name="Text Box 366"/>
          <p:cNvSpPr txBox="1">
            <a:spLocks noChangeArrowheads="1"/>
          </p:cNvSpPr>
          <p:nvPr/>
        </p:nvSpPr>
        <p:spPr bwMode="auto">
          <a:xfrm>
            <a:off x="5700424" y="1293235"/>
            <a:ext cx="1882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sng" dirty="0">
                <a:solidFill>
                  <a:srgbClr val="CC3300"/>
                </a:solidFill>
              </a:rPr>
              <a:t>Sorted Sequence</a:t>
            </a:r>
          </a:p>
        </p:txBody>
      </p:sp>
    </p:spTree>
    <p:extLst>
      <p:ext uri="{BB962C8B-B14F-4D97-AF65-F5344CB8AC3E}">
        <p14:creationId xmlns="" xmlns:p14="http://schemas.microsoft.com/office/powerpoint/2010/main" val="426420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2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2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2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42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42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42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4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159" grpId="0" animBg="1" autoUpdateAnimBg="0"/>
      <p:bldP spid="426160" grpId="0" animBg="1" autoUpdateAnimBg="0"/>
      <p:bldP spid="426161" grpId="0" animBg="1" autoUpdateAnimBg="0"/>
      <p:bldP spid="426162" grpId="0" animBg="1" autoUpdateAnimBg="0"/>
      <p:bldP spid="426163" grpId="0" animBg="1" autoUpdateAnimBg="0"/>
      <p:bldP spid="426164" grpId="0" animBg="1" autoUpdateAnimBg="0"/>
      <p:bldP spid="426165" grpId="0" animBg="1" autoUpdateAnimBg="0"/>
      <p:bldP spid="426166" grpId="0" animBg="1" autoUpdateAnimBg="0"/>
      <p:bldP spid="426175" grpId="0" animBg="1" autoUpdateAnimBg="0"/>
      <p:bldP spid="426176" grpId="0" animBg="1" autoUpdateAnimBg="0"/>
      <p:bldP spid="426180" grpId="0" animBg="1" autoUpdateAnimBg="0"/>
      <p:bldP spid="426181" grpId="0" animBg="1" autoUpdateAnimBg="0"/>
      <p:bldP spid="426184" grpId="0" animBg="1" autoUpdateAnimBg="0"/>
      <p:bldP spid="426185" grpId="0" animBg="1" autoUpdateAnimBg="0"/>
      <p:bldP spid="426188" grpId="0" animBg="1" autoUpdateAnimBg="0"/>
      <p:bldP spid="426189" grpId="0" animBg="1" autoUpdateAnimBg="0"/>
      <p:bldP spid="426195" grpId="0" animBg="1" autoUpdateAnimBg="0"/>
      <p:bldP spid="426196" grpId="0" animBg="1" autoUpdateAnimBg="0"/>
      <p:bldP spid="426197" grpId="0" animBg="1" autoUpdateAnimBg="0"/>
      <p:bldP spid="426198" grpId="0" animBg="1" autoUpdateAnimBg="0"/>
      <p:bldP spid="426201" grpId="0" animBg="1" autoUpdateAnimBg="0"/>
      <p:bldP spid="426202" grpId="0" animBg="1" autoUpdateAnimBg="0"/>
      <p:bldP spid="426203" grpId="0" animBg="1" autoUpdateAnimBg="0"/>
      <p:bldP spid="426204" grpId="0" animBg="1" autoUpdateAnimBg="0"/>
      <p:bldP spid="426207" grpId="0" animBg="1" autoUpdateAnimBg="0"/>
      <p:bldP spid="426208" grpId="0" animBg="1" autoUpdateAnimBg="0"/>
      <p:bldP spid="426209" grpId="0" animBg="1" autoUpdateAnimBg="0"/>
      <p:bldP spid="426210" grpId="0" animBg="1" autoUpdateAnimBg="0"/>
      <p:bldP spid="426211" grpId="0" animBg="1" autoUpdateAnimBg="0"/>
      <p:bldP spid="426212" grpId="0" animBg="1" autoUpdateAnimBg="0"/>
      <p:bldP spid="426213" grpId="0" animBg="1" autoUpdateAnimBg="0"/>
      <p:bldP spid="426214" grpId="0" animBg="1" autoUpdateAnimBg="0"/>
      <p:bldP spid="426237" grpId="0" animBg="1" autoUpdateAnimBg="0"/>
      <p:bldP spid="426238" grpId="0" animBg="1" autoUpdateAnimBg="0"/>
      <p:bldP spid="426239" grpId="0" animBg="1" autoUpdateAnimBg="0"/>
      <p:bldP spid="426240" grpId="0" animBg="1" autoUpdateAnimBg="0"/>
      <p:bldP spid="426254" grpId="0" animBg="1" autoUpdateAnimBg="0"/>
      <p:bldP spid="426255" grpId="0" animBg="1" autoUpdateAnimBg="0"/>
      <p:bldP spid="426256" grpId="0" animBg="1" autoUpdateAnimBg="0"/>
      <p:bldP spid="426257" grpId="0" animBg="1" autoUpdateAnimBg="0"/>
      <p:bldP spid="426277" grpId="0" animBg="1" autoUpdateAnimBg="0"/>
      <p:bldP spid="426278" grpId="0" animBg="1" autoUpdateAnimBg="0"/>
      <p:bldP spid="426279" grpId="0" animBg="1" autoUpdateAnimBg="0"/>
      <p:bldP spid="426280" grpId="0" animBg="1" autoUpdateAnimBg="0"/>
      <p:bldP spid="426290" grpId="0" animBg="1" autoUpdateAnimBg="0"/>
      <p:bldP spid="426291" grpId="0" animBg="1" autoUpdateAnimBg="0"/>
      <p:bldP spid="426292" grpId="0" animBg="1" autoUpdateAnimBg="0"/>
      <p:bldP spid="426293" grpId="0" animBg="1" autoUpdateAnimBg="0"/>
      <p:bldP spid="426325" grpId="0" animBg="1" autoUpdateAnimBg="0"/>
      <p:bldP spid="426326" grpId="0" animBg="1" autoUpdateAnimBg="0"/>
      <p:bldP spid="426327" grpId="0" animBg="1" autoUpdateAnimBg="0"/>
      <p:bldP spid="426328" grpId="0" animBg="1" autoUpdateAnimBg="0"/>
      <p:bldP spid="426329" grpId="0" animBg="1" autoUpdateAnimBg="0"/>
      <p:bldP spid="426330" grpId="0" animBg="1" autoUpdateAnimBg="0"/>
      <p:bldP spid="426331" grpId="0" animBg="1" autoUpdateAnimBg="0"/>
      <p:bldP spid="426332" grpId="0" animBg="1" autoUpdateAnimBg="0"/>
      <p:bldP spid="426333" grpId="0" animBg="1" autoUpdateAnimBg="0"/>
      <p:bldP spid="426334" grpId="0" animBg="1" autoUpdateAnimBg="0"/>
      <p:bldP spid="426335" grpId="0" animBg="1" autoUpdateAnimBg="0"/>
      <p:bldP spid="426336" grpId="0" animBg="1" autoUpdateAnimBg="0"/>
      <p:bldP spid="426337" grpId="0" animBg="1" autoUpdateAnimBg="0"/>
      <p:bldP spid="426338" grpId="0" animBg="1" autoUpdateAnimBg="0"/>
      <p:bldP spid="426339" grpId="0" animBg="1" autoUpdateAnimBg="0"/>
      <p:bldP spid="426340" grpId="0" animBg="1" autoUpdateAnimBg="0"/>
      <p:bldP spid="426341" grpId="0" animBg="1" autoUpdateAnimBg="0"/>
      <p:bldP spid="426342" grpId="0" animBg="1" autoUpdateAnimBg="0"/>
      <p:bldP spid="426343" grpId="0" animBg="1" autoUpdateAnimBg="0"/>
      <p:bldP spid="426344" grpId="0" animBg="1" autoUpdateAnimBg="0"/>
      <p:bldP spid="426345" grpId="0" animBg="1" autoUpdateAnimBg="0"/>
      <p:bldP spid="426346" grpId="0" animBg="1" autoUpdateAnimBg="0"/>
      <p:bldP spid="426347" grpId="0" animBg="1" autoUpdateAnimBg="0"/>
      <p:bldP spid="42634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3810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Merge-Sort (A, p, r)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630" y="1698625"/>
            <a:ext cx="8343900" cy="1038225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sz="2800" b="1" dirty="0">
                <a:solidFill>
                  <a:srgbClr val="CC3300"/>
                </a:solidFill>
              </a:rPr>
              <a:t>INPUT: </a:t>
            </a:r>
            <a:r>
              <a:rPr lang="en-US" sz="2800" b="1" dirty="0">
                <a:solidFill>
                  <a:schemeClr val="hlink"/>
                </a:solidFill>
              </a:rPr>
              <a:t>a sequence of </a:t>
            </a:r>
            <a:r>
              <a:rPr lang="en-US" sz="2800" i="1" dirty="0">
                <a:solidFill>
                  <a:schemeClr val="hlink"/>
                </a:solidFill>
              </a:rPr>
              <a:t>n</a:t>
            </a:r>
            <a:r>
              <a:rPr lang="en-US" sz="2800" b="1" dirty="0">
                <a:solidFill>
                  <a:schemeClr val="hlink"/>
                </a:solidFill>
              </a:rPr>
              <a:t> numbers stored in array A</a:t>
            </a:r>
          </a:p>
          <a:p>
            <a:pPr>
              <a:buFont typeface="Wingdings" pitchFamily="2" charset="2"/>
              <a:buNone/>
            </a:pPr>
            <a:r>
              <a:rPr lang="en-US" sz="2800" b="1" dirty="0">
                <a:solidFill>
                  <a:srgbClr val="CC3300"/>
                </a:solidFill>
              </a:rPr>
              <a:t>OUTPUT: </a:t>
            </a:r>
            <a:r>
              <a:rPr lang="en-US" sz="2800" b="1" dirty="0">
                <a:solidFill>
                  <a:schemeClr val="hlink"/>
                </a:solidFill>
              </a:rPr>
              <a:t>an ordered sequence of </a:t>
            </a:r>
            <a:r>
              <a:rPr lang="en-US" sz="2800" i="1" dirty="0">
                <a:solidFill>
                  <a:schemeClr val="hlink"/>
                </a:solidFill>
              </a:rPr>
              <a:t>n</a:t>
            </a:r>
            <a:r>
              <a:rPr lang="en-US" sz="2800" b="1" dirty="0">
                <a:solidFill>
                  <a:schemeClr val="hlink"/>
                </a:solidFill>
              </a:rPr>
              <a:t> numbers</a:t>
            </a:r>
            <a:endParaRPr lang="en-US" sz="2800" dirty="0">
              <a:solidFill>
                <a:schemeClr val="hlink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000" dirty="0">
              <a:solidFill>
                <a:schemeClr val="hlink"/>
              </a:solidFill>
            </a:endParaRPr>
          </a:p>
        </p:txBody>
      </p:sp>
      <p:sp>
        <p:nvSpPr>
          <p:cNvPr id="391173" name="Text Box 5"/>
          <p:cNvSpPr txBox="1">
            <a:spLocks noChangeArrowheads="1"/>
          </p:cNvSpPr>
          <p:nvPr/>
        </p:nvSpPr>
        <p:spPr bwMode="auto">
          <a:xfrm>
            <a:off x="550863" y="2217738"/>
            <a:ext cx="785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1174" name="Text Box 6"/>
          <p:cNvSpPr txBox="1">
            <a:spLocks noChangeArrowheads="1"/>
          </p:cNvSpPr>
          <p:nvPr/>
        </p:nvSpPr>
        <p:spPr bwMode="auto">
          <a:xfrm>
            <a:off x="590118" y="3048000"/>
            <a:ext cx="7335837" cy="22955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0" lang="en-US" b="1" i="1" dirty="0" err="1"/>
              <a:t>MergeSort</a:t>
            </a:r>
            <a:r>
              <a:rPr kumimoji="0" lang="en-US" b="1" i="1" dirty="0"/>
              <a:t> </a:t>
            </a:r>
            <a:r>
              <a:rPr kumimoji="0" lang="en-US" b="1" dirty="0"/>
              <a:t>(</a:t>
            </a:r>
            <a:r>
              <a:rPr kumimoji="0" lang="en-US" b="1" i="1" dirty="0"/>
              <a:t>A</a:t>
            </a:r>
            <a:r>
              <a:rPr kumimoji="0" lang="en-US" b="1" dirty="0"/>
              <a:t>, </a:t>
            </a:r>
            <a:r>
              <a:rPr kumimoji="0" lang="en-US" b="1" i="1" dirty="0"/>
              <a:t>p</a:t>
            </a:r>
            <a:r>
              <a:rPr kumimoji="0" lang="en-US" b="1" dirty="0"/>
              <a:t>, </a:t>
            </a:r>
            <a:r>
              <a:rPr kumimoji="0" lang="en-US" b="1" i="1" dirty="0"/>
              <a:t>r</a:t>
            </a:r>
            <a:r>
              <a:rPr kumimoji="0" lang="en-US" b="1" dirty="0"/>
              <a:t>)   // </a:t>
            </a:r>
            <a:r>
              <a:rPr kumimoji="0" lang="en-US" sz="2000" dirty="0"/>
              <a:t>sort </a:t>
            </a:r>
            <a:r>
              <a:rPr kumimoji="0" lang="en-US" sz="2000" i="1" dirty="0"/>
              <a:t>A</a:t>
            </a:r>
            <a:r>
              <a:rPr kumimoji="0" lang="en-US" sz="2000" dirty="0"/>
              <a:t>[</a:t>
            </a:r>
            <a:r>
              <a:rPr kumimoji="0" lang="en-US" sz="2000" i="1" dirty="0" err="1"/>
              <a:t>p..r</a:t>
            </a:r>
            <a:r>
              <a:rPr kumimoji="0" lang="en-US" sz="2000" dirty="0"/>
              <a:t>] by divide &amp; conquer</a:t>
            </a:r>
          </a:p>
          <a:p>
            <a:pPr>
              <a:buFontTx/>
              <a:buAutoNum type="arabicPlain"/>
            </a:pPr>
            <a:r>
              <a:rPr kumimoji="0" lang="en-US" b="1" dirty="0"/>
              <a:t>if</a:t>
            </a:r>
            <a:r>
              <a:rPr kumimoji="0" lang="en-US" b="1" i="1" dirty="0"/>
              <a:t> </a:t>
            </a:r>
            <a:r>
              <a:rPr kumimoji="0" lang="en-US" i="1" dirty="0"/>
              <a:t>p</a:t>
            </a:r>
            <a:r>
              <a:rPr kumimoji="0" lang="en-US" dirty="0"/>
              <a:t> &lt; </a:t>
            </a:r>
            <a:r>
              <a:rPr kumimoji="0" lang="en-US" i="1" dirty="0"/>
              <a:t>r</a:t>
            </a:r>
          </a:p>
          <a:p>
            <a:pPr>
              <a:buFontTx/>
              <a:buAutoNum type="arabicPlain"/>
            </a:pPr>
            <a:r>
              <a:rPr kumimoji="0" lang="en-US" b="1" dirty="0"/>
              <a:t>    then</a:t>
            </a:r>
            <a:r>
              <a:rPr kumimoji="0" lang="en-US" dirty="0"/>
              <a:t> </a:t>
            </a:r>
            <a:r>
              <a:rPr kumimoji="0" lang="en-US" i="1" dirty="0"/>
              <a:t>q</a:t>
            </a:r>
            <a:r>
              <a:rPr kumimoji="0" lang="en-US" dirty="0"/>
              <a:t> </a:t>
            </a:r>
            <a:r>
              <a:rPr kumimoji="0" lang="en-US" dirty="0">
                <a:sym typeface="Symbol" pitchFamily="18" charset="2"/>
              </a:rPr>
              <a:t> (</a:t>
            </a:r>
            <a:r>
              <a:rPr kumimoji="0" lang="en-US" i="1" dirty="0" err="1">
                <a:sym typeface="Symbol" pitchFamily="18" charset="2"/>
              </a:rPr>
              <a:t>p</a:t>
            </a:r>
            <a:r>
              <a:rPr kumimoji="0" lang="en-US" dirty="0" err="1">
                <a:sym typeface="Symbol" pitchFamily="18" charset="2"/>
              </a:rPr>
              <a:t>+</a:t>
            </a:r>
            <a:r>
              <a:rPr kumimoji="0" lang="en-US" i="1" dirty="0" err="1">
                <a:sym typeface="Symbol" pitchFamily="18" charset="2"/>
              </a:rPr>
              <a:t>r</a:t>
            </a:r>
            <a:r>
              <a:rPr kumimoji="0" lang="en-US" dirty="0">
                <a:sym typeface="Symbol" pitchFamily="18" charset="2"/>
              </a:rPr>
              <a:t>)/2</a:t>
            </a:r>
          </a:p>
          <a:p>
            <a:pPr>
              <a:buFontTx/>
              <a:buAutoNum type="arabicPlain"/>
            </a:pPr>
            <a:r>
              <a:rPr kumimoji="0" lang="en-US" dirty="0">
                <a:sym typeface="Symbol" pitchFamily="18" charset="2"/>
              </a:rPr>
              <a:t>         </a:t>
            </a:r>
            <a:r>
              <a:rPr kumimoji="0" lang="en-US" i="1" dirty="0" err="1">
                <a:sym typeface="Symbol" pitchFamily="18" charset="2"/>
              </a:rPr>
              <a:t>MergeSort</a:t>
            </a:r>
            <a:r>
              <a:rPr kumimoji="0" lang="en-US" dirty="0">
                <a:sym typeface="Symbol" pitchFamily="18" charset="2"/>
              </a:rPr>
              <a:t> (</a:t>
            </a:r>
            <a:r>
              <a:rPr kumimoji="0" lang="en-US" i="1" dirty="0">
                <a:sym typeface="Symbol" pitchFamily="18" charset="2"/>
              </a:rPr>
              <a:t>A</a:t>
            </a:r>
            <a:r>
              <a:rPr kumimoji="0" lang="en-US" dirty="0">
                <a:sym typeface="Symbol" pitchFamily="18" charset="2"/>
              </a:rPr>
              <a:t>, </a:t>
            </a:r>
            <a:r>
              <a:rPr kumimoji="0" lang="en-US" i="1" dirty="0">
                <a:sym typeface="Symbol" pitchFamily="18" charset="2"/>
              </a:rPr>
              <a:t>p</a:t>
            </a:r>
            <a:r>
              <a:rPr kumimoji="0" lang="en-US" dirty="0">
                <a:sym typeface="Symbol" pitchFamily="18" charset="2"/>
              </a:rPr>
              <a:t>, </a:t>
            </a:r>
            <a:r>
              <a:rPr kumimoji="0" lang="en-US" i="1" dirty="0">
                <a:sym typeface="Symbol" pitchFamily="18" charset="2"/>
              </a:rPr>
              <a:t>q</a:t>
            </a:r>
            <a:r>
              <a:rPr kumimoji="0" lang="en-US" dirty="0">
                <a:sym typeface="Symbol" pitchFamily="18" charset="2"/>
              </a:rPr>
              <a:t>)</a:t>
            </a:r>
          </a:p>
          <a:p>
            <a:pPr>
              <a:buFontTx/>
              <a:buAutoNum type="arabicPlain"/>
            </a:pPr>
            <a:r>
              <a:rPr kumimoji="0" lang="en-US" dirty="0">
                <a:sym typeface="Symbol" pitchFamily="18" charset="2"/>
              </a:rPr>
              <a:t>         </a:t>
            </a:r>
            <a:r>
              <a:rPr kumimoji="0" lang="en-US" i="1" dirty="0" err="1">
                <a:sym typeface="Symbol" pitchFamily="18" charset="2"/>
              </a:rPr>
              <a:t>MergeSort</a:t>
            </a:r>
            <a:r>
              <a:rPr kumimoji="0" lang="en-US" dirty="0">
                <a:sym typeface="Symbol" pitchFamily="18" charset="2"/>
              </a:rPr>
              <a:t> (</a:t>
            </a:r>
            <a:r>
              <a:rPr kumimoji="0" lang="en-US" i="1" dirty="0">
                <a:sym typeface="Symbol" pitchFamily="18" charset="2"/>
              </a:rPr>
              <a:t>A</a:t>
            </a:r>
            <a:r>
              <a:rPr kumimoji="0" lang="en-US" dirty="0">
                <a:sym typeface="Symbol" pitchFamily="18" charset="2"/>
              </a:rPr>
              <a:t>, </a:t>
            </a:r>
            <a:r>
              <a:rPr kumimoji="0" lang="en-US" i="1" dirty="0">
                <a:sym typeface="Symbol" pitchFamily="18" charset="2"/>
              </a:rPr>
              <a:t>q</a:t>
            </a:r>
            <a:r>
              <a:rPr kumimoji="0" lang="en-US" dirty="0">
                <a:sym typeface="Symbol" pitchFamily="18" charset="2"/>
              </a:rPr>
              <a:t>+1, </a:t>
            </a:r>
            <a:r>
              <a:rPr kumimoji="0" lang="en-US" i="1" dirty="0">
                <a:sym typeface="Symbol" pitchFamily="18" charset="2"/>
              </a:rPr>
              <a:t>r</a:t>
            </a:r>
            <a:r>
              <a:rPr kumimoji="0" lang="en-US" dirty="0">
                <a:sym typeface="Symbol" pitchFamily="18" charset="2"/>
              </a:rPr>
              <a:t>)</a:t>
            </a:r>
          </a:p>
          <a:p>
            <a:pPr>
              <a:buFontTx/>
              <a:buAutoNum type="arabicPlain"/>
            </a:pPr>
            <a:r>
              <a:rPr kumimoji="0" lang="en-US" dirty="0">
                <a:sym typeface="Symbol" pitchFamily="18" charset="2"/>
              </a:rPr>
              <a:t>         </a:t>
            </a:r>
            <a:r>
              <a:rPr kumimoji="0" lang="en-US" i="1" dirty="0">
                <a:sym typeface="Symbol" pitchFamily="18" charset="2"/>
              </a:rPr>
              <a:t>Merge</a:t>
            </a:r>
            <a:r>
              <a:rPr kumimoji="0" lang="en-US" dirty="0">
                <a:sym typeface="Symbol" pitchFamily="18" charset="2"/>
              </a:rPr>
              <a:t> (</a:t>
            </a:r>
            <a:r>
              <a:rPr kumimoji="0" lang="en-US" i="1" dirty="0">
                <a:sym typeface="Symbol" pitchFamily="18" charset="2"/>
              </a:rPr>
              <a:t>A</a:t>
            </a:r>
            <a:r>
              <a:rPr kumimoji="0" lang="en-US" dirty="0">
                <a:sym typeface="Symbol" pitchFamily="18" charset="2"/>
              </a:rPr>
              <a:t>, </a:t>
            </a:r>
            <a:r>
              <a:rPr kumimoji="0" lang="en-US" i="1" dirty="0">
                <a:sym typeface="Symbol" pitchFamily="18" charset="2"/>
              </a:rPr>
              <a:t>p</a:t>
            </a:r>
            <a:r>
              <a:rPr kumimoji="0" lang="en-US" dirty="0">
                <a:sym typeface="Symbol" pitchFamily="18" charset="2"/>
              </a:rPr>
              <a:t>, </a:t>
            </a:r>
            <a:r>
              <a:rPr kumimoji="0" lang="en-US" i="1" dirty="0">
                <a:sym typeface="Symbol" pitchFamily="18" charset="2"/>
              </a:rPr>
              <a:t>q</a:t>
            </a:r>
            <a:r>
              <a:rPr kumimoji="0" lang="en-US" dirty="0">
                <a:sym typeface="Symbol" pitchFamily="18" charset="2"/>
              </a:rPr>
              <a:t>, </a:t>
            </a:r>
            <a:r>
              <a:rPr kumimoji="0" lang="en-US" i="1" dirty="0">
                <a:sym typeface="Symbol" pitchFamily="18" charset="2"/>
              </a:rPr>
              <a:t>r</a:t>
            </a:r>
            <a:r>
              <a:rPr kumimoji="0" lang="en-US" dirty="0">
                <a:sym typeface="Symbol" pitchFamily="18" charset="2"/>
              </a:rPr>
              <a:t>) // </a:t>
            </a:r>
            <a:r>
              <a:rPr kumimoji="0" lang="en-US" sz="2000" dirty="0">
                <a:sym typeface="Symbol" pitchFamily="18" charset="2"/>
              </a:rPr>
              <a:t>merges </a:t>
            </a:r>
            <a:r>
              <a:rPr kumimoji="0" lang="en-US" sz="2000" i="1" dirty="0"/>
              <a:t>A</a:t>
            </a:r>
            <a:r>
              <a:rPr kumimoji="0" lang="en-US" sz="2000" dirty="0"/>
              <a:t>[</a:t>
            </a:r>
            <a:r>
              <a:rPr kumimoji="0" lang="en-US" sz="2000" i="1" dirty="0" err="1"/>
              <a:t>p..q</a:t>
            </a:r>
            <a:r>
              <a:rPr kumimoji="0" lang="en-US" sz="2000" dirty="0"/>
              <a:t>] with </a:t>
            </a:r>
            <a:r>
              <a:rPr kumimoji="0" lang="en-US" sz="2000" i="1" dirty="0"/>
              <a:t>A</a:t>
            </a:r>
            <a:r>
              <a:rPr kumimoji="0" lang="en-US" sz="2000" dirty="0"/>
              <a:t>[</a:t>
            </a:r>
            <a:r>
              <a:rPr kumimoji="0" lang="en-US" sz="2000" i="1" dirty="0"/>
              <a:t>q+1..r</a:t>
            </a:r>
            <a:r>
              <a:rPr kumimoji="0" lang="en-US" sz="2000" dirty="0"/>
              <a:t>] </a:t>
            </a:r>
          </a:p>
        </p:txBody>
      </p:sp>
      <p:sp>
        <p:nvSpPr>
          <p:cNvPr id="391175" name="Text Box 7"/>
          <p:cNvSpPr txBox="1">
            <a:spLocks noChangeArrowheads="1"/>
          </p:cNvSpPr>
          <p:nvPr/>
        </p:nvSpPr>
        <p:spPr bwMode="auto">
          <a:xfrm>
            <a:off x="590118" y="5791200"/>
            <a:ext cx="3954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Initial Call:</a:t>
            </a:r>
            <a:r>
              <a:rPr lang="en-US" dirty="0"/>
              <a:t> 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1, </a:t>
            </a:r>
            <a:r>
              <a:rPr lang="en-US" i="1" dirty="0"/>
              <a:t>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5181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82000" cy="990600"/>
          </a:xfrm>
        </p:spPr>
        <p:txBody>
          <a:bodyPr/>
          <a:lstStyle/>
          <a:p>
            <a:pPr algn="ctr"/>
            <a:r>
              <a:rPr lang="en-US" dirty="0"/>
              <a:t>Procedure Merge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1" y="1371600"/>
            <a:ext cx="3733800" cy="5257800"/>
          </a:xfr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FF3300"/>
                </a:solidFill>
              </a:rPr>
              <a:t>Merge(</a:t>
            </a:r>
            <a:r>
              <a:rPr lang="en-US" sz="2000" b="1" i="1" dirty="0">
                <a:solidFill>
                  <a:srgbClr val="FF3300"/>
                </a:solidFill>
              </a:rPr>
              <a:t>A</a:t>
            </a:r>
            <a:r>
              <a:rPr lang="en-US" sz="2000" b="1" dirty="0">
                <a:solidFill>
                  <a:srgbClr val="FF3300"/>
                </a:solidFill>
              </a:rPr>
              <a:t>, </a:t>
            </a:r>
            <a:r>
              <a:rPr lang="en-US" sz="2000" b="1" i="1" dirty="0">
                <a:solidFill>
                  <a:srgbClr val="FF3300"/>
                </a:solidFill>
              </a:rPr>
              <a:t>p</a:t>
            </a:r>
            <a:r>
              <a:rPr lang="en-US" sz="2000" b="1" dirty="0">
                <a:solidFill>
                  <a:srgbClr val="FF3300"/>
                </a:solidFill>
              </a:rPr>
              <a:t>, </a:t>
            </a:r>
            <a:r>
              <a:rPr lang="en-US" sz="2000" b="1" i="1" dirty="0">
                <a:solidFill>
                  <a:srgbClr val="FF3300"/>
                </a:solidFill>
              </a:rPr>
              <a:t>q</a:t>
            </a:r>
            <a:r>
              <a:rPr lang="en-US" sz="2000" b="1" dirty="0">
                <a:solidFill>
                  <a:srgbClr val="FF3300"/>
                </a:solidFill>
              </a:rPr>
              <a:t>, </a:t>
            </a:r>
            <a:r>
              <a:rPr lang="en-US" sz="2000" b="1" i="1" dirty="0">
                <a:solidFill>
                  <a:srgbClr val="FF3300"/>
                </a:solidFill>
              </a:rPr>
              <a:t>r</a:t>
            </a:r>
            <a:r>
              <a:rPr lang="en-US" sz="2000" b="1" dirty="0">
                <a:solidFill>
                  <a:srgbClr val="FF3300"/>
                </a:solidFill>
              </a:rPr>
              <a:t>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1  </a:t>
            </a:r>
            <a:r>
              <a:rPr lang="en-US" sz="2000" i="1" dirty="0"/>
              <a:t>n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q 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–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p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+ 1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2  </a:t>
            </a:r>
            <a:r>
              <a:rPr lang="en-US" sz="2000" i="1" dirty="0"/>
              <a:t>n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r 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–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q</a:t>
            </a:r>
            <a:endParaRPr lang="en-US" sz="2000" b="1" i="1" dirty="0">
              <a:solidFill>
                <a:schemeClr val="tx1"/>
              </a:solidFill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b="1" dirty="0">
                <a:solidFill>
                  <a:schemeClr val="hlink"/>
                </a:solidFill>
              </a:rPr>
              <a:t>for</a:t>
            </a:r>
            <a:r>
              <a:rPr lang="en-US" sz="2000" dirty="0"/>
              <a:t> </a:t>
            </a:r>
            <a:r>
              <a:rPr lang="en-US" sz="2000" i="1" dirty="0"/>
              <a:t>i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2000" dirty="0"/>
              <a:t> 1 </a:t>
            </a:r>
            <a:r>
              <a:rPr lang="en-US" sz="2000" b="1" dirty="0">
                <a:solidFill>
                  <a:schemeClr val="hlink"/>
                </a:solidFill>
              </a:rPr>
              <a:t>to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hlink"/>
                </a:solidFill>
              </a:rPr>
              <a:t>do</a:t>
            </a:r>
            <a:r>
              <a:rPr lang="en-US" sz="2000" dirty="0"/>
              <a:t> </a:t>
            </a:r>
            <a:r>
              <a:rPr lang="en-US" sz="2000" i="1" dirty="0"/>
              <a:t>L</a:t>
            </a:r>
            <a:r>
              <a:rPr lang="en-US" sz="2000" dirty="0"/>
              <a:t>[</a:t>
            </a:r>
            <a:r>
              <a:rPr lang="en-US" sz="2000" i="1" dirty="0"/>
              <a:t>i</a:t>
            </a:r>
            <a:r>
              <a:rPr lang="en-US" sz="2000" dirty="0"/>
              <a:t>]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p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+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i 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–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1]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b="1" dirty="0">
                <a:solidFill>
                  <a:schemeClr val="hlink"/>
                </a:solidFill>
              </a:rPr>
              <a:t>for</a:t>
            </a:r>
            <a:r>
              <a:rPr lang="en-US" sz="2000" dirty="0"/>
              <a:t> </a:t>
            </a:r>
            <a:r>
              <a:rPr lang="en-US" sz="2000" i="1" dirty="0"/>
              <a:t>j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2000" dirty="0"/>
              <a:t> 1 </a:t>
            </a:r>
            <a:r>
              <a:rPr lang="en-US" sz="2000" b="1" dirty="0">
                <a:solidFill>
                  <a:schemeClr val="hlink"/>
                </a:solidFill>
              </a:rPr>
              <a:t>to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hlink"/>
                </a:solidFill>
              </a:rPr>
              <a:t>do</a:t>
            </a:r>
            <a:r>
              <a:rPr lang="en-US" sz="2000" dirty="0"/>
              <a:t> </a:t>
            </a:r>
            <a:r>
              <a:rPr lang="en-US" sz="2000" i="1" dirty="0"/>
              <a:t>R</a:t>
            </a:r>
            <a:r>
              <a:rPr lang="en-US" sz="2000" dirty="0"/>
              <a:t>[</a:t>
            </a:r>
            <a:r>
              <a:rPr lang="en-US" sz="2000" i="1" dirty="0"/>
              <a:t>j</a:t>
            </a:r>
            <a:r>
              <a:rPr lang="en-US" sz="2000" dirty="0"/>
              <a:t>]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q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+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]</a:t>
            </a:r>
            <a:endParaRPr lang="en-US" sz="2000" i="1" dirty="0">
              <a:solidFill>
                <a:schemeClr val="tx1"/>
              </a:solidFill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L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dirty="0"/>
              <a:t>n</a:t>
            </a:r>
            <a:r>
              <a:rPr lang="en-US" sz="2000" i="1" baseline="-25000" dirty="0"/>
              <a:t>1</a:t>
            </a:r>
            <a:r>
              <a:rPr lang="en-US" sz="2000" dirty="0"/>
              <a:t>+1]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 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dirty="0"/>
              <a:t>n</a:t>
            </a:r>
            <a:r>
              <a:rPr lang="en-US" sz="2000" i="1" baseline="-25000" dirty="0"/>
              <a:t>2</a:t>
            </a:r>
            <a:r>
              <a:rPr lang="en-US" sz="2000" dirty="0"/>
              <a:t>+1]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 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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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b="1" dirty="0">
                <a:solidFill>
                  <a:schemeClr val="hlink"/>
                </a:solidFill>
                <a:sym typeface="Symbol" pitchFamily="18" charset="2"/>
              </a:rPr>
              <a:t>for</a:t>
            </a:r>
            <a:r>
              <a:rPr lang="en-US" sz="2000" b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k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p </a:t>
            </a:r>
            <a:r>
              <a:rPr lang="en-US" sz="2000" b="1" dirty="0">
                <a:solidFill>
                  <a:schemeClr val="hlink"/>
                </a:solidFill>
                <a:sym typeface="Symbol" pitchFamily="18" charset="2"/>
              </a:rPr>
              <a:t>to</a:t>
            </a:r>
            <a:r>
              <a:rPr lang="en-US" sz="2000" b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r</a:t>
            </a:r>
            <a:endParaRPr lang="en-US" sz="2000" dirty="0">
              <a:solidFill>
                <a:schemeClr val="tx1"/>
              </a:solidFill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   </a:t>
            </a:r>
            <a:r>
              <a:rPr lang="en-US" sz="2000" b="1" dirty="0">
                <a:solidFill>
                  <a:schemeClr val="hlink"/>
                </a:solidFill>
                <a:sym typeface="Symbol" pitchFamily="18" charset="2"/>
              </a:rPr>
              <a:t>do</a:t>
            </a:r>
            <a:r>
              <a:rPr lang="en-US" sz="2000" b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hlink"/>
                </a:solidFill>
                <a:sym typeface="Symbol" pitchFamily="18" charset="2"/>
              </a:rPr>
              <a:t>if</a:t>
            </a:r>
            <a:r>
              <a:rPr lang="en-US" sz="2000" b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L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] 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hlink"/>
                </a:solidFill>
                <a:sym typeface="Symbol" pitchFamily="18" charset="2"/>
              </a:rPr>
              <a:t>then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] 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L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               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i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+ 1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hlink"/>
                </a:solidFill>
                <a:sym typeface="Symbol" pitchFamily="18" charset="2"/>
              </a:rPr>
              <a:t>else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               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j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+ </a:t>
            </a:r>
            <a:r>
              <a:rPr lang="en-US" sz="2000" dirty="0" smtClean="0">
                <a:solidFill>
                  <a:schemeClr val="tx1"/>
                </a:solidFill>
                <a:sym typeface="Symbol" pitchFamily="18" charset="2"/>
              </a:rPr>
              <a:t>1</a:t>
            </a:r>
            <a:endParaRPr lang="en-US" sz="2000" dirty="0"/>
          </a:p>
        </p:txBody>
      </p:sp>
      <p:sp>
        <p:nvSpPr>
          <p:cNvPr id="430090" name="Text Box 10"/>
          <p:cNvSpPr txBox="1">
            <a:spLocks noChangeArrowheads="1"/>
          </p:cNvSpPr>
          <p:nvPr/>
        </p:nvSpPr>
        <p:spPr bwMode="auto">
          <a:xfrm>
            <a:off x="4495800" y="1913960"/>
            <a:ext cx="4572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Input: </a:t>
            </a:r>
            <a:r>
              <a:rPr lang="en-US" dirty="0">
                <a:sym typeface="Symbol" pitchFamily="18" charset="2"/>
              </a:rPr>
              <a:t>Array containing sorted </a:t>
            </a:r>
            <a:r>
              <a:rPr lang="en-US" dirty="0" err="1">
                <a:sym typeface="Symbol" pitchFamily="18" charset="2"/>
              </a:rPr>
              <a:t>subarrays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/>
              <a:t>A</a:t>
            </a:r>
            <a:r>
              <a:rPr lang="en-US" dirty="0"/>
              <a:t>[</a:t>
            </a:r>
            <a:r>
              <a:rPr lang="en-US" i="1" dirty="0" err="1"/>
              <a:t>p..q</a:t>
            </a:r>
            <a:r>
              <a:rPr lang="en-US" dirty="0"/>
              <a:t>] and </a:t>
            </a:r>
            <a:r>
              <a:rPr lang="en-US" i="1" dirty="0"/>
              <a:t>A</a:t>
            </a:r>
            <a:r>
              <a:rPr lang="en-US" dirty="0"/>
              <a:t>[</a:t>
            </a:r>
            <a:r>
              <a:rPr lang="en-US" i="1" dirty="0"/>
              <a:t>q+1..r</a:t>
            </a:r>
            <a:r>
              <a:rPr lang="en-US" dirty="0" smtClean="0"/>
              <a:t>].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b="1" dirty="0"/>
              <a:t>Output: </a:t>
            </a:r>
            <a:r>
              <a:rPr lang="en-US" dirty="0"/>
              <a:t>Merged sorted </a:t>
            </a:r>
            <a:r>
              <a:rPr lang="en-US" dirty="0" err="1"/>
              <a:t>subarray</a:t>
            </a:r>
            <a:r>
              <a:rPr lang="en-US" dirty="0"/>
              <a:t> in </a:t>
            </a:r>
            <a:r>
              <a:rPr lang="en-US" i="1" dirty="0"/>
              <a:t>A</a:t>
            </a:r>
            <a:r>
              <a:rPr lang="en-US" dirty="0"/>
              <a:t>[</a:t>
            </a:r>
            <a:r>
              <a:rPr lang="en-US" i="1" dirty="0" err="1"/>
              <a:t>p..r</a:t>
            </a:r>
            <a:r>
              <a:rPr lang="en-US" dirty="0" smtClean="0"/>
              <a:t>].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675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84" name="Text Box 80"/>
          <p:cNvSpPr txBox="1">
            <a:spLocks noChangeArrowheads="1"/>
          </p:cNvSpPr>
          <p:nvPr/>
        </p:nvSpPr>
        <p:spPr bwMode="auto">
          <a:xfrm>
            <a:off x="4919663" y="4779387"/>
            <a:ext cx="27479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j </a:t>
            </a:r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93713" y="381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Merge – Example </a:t>
            </a:r>
          </a:p>
        </p:txBody>
      </p:sp>
      <p:sp>
        <p:nvSpPr>
          <p:cNvPr id="431108" name="Text Box 4"/>
          <p:cNvSpPr txBox="1">
            <a:spLocks noChangeArrowheads="1"/>
          </p:cNvSpPr>
          <p:nvPr/>
        </p:nvSpPr>
        <p:spPr bwMode="auto">
          <a:xfrm>
            <a:off x="2528888" y="229494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31109" name="Text Box 5"/>
          <p:cNvSpPr txBox="1">
            <a:spLocks noChangeArrowheads="1"/>
          </p:cNvSpPr>
          <p:nvPr/>
        </p:nvSpPr>
        <p:spPr bwMode="auto">
          <a:xfrm>
            <a:off x="3036888" y="229494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8 </a:t>
            </a:r>
          </a:p>
        </p:txBody>
      </p:sp>
      <p:sp>
        <p:nvSpPr>
          <p:cNvPr id="431110" name="Text Box 6"/>
          <p:cNvSpPr txBox="1">
            <a:spLocks noChangeArrowheads="1"/>
          </p:cNvSpPr>
          <p:nvPr/>
        </p:nvSpPr>
        <p:spPr bwMode="auto">
          <a:xfrm>
            <a:off x="3549651" y="229494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31111" name="Text Box 7"/>
          <p:cNvSpPr txBox="1">
            <a:spLocks noChangeArrowheads="1"/>
          </p:cNvSpPr>
          <p:nvPr/>
        </p:nvSpPr>
        <p:spPr bwMode="auto">
          <a:xfrm>
            <a:off x="4067176" y="2294949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31112" name="Text Box 8"/>
          <p:cNvSpPr txBox="1">
            <a:spLocks noChangeArrowheads="1"/>
          </p:cNvSpPr>
          <p:nvPr/>
        </p:nvSpPr>
        <p:spPr bwMode="auto">
          <a:xfrm>
            <a:off x="4648201" y="229494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31113" name="Text Box 9"/>
          <p:cNvSpPr txBox="1">
            <a:spLocks noChangeArrowheads="1"/>
          </p:cNvSpPr>
          <p:nvPr/>
        </p:nvSpPr>
        <p:spPr bwMode="auto">
          <a:xfrm>
            <a:off x="5148263" y="229494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31114" name="Text Box 10"/>
          <p:cNvSpPr txBox="1">
            <a:spLocks noChangeArrowheads="1"/>
          </p:cNvSpPr>
          <p:nvPr/>
        </p:nvSpPr>
        <p:spPr bwMode="auto">
          <a:xfrm>
            <a:off x="5656263" y="229494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431115" name="Text Box 11"/>
          <p:cNvSpPr txBox="1">
            <a:spLocks noChangeArrowheads="1"/>
          </p:cNvSpPr>
          <p:nvPr/>
        </p:nvSpPr>
        <p:spPr bwMode="auto">
          <a:xfrm>
            <a:off x="6140451" y="2294949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31116" name="Text Box 12"/>
          <p:cNvSpPr txBox="1">
            <a:spLocks noChangeArrowheads="1"/>
          </p:cNvSpPr>
          <p:nvPr/>
        </p:nvSpPr>
        <p:spPr bwMode="auto">
          <a:xfrm>
            <a:off x="2335213" y="2350512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1117" name="Text Box 13"/>
          <p:cNvSpPr txBox="1">
            <a:spLocks noChangeArrowheads="1"/>
          </p:cNvSpPr>
          <p:nvPr/>
        </p:nvSpPr>
        <p:spPr bwMode="auto">
          <a:xfrm>
            <a:off x="1436688" y="2294949"/>
            <a:ext cx="11001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  …</a:t>
            </a:r>
          </a:p>
        </p:txBody>
      </p:sp>
      <p:sp>
        <p:nvSpPr>
          <p:cNvPr id="431118" name="Text Box 14"/>
          <p:cNvSpPr txBox="1">
            <a:spLocks noChangeArrowheads="1"/>
          </p:cNvSpPr>
          <p:nvPr/>
        </p:nvSpPr>
        <p:spPr bwMode="auto">
          <a:xfrm>
            <a:off x="6731001" y="2296537"/>
            <a:ext cx="110013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  …</a:t>
            </a:r>
          </a:p>
        </p:txBody>
      </p:sp>
      <p:sp>
        <p:nvSpPr>
          <p:cNvPr id="431119" name="Text Box 15"/>
          <p:cNvSpPr txBox="1">
            <a:spLocks noChangeArrowheads="1"/>
          </p:cNvSpPr>
          <p:nvPr/>
        </p:nvSpPr>
        <p:spPr bwMode="auto">
          <a:xfrm>
            <a:off x="504826" y="2237799"/>
            <a:ext cx="477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A</a:t>
            </a:r>
          </a:p>
        </p:txBody>
      </p:sp>
      <p:sp>
        <p:nvSpPr>
          <p:cNvPr id="431120" name="Text Box 16"/>
          <p:cNvSpPr txBox="1">
            <a:spLocks noChangeArrowheads="1"/>
          </p:cNvSpPr>
          <p:nvPr/>
        </p:nvSpPr>
        <p:spPr bwMode="auto">
          <a:xfrm>
            <a:off x="2559051" y="2904549"/>
            <a:ext cx="4222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k                                                   </a:t>
            </a:r>
          </a:p>
        </p:txBody>
      </p:sp>
      <p:sp>
        <p:nvSpPr>
          <p:cNvPr id="431121" name="Text Box 17"/>
          <p:cNvSpPr txBox="1">
            <a:spLocks noChangeArrowheads="1"/>
          </p:cNvSpPr>
          <p:nvPr/>
        </p:nvSpPr>
        <p:spPr bwMode="auto">
          <a:xfrm>
            <a:off x="1541463" y="42174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31122" name="Text Box 18"/>
          <p:cNvSpPr txBox="1">
            <a:spLocks noChangeArrowheads="1"/>
          </p:cNvSpPr>
          <p:nvPr/>
        </p:nvSpPr>
        <p:spPr bwMode="auto">
          <a:xfrm>
            <a:off x="2049463" y="42174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8 </a:t>
            </a:r>
          </a:p>
        </p:txBody>
      </p:sp>
      <p:sp>
        <p:nvSpPr>
          <p:cNvPr id="431123" name="Text Box 19"/>
          <p:cNvSpPr txBox="1">
            <a:spLocks noChangeArrowheads="1"/>
          </p:cNvSpPr>
          <p:nvPr/>
        </p:nvSpPr>
        <p:spPr bwMode="auto">
          <a:xfrm>
            <a:off x="2562226" y="42174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31124" name="Text Box 20"/>
          <p:cNvSpPr txBox="1">
            <a:spLocks noChangeArrowheads="1"/>
          </p:cNvSpPr>
          <p:nvPr/>
        </p:nvSpPr>
        <p:spPr bwMode="auto">
          <a:xfrm>
            <a:off x="3079751" y="4217412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31125" name="Text Box 21"/>
          <p:cNvSpPr txBox="1">
            <a:spLocks noChangeArrowheads="1"/>
          </p:cNvSpPr>
          <p:nvPr/>
        </p:nvSpPr>
        <p:spPr bwMode="auto">
          <a:xfrm>
            <a:off x="4921251" y="42301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31126" name="Text Box 22"/>
          <p:cNvSpPr txBox="1">
            <a:spLocks noChangeArrowheads="1"/>
          </p:cNvSpPr>
          <p:nvPr/>
        </p:nvSpPr>
        <p:spPr bwMode="auto">
          <a:xfrm>
            <a:off x="5421313" y="42301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31127" name="Text Box 23"/>
          <p:cNvSpPr txBox="1">
            <a:spLocks noChangeArrowheads="1"/>
          </p:cNvSpPr>
          <p:nvPr/>
        </p:nvSpPr>
        <p:spPr bwMode="auto">
          <a:xfrm>
            <a:off x="5929313" y="42301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431128" name="Text Box 24"/>
          <p:cNvSpPr txBox="1">
            <a:spLocks noChangeArrowheads="1"/>
          </p:cNvSpPr>
          <p:nvPr/>
        </p:nvSpPr>
        <p:spPr bwMode="auto">
          <a:xfrm>
            <a:off x="6413501" y="4230112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31132" name="Text Box 28"/>
          <p:cNvSpPr txBox="1">
            <a:spLocks noChangeArrowheads="1"/>
          </p:cNvSpPr>
          <p:nvPr/>
        </p:nvSpPr>
        <p:spPr bwMode="auto">
          <a:xfrm>
            <a:off x="2636838" y="2904549"/>
            <a:ext cx="4222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k                                            </a:t>
            </a:r>
          </a:p>
        </p:txBody>
      </p:sp>
      <p:sp>
        <p:nvSpPr>
          <p:cNvPr id="431133" name="Text Box 29"/>
          <p:cNvSpPr txBox="1">
            <a:spLocks noChangeArrowheads="1"/>
          </p:cNvSpPr>
          <p:nvPr/>
        </p:nvSpPr>
        <p:spPr bwMode="auto">
          <a:xfrm>
            <a:off x="2459038" y="2904549"/>
            <a:ext cx="42989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k                                     </a:t>
            </a:r>
          </a:p>
        </p:txBody>
      </p:sp>
      <p:sp>
        <p:nvSpPr>
          <p:cNvPr id="431134" name="Text Box 30"/>
          <p:cNvSpPr txBox="1">
            <a:spLocks noChangeArrowheads="1"/>
          </p:cNvSpPr>
          <p:nvPr/>
        </p:nvSpPr>
        <p:spPr bwMode="auto">
          <a:xfrm>
            <a:off x="2611438" y="2904549"/>
            <a:ext cx="4070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k                            </a:t>
            </a:r>
          </a:p>
        </p:txBody>
      </p:sp>
      <p:sp>
        <p:nvSpPr>
          <p:cNvPr id="431135" name="Text Box 31"/>
          <p:cNvSpPr txBox="1">
            <a:spLocks noChangeArrowheads="1"/>
          </p:cNvSpPr>
          <p:nvPr/>
        </p:nvSpPr>
        <p:spPr bwMode="auto">
          <a:xfrm>
            <a:off x="2459038" y="2904549"/>
            <a:ext cx="47561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        k                            </a:t>
            </a:r>
          </a:p>
        </p:txBody>
      </p:sp>
      <p:sp>
        <p:nvSpPr>
          <p:cNvPr id="431136" name="Text Box 32"/>
          <p:cNvSpPr txBox="1">
            <a:spLocks noChangeArrowheads="1"/>
          </p:cNvSpPr>
          <p:nvPr/>
        </p:nvSpPr>
        <p:spPr bwMode="auto">
          <a:xfrm>
            <a:off x="2459038" y="2904549"/>
            <a:ext cx="47561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              k                      </a:t>
            </a:r>
          </a:p>
        </p:txBody>
      </p:sp>
      <p:sp>
        <p:nvSpPr>
          <p:cNvPr id="431137" name="Text Box 33"/>
          <p:cNvSpPr txBox="1">
            <a:spLocks noChangeArrowheads="1"/>
          </p:cNvSpPr>
          <p:nvPr/>
        </p:nvSpPr>
        <p:spPr bwMode="auto">
          <a:xfrm>
            <a:off x="2459038" y="2904549"/>
            <a:ext cx="4908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                     k                 </a:t>
            </a:r>
          </a:p>
        </p:txBody>
      </p:sp>
      <p:sp>
        <p:nvSpPr>
          <p:cNvPr id="431138" name="Text Box 34"/>
          <p:cNvSpPr txBox="1">
            <a:spLocks noChangeArrowheads="1"/>
          </p:cNvSpPr>
          <p:nvPr/>
        </p:nvSpPr>
        <p:spPr bwMode="auto">
          <a:xfrm>
            <a:off x="2459038" y="2904549"/>
            <a:ext cx="51371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                            k             </a:t>
            </a:r>
          </a:p>
        </p:txBody>
      </p:sp>
      <p:sp>
        <p:nvSpPr>
          <p:cNvPr id="431139" name="Text Box 35"/>
          <p:cNvSpPr txBox="1">
            <a:spLocks noChangeArrowheads="1"/>
          </p:cNvSpPr>
          <p:nvPr/>
        </p:nvSpPr>
        <p:spPr bwMode="auto">
          <a:xfrm>
            <a:off x="1539876" y="4779387"/>
            <a:ext cx="22494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i                          </a:t>
            </a:r>
          </a:p>
        </p:txBody>
      </p:sp>
      <p:sp>
        <p:nvSpPr>
          <p:cNvPr id="431140" name="Text Box 36"/>
          <p:cNvSpPr txBox="1">
            <a:spLocks noChangeArrowheads="1"/>
          </p:cNvSpPr>
          <p:nvPr/>
        </p:nvSpPr>
        <p:spPr bwMode="auto">
          <a:xfrm>
            <a:off x="1539876" y="4779387"/>
            <a:ext cx="28590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i                          </a:t>
            </a:r>
          </a:p>
        </p:txBody>
      </p:sp>
      <p:sp>
        <p:nvSpPr>
          <p:cNvPr id="431141" name="Text Box 37"/>
          <p:cNvSpPr txBox="1">
            <a:spLocks noChangeArrowheads="1"/>
          </p:cNvSpPr>
          <p:nvPr/>
        </p:nvSpPr>
        <p:spPr bwMode="auto">
          <a:xfrm>
            <a:off x="1539876" y="4779387"/>
            <a:ext cx="22494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i           </a:t>
            </a:r>
          </a:p>
        </p:txBody>
      </p:sp>
      <p:sp>
        <p:nvSpPr>
          <p:cNvPr id="431142" name="Text Box 38"/>
          <p:cNvSpPr txBox="1">
            <a:spLocks noChangeArrowheads="1"/>
          </p:cNvSpPr>
          <p:nvPr/>
        </p:nvSpPr>
        <p:spPr bwMode="auto">
          <a:xfrm>
            <a:off x="1539876" y="4779387"/>
            <a:ext cx="21732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i   </a:t>
            </a:r>
          </a:p>
        </p:txBody>
      </p:sp>
      <p:sp>
        <p:nvSpPr>
          <p:cNvPr id="431150" name="Text Box 46"/>
          <p:cNvSpPr txBox="1">
            <a:spLocks noChangeArrowheads="1"/>
          </p:cNvSpPr>
          <p:nvPr/>
        </p:nvSpPr>
        <p:spPr bwMode="auto">
          <a:xfrm>
            <a:off x="3657601" y="42174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/>
              <a:t> </a:t>
            </a:r>
            <a:r>
              <a:rPr lang="en-US" b="1">
                <a:sym typeface="Symbol" pitchFamily="18" charset="2"/>
              </a:rPr>
              <a:t></a:t>
            </a:r>
            <a:r>
              <a:rPr lang="en-US" b="1"/>
              <a:t> </a:t>
            </a:r>
          </a:p>
        </p:txBody>
      </p:sp>
      <p:sp>
        <p:nvSpPr>
          <p:cNvPr id="431151" name="Text Box 47"/>
          <p:cNvSpPr txBox="1">
            <a:spLocks noChangeArrowheads="1"/>
          </p:cNvSpPr>
          <p:nvPr/>
        </p:nvSpPr>
        <p:spPr bwMode="auto">
          <a:xfrm>
            <a:off x="7019926" y="42301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/>
              <a:t> </a:t>
            </a:r>
            <a:r>
              <a:rPr lang="en-US" b="1">
                <a:sym typeface="Symbol" pitchFamily="18" charset="2"/>
              </a:rPr>
              <a:t></a:t>
            </a:r>
            <a:r>
              <a:rPr lang="en-US" b="1"/>
              <a:t> </a:t>
            </a:r>
          </a:p>
        </p:txBody>
      </p:sp>
      <p:sp>
        <p:nvSpPr>
          <p:cNvPr id="431152" name="Text Box 48"/>
          <p:cNvSpPr txBox="1">
            <a:spLocks noChangeArrowheads="1"/>
          </p:cNvSpPr>
          <p:nvPr/>
        </p:nvSpPr>
        <p:spPr bwMode="auto">
          <a:xfrm>
            <a:off x="1692276" y="4779387"/>
            <a:ext cx="25542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     i   </a:t>
            </a:r>
          </a:p>
        </p:txBody>
      </p:sp>
      <p:sp>
        <p:nvSpPr>
          <p:cNvPr id="431147" name="Text Box 43"/>
          <p:cNvSpPr txBox="1">
            <a:spLocks noChangeArrowheads="1"/>
          </p:cNvSpPr>
          <p:nvPr/>
        </p:nvSpPr>
        <p:spPr bwMode="auto">
          <a:xfrm>
            <a:off x="4884738" y="4779387"/>
            <a:ext cx="25542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j                      </a:t>
            </a:r>
          </a:p>
        </p:txBody>
      </p:sp>
      <p:sp>
        <p:nvSpPr>
          <p:cNvPr id="431148" name="Text Box 44"/>
          <p:cNvSpPr txBox="1">
            <a:spLocks noChangeArrowheads="1"/>
          </p:cNvSpPr>
          <p:nvPr/>
        </p:nvSpPr>
        <p:spPr bwMode="auto">
          <a:xfrm>
            <a:off x="4884738" y="4779387"/>
            <a:ext cx="22494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j           </a:t>
            </a:r>
          </a:p>
        </p:txBody>
      </p:sp>
      <p:sp>
        <p:nvSpPr>
          <p:cNvPr id="431149" name="Text Box 45"/>
          <p:cNvSpPr txBox="1">
            <a:spLocks noChangeArrowheads="1"/>
          </p:cNvSpPr>
          <p:nvPr/>
        </p:nvSpPr>
        <p:spPr bwMode="auto">
          <a:xfrm>
            <a:off x="4884738" y="4779387"/>
            <a:ext cx="21732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j   </a:t>
            </a:r>
          </a:p>
        </p:txBody>
      </p:sp>
      <p:sp>
        <p:nvSpPr>
          <p:cNvPr id="431153" name="Text Box 49"/>
          <p:cNvSpPr txBox="1">
            <a:spLocks noChangeArrowheads="1"/>
          </p:cNvSpPr>
          <p:nvPr/>
        </p:nvSpPr>
        <p:spPr bwMode="auto">
          <a:xfrm>
            <a:off x="4767263" y="4779387"/>
            <a:ext cx="27479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        j </a:t>
            </a:r>
          </a:p>
        </p:txBody>
      </p:sp>
      <p:sp>
        <p:nvSpPr>
          <p:cNvPr id="431157" name="Text Box 53"/>
          <p:cNvSpPr txBox="1">
            <a:spLocks noChangeArrowheads="1"/>
          </p:cNvSpPr>
          <p:nvPr/>
        </p:nvSpPr>
        <p:spPr bwMode="auto">
          <a:xfrm>
            <a:off x="1543051" y="4218999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31158" name="Text Box 54"/>
          <p:cNvSpPr txBox="1">
            <a:spLocks noChangeArrowheads="1"/>
          </p:cNvSpPr>
          <p:nvPr/>
        </p:nvSpPr>
        <p:spPr bwMode="auto">
          <a:xfrm>
            <a:off x="2051051" y="4218999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8 </a:t>
            </a:r>
          </a:p>
        </p:txBody>
      </p:sp>
      <p:sp>
        <p:nvSpPr>
          <p:cNvPr id="431159" name="Text Box 55"/>
          <p:cNvSpPr txBox="1">
            <a:spLocks noChangeArrowheads="1"/>
          </p:cNvSpPr>
          <p:nvPr/>
        </p:nvSpPr>
        <p:spPr bwMode="auto">
          <a:xfrm>
            <a:off x="2563813" y="4218999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31160" name="Text Box 56"/>
          <p:cNvSpPr txBox="1">
            <a:spLocks noChangeArrowheads="1"/>
          </p:cNvSpPr>
          <p:nvPr/>
        </p:nvSpPr>
        <p:spPr bwMode="auto">
          <a:xfrm>
            <a:off x="3081338" y="4218999"/>
            <a:ext cx="582613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31164" name="Text Box 60"/>
          <p:cNvSpPr txBox="1">
            <a:spLocks noChangeArrowheads="1"/>
          </p:cNvSpPr>
          <p:nvPr/>
        </p:nvSpPr>
        <p:spPr bwMode="auto">
          <a:xfrm>
            <a:off x="4908551" y="4233287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31165" name="Text Box 61"/>
          <p:cNvSpPr txBox="1">
            <a:spLocks noChangeArrowheads="1"/>
          </p:cNvSpPr>
          <p:nvPr/>
        </p:nvSpPr>
        <p:spPr bwMode="auto">
          <a:xfrm>
            <a:off x="5408613" y="4233287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31166" name="Text Box 62"/>
          <p:cNvSpPr txBox="1">
            <a:spLocks noChangeArrowheads="1"/>
          </p:cNvSpPr>
          <p:nvPr/>
        </p:nvSpPr>
        <p:spPr bwMode="auto">
          <a:xfrm>
            <a:off x="5916613" y="4233287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431167" name="Text Box 63"/>
          <p:cNvSpPr txBox="1">
            <a:spLocks noChangeArrowheads="1"/>
          </p:cNvSpPr>
          <p:nvPr/>
        </p:nvSpPr>
        <p:spPr bwMode="auto">
          <a:xfrm>
            <a:off x="6400801" y="4233287"/>
            <a:ext cx="582612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31170" name="Text Box 66"/>
          <p:cNvSpPr txBox="1">
            <a:spLocks noChangeArrowheads="1"/>
          </p:cNvSpPr>
          <p:nvPr/>
        </p:nvSpPr>
        <p:spPr bwMode="auto">
          <a:xfrm>
            <a:off x="2532063" y="2298124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31171" name="Text Box 67"/>
          <p:cNvSpPr txBox="1">
            <a:spLocks noChangeArrowheads="1"/>
          </p:cNvSpPr>
          <p:nvPr/>
        </p:nvSpPr>
        <p:spPr bwMode="auto">
          <a:xfrm>
            <a:off x="3040063" y="2298124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 6 </a:t>
            </a:r>
          </a:p>
        </p:txBody>
      </p:sp>
      <p:sp>
        <p:nvSpPr>
          <p:cNvPr id="431172" name="Text Box 68"/>
          <p:cNvSpPr txBox="1">
            <a:spLocks noChangeArrowheads="1"/>
          </p:cNvSpPr>
          <p:nvPr/>
        </p:nvSpPr>
        <p:spPr bwMode="auto">
          <a:xfrm>
            <a:off x="3552826" y="2298124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8 </a:t>
            </a:r>
          </a:p>
        </p:txBody>
      </p:sp>
      <p:sp>
        <p:nvSpPr>
          <p:cNvPr id="431173" name="Text Box 69"/>
          <p:cNvSpPr txBox="1">
            <a:spLocks noChangeArrowheads="1"/>
          </p:cNvSpPr>
          <p:nvPr/>
        </p:nvSpPr>
        <p:spPr bwMode="auto">
          <a:xfrm>
            <a:off x="4070351" y="2298124"/>
            <a:ext cx="582612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31174" name="Text Box 70"/>
          <p:cNvSpPr txBox="1">
            <a:spLocks noChangeArrowheads="1"/>
          </p:cNvSpPr>
          <p:nvPr/>
        </p:nvSpPr>
        <p:spPr bwMode="auto">
          <a:xfrm>
            <a:off x="4651376" y="2298124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31175" name="Text Box 71"/>
          <p:cNvSpPr txBox="1">
            <a:spLocks noChangeArrowheads="1"/>
          </p:cNvSpPr>
          <p:nvPr/>
        </p:nvSpPr>
        <p:spPr bwMode="auto">
          <a:xfrm>
            <a:off x="5151438" y="2298124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31176" name="Text Box 72"/>
          <p:cNvSpPr txBox="1">
            <a:spLocks noChangeArrowheads="1"/>
          </p:cNvSpPr>
          <p:nvPr/>
        </p:nvSpPr>
        <p:spPr bwMode="auto">
          <a:xfrm>
            <a:off x="5659438" y="2298124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431177" name="Text Box 73"/>
          <p:cNvSpPr txBox="1">
            <a:spLocks noChangeArrowheads="1"/>
          </p:cNvSpPr>
          <p:nvPr/>
        </p:nvSpPr>
        <p:spPr bwMode="auto">
          <a:xfrm>
            <a:off x="6143626" y="2298124"/>
            <a:ext cx="582612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31180" name="Text Box 76"/>
          <p:cNvSpPr txBox="1">
            <a:spLocks noChangeArrowheads="1"/>
          </p:cNvSpPr>
          <p:nvPr/>
        </p:nvSpPr>
        <p:spPr bwMode="auto">
          <a:xfrm>
            <a:off x="2387601" y="2904549"/>
            <a:ext cx="53609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                                   k             </a:t>
            </a:r>
          </a:p>
        </p:txBody>
      </p:sp>
      <p:sp>
        <p:nvSpPr>
          <p:cNvPr id="431182" name="Text Box 78"/>
          <p:cNvSpPr txBox="1">
            <a:spLocks noChangeArrowheads="1"/>
          </p:cNvSpPr>
          <p:nvPr/>
        </p:nvSpPr>
        <p:spPr bwMode="auto">
          <a:xfrm>
            <a:off x="1104901" y="4142799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/>
              <a:t>L</a:t>
            </a:r>
          </a:p>
        </p:txBody>
      </p:sp>
      <p:sp>
        <p:nvSpPr>
          <p:cNvPr id="431183" name="Text Box 79"/>
          <p:cNvSpPr txBox="1">
            <a:spLocks noChangeArrowheads="1"/>
          </p:cNvSpPr>
          <p:nvPr/>
        </p:nvSpPr>
        <p:spPr bwMode="auto">
          <a:xfrm>
            <a:off x="4497388" y="4190424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/>
              <a:t>R</a:t>
            </a:r>
          </a:p>
        </p:txBody>
      </p:sp>
    </p:spTree>
    <p:extLst>
      <p:ext uri="{BB962C8B-B14F-4D97-AF65-F5344CB8AC3E}">
        <p14:creationId xmlns="" xmlns:p14="http://schemas.microsoft.com/office/powerpoint/2010/main" val="352942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32" grpId="0" animBg="1" autoUpdateAnimBg="0"/>
      <p:bldP spid="431133" grpId="0" animBg="1" autoUpdateAnimBg="0"/>
      <p:bldP spid="431134" grpId="0" animBg="1" autoUpdateAnimBg="0"/>
      <p:bldP spid="431135" grpId="0" animBg="1" autoUpdateAnimBg="0"/>
      <p:bldP spid="431136" grpId="0" animBg="1" autoUpdateAnimBg="0"/>
      <p:bldP spid="431137" grpId="0" animBg="1" autoUpdateAnimBg="0"/>
      <p:bldP spid="431138" grpId="0" animBg="1" autoUpdateAnimBg="0"/>
      <p:bldP spid="431140" grpId="0" animBg="1" autoUpdateAnimBg="0"/>
      <p:bldP spid="431141" grpId="0" animBg="1" autoUpdateAnimBg="0"/>
      <p:bldP spid="431142" grpId="0" animBg="1" autoUpdateAnimBg="0"/>
      <p:bldP spid="431152" grpId="0" animBg="1" autoUpdateAnimBg="0"/>
      <p:bldP spid="431147" grpId="0" animBg="1" autoUpdateAnimBg="0"/>
      <p:bldP spid="431148" grpId="0" animBg="1" autoUpdateAnimBg="0"/>
      <p:bldP spid="431149" grpId="0" animBg="1" autoUpdateAnimBg="0"/>
      <p:bldP spid="431153" grpId="0" animBg="1" autoUpdateAnimBg="0"/>
      <p:bldP spid="431157" grpId="0" animBg="1" autoUpdateAnimBg="0"/>
      <p:bldP spid="431158" grpId="0" animBg="1" autoUpdateAnimBg="0"/>
      <p:bldP spid="431159" grpId="0" animBg="1" autoUpdateAnimBg="0"/>
      <p:bldP spid="431160" grpId="0" animBg="1" autoUpdateAnimBg="0"/>
      <p:bldP spid="431164" grpId="0" animBg="1" autoUpdateAnimBg="0"/>
      <p:bldP spid="431165" grpId="0" animBg="1" autoUpdateAnimBg="0"/>
      <p:bldP spid="431166" grpId="0" animBg="1" autoUpdateAnimBg="0"/>
      <p:bldP spid="431167" grpId="0" animBg="1" autoUpdateAnimBg="0"/>
      <p:bldP spid="431170" grpId="0" animBg="1" autoUpdateAnimBg="0"/>
      <p:bldP spid="431171" grpId="0" animBg="1" autoUpdateAnimBg="0"/>
      <p:bldP spid="431172" grpId="0" animBg="1" autoUpdateAnimBg="0"/>
      <p:bldP spid="431173" grpId="0" animBg="1" autoUpdateAnimBg="0"/>
      <p:bldP spid="431174" grpId="0" animBg="1" autoUpdateAnimBg="0"/>
      <p:bldP spid="431175" grpId="0" animBg="1" autoUpdateAnimBg="0"/>
      <p:bldP spid="431176" grpId="0" animBg="1" autoUpdateAnimBg="0"/>
      <p:bldP spid="431177" grpId="0" animBg="1" autoUpdateAnimBg="0"/>
      <p:bldP spid="43118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algn="ctr"/>
            <a:r>
              <a:rPr lang="en-US" dirty="0"/>
              <a:t>Analysis of Merge Sort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43900" cy="4114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CC3300"/>
                </a:solidFill>
              </a:rPr>
              <a:t>Running time </a:t>
            </a:r>
            <a:r>
              <a:rPr lang="en-US" sz="2800" b="1" i="1" dirty="0">
                <a:solidFill>
                  <a:schemeClr val="hlink"/>
                </a:solidFill>
              </a:rPr>
              <a:t>T</a:t>
            </a:r>
            <a:r>
              <a:rPr lang="en-US" sz="2800" b="1" dirty="0">
                <a:solidFill>
                  <a:schemeClr val="hlink"/>
                </a:solidFill>
              </a:rPr>
              <a:t>(</a:t>
            </a:r>
            <a:r>
              <a:rPr lang="en-US" sz="2800" b="1" i="1" dirty="0">
                <a:solidFill>
                  <a:schemeClr val="hlink"/>
                </a:solidFill>
              </a:rPr>
              <a:t>n</a:t>
            </a:r>
            <a:r>
              <a:rPr lang="en-US" sz="2800" b="1" dirty="0">
                <a:solidFill>
                  <a:schemeClr val="hlink"/>
                </a:solidFill>
              </a:rPr>
              <a:t>)</a:t>
            </a:r>
            <a:r>
              <a:rPr lang="en-US" sz="2800" dirty="0">
                <a:solidFill>
                  <a:srgbClr val="CC3300"/>
                </a:solidFill>
              </a:rPr>
              <a:t> of Merge Sort: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Divide: computing the middle takes 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800" dirty="0">
                <a:solidFill>
                  <a:srgbClr val="CC3300"/>
                </a:solidFill>
              </a:rPr>
              <a:t>(1)</a:t>
            </a:r>
            <a:r>
              <a:rPr lang="en-US" sz="2800" i="1" dirty="0">
                <a:solidFill>
                  <a:srgbClr val="3DDE2C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Conquer: solving 2 </a:t>
            </a:r>
            <a:r>
              <a:rPr lang="en-US" sz="2800" dirty="0" smtClean="0"/>
              <a:t>sub-problems </a:t>
            </a:r>
            <a:r>
              <a:rPr lang="en-US" sz="2800" dirty="0"/>
              <a:t>takes </a:t>
            </a:r>
            <a:r>
              <a:rPr lang="en-US" sz="2800" dirty="0">
                <a:solidFill>
                  <a:srgbClr val="CC3300"/>
                </a:solidFill>
              </a:rPr>
              <a:t>2</a:t>
            </a:r>
            <a:r>
              <a:rPr lang="en-US" sz="2800" i="1" dirty="0">
                <a:solidFill>
                  <a:srgbClr val="CC3300"/>
                </a:solidFill>
              </a:rPr>
              <a:t>T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n</a:t>
            </a:r>
            <a:r>
              <a:rPr lang="en-US" sz="2800" dirty="0">
                <a:solidFill>
                  <a:srgbClr val="CC3300"/>
                </a:solidFill>
              </a:rPr>
              <a:t>/2)</a:t>
            </a:r>
            <a:r>
              <a:rPr lang="en-US" sz="2800" i="1" dirty="0">
                <a:solidFill>
                  <a:srgbClr val="3DDE2C"/>
                </a:solidFill>
              </a:rPr>
              <a:t> 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Combine: merging </a:t>
            </a:r>
            <a:r>
              <a:rPr lang="en-US" sz="2800" i="1" dirty="0"/>
              <a:t>n</a:t>
            </a:r>
            <a:r>
              <a:rPr lang="en-US" sz="2800" dirty="0"/>
              <a:t> elements takes 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n</a:t>
            </a:r>
            <a:r>
              <a:rPr lang="en-US" sz="2800" dirty="0">
                <a:solidFill>
                  <a:srgbClr val="CC3300"/>
                </a:solidFill>
              </a:rPr>
              <a:t>)</a:t>
            </a:r>
            <a:r>
              <a:rPr lang="en-US" sz="2800" i="1" dirty="0">
                <a:solidFill>
                  <a:srgbClr val="3DDE2C"/>
                </a:solidFill>
              </a:rPr>
              <a:t>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/>
              <a:t>Total</a:t>
            </a:r>
            <a:r>
              <a:rPr lang="en-US" dirty="0"/>
              <a:t>:</a:t>
            </a:r>
          </a:p>
          <a:p>
            <a:pPr lvl="2" algn="ctr">
              <a:lnSpc>
                <a:spcPct val="90000"/>
              </a:lnSpc>
              <a:buFontTx/>
              <a:buNone/>
            </a:pPr>
            <a:r>
              <a:rPr lang="en-US" sz="2800" i="1" dirty="0">
                <a:solidFill>
                  <a:srgbClr val="CC3300"/>
                </a:solidFill>
              </a:rPr>
              <a:t>T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n</a:t>
            </a:r>
            <a:r>
              <a:rPr lang="en-US" sz="2800" dirty="0">
                <a:solidFill>
                  <a:srgbClr val="CC3300"/>
                </a:solidFill>
              </a:rPr>
              <a:t>)</a:t>
            </a:r>
            <a:r>
              <a:rPr lang="en-US" sz="2800" i="1" dirty="0">
                <a:solidFill>
                  <a:srgbClr val="CC3300"/>
                </a:solidFill>
              </a:rPr>
              <a:t> = 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800" dirty="0">
                <a:solidFill>
                  <a:srgbClr val="CC3300"/>
                </a:solidFill>
              </a:rPr>
              <a:t>(1)</a:t>
            </a:r>
            <a:r>
              <a:rPr lang="en-US" sz="2800" i="1" dirty="0">
                <a:solidFill>
                  <a:srgbClr val="CC3300"/>
                </a:solidFill>
              </a:rPr>
              <a:t> 			</a:t>
            </a:r>
            <a:r>
              <a:rPr lang="en-US" sz="2800" dirty="0">
                <a:solidFill>
                  <a:srgbClr val="CC3300"/>
                </a:solidFill>
              </a:rPr>
              <a:t>if</a:t>
            </a:r>
            <a:r>
              <a:rPr lang="en-US" sz="2800" i="1" dirty="0">
                <a:solidFill>
                  <a:srgbClr val="CC3300"/>
                </a:solidFill>
              </a:rPr>
              <a:t> n = </a:t>
            </a:r>
            <a:r>
              <a:rPr lang="en-US" sz="2800" dirty="0">
                <a:solidFill>
                  <a:srgbClr val="CC3300"/>
                </a:solidFill>
              </a:rPr>
              <a:t>1</a:t>
            </a:r>
            <a:endParaRPr lang="en-US" sz="2800" i="1" dirty="0">
              <a:solidFill>
                <a:srgbClr val="CC3300"/>
              </a:solidFill>
            </a:endParaRPr>
          </a:p>
          <a:p>
            <a:pPr lvl="2" algn="ctr">
              <a:lnSpc>
                <a:spcPct val="90000"/>
              </a:lnSpc>
              <a:buFontTx/>
              <a:buNone/>
            </a:pPr>
            <a:r>
              <a:rPr lang="en-US" sz="2800" i="1" dirty="0">
                <a:solidFill>
                  <a:srgbClr val="CC3300"/>
                </a:solidFill>
              </a:rPr>
              <a:t>T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n</a:t>
            </a:r>
            <a:r>
              <a:rPr lang="en-US" sz="2800" dirty="0">
                <a:solidFill>
                  <a:srgbClr val="CC3300"/>
                </a:solidFill>
              </a:rPr>
              <a:t>)</a:t>
            </a:r>
            <a:r>
              <a:rPr lang="en-US" sz="2800" i="1" dirty="0">
                <a:solidFill>
                  <a:srgbClr val="CC3300"/>
                </a:solidFill>
              </a:rPr>
              <a:t> = </a:t>
            </a:r>
            <a:r>
              <a:rPr lang="en-US" sz="2800" dirty="0">
                <a:solidFill>
                  <a:srgbClr val="CC3300"/>
                </a:solidFill>
              </a:rPr>
              <a:t>2</a:t>
            </a:r>
            <a:r>
              <a:rPr lang="en-US" sz="2800" i="1" dirty="0">
                <a:solidFill>
                  <a:srgbClr val="CC3300"/>
                </a:solidFill>
              </a:rPr>
              <a:t>T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n</a:t>
            </a:r>
            <a:r>
              <a:rPr lang="en-US" sz="2800" dirty="0">
                <a:solidFill>
                  <a:srgbClr val="CC3300"/>
                </a:solidFill>
              </a:rPr>
              <a:t>/2)</a:t>
            </a:r>
            <a:r>
              <a:rPr lang="en-US" sz="2800" i="1" dirty="0">
                <a:solidFill>
                  <a:srgbClr val="CC3300"/>
                </a:solidFill>
              </a:rPr>
              <a:t> + 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n</a:t>
            </a:r>
            <a:r>
              <a:rPr lang="en-US" sz="2800" dirty="0">
                <a:solidFill>
                  <a:srgbClr val="CC3300"/>
                </a:solidFill>
              </a:rPr>
              <a:t>)</a:t>
            </a:r>
            <a:r>
              <a:rPr lang="en-US" sz="2800" i="1" dirty="0">
                <a:solidFill>
                  <a:srgbClr val="CC3300"/>
                </a:solidFill>
              </a:rPr>
              <a:t> 	</a:t>
            </a:r>
            <a:r>
              <a:rPr lang="en-US" sz="2800" dirty="0">
                <a:solidFill>
                  <a:srgbClr val="CC3300"/>
                </a:solidFill>
              </a:rPr>
              <a:t>if</a:t>
            </a:r>
            <a:r>
              <a:rPr lang="en-US" sz="2800" i="1" dirty="0">
                <a:solidFill>
                  <a:srgbClr val="CC3300"/>
                </a:solidFill>
              </a:rPr>
              <a:t> n &gt; </a:t>
            </a:r>
            <a:r>
              <a:rPr lang="en-US" sz="2800" dirty="0">
                <a:solidFill>
                  <a:srgbClr val="CC3300"/>
                </a:solidFill>
              </a:rPr>
              <a:t>1</a:t>
            </a:r>
            <a:endParaRPr lang="en-US" sz="2800" i="1" dirty="0">
              <a:solidFill>
                <a:srgbClr val="CC3300"/>
              </a:solidFill>
            </a:endParaRPr>
          </a:p>
          <a:p>
            <a:pPr lvl="2" algn="ctr">
              <a:lnSpc>
                <a:spcPct val="90000"/>
              </a:lnSpc>
              <a:buFontTx/>
              <a:buNone/>
            </a:pPr>
            <a:endParaRPr lang="en-US" sz="1000" i="1" dirty="0">
              <a:solidFill>
                <a:srgbClr val="CC3300"/>
              </a:solidFill>
            </a:endParaRPr>
          </a:p>
          <a:p>
            <a:pPr marL="667512" lvl="2" indent="0">
              <a:buNone/>
            </a:pPr>
            <a:r>
              <a:rPr lang="en-US" i="1" dirty="0" smtClean="0"/>
              <a:t>            T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	= </a:t>
            </a:r>
            <a:r>
              <a:rPr lang="en-US" dirty="0"/>
              <a:t>2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/2) + </a:t>
            </a:r>
            <a:r>
              <a:rPr lang="en-US" i="1" dirty="0"/>
              <a:t>n</a:t>
            </a:r>
          </a:p>
          <a:p>
            <a:pPr marL="667512" lvl="2" indent="0">
              <a:buNone/>
            </a:pPr>
            <a:r>
              <a:rPr lang="en-US" b="1" dirty="0">
                <a:solidFill>
                  <a:schemeClr val="hlink"/>
                </a:solidFill>
              </a:rPr>
              <a:t>          </a:t>
            </a:r>
            <a:r>
              <a:rPr lang="en-US" b="1" dirty="0" smtClean="0">
                <a:solidFill>
                  <a:schemeClr val="hlink"/>
                </a:solidFill>
              </a:rPr>
              <a:t>	</a:t>
            </a:r>
            <a:r>
              <a:rPr lang="en-US" b="1" dirty="0" smtClean="0"/>
              <a:t>= </a:t>
            </a:r>
            <a:r>
              <a:rPr lang="en-US" dirty="0"/>
              <a:t>2 ((</a:t>
            </a:r>
            <a:r>
              <a:rPr lang="en-US" i="1" dirty="0" smtClean="0"/>
              <a:t>n</a:t>
            </a:r>
            <a:r>
              <a:rPr lang="en-US" dirty="0" smtClean="0"/>
              <a:t>/2)log(</a:t>
            </a:r>
            <a:r>
              <a:rPr lang="en-US" i="1" dirty="0" smtClean="0"/>
              <a:t>n</a:t>
            </a:r>
            <a:r>
              <a:rPr lang="en-US" dirty="0" smtClean="0"/>
              <a:t>/2</a:t>
            </a:r>
            <a:r>
              <a:rPr lang="en-US" dirty="0"/>
              <a:t>) + (</a:t>
            </a:r>
            <a:r>
              <a:rPr lang="en-US" i="1" dirty="0"/>
              <a:t>n</a:t>
            </a:r>
            <a:r>
              <a:rPr lang="en-US" dirty="0"/>
              <a:t>/2)) + </a:t>
            </a:r>
            <a:r>
              <a:rPr lang="en-US" i="1" dirty="0"/>
              <a:t>n</a:t>
            </a:r>
          </a:p>
          <a:p>
            <a:pPr marL="667512" lvl="2" indent="0">
              <a:buNone/>
            </a:pPr>
            <a:r>
              <a:rPr lang="en-US" i="1" dirty="0"/>
              <a:t>               </a:t>
            </a:r>
            <a:r>
              <a:rPr lang="en-US" i="1" dirty="0" smtClean="0"/>
              <a:t>	= </a:t>
            </a:r>
            <a:r>
              <a:rPr lang="en-US" i="1" dirty="0"/>
              <a:t>n</a:t>
            </a:r>
            <a:r>
              <a:rPr lang="en-US" dirty="0"/>
              <a:t> (</a:t>
            </a:r>
            <a:r>
              <a:rPr lang="en-US" dirty="0" smtClean="0"/>
              <a:t>log(</a:t>
            </a:r>
            <a:r>
              <a:rPr lang="en-US" i="1" dirty="0" smtClean="0"/>
              <a:t>n</a:t>
            </a:r>
            <a:r>
              <a:rPr lang="en-US" dirty="0" smtClean="0"/>
              <a:t>/2</a:t>
            </a:r>
            <a:r>
              <a:rPr lang="en-US" dirty="0"/>
              <a:t>)) + 2</a:t>
            </a:r>
            <a:r>
              <a:rPr lang="en-US" i="1" dirty="0"/>
              <a:t>n</a:t>
            </a:r>
            <a:endParaRPr lang="en-US" dirty="0"/>
          </a:p>
          <a:p>
            <a:pPr marL="667512" lvl="2" indent="0">
              <a:buNone/>
            </a:pPr>
            <a:r>
              <a:rPr lang="en-US" dirty="0"/>
              <a:t>              </a:t>
            </a:r>
            <a:r>
              <a:rPr lang="en-US" dirty="0" smtClean="0"/>
              <a:t>	= </a:t>
            </a:r>
            <a:r>
              <a:rPr lang="en-US" i="1" dirty="0"/>
              <a:t>n </a:t>
            </a:r>
            <a:r>
              <a:rPr lang="en-US" dirty="0" smtClean="0"/>
              <a:t>log </a:t>
            </a:r>
            <a:r>
              <a:rPr lang="en-US" i="1" dirty="0"/>
              <a:t>n</a:t>
            </a:r>
            <a:r>
              <a:rPr lang="en-US" dirty="0"/>
              <a:t> – </a:t>
            </a:r>
            <a:r>
              <a:rPr lang="en-US" i="1" dirty="0"/>
              <a:t>n </a:t>
            </a:r>
            <a:r>
              <a:rPr lang="en-US" dirty="0"/>
              <a:t>+ 2</a:t>
            </a:r>
            <a:r>
              <a:rPr lang="en-US" i="1" dirty="0"/>
              <a:t>n</a:t>
            </a:r>
            <a:endParaRPr lang="en-US" dirty="0"/>
          </a:p>
          <a:p>
            <a:pPr marL="667512" lvl="2" indent="0">
              <a:buNone/>
            </a:pPr>
            <a:r>
              <a:rPr lang="en-US" dirty="0"/>
              <a:t>              </a:t>
            </a:r>
            <a:r>
              <a:rPr lang="en-US" dirty="0" smtClean="0"/>
              <a:t>	=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log 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i="1" dirty="0" smtClean="0"/>
              <a:t>n</a:t>
            </a:r>
          </a:p>
          <a:p>
            <a:pPr marL="667512" lvl="2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= </a:t>
            </a:r>
            <a:r>
              <a:rPr lang="en-US" dirty="0" smtClean="0"/>
              <a:t>O(</a:t>
            </a:r>
            <a:r>
              <a:rPr lang="en-US" i="1" dirty="0"/>
              <a:t>n</a:t>
            </a:r>
            <a:r>
              <a:rPr lang="en-US" dirty="0"/>
              <a:t> log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dirty="0"/>
          </a:p>
          <a:p>
            <a:pPr marL="667512" lvl="2" indent="0">
              <a:buNone/>
            </a:pPr>
            <a:endParaRPr lang="en-US" i="1" dirty="0" smtClean="0"/>
          </a:p>
          <a:p>
            <a:pPr marL="667512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69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2738</TotalTime>
  <Words>812</Words>
  <Application>Microsoft Office PowerPoint</Application>
  <PresentationFormat>On-screen Show (4:3)</PresentationFormat>
  <Paragraphs>350</Paragraphs>
  <Slides>11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Sorting Techniques  </vt:lpstr>
      <vt:lpstr>Merge Sort</vt:lpstr>
      <vt:lpstr>An Example:  Merge Sort</vt:lpstr>
      <vt:lpstr>Merge Sort – Example </vt:lpstr>
      <vt:lpstr>Merge Sort – Example </vt:lpstr>
      <vt:lpstr>Merge-Sort (A, p, r)</vt:lpstr>
      <vt:lpstr>Procedure Merge</vt:lpstr>
      <vt:lpstr>Merge – Example </vt:lpstr>
      <vt:lpstr>Analysis of Merge Sort</vt:lpstr>
      <vt:lpstr>Comparing the Algorithms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Khan</dc:creator>
  <cp:lastModifiedBy>ABC</cp:lastModifiedBy>
  <cp:revision>124</cp:revision>
  <dcterms:created xsi:type="dcterms:W3CDTF">2006-08-16T00:00:00Z</dcterms:created>
  <dcterms:modified xsi:type="dcterms:W3CDTF">2018-08-31T08:56:46Z</dcterms:modified>
</cp:coreProperties>
</file>