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0" r:id="rId1"/>
  </p:sldMasterIdLst>
  <p:notesMasterIdLst>
    <p:notesMasterId r:id="rId64"/>
  </p:notesMasterIdLst>
  <p:sldIdLst>
    <p:sldId id="314" r:id="rId2"/>
    <p:sldId id="318" r:id="rId3"/>
    <p:sldId id="319" r:id="rId4"/>
    <p:sldId id="320" r:id="rId5"/>
    <p:sldId id="315" r:id="rId6"/>
    <p:sldId id="316" r:id="rId7"/>
    <p:sldId id="317" r:id="rId8"/>
    <p:sldId id="262" r:id="rId9"/>
    <p:sldId id="272" r:id="rId10"/>
    <p:sldId id="273" r:id="rId11"/>
    <p:sldId id="274" r:id="rId12"/>
    <p:sldId id="261" r:id="rId13"/>
    <p:sldId id="258" r:id="rId14"/>
    <p:sldId id="259" r:id="rId15"/>
    <p:sldId id="260" r:id="rId16"/>
    <p:sldId id="257" r:id="rId17"/>
    <p:sldId id="263" r:id="rId18"/>
    <p:sldId id="271" r:id="rId19"/>
    <p:sldId id="264" r:id="rId20"/>
    <p:sldId id="265" r:id="rId21"/>
    <p:sldId id="266" r:id="rId22"/>
    <p:sldId id="267" r:id="rId23"/>
    <p:sldId id="289" r:id="rId24"/>
    <p:sldId id="294" r:id="rId25"/>
    <p:sldId id="295" r:id="rId26"/>
    <p:sldId id="268" r:id="rId27"/>
    <p:sldId id="269" r:id="rId28"/>
    <p:sldId id="270"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90" r:id="rId43"/>
    <p:sldId id="288" r:id="rId44"/>
    <p:sldId id="291" r:id="rId45"/>
    <p:sldId id="292" r:id="rId46"/>
    <p:sldId id="293"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x="12192000" cy="6858000"/>
  <p:notesSz cx="7559675" cy="10691813"/>
  <p:defaultTextStyle>
    <a:defPPr>
      <a:defRPr lang="en-GB"/>
    </a:defPPr>
    <a:lvl1pPr algn="l" defTabSz="449263" rtl="0" eaLnBrk="0" fontAlgn="base" hangingPunct="0">
      <a:spcBef>
        <a:spcPct val="0"/>
      </a:spcBef>
      <a:spcAft>
        <a:spcPct val="0"/>
      </a:spcAft>
      <a:defRPr kern="1200">
        <a:solidFill>
          <a:schemeClr val="tx1"/>
        </a:solidFill>
        <a:latin typeface="Arial" pitchFamily="34" charset="0"/>
        <a:ea typeface="Microsoft YaHei" pitchFamily="34" charset="-122"/>
        <a:cs typeface="Arial" pitchFamily="34" charset="0"/>
      </a:defRPr>
    </a:lvl1pPr>
    <a:lvl2pPr marL="742950" indent="-285750" algn="l" defTabSz="449263" rtl="0" eaLnBrk="0" fontAlgn="base" hangingPunct="0">
      <a:spcBef>
        <a:spcPct val="0"/>
      </a:spcBef>
      <a:spcAft>
        <a:spcPct val="0"/>
      </a:spcAft>
      <a:defRPr kern="1200">
        <a:solidFill>
          <a:schemeClr val="tx1"/>
        </a:solidFill>
        <a:latin typeface="Arial" pitchFamily="34" charset="0"/>
        <a:ea typeface="Microsoft YaHei" pitchFamily="34" charset="-122"/>
        <a:cs typeface="Arial" pitchFamily="34" charset="0"/>
      </a:defRPr>
    </a:lvl2pPr>
    <a:lvl3pPr marL="1143000" indent="-228600" algn="l" defTabSz="449263" rtl="0" eaLnBrk="0" fontAlgn="base" hangingPunct="0">
      <a:spcBef>
        <a:spcPct val="0"/>
      </a:spcBef>
      <a:spcAft>
        <a:spcPct val="0"/>
      </a:spcAft>
      <a:defRPr kern="1200">
        <a:solidFill>
          <a:schemeClr val="tx1"/>
        </a:solidFill>
        <a:latin typeface="Arial" pitchFamily="34" charset="0"/>
        <a:ea typeface="Microsoft YaHei" pitchFamily="34" charset="-122"/>
        <a:cs typeface="Arial" pitchFamily="34" charset="0"/>
      </a:defRPr>
    </a:lvl3pPr>
    <a:lvl4pPr marL="1600200" indent="-228600" algn="l" defTabSz="449263" rtl="0" eaLnBrk="0" fontAlgn="base" hangingPunct="0">
      <a:spcBef>
        <a:spcPct val="0"/>
      </a:spcBef>
      <a:spcAft>
        <a:spcPct val="0"/>
      </a:spcAft>
      <a:defRPr kern="1200">
        <a:solidFill>
          <a:schemeClr val="tx1"/>
        </a:solidFill>
        <a:latin typeface="Arial" pitchFamily="34" charset="0"/>
        <a:ea typeface="Microsoft YaHei" pitchFamily="34" charset="-122"/>
        <a:cs typeface="Arial" pitchFamily="34" charset="0"/>
      </a:defRPr>
    </a:lvl4pPr>
    <a:lvl5pPr marL="2057400" indent="-228600" algn="l" defTabSz="449263" rtl="0" eaLnBrk="0" fontAlgn="base" hangingPunct="0">
      <a:spcBef>
        <a:spcPct val="0"/>
      </a:spcBef>
      <a:spcAft>
        <a:spcPct val="0"/>
      </a:spcAft>
      <a:defRPr kern="1200">
        <a:solidFill>
          <a:schemeClr val="tx1"/>
        </a:solidFill>
        <a:latin typeface="Arial" pitchFamily="34" charset="0"/>
        <a:ea typeface="Microsoft YaHei" pitchFamily="34" charset="-122"/>
        <a:cs typeface="Arial" pitchFamily="34" charset="0"/>
      </a:defRPr>
    </a:lvl5pPr>
    <a:lvl6pPr marL="2286000" algn="l" defTabSz="914400" rtl="0" eaLnBrk="1" latinLnBrk="0" hangingPunct="1">
      <a:defRPr kern="1200">
        <a:solidFill>
          <a:schemeClr val="tx1"/>
        </a:solidFill>
        <a:latin typeface="Arial" pitchFamily="34" charset="0"/>
        <a:ea typeface="Microsoft YaHei" pitchFamily="34" charset="-122"/>
        <a:cs typeface="Arial" pitchFamily="34" charset="0"/>
      </a:defRPr>
    </a:lvl6pPr>
    <a:lvl7pPr marL="2743200" algn="l" defTabSz="914400" rtl="0" eaLnBrk="1" latinLnBrk="0" hangingPunct="1">
      <a:defRPr kern="1200">
        <a:solidFill>
          <a:schemeClr val="tx1"/>
        </a:solidFill>
        <a:latin typeface="Arial" pitchFamily="34" charset="0"/>
        <a:ea typeface="Microsoft YaHei" pitchFamily="34" charset="-122"/>
        <a:cs typeface="Arial" pitchFamily="34" charset="0"/>
      </a:defRPr>
    </a:lvl7pPr>
    <a:lvl8pPr marL="3200400" algn="l" defTabSz="914400" rtl="0" eaLnBrk="1" latinLnBrk="0" hangingPunct="1">
      <a:defRPr kern="1200">
        <a:solidFill>
          <a:schemeClr val="tx1"/>
        </a:solidFill>
        <a:latin typeface="Arial" pitchFamily="34" charset="0"/>
        <a:ea typeface="Microsoft YaHei" pitchFamily="34" charset="-122"/>
        <a:cs typeface="Arial" pitchFamily="34" charset="0"/>
      </a:defRPr>
    </a:lvl8pPr>
    <a:lvl9pPr marL="3657600" algn="l" defTabSz="914400" rtl="0" eaLnBrk="1" latinLnBrk="0" hangingPunct="1">
      <a:defRPr kern="1200">
        <a:solidFill>
          <a:schemeClr val="tx1"/>
        </a:solidFill>
        <a:latin typeface="Arial" pitchFamily="34" charset="0"/>
        <a:ea typeface="Microsoft YaHei" pitchFamily="34" charset="-122"/>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02" autoAdjust="0"/>
    <p:restoredTop sz="94660"/>
  </p:normalViewPr>
  <p:slideViewPr>
    <p:cSldViewPr>
      <p:cViewPr varScale="1">
        <p:scale>
          <a:sx n="59" d="100"/>
          <a:sy n="59" d="100"/>
        </p:scale>
        <p:origin x="936"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eaLnBrk="1" hangingPunct="0">
              <a:lnSpc>
                <a:spcPct val="93000"/>
              </a:lnSpc>
              <a:buClr>
                <a:srgbClr val="000000"/>
              </a:buClr>
              <a:buSzPct val="100000"/>
              <a:buFont typeface="Times New Roman" panose="02020603050405020304" pitchFamily="18" charset="0"/>
              <a:buNone/>
              <a:defRPr sz="1200">
                <a:cs typeface="+mn-cs"/>
              </a:defRPr>
            </a:lvl1pPr>
          </a:lstStyle>
          <a:p>
            <a:pPr>
              <a:defRPr/>
            </a:pPr>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eaLnBrk="1" hangingPunct="0">
              <a:lnSpc>
                <a:spcPct val="93000"/>
              </a:lnSpc>
              <a:buClr>
                <a:srgbClr val="000000"/>
              </a:buClr>
              <a:buSzPct val="100000"/>
              <a:buFont typeface="Times New Roman" panose="02020603050405020304" pitchFamily="18" charset="0"/>
              <a:buNone/>
              <a:defRPr sz="1200">
                <a:cs typeface="+mn-cs"/>
              </a:defRPr>
            </a:lvl1pPr>
          </a:lstStyle>
          <a:p>
            <a:pPr>
              <a:defRPr/>
            </a:pPr>
            <a:fld id="{EF8A01D2-C85D-465E-BF9C-EDAF91AC5D62}" type="datetimeFigureOut">
              <a:rPr lang="en-US"/>
              <a:pPr>
                <a:defRPr/>
              </a:pPr>
              <a:t>11/17/2022</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eaLnBrk="1" hangingPunct="0">
              <a:lnSpc>
                <a:spcPct val="93000"/>
              </a:lnSpc>
              <a:buClr>
                <a:srgbClr val="000000"/>
              </a:buClr>
              <a:buSzPct val="100000"/>
              <a:buFont typeface="Times New Roman" panose="02020603050405020304" pitchFamily="18" charset="0"/>
              <a:buNone/>
              <a:defRPr sz="1200">
                <a:cs typeface="+mn-cs"/>
              </a:defRPr>
            </a:lvl1pPr>
          </a:lstStyle>
          <a:p>
            <a:pPr>
              <a:defRPr/>
            </a:pPr>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wrap="square" lIns="91440" tIns="45720" rIns="91440" bIns="45720" numCol="1" anchor="b" anchorCtr="0" compatLnSpc="1">
            <a:prstTxWarp prst="textNoShape">
              <a:avLst/>
            </a:prstTxWarp>
          </a:bodyPr>
          <a:lstStyle>
            <a:lvl1pPr algn="r" eaLnBrk="1">
              <a:lnSpc>
                <a:spcPct val="93000"/>
              </a:lnSpc>
              <a:buClr>
                <a:srgbClr val="000000"/>
              </a:buClr>
              <a:buSzPct val="100000"/>
              <a:buFont typeface="Times New Roman" pitchFamily="18" charset="0"/>
              <a:buNone/>
              <a:defRPr sz="1200" smtClean="0">
                <a:cs typeface="+mn-cs"/>
              </a:defRPr>
            </a:lvl1pPr>
          </a:lstStyle>
          <a:p>
            <a:pPr>
              <a:defRPr/>
            </a:pPr>
            <a:fld id="{D3D05CD6-28AC-499E-AA49-3D948AD98BA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9876" name="Slide Number Placeholder 3"/>
          <p:cNvSpPr>
            <a:spLocks noGrp="1"/>
          </p:cNvSpPr>
          <p:nvPr>
            <p:ph type="sldNum" sz="quarter" idx="5"/>
          </p:nvPr>
        </p:nvSpPr>
        <p:spPr bwMode="auto">
          <a:noFill/>
          <a:ln>
            <a:miter lim="800000"/>
            <a:headEnd/>
            <a:tailEnd/>
          </a:ln>
        </p:spPr>
        <p:txBody>
          <a:bodyPr/>
          <a:lstStyle/>
          <a:p>
            <a:fld id="{9CE0635C-F76B-45F5-AD5F-B20E46CA9818}"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0900" name="Slide Number Placeholder 3"/>
          <p:cNvSpPr>
            <a:spLocks noGrp="1"/>
          </p:cNvSpPr>
          <p:nvPr>
            <p:ph type="sldNum" sz="quarter" idx="5"/>
          </p:nvPr>
        </p:nvSpPr>
        <p:spPr bwMode="auto">
          <a:noFill/>
          <a:ln>
            <a:miter lim="800000"/>
            <a:headEnd/>
            <a:tailEnd/>
          </a:ln>
        </p:spPr>
        <p:txBody>
          <a:bodyPr/>
          <a:lstStyle/>
          <a:p>
            <a:fld id="{0FD6BA5F-0DB1-4ADA-BC76-3FBB040A3049}" type="slidenum">
              <a:rPr lang="en-US"/>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 </a:t>
            </a:r>
            <a:r>
              <a:rPr lang="en-US" b="1"/>
              <a:t>domain name</a:t>
            </a:r>
            <a:r>
              <a:rPr lang="en-US"/>
              <a:t> is an identification string that defines a realm of administrative autonomy, authority or control within the Internet. Domain names are formed by the rules and procedures of the Domain Name System (DNS). Any name registered in the DNS is a domain name.</a:t>
            </a:r>
          </a:p>
        </p:txBody>
      </p:sp>
      <p:sp>
        <p:nvSpPr>
          <p:cNvPr id="81924" name="Slide Number Placeholder 3"/>
          <p:cNvSpPr>
            <a:spLocks noGrp="1"/>
          </p:cNvSpPr>
          <p:nvPr>
            <p:ph type="sldNum" sz="quarter" idx="5"/>
          </p:nvPr>
        </p:nvSpPr>
        <p:spPr bwMode="auto">
          <a:noFill/>
          <a:ln>
            <a:miter lim="800000"/>
            <a:headEnd/>
            <a:tailEnd/>
          </a:ln>
        </p:spPr>
        <p:txBody>
          <a:bodyPr/>
          <a:lstStyle/>
          <a:p>
            <a:fld id="{C8931E6C-F47D-4C50-9639-D9885EDD2EDC}" type="slidenum">
              <a:rPr lang="en-US"/>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2948" name="Slide Number Placeholder 3"/>
          <p:cNvSpPr>
            <a:spLocks noGrp="1"/>
          </p:cNvSpPr>
          <p:nvPr>
            <p:ph type="sldNum" sz="quarter" idx="5"/>
          </p:nvPr>
        </p:nvSpPr>
        <p:spPr bwMode="auto">
          <a:noFill/>
          <a:ln>
            <a:miter lim="800000"/>
            <a:headEnd/>
            <a:tailEnd/>
          </a:ln>
        </p:spPr>
        <p:txBody>
          <a:bodyPr/>
          <a:lstStyle/>
          <a:p>
            <a:fld id="{E7F586FC-DF1A-45A9-948D-A94E967C97CF}" type="slidenum">
              <a:rPr lang="en-US"/>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05" y="2129897"/>
            <a:ext cx="10364196" cy="1471083"/>
          </a:xfrm>
        </p:spPr>
        <p:txBody>
          <a:bodyPr/>
          <a:lstStyle/>
          <a:p>
            <a:r>
              <a:rPr lang="en-US"/>
              <a:t>Click to edit Master title style</a:t>
            </a:r>
          </a:p>
        </p:txBody>
      </p:sp>
      <p:sp>
        <p:nvSpPr>
          <p:cNvPr id="3" name="Subtitle 2"/>
          <p:cNvSpPr>
            <a:spLocks noGrp="1"/>
          </p:cNvSpPr>
          <p:nvPr>
            <p:ph type="subTitle" idx="1"/>
          </p:nvPr>
        </p:nvSpPr>
        <p:spPr>
          <a:xfrm>
            <a:off x="1827804" y="3886729"/>
            <a:ext cx="8536392" cy="175154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idx="10"/>
          </p:nvPr>
        </p:nvSpPr>
        <p:spPr/>
        <p:txBody>
          <a:bodyPr/>
          <a:lstStyle>
            <a:lvl1pPr>
              <a:buSzTx/>
              <a:defRPr smtClean="0">
                <a:ea typeface="Lucida Sans Unicode" pitchFamily="34" charset="0"/>
                <a:cs typeface="DejaVu Sans"/>
              </a:defRPr>
            </a:lvl1pPr>
          </a:lstStyle>
          <a:p>
            <a:pPr>
              <a:defRPr/>
            </a:pPr>
            <a:fld id="{C49344BA-1AE6-4C42-A51A-5017E8C02391}"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buSzTx/>
              <a:defRPr smtClean="0">
                <a:ea typeface="Lucida Sans Unicode" pitchFamily="34" charset="0"/>
                <a:cs typeface="DejaVu Sans"/>
              </a:defRPr>
            </a:lvl1pPr>
          </a:lstStyle>
          <a:p>
            <a:pPr>
              <a:defRPr/>
            </a:pPr>
            <a:fld id="{4807568F-E601-4C99-A59A-2EE586739F8D}"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5687" y="255323"/>
            <a:ext cx="2699372" cy="57520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0099" y="255323"/>
            <a:ext cx="7866528" cy="57520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buSzTx/>
              <a:defRPr smtClean="0">
                <a:ea typeface="Lucida Sans Unicode" pitchFamily="34" charset="0"/>
                <a:cs typeface="DejaVu Sans"/>
              </a:defRPr>
            </a:lvl1pPr>
          </a:lstStyle>
          <a:p>
            <a:pPr>
              <a:defRPr/>
            </a:pPr>
            <a:fld id="{C3BD11AE-C0B6-4F82-B1E6-88BAEDC8D76B}" type="slidenum">
              <a:rPr lang="en-IN"/>
              <a:pPr>
                <a:defRPr/>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0"/>
            <a:ext cx="538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24300"/>
            <a:ext cx="53848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538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buSzTx/>
              <a:defRPr smtClean="0">
                <a:ea typeface="Lucida Sans Unicode" pitchFamily="34" charset="0"/>
                <a:cs typeface="DejaVu Sans"/>
              </a:defRPr>
            </a:lvl1pPr>
          </a:lstStyle>
          <a:p>
            <a:pPr>
              <a:defRPr/>
            </a:pPr>
            <a:fld id="{AC1E58F4-5B42-441F-9290-79AC107FBC0C}"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709" y="4406636"/>
            <a:ext cx="10361705" cy="136260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709" y="2906449"/>
            <a:ext cx="10361705"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idx="10"/>
          </p:nvPr>
        </p:nvSpPr>
        <p:spPr/>
        <p:txBody>
          <a:bodyPr/>
          <a:lstStyle>
            <a:lvl1pPr>
              <a:buSzTx/>
              <a:defRPr smtClean="0">
                <a:ea typeface="Lucida Sans Unicode" pitchFamily="34" charset="0"/>
                <a:cs typeface="DejaVu Sans"/>
              </a:defRPr>
            </a:lvl1pPr>
          </a:lstStyle>
          <a:p>
            <a:pPr>
              <a:defRPr/>
            </a:pPr>
            <a:fld id="{25F2E002-9EDD-4866-9C35-CF7040B5287B}"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0101" y="1604699"/>
            <a:ext cx="5281705"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30865" y="1604699"/>
            <a:ext cx="5284196"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idx="10"/>
          </p:nvPr>
        </p:nvSpPr>
        <p:spPr/>
        <p:txBody>
          <a:bodyPr/>
          <a:lstStyle>
            <a:lvl1pPr>
              <a:buSzTx/>
              <a:defRPr smtClean="0">
                <a:ea typeface="Lucida Sans Unicode" pitchFamily="34" charset="0"/>
                <a:cs typeface="DejaVu Sans"/>
              </a:defRPr>
            </a:lvl1pPr>
          </a:lstStyle>
          <a:p>
            <a:pPr>
              <a:defRPr/>
            </a:pPr>
            <a:fld id="{8D549958-827F-45E3-9519-7DA25921E9C9}"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01" y="275167"/>
            <a:ext cx="10971804"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0099" y="1534583"/>
            <a:ext cx="5386293"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10099" y="2174876"/>
            <a:ext cx="5386293"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119" y="1534583"/>
            <a:ext cx="5388784"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119" y="2174876"/>
            <a:ext cx="5388784"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idx="10"/>
          </p:nvPr>
        </p:nvSpPr>
        <p:spPr/>
        <p:txBody>
          <a:bodyPr/>
          <a:lstStyle>
            <a:lvl1pPr>
              <a:buSzTx/>
              <a:defRPr smtClean="0">
                <a:ea typeface="Lucida Sans Unicode" pitchFamily="34" charset="0"/>
                <a:cs typeface="DejaVu Sans"/>
              </a:defRPr>
            </a:lvl1pPr>
          </a:lstStyle>
          <a:p>
            <a:pPr>
              <a:defRPr/>
            </a:pPr>
            <a:fld id="{A6DB2065-69FE-4181-ABCB-BB9F5D511342}"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lvl1pPr>
              <a:buSzTx/>
              <a:defRPr smtClean="0">
                <a:ea typeface="Lucida Sans Unicode" pitchFamily="34" charset="0"/>
                <a:cs typeface="DejaVu Sans"/>
              </a:defRPr>
            </a:lvl1pPr>
          </a:lstStyle>
          <a:p>
            <a:pPr>
              <a:defRPr/>
            </a:pPr>
            <a:fld id="{05A50BBE-CB23-4B72-8C1E-ECC582E04BD7}"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buSzTx/>
              <a:defRPr smtClean="0">
                <a:ea typeface="Lucida Sans Unicode" pitchFamily="34" charset="0"/>
                <a:cs typeface="DejaVu Sans"/>
              </a:defRPr>
            </a:lvl1pPr>
          </a:lstStyle>
          <a:p>
            <a:pPr>
              <a:defRPr/>
            </a:pPr>
            <a:fld id="{D527C45B-AD58-4484-B43A-D0E5F89B4B0C}"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00" y="272521"/>
            <a:ext cx="4011705" cy="116284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235" y="272522"/>
            <a:ext cx="6815668" cy="58539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0100" y="1435366"/>
            <a:ext cx="401170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buSzTx/>
              <a:defRPr smtClean="0">
                <a:ea typeface="Lucida Sans Unicode" pitchFamily="34" charset="0"/>
                <a:cs typeface="DejaVu Sans"/>
              </a:defRPr>
            </a:lvl1pPr>
          </a:lstStyle>
          <a:p>
            <a:pPr>
              <a:defRPr/>
            </a:pPr>
            <a:fld id="{9E945B91-0726-4B94-99B3-D755D5299E99}"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588" y="4800865"/>
            <a:ext cx="7313707" cy="5662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90588" y="612512"/>
            <a:ext cx="7313707" cy="41155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90588" y="5367074"/>
            <a:ext cx="7313707" cy="8056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buSzTx/>
              <a:defRPr smtClean="0">
                <a:ea typeface="Lucida Sans Unicode" pitchFamily="34" charset="0"/>
                <a:cs typeface="DejaVu Sans"/>
              </a:defRPr>
            </a:lvl1pPr>
          </a:lstStyle>
          <a:p>
            <a:pPr>
              <a:defRPr/>
            </a:pPr>
            <a:fld id="{7F9F8052-F275-4A52-BE8D-F98673419BE2}"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09600" y="255588"/>
            <a:ext cx="10806113" cy="1054100"/>
          </a:xfrm>
          <a:prstGeom prst="rect">
            <a:avLst/>
          </a:prstGeom>
          <a:noFill/>
          <a:ln w="9525">
            <a:noFill/>
            <a:miter lim="800000"/>
            <a:headEnd/>
            <a:tailEnd/>
          </a:ln>
        </p:spPr>
        <p:txBody>
          <a:bodyPr vert="horz" wrap="square" lIns="81720" tIns="42480" rIns="81720" bIns="42480"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609600" y="1604963"/>
            <a:ext cx="10806113" cy="4402137"/>
          </a:xfrm>
          <a:prstGeom prst="rect">
            <a:avLst/>
          </a:prstGeom>
          <a:noFill/>
          <a:ln w="9525">
            <a:noFill/>
            <a:miter lim="800000"/>
            <a:headEnd/>
            <a:tailEnd/>
          </a:ln>
        </p:spPr>
        <p:txBody>
          <a:bodyPr vert="horz" wrap="square" lIns="0" tIns="15732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2051" name="Rectangle 3"/>
          <p:cNvSpPr>
            <a:spLocks noGrp="1" noChangeArrowheads="1"/>
          </p:cNvSpPr>
          <p:nvPr>
            <p:ph type="sldNum"/>
          </p:nvPr>
        </p:nvSpPr>
        <p:spPr bwMode="auto">
          <a:xfrm>
            <a:off x="8743950" y="6246813"/>
            <a:ext cx="2671763" cy="349250"/>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78000"/>
              </a:lnSpc>
              <a:buClr>
                <a:srgbClr val="000000"/>
              </a:buClr>
              <a:buSzPct val="100000"/>
              <a:buFont typeface="Times New Roman" pitchFamily="18" charset="0"/>
              <a:buNone/>
              <a:defRPr sz="1300" smtClean="0">
                <a:solidFill>
                  <a:srgbClr val="000000"/>
                </a:solidFill>
                <a:latin typeface="Times New Roman" pitchFamily="18" charset="0"/>
                <a:cs typeface="+mn-cs"/>
              </a:defRPr>
            </a:lvl1pPr>
          </a:lstStyle>
          <a:p>
            <a:pPr>
              <a:defRPr/>
            </a:pPr>
            <a:fld id="{1FCC1ECE-0352-4A6C-B76A-B77E9AF5BDD4}"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Lst>
  <p:hf sldNum="0" hdr="0" ftr="0"/>
  <p:txStyles>
    <p:titleStyle>
      <a:lvl1pPr algn="ctr" defTabSz="449263"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49263"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49263"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49263"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49263"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5146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9718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4290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8862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42900" indent="-342900" algn="l" defTabSz="449263" rtl="0" eaLnBrk="0" fontAlgn="base" hangingPunct="0">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742950" indent="-285750" algn="l" defTabSz="449263" rtl="0" eaLnBrk="0" fontAlgn="base" hangingPunct="0">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143000" indent="-228600" algn="l" defTabSz="449263" rtl="0" eaLnBrk="0" fontAlgn="base" hangingPunct="0">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600200" indent="-228600" algn="l" defTabSz="449263" rtl="0" eaLnBrk="0" fontAlgn="base" hangingPunct="0">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49263" rtl="0" eaLnBrk="0" fontAlgn="base" hangingPunct="0">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hyperlink" Target="http://www.w3schools.com/tags/tag_br.asp" TargetMode="External"/><Relationship Id="rId3" Type="http://schemas.openxmlformats.org/officeDocument/2006/relationships/hyperlink" Target="http://www.w3schools.com/tags/tag_html.asp" TargetMode="External"/><Relationship Id="rId7" Type="http://schemas.openxmlformats.org/officeDocument/2006/relationships/hyperlink" Target="http://www.w3schools.com/tags/tag_p.asp" TargetMode="External"/><Relationship Id="rId2" Type="http://schemas.openxmlformats.org/officeDocument/2006/relationships/hyperlink" Target="http://www.w3schools.com/tags/tag_doctype.asp" TargetMode="External"/><Relationship Id="rId1" Type="http://schemas.openxmlformats.org/officeDocument/2006/relationships/slideLayout" Target="../slideLayouts/slideLayout1.xml"/><Relationship Id="rId6" Type="http://schemas.openxmlformats.org/officeDocument/2006/relationships/hyperlink" Target="http://www.w3schools.com/tags/tag_hn.asp" TargetMode="External"/><Relationship Id="rId5" Type="http://schemas.openxmlformats.org/officeDocument/2006/relationships/hyperlink" Target="http://www.w3schools.com/tags/tag_body.asp" TargetMode="External"/><Relationship Id="rId10" Type="http://schemas.openxmlformats.org/officeDocument/2006/relationships/hyperlink" Target="http://www.w3schools.com/tags/tag_comment.asp" TargetMode="External"/><Relationship Id="rId4" Type="http://schemas.openxmlformats.org/officeDocument/2006/relationships/hyperlink" Target="http://www.w3schools.com/tags/tag_title.asp" TargetMode="External"/><Relationship Id="rId9" Type="http://schemas.openxmlformats.org/officeDocument/2006/relationships/hyperlink" Target="http://www.w3schools.com/tags/tag_hr.asp"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www.w3schools.com/tags/tag_address.asp" TargetMode="External"/><Relationship Id="rId2" Type="http://schemas.openxmlformats.org/officeDocument/2006/relationships/hyperlink" Target="http://www.w3schools.com/tags/tag_abbr.asp" TargetMode="External"/><Relationship Id="rId1" Type="http://schemas.openxmlformats.org/officeDocument/2006/relationships/slideLayout" Target="../slideLayouts/slideLayout1.xml"/><Relationship Id="rId6" Type="http://schemas.openxmlformats.org/officeDocument/2006/relationships/hyperlink" Target="http://www.w3schools.com/tags/tag_bdo.asp" TargetMode="External"/><Relationship Id="rId5" Type="http://schemas.openxmlformats.org/officeDocument/2006/relationships/hyperlink" Target="http://www.w3schools.com/tags/tag_bdi.asp" TargetMode="External"/><Relationship Id="rId4" Type="http://schemas.openxmlformats.org/officeDocument/2006/relationships/hyperlink" Target="http://www.w3schools.com/tags/tag_b.asp"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www.w3schools.com/tags/tag_option.asp" TargetMode="External"/><Relationship Id="rId13" Type="http://schemas.openxmlformats.org/officeDocument/2006/relationships/hyperlink" Target="http://www.w3schools.com/tags/tag_keygen.asp" TargetMode="External"/><Relationship Id="rId3" Type="http://schemas.openxmlformats.org/officeDocument/2006/relationships/hyperlink" Target="http://www.w3schools.com/tags/tag_input.asp" TargetMode="External"/><Relationship Id="rId7" Type="http://schemas.openxmlformats.org/officeDocument/2006/relationships/hyperlink" Target="http://www.w3schools.com/tags/tag_optgroup.asp" TargetMode="External"/><Relationship Id="rId12" Type="http://schemas.openxmlformats.org/officeDocument/2006/relationships/hyperlink" Target="http://www.w3schools.com/tags/tag_datalist.asp" TargetMode="External"/><Relationship Id="rId2" Type="http://schemas.openxmlformats.org/officeDocument/2006/relationships/hyperlink" Target="http://www.w3schools.com/tags/tag_form.asp" TargetMode="External"/><Relationship Id="rId1" Type="http://schemas.openxmlformats.org/officeDocument/2006/relationships/slideLayout" Target="../slideLayouts/slideLayout1.xml"/><Relationship Id="rId6" Type="http://schemas.openxmlformats.org/officeDocument/2006/relationships/hyperlink" Target="http://www.w3schools.com/tags/tag_select.asp" TargetMode="External"/><Relationship Id="rId11" Type="http://schemas.openxmlformats.org/officeDocument/2006/relationships/hyperlink" Target="http://www.w3schools.com/tags/tag_legend.asp" TargetMode="External"/><Relationship Id="rId5" Type="http://schemas.openxmlformats.org/officeDocument/2006/relationships/hyperlink" Target="http://www.w3schools.com/tags/tag_button.asp" TargetMode="External"/><Relationship Id="rId10" Type="http://schemas.openxmlformats.org/officeDocument/2006/relationships/hyperlink" Target="http://www.w3schools.com/tags/tag_fieldset.asp" TargetMode="External"/><Relationship Id="rId4" Type="http://schemas.openxmlformats.org/officeDocument/2006/relationships/hyperlink" Target="http://www.w3schools.com/tags/tag_textarea.asp" TargetMode="External"/><Relationship Id="rId9" Type="http://schemas.openxmlformats.org/officeDocument/2006/relationships/hyperlink" Target="http://www.w3schools.com/tags/tag_label.asp" TargetMode="External"/><Relationship Id="rId14" Type="http://schemas.openxmlformats.org/officeDocument/2006/relationships/hyperlink" Target="http://www.w3schools.com/tags/tag_output.asp" TargetMode="External"/></Relationships>
</file>

<file path=ppt/slides/_rels/slide54.xml.rels><?xml version="1.0" encoding="UTF-8" standalone="yes"?>
<Relationships xmlns="http://schemas.openxmlformats.org/package/2006/relationships"><Relationship Id="rId2" Type="http://schemas.openxmlformats.org/officeDocument/2006/relationships/hyperlink" Target="http://www.w3schools.com/tags/tag_iframe.asp" TargetMode="Externa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www.w3schools.com/tags/tag_map.asp" TargetMode="External"/><Relationship Id="rId7" Type="http://schemas.openxmlformats.org/officeDocument/2006/relationships/hyperlink" Target="http://www.w3schools.com/tags/tag_figure.asp" TargetMode="External"/><Relationship Id="rId2" Type="http://schemas.openxmlformats.org/officeDocument/2006/relationships/hyperlink" Target="http://www.w3schools.com/tags/tag_img.asp" TargetMode="External"/><Relationship Id="rId1" Type="http://schemas.openxmlformats.org/officeDocument/2006/relationships/slideLayout" Target="../slideLayouts/slideLayout1.xml"/><Relationship Id="rId6" Type="http://schemas.openxmlformats.org/officeDocument/2006/relationships/hyperlink" Target="http://www.w3schools.com/tags/tag_figcaption.asp" TargetMode="External"/><Relationship Id="rId5" Type="http://schemas.openxmlformats.org/officeDocument/2006/relationships/hyperlink" Target="http://www.w3schools.com/tags/tag_canvas.asp" TargetMode="External"/><Relationship Id="rId4" Type="http://schemas.openxmlformats.org/officeDocument/2006/relationships/hyperlink" Target="http://www.w3schools.com/tags/tag_area.asp"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www.w3schools.com/tags/tag_source.asp" TargetMode="External"/><Relationship Id="rId2" Type="http://schemas.openxmlformats.org/officeDocument/2006/relationships/hyperlink" Target="http://www.w3schools.com/tags/tag_audio.asp" TargetMode="External"/><Relationship Id="rId1" Type="http://schemas.openxmlformats.org/officeDocument/2006/relationships/slideLayout" Target="../slideLayouts/slideLayout1.xml"/><Relationship Id="rId5" Type="http://schemas.openxmlformats.org/officeDocument/2006/relationships/hyperlink" Target="http://www.w3schools.com/tags/tag_video.asp" TargetMode="External"/><Relationship Id="rId4" Type="http://schemas.openxmlformats.org/officeDocument/2006/relationships/hyperlink" Target="http://www.w3schools.com/tags/tag_track.asp"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www.w3schools.com/tags/tag_link.asp" TargetMode="External"/><Relationship Id="rId2" Type="http://schemas.openxmlformats.org/officeDocument/2006/relationships/hyperlink" Target="http://www.w3schools.com/tags/tag_a.asp" TargetMode="External"/><Relationship Id="rId1" Type="http://schemas.openxmlformats.org/officeDocument/2006/relationships/slideLayout" Target="../slideLayouts/slideLayout1.xml"/><Relationship Id="rId4" Type="http://schemas.openxmlformats.org/officeDocument/2006/relationships/hyperlink" Target="http://www.w3schools.com/tags/tag_nav.asp" TargetMode="External"/></Relationships>
</file>

<file path=ppt/slides/_rels/slide58.xml.rels><?xml version="1.0" encoding="UTF-8" standalone="yes"?>
<Relationships xmlns="http://schemas.openxmlformats.org/package/2006/relationships"><Relationship Id="rId8" Type="http://schemas.openxmlformats.org/officeDocument/2006/relationships/hyperlink" Target="http://www.w3schools.com/tags/tag_menu.asp" TargetMode="External"/><Relationship Id="rId3" Type="http://schemas.openxmlformats.org/officeDocument/2006/relationships/hyperlink" Target="http://www.w3schools.com/tags/tag_ol.asp" TargetMode="External"/><Relationship Id="rId7" Type="http://schemas.openxmlformats.org/officeDocument/2006/relationships/hyperlink" Target="http://www.w3schools.com/tags/tag_dd.asp" TargetMode="External"/><Relationship Id="rId2" Type="http://schemas.openxmlformats.org/officeDocument/2006/relationships/hyperlink" Target="http://www.w3schools.com/tags/tag_ul.asp" TargetMode="External"/><Relationship Id="rId1" Type="http://schemas.openxmlformats.org/officeDocument/2006/relationships/slideLayout" Target="../slideLayouts/slideLayout1.xml"/><Relationship Id="rId6" Type="http://schemas.openxmlformats.org/officeDocument/2006/relationships/hyperlink" Target="http://www.w3schools.com/tags/tag_dt.asp" TargetMode="External"/><Relationship Id="rId5" Type="http://schemas.openxmlformats.org/officeDocument/2006/relationships/hyperlink" Target="http://www.w3schools.com/tags/tag_dl.asp" TargetMode="External"/><Relationship Id="rId4" Type="http://schemas.openxmlformats.org/officeDocument/2006/relationships/hyperlink" Target="http://www.w3schools.com/tags/tag_li.asp" TargetMode="External"/><Relationship Id="rId9" Type="http://schemas.openxmlformats.org/officeDocument/2006/relationships/hyperlink" Target="http://www.w3schools.com/tags/tag_menuitem.asp" TargetMode="External"/></Relationships>
</file>

<file path=ppt/slides/_rels/slide59.xml.rels><?xml version="1.0" encoding="UTF-8" standalone="yes"?>
<Relationships xmlns="http://schemas.openxmlformats.org/package/2006/relationships"><Relationship Id="rId8" Type="http://schemas.openxmlformats.org/officeDocument/2006/relationships/hyperlink" Target="http://www.w3schools.com/tags/tag_tbody.asp" TargetMode="External"/><Relationship Id="rId3" Type="http://schemas.openxmlformats.org/officeDocument/2006/relationships/hyperlink" Target="http://www.w3schools.com/tags/tag_caption.asp" TargetMode="External"/><Relationship Id="rId7" Type="http://schemas.openxmlformats.org/officeDocument/2006/relationships/hyperlink" Target="http://www.w3schools.com/tags/tag_thead.asp" TargetMode="External"/><Relationship Id="rId2" Type="http://schemas.openxmlformats.org/officeDocument/2006/relationships/hyperlink" Target="http://www.w3schools.com/tags/tag_table.asp" TargetMode="External"/><Relationship Id="rId1" Type="http://schemas.openxmlformats.org/officeDocument/2006/relationships/slideLayout" Target="../slideLayouts/slideLayout1.xml"/><Relationship Id="rId6" Type="http://schemas.openxmlformats.org/officeDocument/2006/relationships/hyperlink" Target="http://www.w3schools.com/tags/tag_td.asp" TargetMode="External"/><Relationship Id="rId11" Type="http://schemas.openxmlformats.org/officeDocument/2006/relationships/hyperlink" Target="http://www.w3schools.com/tags/tag_colgroup.asp" TargetMode="External"/><Relationship Id="rId5" Type="http://schemas.openxmlformats.org/officeDocument/2006/relationships/hyperlink" Target="http://www.w3schools.com/tags/tag_tr.asp" TargetMode="External"/><Relationship Id="rId10" Type="http://schemas.openxmlformats.org/officeDocument/2006/relationships/hyperlink" Target="http://www.w3schools.com/tags/tag_col.asp" TargetMode="External"/><Relationship Id="rId4" Type="http://schemas.openxmlformats.org/officeDocument/2006/relationships/hyperlink" Target="http://www.w3schools.com/tags/tag_th.asp" TargetMode="External"/><Relationship Id="rId9" Type="http://schemas.openxmlformats.org/officeDocument/2006/relationships/hyperlink" Target="http://www.w3schools.com/tags/tag_tfoot.as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Python%20Syllabus/INT213%20Syllabus%20(1).pdf" TargetMode="External"/><Relationship Id="rId2" Type="http://schemas.openxmlformats.org/officeDocument/2006/relationships/hyperlink" Target="../Python%20Syllabus/syllabus.aspx"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www.w3schools.com/tags/tag_section.asp" TargetMode="External"/><Relationship Id="rId13" Type="http://schemas.openxmlformats.org/officeDocument/2006/relationships/hyperlink" Target="http://www.w3schools.com/tags/tag_summary.asp" TargetMode="External"/><Relationship Id="rId3" Type="http://schemas.openxmlformats.org/officeDocument/2006/relationships/hyperlink" Target="http://www.w3schools.com/tags/tag_div.asp" TargetMode="External"/><Relationship Id="rId7" Type="http://schemas.openxmlformats.org/officeDocument/2006/relationships/hyperlink" Target="http://www.w3schools.com/tags/tag_main.asp" TargetMode="External"/><Relationship Id="rId12" Type="http://schemas.openxmlformats.org/officeDocument/2006/relationships/hyperlink" Target="http://www.w3schools.com/tags/tag_dialog.asp" TargetMode="External"/><Relationship Id="rId2" Type="http://schemas.openxmlformats.org/officeDocument/2006/relationships/hyperlink" Target="http://www.w3schools.com/tags/tag_style.asp" TargetMode="External"/><Relationship Id="rId1" Type="http://schemas.openxmlformats.org/officeDocument/2006/relationships/slideLayout" Target="../slideLayouts/slideLayout1.xml"/><Relationship Id="rId6" Type="http://schemas.openxmlformats.org/officeDocument/2006/relationships/hyperlink" Target="http://www.w3schools.com/tags/tag_footer.asp" TargetMode="External"/><Relationship Id="rId11" Type="http://schemas.openxmlformats.org/officeDocument/2006/relationships/hyperlink" Target="http://www.w3schools.com/tags/tag_details.asp" TargetMode="External"/><Relationship Id="rId5" Type="http://schemas.openxmlformats.org/officeDocument/2006/relationships/hyperlink" Target="http://www.w3schools.com/tags/tag_header.asp" TargetMode="External"/><Relationship Id="rId10" Type="http://schemas.openxmlformats.org/officeDocument/2006/relationships/hyperlink" Target="http://www.w3schools.com/tags/tag_aside.asp" TargetMode="External"/><Relationship Id="rId4" Type="http://schemas.openxmlformats.org/officeDocument/2006/relationships/hyperlink" Target="http://www.w3schools.com/tags/tag_span.asp" TargetMode="External"/><Relationship Id="rId9" Type="http://schemas.openxmlformats.org/officeDocument/2006/relationships/hyperlink" Target="http://www.w3schools.com/tags/tag_article.asp"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www.w3schools.com/tags/tag_meta.asp" TargetMode="External"/><Relationship Id="rId2" Type="http://schemas.openxmlformats.org/officeDocument/2006/relationships/hyperlink" Target="http://www.w3schools.com/tags/tag_head.asp" TargetMode="Externa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hyperlink" Target="http://www.w3schools.com/tags/tag_noscript.asp" TargetMode="External"/><Relationship Id="rId2" Type="http://schemas.openxmlformats.org/officeDocument/2006/relationships/hyperlink" Target="http://www.w3schools.com/tags/tag_script.asp" TargetMode="External"/><Relationship Id="rId1" Type="http://schemas.openxmlformats.org/officeDocument/2006/relationships/slideLayout" Target="../slideLayouts/slideLayout1.xml"/><Relationship Id="rId6" Type="http://schemas.openxmlformats.org/officeDocument/2006/relationships/hyperlink" Target="http://www.w3schools.com/tags/tag_param.asp" TargetMode="External"/><Relationship Id="rId5" Type="http://schemas.openxmlformats.org/officeDocument/2006/relationships/hyperlink" Target="http://www.w3schools.com/tags/tag_object.asp" TargetMode="External"/><Relationship Id="rId4" Type="http://schemas.openxmlformats.org/officeDocument/2006/relationships/hyperlink" Target="http://www.w3schools.com/tags/tag_embed.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914400" y="2130425"/>
            <a:ext cx="10363200" cy="1470025"/>
          </a:xfrm>
        </p:spPr>
        <p:txBody>
          <a:bodyPr/>
          <a:lstStyle/>
          <a:p>
            <a:pPr eaLnBrk="1" hangingPunct="1"/>
            <a:r>
              <a:rPr lang="en-US"/>
              <a:t>				</a:t>
            </a:r>
            <a:endParaRPr lang="en-US" sz="6600"/>
          </a:p>
        </p:txBody>
      </p:sp>
      <p:sp>
        <p:nvSpPr>
          <p:cNvPr id="15363" name="Subtitle 7"/>
          <p:cNvSpPr>
            <a:spLocks noGrp="1"/>
          </p:cNvSpPr>
          <p:nvPr>
            <p:ph type="subTitle" idx="1"/>
          </p:nvPr>
        </p:nvSpPr>
        <p:spPr>
          <a:xfrm>
            <a:off x="533400" y="1290638"/>
            <a:ext cx="11125200" cy="4271962"/>
          </a:xfrm>
        </p:spPr>
        <p:txBody>
          <a:bodyPr/>
          <a:lstStyle/>
          <a:p>
            <a:pPr eaLnBrk="1" hangingPunct="1"/>
            <a:r>
              <a:rPr lang="en-GB" sz="7000" b="1"/>
              <a:t>Course Code: CSE 326</a:t>
            </a:r>
          </a:p>
          <a:p>
            <a:pPr eaLnBrk="1" hangingPunct="1"/>
            <a:r>
              <a:rPr lang="en-GB" sz="7000" b="1"/>
              <a:t>INTERNET PROGRAMMING LABORATORY</a:t>
            </a:r>
          </a:p>
          <a:p>
            <a:pPr eaLnBrk="1" hangingPunct="1"/>
            <a:endParaRPr lang="en-GB" sz="7000" b="1"/>
          </a:p>
          <a:p>
            <a:pPr eaLnBrk="1" hangingPunct="1"/>
            <a:endParaRPr lang="en-GB" sz="7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a:xfrm>
            <a:off x="914400" y="2130425"/>
            <a:ext cx="10363200" cy="1470025"/>
          </a:xfrm>
        </p:spPr>
        <p:txBody>
          <a:bodyPr/>
          <a:lstStyle/>
          <a:p>
            <a:pPr eaLnBrk="1" hangingPunct="1"/>
            <a:endParaRPr lang="en-US"/>
          </a:p>
        </p:txBody>
      </p:sp>
      <p:sp>
        <p:nvSpPr>
          <p:cNvPr id="24579" name="Subtitle 2"/>
          <p:cNvSpPr>
            <a:spLocks noGrp="1"/>
          </p:cNvSpPr>
          <p:nvPr>
            <p:ph type="subTitle" idx="1"/>
          </p:nvPr>
        </p:nvSpPr>
        <p:spPr>
          <a:xfrm>
            <a:off x="1827213" y="3886200"/>
            <a:ext cx="8537575" cy="1752600"/>
          </a:xfrm>
        </p:spPr>
        <p:txBody>
          <a:bodyPr/>
          <a:lstStyle/>
          <a:p>
            <a:pPr eaLnBrk="1" hangingPunct="1"/>
            <a:endParaRPr lang="en-US"/>
          </a:p>
        </p:txBody>
      </p:sp>
      <p:pic>
        <p:nvPicPr>
          <p:cNvPr id="24580" name="Picture 2"/>
          <p:cNvPicPr>
            <a:picLocks noChangeAspect="1" noChangeArrowheads="1"/>
          </p:cNvPicPr>
          <p:nvPr/>
        </p:nvPicPr>
        <p:blipFill>
          <a:blip r:embed="rId2"/>
          <a:srcRect/>
          <a:stretch>
            <a:fillRect/>
          </a:stretch>
        </p:blipFill>
        <p:spPr bwMode="auto">
          <a:xfrm>
            <a:off x="0" y="0"/>
            <a:ext cx="12192000" cy="7315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ctrTitle"/>
          </p:nvPr>
        </p:nvSpPr>
        <p:spPr>
          <a:xfrm>
            <a:off x="914400" y="2130425"/>
            <a:ext cx="10363200" cy="1470025"/>
          </a:xfrm>
        </p:spPr>
        <p:txBody>
          <a:bodyPr/>
          <a:lstStyle/>
          <a:p>
            <a:pPr eaLnBrk="1" hangingPunct="1"/>
            <a:endParaRPr lang="en-US"/>
          </a:p>
        </p:txBody>
      </p:sp>
      <p:sp>
        <p:nvSpPr>
          <p:cNvPr id="25603" name="Subtitle 2"/>
          <p:cNvSpPr>
            <a:spLocks noGrp="1"/>
          </p:cNvSpPr>
          <p:nvPr>
            <p:ph type="subTitle" idx="1"/>
          </p:nvPr>
        </p:nvSpPr>
        <p:spPr>
          <a:xfrm>
            <a:off x="1827213" y="3886200"/>
            <a:ext cx="8537575" cy="1752600"/>
          </a:xfrm>
        </p:spPr>
        <p:txBody>
          <a:bodyPr/>
          <a:lstStyle/>
          <a:p>
            <a:pPr eaLnBrk="1" hangingPunct="1"/>
            <a:endParaRPr lang="en-US"/>
          </a:p>
        </p:txBody>
      </p:sp>
      <p:pic>
        <p:nvPicPr>
          <p:cNvPr id="25604" name="Picture 2"/>
          <p:cNvPicPr>
            <a:picLocks noChangeAspect="1" noChangeArrowheads="1"/>
          </p:cNvPicPr>
          <p:nvPr/>
        </p:nvPicPr>
        <p:blipFill>
          <a:blip r:embed="rId2"/>
          <a:srcRect/>
          <a:stretch>
            <a:fillRect/>
          </a:stretch>
        </p:blipFill>
        <p:spPr bwMode="auto">
          <a:xfrm>
            <a:off x="0" y="0"/>
            <a:ext cx="12192000" cy="69151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ctrTitle"/>
          </p:nvPr>
        </p:nvSpPr>
        <p:spPr>
          <a:xfrm>
            <a:off x="914400" y="2130425"/>
            <a:ext cx="10363200" cy="1470025"/>
          </a:xfrm>
        </p:spPr>
        <p:txBody>
          <a:bodyPr/>
          <a:lstStyle/>
          <a:p>
            <a:pPr eaLnBrk="1" hangingPunct="1"/>
            <a:endParaRPr lang="en-US"/>
          </a:p>
        </p:txBody>
      </p:sp>
      <p:sp>
        <p:nvSpPr>
          <p:cNvPr id="26627" name="Subtitle 2"/>
          <p:cNvSpPr>
            <a:spLocks noGrp="1"/>
          </p:cNvSpPr>
          <p:nvPr>
            <p:ph type="subTitle" idx="1"/>
          </p:nvPr>
        </p:nvSpPr>
        <p:spPr>
          <a:xfrm>
            <a:off x="1827213" y="3886200"/>
            <a:ext cx="8537575" cy="1752600"/>
          </a:xfrm>
        </p:spPr>
        <p:txBody>
          <a:bodyPr/>
          <a:lstStyle/>
          <a:p>
            <a:pPr eaLnBrk="1" hangingPunct="1"/>
            <a:endParaRPr lang="en-US"/>
          </a:p>
        </p:txBody>
      </p:sp>
      <p:pic>
        <p:nvPicPr>
          <p:cNvPr id="26628" name="Picture 1"/>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a:xfrm>
            <a:off x="914400" y="1219200"/>
            <a:ext cx="10364788" cy="1471613"/>
          </a:xfrm>
        </p:spPr>
        <p:txBody>
          <a:bodyPr/>
          <a:lstStyle/>
          <a:p>
            <a:pPr eaLnBrk="1" hangingPunct="1"/>
            <a:r>
              <a:rPr lang="en-US" sz="4800" b="1"/>
              <a:t>WEBSITE ?????</a:t>
            </a:r>
          </a:p>
        </p:txBody>
      </p:sp>
      <p:sp>
        <p:nvSpPr>
          <p:cNvPr id="3" name="Subtitle 2"/>
          <p:cNvSpPr>
            <a:spLocks noGrp="1"/>
          </p:cNvSpPr>
          <p:nvPr>
            <p:ph type="subTitle" idx="1"/>
          </p:nvPr>
        </p:nvSpPr>
        <p:spPr>
          <a:xfrm>
            <a:off x="685800" y="2971800"/>
            <a:ext cx="11125200" cy="1751013"/>
          </a:xfrm>
        </p:spPr>
        <p:txBody>
          <a:bodyPr/>
          <a:lstStyle/>
          <a:p>
            <a:pPr eaLnBrk="1" hangingPunct="1"/>
            <a:r>
              <a:rPr lang="en-US"/>
              <a:t>Website is a collection of related web pages, including multimedia content, typically identified with a common domain name, and published on at least one web server.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ctrTitle"/>
          </p:nvPr>
        </p:nvSpPr>
        <p:spPr>
          <a:xfrm>
            <a:off x="914400" y="533400"/>
            <a:ext cx="10364788" cy="838200"/>
          </a:xfrm>
        </p:spPr>
        <p:txBody>
          <a:bodyPr/>
          <a:lstStyle/>
          <a:p>
            <a:pPr eaLnBrk="1" hangingPunct="1"/>
            <a:r>
              <a:rPr lang="en-US" sz="4800" b="1"/>
              <a:t>DOMAIN NAMES</a:t>
            </a:r>
          </a:p>
        </p:txBody>
      </p:sp>
      <p:sp>
        <p:nvSpPr>
          <p:cNvPr id="28675" name="Subtitle 2"/>
          <p:cNvSpPr>
            <a:spLocks noGrp="1"/>
          </p:cNvSpPr>
          <p:nvPr>
            <p:ph type="subTitle" idx="1"/>
          </p:nvPr>
        </p:nvSpPr>
        <p:spPr>
          <a:xfrm>
            <a:off x="1827213" y="3886200"/>
            <a:ext cx="8537575" cy="1752600"/>
          </a:xfrm>
        </p:spPr>
        <p:txBody>
          <a:bodyPr/>
          <a:lstStyle/>
          <a:p>
            <a:pPr eaLnBrk="1" hangingPunct="1"/>
            <a:endParaRPr lang="en-US"/>
          </a:p>
        </p:txBody>
      </p:sp>
      <p:pic>
        <p:nvPicPr>
          <p:cNvPr id="28676" name="Picture 2" descr="http://www.blogherald.com/wp-content/uploads/2016/05/dot-com.jpg"/>
          <p:cNvPicPr>
            <a:picLocks noChangeAspect="1" noChangeArrowheads="1"/>
          </p:cNvPicPr>
          <p:nvPr/>
        </p:nvPicPr>
        <p:blipFill>
          <a:blip r:embed="rId3"/>
          <a:srcRect/>
          <a:stretch>
            <a:fillRect/>
          </a:stretch>
        </p:blipFill>
        <p:spPr bwMode="auto">
          <a:xfrm>
            <a:off x="533400" y="1295400"/>
            <a:ext cx="11277600" cy="5181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ubtitle 2"/>
          <p:cNvSpPr>
            <a:spLocks noGrp="1"/>
          </p:cNvSpPr>
          <p:nvPr>
            <p:ph type="subTitle" idx="1"/>
          </p:nvPr>
        </p:nvSpPr>
        <p:spPr>
          <a:xfrm>
            <a:off x="685800" y="2743200"/>
            <a:ext cx="11049000" cy="1751013"/>
          </a:xfrm>
        </p:spPr>
        <p:txBody>
          <a:bodyPr/>
          <a:lstStyle/>
          <a:p>
            <a:pPr eaLnBrk="1" hangingPunct="1"/>
            <a:r>
              <a:rPr lang="en-US"/>
              <a:t>The primary function of a web server is to store, process and deliver web pages to clients. </a:t>
            </a:r>
          </a:p>
        </p:txBody>
      </p:sp>
      <p:sp>
        <p:nvSpPr>
          <p:cNvPr id="29699" name="Title 1"/>
          <p:cNvSpPr>
            <a:spLocks noGrp="1"/>
          </p:cNvSpPr>
          <p:nvPr>
            <p:ph type="ctrTitle"/>
          </p:nvPr>
        </p:nvSpPr>
        <p:spPr>
          <a:xfrm>
            <a:off x="990600" y="838200"/>
            <a:ext cx="10364788" cy="1471613"/>
          </a:xfrm>
        </p:spPr>
        <p:txBody>
          <a:bodyPr/>
          <a:lstStyle/>
          <a:p>
            <a:pPr eaLnBrk="1" hangingPunct="1"/>
            <a:r>
              <a:rPr lang="en-US" sz="4800" b="1"/>
              <a:t>WEB SERVER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ctrTitle"/>
          </p:nvPr>
        </p:nvSpPr>
        <p:spPr>
          <a:xfrm>
            <a:off x="914400" y="2130425"/>
            <a:ext cx="10363200" cy="1470025"/>
          </a:xfrm>
        </p:spPr>
        <p:txBody>
          <a:bodyPr/>
          <a:lstStyle/>
          <a:p>
            <a:pPr eaLnBrk="1" hangingPunct="1"/>
            <a:endParaRPr lang="en-US"/>
          </a:p>
        </p:txBody>
      </p:sp>
      <p:sp>
        <p:nvSpPr>
          <p:cNvPr id="30723" name="Subtitle 2"/>
          <p:cNvSpPr>
            <a:spLocks noGrp="1"/>
          </p:cNvSpPr>
          <p:nvPr>
            <p:ph type="subTitle" idx="1"/>
          </p:nvPr>
        </p:nvSpPr>
        <p:spPr>
          <a:xfrm>
            <a:off x="1827213" y="3886200"/>
            <a:ext cx="8537575" cy="1752600"/>
          </a:xfrm>
        </p:spPr>
        <p:txBody>
          <a:bodyPr/>
          <a:lstStyle/>
          <a:p>
            <a:pPr eaLnBrk="1" hangingPunct="1"/>
            <a:endParaRPr lang="en-US"/>
          </a:p>
        </p:txBody>
      </p:sp>
      <p:pic>
        <p:nvPicPr>
          <p:cNvPr id="30724" name="Picture 2" descr="http://www.global-visiontech.com/wp-content/uploads/2011/11/web-development.png"/>
          <p:cNvPicPr>
            <a:picLocks noChangeAspect="1" noChangeArrowheads="1"/>
          </p:cNvPicPr>
          <p:nvPr/>
        </p:nvPicPr>
        <p:blipFill>
          <a:blip r:embed="rId2"/>
          <a:srcRect/>
          <a:stretch>
            <a:fillRect/>
          </a:stretch>
        </p:blipFill>
        <p:spPr bwMode="auto">
          <a:xfrm>
            <a:off x="0" y="914400"/>
            <a:ext cx="12192000" cy="59436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ctrTitle"/>
          </p:nvPr>
        </p:nvSpPr>
        <p:spPr>
          <a:xfrm>
            <a:off x="990600" y="914400"/>
            <a:ext cx="9906000" cy="1295400"/>
          </a:xfrm>
        </p:spPr>
        <p:txBody>
          <a:bodyPr/>
          <a:lstStyle/>
          <a:p>
            <a:pPr eaLnBrk="1" hangingPunct="1"/>
            <a:r>
              <a:rPr lang="en-US" sz="4800" b="1"/>
              <a:t>What we will be studying</a:t>
            </a:r>
          </a:p>
        </p:txBody>
      </p:sp>
      <p:sp>
        <p:nvSpPr>
          <p:cNvPr id="31747" name="Subtitle 2"/>
          <p:cNvSpPr>
            <a:spLocks noGrp="1"/>
          </p:cNvSpPr>
          <p:nvPr>
            <p:ph type="subTitle" idx="1"/>
          </p:nvPr>
        </p:nvSpPr>
        <p:spPr>
          <a:xfrm>
            <a:off x="2362200" y="2362200"/>
            <a:ext cx="6781800" cy="2438400"/>
          </a:xfrm>
        </p:spPr>
        <p:txBody>
          <a:bodyPr/>
          <a:lstStyle/>
          <a:p>
            <a:pPr algn="l" eaLnBrk="1" hangingPunct="1">
              <a:buFont typeface="Wingdings" pitchFamily="2" charset="2"/>
              <a:buChar char="Ø"/>
            </a:pPr>
            <a:r>
              <a:rPr lang="en-US" sz="4400"/>
              <a:t> HTML 5</a:t>
            </a:r>
          </a:p>
          <a:p>
            <a:pPr algn="l" eaLnBrk="1" hangingPunct="1">
              <a:buFont typeface="Wingdings" pitchFamily="2" charset="2"/>
              <a:buChar char="Ø"/>
            </a:pPr>
            <a:r>
              <a:rPr lang="en-US" sz="4400"/>
              <a:t> CSS</a:t>
            </a:r>
          </a:p>
          <a:p>
            <a:pPr algn="l" eaLnBrk="1" hangingPunct="1">
              <a:buFont typeface="Wingdings" pitchFamily="2" charset="2"/>
              <a:buChar char="Ø"/>
            </a:pPr>
            <a:r>
              <a:rPr lang="en-US" sz="4400"/>
              <a:t> Java Script</a:t>
            </a:r>
          </a:p>
          <a:p>
            <a:pPr algn="l" eaLnBrk="1" hangingPunct="1"/>
            <a:endParaRPr lang="en-US" sz="4400"/>
          </a:p>
          <a:p>
            <a:pPr algn="l" eaLnBrk="1" hangingPunct="1"/>
            <a:r>
              <a:rPr lang="en-US" sz="440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ctrTitle"/>
          </p:nvPr>
        </p:nvSpPr>
        <p:spPr>
          <a:xfrm>
            <a:off x="838200" y="838200"/>
            <a:ext cx="10364788" cy="1471613"/>
          </a:xfrm>
        </p:spPr>
        <p:txBody>
          <a:bodyPr/>
          <a:lstStyle/>
          <a:p>
            <a:pPr eaLnBrk="1" hangingPunct="1"/>
            <a:r>
              <a:rPr lang="en-US" b="1" u="sng"/>
              <a:t>COURSE OUTCOME</a:t>
            </a:r>
          </a:p>
        </p:txBody>
      </p:sp>
      <p:sp>
        <p:nvSpPr>
          <p:cNvPr id="32771" name="Subtitle 2"/>
          <p:cNvSpPr>
            <a:spLocks noGrp="1"/>
          </p:cNvSpPr>
          <p:nvPr>
            <p:ph type="subTitle" idx="1"/>
          </p:nvPr>
        </p:nvSpPr>
        <p:spPr>
          <a:xfrm>
            <a:off x="457200" y="2209800"/>
            <a:ext cx="11277600" cy="1751013"/>
          </a:xfrm>
        </p:spPr>
        <p:txBody>
          <a:bodyPr/>
          <a:lstStyle/>
          <a:p>
            <a:pPr algn="just" eaLnBrk="1" hangingPunct="1"/>
            <a:r>
              <a:rPr lang="en-US"/>
              <a:t>• Use current techniques, skills, and methods necessary for Web Designing.</a:t>
            </a:r>
          </a:p>
          <a:p>
            <a:pPr algn="just" eaLnBrk="1" hangingPunct="1"/>
            <a:r>
              <a:rPr lang="en-US"/>
              <a:t>• Design and implement responsive web pages with the help of CSS and Javascript.</a:t>
            </a:r>
          </a:p>
          <a:p>
            <a:pPr algn="just" eaLnBrk="1" hangingPunct="1"/>
            <a:r>
              <a:rPr lang="en-US"/>
              <a:t>• Create personal or business webpages following current industry standards using HTML5 technologies.</a:t>
            </a:r>
          </a:p>
          <a:p>
            <a:pPr algn="just" eaLnBrk="1" hangingPunct="1"/>
            <a:r>
              <a:rPr lang="en-US"/>
              <a:t>• Apply web programming principles to create an interactive website.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ctrTitle"/>
          </p:nvPr>
        </p:nvSpPr>
        <p:spPr>
          <a:xfrm>
            <a:off x="762000" y="381000"/>
            <a:ext cx="10364788" cy="1471613"/>
          </a:xfrm>
        </p:spPr>
        <p:txBody>
          <a:bodyPr/>
          <a:lstStyle/>
          <a:p>
            <a:pPr eaLnBrk="1" hangingPunct="1"/>
            <a:r>
              <a:rPr lang="en-US" sz="7200" b="1"/>
              <a:t>HTML</a:t>
            </a:r>
          </a:p>
        </p:txBody>
      </p:sp>
      <p:sp>
        <p:nvSpPr>
          <p:cNvPr id="33795" name="Subtitle 2"/>
          <p:cNvSpPr>
            <a:spLocks noGrp="1"/>
          </p:cNvSpPr>
          <p:nvPr>
            <p:ph type="subTitle" idx="1"/>
          </p:nvPr>
        </p:nvSpPr>
        <p:spPr>
          <a:xfrm>
            <a:off x="304800" y="1905000"/>
            <a:ext cx="11582400" cy="3657600"/>
          </a:xfrm>
        </p:spPr>
        <p:txBody>
          <a:bodyPr/>
          <a:lstStyle/>
          <a:p>
            <a:pPr algn="just" eaLnBrk="1" hangingPunct="1">
              <a:buFont typeface="Wingdings" pitchFamily="2" charset="2"/>
              <a:buChar char="Ø"/>
            </a:pPr>
            <a:r>
              <a:rPr lang="en-US"/>
              <a:t> HTML stands for </a:t>
            </a:r>
            <a:r>
              <a:rPr lang="en-US" b="1"/>
              <a:t>H</a:t>
            </a:r>
            <a:r>
              <a:rPr lang="en-US"/>
              <a:t>yper </a:t>
            </a:r>
            <a:r>
              <a:rPr lang="en-US" b="1"/>
              <a:t>T</a:t>
            </a:r>
            <a:r>
              <a:rPr lang="en-US"/>
              <a:t>ext </a:t>
            </a:r>
            <a:r>
              <a:rPr lang="en-US" b="1"/>
              <a:t>M</a:t>
            </a:r>
            <a:r>
              <a:rPr lang="en-US"/>
              <a:t>arkup </a:t>
            </a:r>
            <a:r>
              <a:rPr lang="en-US" b="1"/>
              <a:t>L</a:t>
            </a:r>
            <a:r>
              <a:rPr lang="en-US"/>
              <a:t>anguage, which is the most widely used language on Web to develop web pages.</a:t>
            </a:r>
          </a:p>
          <a:p>
            <a:pPr algn="just" eaLnBrk="1" hangingPunct="1"/>
            <a:endParaRPr lang="en-US" sz="1400"/>
          </a:p>
          <a:p>
            <a:pPr algn="just" eaLnBrk="1" hangingPunct="1">
              <a:buFont typeface="Wingdings" pitchFamily="2" charset="2"/>
              <a:buChar char="Ø"/>
            </a:pPr>
            <a:r>
              <a:rPr lang="en-US"/>
              <a:t> HTML was created by Berners-Lee in late 1991 but "HTML 2.0" was the first standard HTML specification which was published in 1995. HTML 4.01 was a major version of HTML and it was published in late 1999. Though HTML 4.01 version is widely used but currently we are having HTML-5 version which is an extension to HTML 4.01, and this version was published in 2012.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a:p>
        </p:txBody>
      </p:sp>
      <p:sp>
        <p:nvSpPr>
          <p:cNvPr id="16387" name="Content Placeholder 2"/>
          <p:cNvSpPr>
            <a:spLocks noGrp="1"/>
          </p:cNvSpPr>
          <p:nvPr>
            <p:ph idx="1"/>
          </p:nvPr>
        </p:nvSpPr>
        <p:spPr/>
        <p:txBody>
          <a:bodyPr/>
          <a:lstStyle/>
          <a:p>
            <a:endParaRPr lang="en-US"/>
          </a:p>
        </p:txBody>
      </p:sp>
      <p:pic>
        <p:nvPicPr>
          <p:cNvPr id="16388" name="Content Placeholder 4" descr="RBT.pptx.jpg"/>
          <p:cNvPicPr>
            <a:picLocks noChangeAspect="1"/>
          </p:cNvPicPr>
          <p:nvPr/>
        </p:nvPicPr>
        <p:blipFill>
          <a:blip r:embed="rId2"/>
          <a:srcRect/>
          <a:stretch>
            <a:fillRect/>
          </a:stretch>
        </p:blipFill>
        <p:spPr bwMode="auto">
          <a:xfrm>
            <a:off x="1066800" y="381000"/>
            <a:ext cx="9906000" cy="58674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914400" y="762000"/>
            <a:ext cx="10364788" cy="1471613"/>
          </a:xfrm>
        </p:spPr>
        <p:txBody>
          <a:bodyPr/>
          <a:lstStyle/>
          <a:p>
            <a:pPr eaLnBrk="1" hangingPunct="1"/>
            <a:r>
              <a:rPr lang="en-US" sz="7200" b="1"/>
              <a:t>HTML</a:t>
            </a:r>
            <a:endParaRPr lang="en-US"/>
          </a:p>
        </p:txBody>
      </p:sp>
      <p:sp>
        <p:nvSpPr>
          <p:cNvPr id="34819" name="Subtitle 2"/>
          <p:cNvSpPr>
            <a:spLocks noGrp="1"/>
          </p:cNvSpPr>
          <p:nvPr>
            <p:ph type="subTitle" idx="1"/>
          </p:nvPr>
        </p:nvSpPr>
        <p:spPr>
          <a:xfrm>
            <a:off x="609600" y="2362200"/>
            <a:ext cx="10972800" cy="3733800"/>
          </a:xfrm>
        </p:spPr>
        <p:txBody>
          <a:bodyPr/>
          <a:lstStyle/>
          <a:p>
            <a:pPr algn="just" eaLnBrk="1" hangingPunct="1">
              <a:buFont typeface="Wingdings" pitchFamily="2" charset="2"/>
              <a:buChar char="Ø"/>
            </a:pPr>
            <a:r>
              <a:rPr lang="en-US" b="1"/>
              <a:t> Hypertext</a:t>
            </a:r>
            <a:r>
              <a:rPr lang="en-US"/>
              <a:t> refers to the way in which Web pages (HTML documents) are linked together. Thus the link available on a webpage are called Hypertext.</a:t>
            </a:r>
          </a:p>
          <a:p>
            <a:pPr algn="just" eaLnBrk="1" hangingPunct="1">
              <a:buFont typeface="Wingdings" pitchFamily="2" charset="2"/>
              <a:buChar char="Ø"/>
            </a:pPr>
            <a:r>
              <a:rPr lang="en-US"/>
              <a:t> As its name suggests, HTML is a </a:t>
            </a:r>
            <a:r>
              <a:rPr lang="en-US" b="1"/>
              <a:t>Markup Language</a:t>
            </a:r>
            <a:r>
              <a:rPr lang="en-US"/>
              <a:t> which means you use HTML to simply "mark up" a text document with tags that tell a Web browser how to structure it to display.</a:t>
            </a:r>
          </a:p>
          <a:p>
            <a:pPr algn="just" eaLnBrk="1" hangingPunct="1"/>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a:xfrm>
            <a:off x="914400" y="533400"/>
            <a:ext cx="10364788" cy="990600"/>
          </a:xfrm>
        </p:spPr>
        <p:txBody>
          <a:bodyPr/>
          <a:lstStyle/>
          <a:p>
            <a:pPr eaLnBrk="1" hangingPunct="1"/>
            <a:r>
              <a:rPr lang="en-US" sz="4400" b="1"/>
              <a:t>HTML document structure</a:t>
            </a:r>
          </a:p>
        </p:txBody>
      </p:sp>
      <p:sp>
        <p:nvSpPr>
          <p:cNvPr id="35843" name="Subtitle 2"/>
          <p:cNvSpPr>
            <a:spLocks noGrp="1"/>
          </p:cNvSpPr>
          <p:nvPr>
            <p:ph type="subTitle" idx="1"/>
          </p:nvPr>
        </p:nvSpPr>
        <p:spPr>
          <a:xfrm>
            <a:off x="1752600" y="1524000"/>
            <a:ext cx="8535988" cy="1751013"/>
          </a:xfrm>
        </p:spPr>
        <p:txBody>
          <a:bodyPr/>
          <a:lstStyle/>
          <a:p>
            <a:pPr algn="l" eaLnBrk="1" hangingPunct="1"/>
            <a:r>
              <a:rPr lang="en-US" sz="2500"/>
              <a:t>&lt;!DOCTYPE html&gt;</a:t>
            </a:r>
            <a:br>
              <a:rPr lang="en-US" sz="2500"/>
            </a:br>
            <a:r>
              <a:rPr lang="en-US" sz="2500"/>
              <a:t>&lt;html&gt;</a:t>
            </a:r>
          </a:p>
          <a:p>
            <a:pPr algn="l" eaLnBrk="1" hangingPunct="1"/>
            <a:br>
              <a:rPr lang="en-US" sz="2500"/>
            </a:br>
            <a:r>
              <a:rPr lang="en-US" sz="2500"/>
              <a:t>&lt;head&gt;</a:t>
            </a:r>
            <a:br>
              <a:rPr lang="en-US" sz="2500"/>
            </a:br>
            <a:r>
              <a:rPr lang="en-US" sz="2500"/>
              <a:t>&lt;title&gt;Page Title&lt;/title&gt;</a:t>
            </a:r>
            <a:br>
              <a:rPr lang="en-US" sz="2500"/>
            </a:br>
            <a:r>
              <a:rPr lang="en-US" sz="2500"/>
              <a:t>&lt;/head&gt;</a:t>
            </a:r>
            <a:br>
              <a:rPr lang="en-US" sz="2500"/>
            </a:br>
            <a:r>
              <a:rPr lang="en-US" sz="2500"/>
              <a:t>&lt;body&gt;</a:t>
            </a:r>
            <a:br>
              <a:rPr lang="en-US" sz="2500"/>
            </a:br>
            <a:br>
              <a:rPr lang="en-US" sz="2500"/>
            </a:br>
            <a:r>
              <a:rPr lang="en-US" sz="2500"/>
              <a:t>&lt;h1&gt;My First Heading&lt;/h1&gt;</a:t>
            </a:r>
            <a:br>
              <a:rPr lang="en-US" sz="2500"/>
            </a:br>
            <a:r>
              <a:rPr lang="en-US" sz="2500"/>
              <a:t>&lt;p&gt;My first paragraph.&lt;/p&gt;</a:t>
            </a:r>
            <a:br>
              <a:rPr lang="en-US" sz="2500"/>
            </a:br>
            <a:br>
              <a:rPr lang="en-US" sz="2500"/>
            </a:br>
            <a:r>
              <a:rPr lang="en-US" sz="2500"/>
              <a:t>&lt;/body&gt;</a:t>
            </a:r>
            <a:br>
              <a:rPr lang="en-US" sz="2500"/>
            </a:br>
            <a:r>
              <a:rPr lang="en-US" sz="2500"/>
              <a:t>&lt;/html&gt; </a:t>
            </a:r>
          </a:p>
          <a:p>
            <a:pPr algn="l" eaLnBrk="1" hangingPunct="1"/>
            <a:endParaRPr lang="en-US" sz="25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56866314"/>
              </p:ext>
            </p:extLst>
          </p:nvPr>
        </p:nvGraphicFramePr>
        <p:xfrm>
          <a:off x="838200" y="719138"/>
          <a:ext cx="10363200" cy="5910264"/>
        </p:xfrm>
        <a:graphic>
          <a:graphicData uri="http://schemas.openxmlformats.org/drawingml/2006/table">
            <a:tbl>
              <a:tblPr/>
              <a:tblGrid>
                <a:gridCol w="2362201">
                  <a:extLst>
                    <a:ext uri="{9D8B030D-6E8A-4147-A177-3AD203B41FA5}">
                      <a16:colId xmlns:a16="http://schemas.microsoft.com/office/drawing/2014/main" val="20000"/>
                    </a:ext>
                  </a:extLst>
                </a:gridCol>
                <a:gridCol w="8000999">
                  <a:extLst>
                    <a:ext uri="{9D8B030D-6E8A-4147-A177-3AD203B41FA5}">
                      <a16:colId xmlns:a16="http://schemas.microsoft.com/office/drawing/2014/main" val="20001"/>
                    </a:ext>
                  </a:extLst>
                </a:gridCol>
              </a:tblGrid>
              <a:tr h="557065">
                <a:tc>
                  <a:txBody>
                    <a:bodyPr/>
                    <a:lstStyle/>
                    <a:p>
                      <a:r>
                        <a:rPr lang="en-US" sz="3000" b="1" dirty="0"/>
                        <a:t>Tag</a:t>
                      </a:r>
                    </a:p>
                  </a:txBody>
                  <a:tcPr marL="83364" marR="83364" marT="41686" marB="41686" anchor="ctr">
                    <a:lnL>
                      <a:noFill/>
                    </a:lnL>
                    <a:lnR>
                      <a:noFill/>
                    </a:lnR>
                    <a:lnT>
                      <a:noFill/>
                    </a:lnT>
                    <a:lnB>
                      <a:noFill/>
                    </a:lnB>
                  </a:tcPr>
                </a:tc>
                <a:tc>
                  <a:txBody>
                    <a:bodyPr/>
                    <a:lstStyle/>
                    <a:p>
                      <a:r>
                        <a:rPr lang="en-US" sz="3000" b="1" dirty="0"/>
                        <a:t>Description</a:t>
                      </a:r>
                    </a:p>
                  </a:txBody>
                  <a:tcPr marL="83364" marR="83364" marT="41686" marB="41686" anchor="ctr">
                    <a:lnL>
                      <a:noFill/>
                    </a:lnL>
                    <a:lnR>
                      <a:noFill/>
                    </a:lnR>
                    <a:lnT>
                      <a:noFill/>
                    </a:lnT>
                    <a:lnB>
                      <a:noFill/>
                    </a:lnB>
                  </a:tcPr>
                </a:tc>
                <a:extLst>
                  <a:ext uri="{0D108BD9-81ED-4DB2-BD59-A6C34878D82A}">
                    <a16:rowId xmlns:a16="http://schemas.microsoft.com/office/drawing/2014/main" val="10000"/>
                  </a:ext>
                </a:extLst>
              </a:tr>
              <a:tr h="601363">
                <a:tc>
                  <a:txBody>
                    <a:bodyPr/>
                    <a:lstStyle/>
                    <a:p>
                      <a:r>
                        <a:rPr lang="en-US" sz="2000" b="1"/>
                        <a:t>&lt;!DOCTYPE...&gt;</a:t>
                      </a:r>
                    </a:p>
                  </a:txBody>
                  <a:tcPr marL="83364" marR="83364" marT="41686" marB="41686" anchor="ctr">
                    <a:lnL>
                      <a:noFill/>
                    </a:lnL>
                    <a:lnR>
                      <a:noFill/>
                    </a:lnR>
                    <a:lnT>
                      <a:noFill/>
                    </a:lnT>
                    <a:lnB>
                      <a:noFill/>
                    </a:lnB>
                  </a:tcPr>
                </a:tc>
                <a:tc>
                  <a:txBody>
                    <a:bodyPr/>
                    <a:lstStyle/>
                    <a:p>
                      <a:r>
                        <a:rPr lang="en-US" sz="2000"/>
                        <a:t>This tag defines the document type and HTML version.</a:t>
                      </a:r>
                    </a:p>
                  </a:txBody>
                  <a:tcPr marL="83364" marR="83364" marT="41686" marB="41686" anchor="ctr">
                    <a:lnL>
                      <a:noFill/>
                    </a:lnL>
                    <a:lnR>
                      <a:noFill/>
                    </a:lnR>
                    <a:lnT>
                      <a:noFill/>
                    </a:lnT>
                    <a:lnB>
                      <a:noFill/>
                    </a:lnB>
                  </a:tcPr>
                </a:tc>
                <a:extLst>
                  <a:ext uri="{0D108BD9-81ED-4DB2-BD59-A6C34878D82A}">
                    <a16:rowId xmlns:a16="http://schemas.microsoft.com/office/drawing/2014/main" val="10001"/>
                  </a:ext>
                </a:extLst>
              </a:tr>
              <a:tr h="1632269">
                <a:tc>
                  <a:txBody>
                    <a:bodyPr/>
                    <a:lstStyle/>
                    <a:p>
                      <a:r>
                        <a:rPr lang="en-US" sz="2000" b="1" dirty="0"/>
                        <a:t>&lt;html&gt;</a:t>
                      </a:r>
                    </a:p>
                  </a:txBody>
                  <a:tcPr marL="83364" marR="83364" marT="41686" marB="41686" anchor="ctr">
                    <a:lnL>
                      <a:noFill/>
                    </a:lnL>
                    <a:lnR>
                      <a:noFill/>
                    </a:lnR>
                    <a:lnT>
                      <a:noFill/>
                    </a:lnT>
                    <a:lnB>
                      <a:noFill/>
                    </a:lnB>
                  </a:tcPr>
                </a:tc>
                <a:tc>
                  <a:txBody>
                    <a:bodyPr/>
                    <a:lstStyle/>
                    <a:p>
                      <a:r>
                        <a:rPr lang="en-US" sz="2000" dirty="0"/>
                        <a:t>This tag encloses the complete HTML document and mainly comprises of document header which is represented by </a:t>
                      </a:r>
                      <a:r>
                        <a:rPr lang="en-US" sz="2000" b="1" dirty="0"/>
                        <a:t>&lt;head&gt;...&lt;/head&gt;</a:t>
                      </a:r>
                      <a:r>
                        <a:rPr lang="en-US" sz="2000" dirty="0"/>
                        <a:t> and document body which is represented by </a:t>
                      </a:r>
                      <a:r>
                        <a:rPr lang="en-US" sz="2000" b="1" dirty="0"/>
                        <a:t>&lt;body&gt;...&lt;/body&gt;</a:t>
                      </a:r>
                      <a:r>
                        <a:rPr lang="en-US" sz="2000" dirty="0"/>
                        <a:t> tags.</a:t>
                      </a:r>
                    </a:p>
                  </a:txBody>
                  <a:tcPr marL="83364" marR="83364" marT="41686" marB="41686" anchor="ctr">
                    <a:lnL>
                      <a:noFill/>
                    </a:lnL>
                    <a:lnR>
                      <a:noFill/>
                    </a:lnR>
                    <a:lnT>
                      <a:noFill/>
                    </a:lnT>
                    <a:lnB>
                      <a:noFill/>
                    </a:lnB>
                  </a:tcPr>
                </a:tc>
                <a:extLst>
                  <a:ext uri="{0D108BD9-81ED-4DB2-BD59-A6C34878D82A}">
                    <a16:rowId xmlns:a16="http://schemas.microsoft.com/office/drawing/2014/main" val="10002"/>
                  </a:ext>
                </a:extLst>
              </a:tr>
              <a:tr h="859089">
                <a:tc>
                  <a:txBody>
                    <a:bodyPr/>
                    <a:lstStyle/>
                    <a:p>
                      <a:r>
                        <a:rPr lang="en-US" sz="2000" b="1"/>
                        <a:t>&lt;head&gt;</a:t>
                      </a:r>
                    </a:p>
                  </a:txBody>
                  <a:tcPr marL="83364" marR="83364" marT="41686" marB="41686" anchor="ctr">
                    <a:lnL>
                      <a:noFill/>
                    </a:lnL>
                    <a:lnR>
                      <a:noFill/>
                    </a:lnR>
                    <a:lnT>
                      <a:noFill/>
                    </a:lnT>
                    <a:lnB>
                      <a:noFill/>
                    </a:lnB>
                  </a:tcPr>
                </a:tc>
                <a:tc>
                  <a:txBody>
                    <a:bodyPr/>
                    <a:lstStyle/>
                    <a:p>
                      <a:r>
                        <a:rPr lang="en-US" sz="2000" dirty="0"/>
                        <a:t>This tag represents the document's header which can keep other HTML tags like &lt;title&gt;, &lt;link&gt; etc.</a:t>
                      </a:r>
                    </a:p>
                  </a:txBody>
                  <a:tcPr marL="83364" marR="83364" marT="41686" marB="41686" anchor="ctr">
                    <a:lnL>
                      <a:noFill/>
                    </a:lnL>
                    <a:lnR>
                      <a:noFill/>
                    </a:lnR>
                    <a:lnT>
                      <a:noFill/>
                    </a:lnT>
                    <a:lnB>
                      <a:noFill/>
                    </a:lnB>
                  </a:tcPr>
                </a:tc>
                <a:extLst>
                  <a:ext uri="{0D108BD9-81ED-4DB2-BD59-A6C34878D82A}">
                    <a16:rowId xmlns:a16="http://schemas.microsoft.com/office/drawing/2014/main" val="10003"/>
                  </a:ext>
                </a:extLst>
              </a:tr>
              <a:tr h="601363">
                <a:tc>
                  <a:txBody>
                    <a:bodyPr/>
                    <a:lstStyle/>
                    <a:p>
                      <a:r>
                        <a:rPr lang="en-US" sz="2000" b="1"/>
                        <a:t>&lt;title&gt;</a:t>
                      </a:r>
                    </a:p>
                  </a:txBody>
                  <a:tcPr marL="83364" marR="83364" marT="41686" marB="41686" anchor="ctr">
                    <a:lnL>
                      <a:noFill/>
                    </a:lnL>
                    <a:lnR>
                      <a:noFill/>
                    </a:lnR>
                    <a:lnT>
                      <a:noFill/>
                    </a:lnT>
                    <a:lnB>
                      <a:noFill/>
                    </a:lnB>
                  </a:tcPr>
                </a:tc>
                <a:tc>
                  <a:txBody>
                    <a:bodyPr/>
                    <a:lstStyle/>
                    <a:p>
                      <a:r>
                        <a:rPr lang="en-US" sz="2000"/>
                        <a:t>The </a:t>
                      </a:r>
                      <a:r>
                        <a:rPr lang="en-US" sz="2000" b="1"/>
                        <a:t>&lt;title&gt;</a:t>
                      </a:r>
                      <a:r>
                        <a:rPr lang="en-US" sz="2000"/>
                        <a:t> tag is used inside the &lt;head&gt; tag to mention the document title.</a:t>
                      </a:r>
                    </a:p>
                  </a:txBody>
                  <a:tcPr marL="83364" marR="83364" marT="41686" marB="41686" anchor="ctr">
                    <a:lnL>
                      <a:noFill/>
                    </a:lnL>
                    <a:lnR>
                      <a:noFill/>
                    </a:lnR>
                    <a:lnT>
                      <a:noFill/>
                    </a:lnT>
                    <a:lnB>
                      <a:noFill/>
                    </a:lnB>
                  </a:tcPr>
                </a:tc>
                <a:extLst>
                  <a:ext uri="{0D108BD9-81ED-4DB2-BD59-A6C34878D82A}">
                    <a16:rowId xmlns:a16="http://schemas.microsoft.com/office/drawing/2014/main" val="10004"/>
                  </a:ext>
                </a:extLst>
              </a:tr>
              <a:tr h="859089">
                <a:tc>
                  <a:txBody>
                    <a:bodyPr/>
                    <a:lstStyle/>
                    <a:p>
                      <a:r>
                        <a:rPr lang="en-US" sz="2000" b="1"/>
                        <a:t>&lt;body&gt;</a:t>
                      </a:r>
                    </a:p>
                  </a:txBody>
                  <a:tcPr marL="83364" marR="83364" marT="41686" marB="41686" anchor="ctr">
                    <a:lnL>
                      <a:noFill/>
                    </a:lnL>
                    <a:lnR>
                      <a:noFill/>
                    </a:lnR>
                    <a:lnT>
                      <a:noFill/>
                    </a:lnT>
                    <a:lnB>
                      <a:noFill/>
                    </a:lnB>
                  </a:tcPr>
                </a:tc>
                <a:tc>
                  <a:txBody>
                    <a:bodyPr/>
                    <a:lstStyle/>
                    <a:p>
                      <a:r>
                        <a:rPr lang="en-US" sz="2000"/>
                        <a:t>This tag represents the document's body which keeps other HTML tags like &lt;h1&gt;, &lt;div&gt;, &lt;p&gt; etc.</a:t>
                      </a:r>
                    </a:p>
                  </a:txBody>
                  <a:tcPr marL="83364" marR="83364" marT="41686" marB="41686" anchor="ctr">
                    <a:lnL>
                      <a:noFill/>
                    </a:lnL>
                    <a:lnR>
                      <a:noFill/>
                    </a:lnR>
                    <a:lnT>
                      <a:noFill/>
                    </a:lnT>
                    <a:lnB>
                      <a:noFill/>
                    </a:lnB>
                  </a:tcPr>
                </a:tc>
                <a:extLst>
                  <a:ext uri="{0D108BD9-81ED-4DB2-BD59-A6C34878D82A}">
                    <a16:rowId xmlns:a16="http://schemas.microsoft.com/office/drawing/2014/main" val="10005"/>
                  </a:ext>
                </a:extLst>
              </a:tr>
              <a:tr h="400013">
                <a:tc>
                  <a:txBody>
                    <a:bodyPr/>
                    <a:lstStyle/>
                    <a:p>
                      <a:r>
                        <a:rPr lang="en-US" sz="2000" b="1"/>
                        <a:t>&lt;h1&gt;</a:t>
                      </a:r>
                    </a:p>
                  </a:txBody>
                  <a:tcPr marL="83364" marR="83364" marT="41686" marB="41686" anchor="ctr">
                    <a:lnL>
                      <a:noFill/>
                    </a:lnL>
                    <a:lnR>
                      <a:noFill/>
                    </a:lnR>
                    <a:lnT>
                      <a:noFill/>
                    </a:lnT>
                    <a:lnB>
                      <a:noFill/>
                    </a:lnB>
                  </a:tcPr>
                </a:tc>
                <a:tc>
                  <a:txBody>
                    <a:bodyPr/>
                    <a:lstStyle/>
                    <a:p>
                      <a:r>
                        <a:rPr lang="en-US" sz="2000"/>
                        <a:t>This tag represents the heading.</a:t>
                      </a:r>
                    </a:p>
                  </a:txBody>
                  <a:tcPr marL="83364" marR="83364" marT="41686" marB="41686" anchor="ctr">
                    <a:lnL>
                      <a:noFill/>
                    </a:lnL>
                    <a:lnR>
                      <a:noFill/>
                    </a:lnR>
                    <a:lnT>
                      <a:noFill/>
                    </a:lnT>
                    <a:lnB>
                      <a:noFill/>
                    </a:lnB>
                  </a:tcPr>
                </a:tc>
                <a:extLst>
                  <a:ext uri="{0D108BD9-81ED-4DB2-BD59-A6C34878D82A}">
                    <a16:rowId xmlns:a16="http://schemas.microsoft.com/office/drawing/2014/main" val="10006"/>
                  </a:ext>
                </a:extLst>
              </a:tr>
              <a:tr h="400013">
                <a:tc>
                  <a:txBody>
                    <a:bodyPr/>
                    <a:lstStyle/>
                    <a:p>
                      <a:r>
                        <a:rPr lang="en-US" sz="2000" b="1" dirty="0"/>
                        <a:t>&lt;p&gt;</a:t>
                      </a:r>
                    </a:p>
                  </a:txBody>
                  <a:tcPr marL="83364" marR="83364" marT="41686" marB="41686" anchor="ctr">
                    <a:lnL>
                      <a:noFill/>
                    </a:lnL>
                    <a:lnR>
                      <a:noFill/>
                    </a:lnR>
                    <a:lnT>
                      <a:noFill/>
                    </a:lnT>
                    <a:lnB>
                      <a:noFill/>
                    </a:lnB>
                  </a:tcPr>
                </a:tc>
                <a:tc>
                  <a:txBody>
                    <a:bodyPr/>
                    <a:lstStyle/>
                    <a:p>
                      <a:r>
                        <a:rPr lang="en-US" sz="2000" dirty="0"/>
                        <a:t>This tag represents a paragraph.</a:t>
                      </a:r>
                    </a:p>
                  </a:txBody>
                  <a:tcPr marL="83364" marR="83364" marT="41686" marB="41686" anchor="ctr">
                    <a:lnL>
                      <a:noFill/>
                    </a:lnL>
                    <a:lnR>
                      <a:noFill/>
                    </a:lnR>
                    <a:lnT>
                      <a:noFill/>
                    </a:lnT>
                    <a:lnB>
                      <a:noFill/>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ctrTitle"/>
          </p:nvPr>
        </p:nvSpPr>
        <p:spPr>
          <a:xfrm>
            <a:off x="838200" y="1295400"/>
            <a:ext cx="10364788" cy="1471613"/>
          </a:xfrm>
        </p:spPr>
        <p:txBody>
          <a:bodyPr/>
          <a:lstStyle/>
          <a:p>
            <a:pPr eaLnBrk="1" hangingPunct="1"/>
            <a:r>
              <a:rPr lang="en-US" b="1"/>
              <a:t>HTML element</a:t>
            </a:r>
            <a:endParaRPr lang="en-US"/>
          </a:p>
        </p:txBody>
      </p:sp>
      <p:sp>
        <p:nvSpPr>
          <p:cNvPr id="37891" name="Subtitle 2"/>
          <p:cNvSpPr>
            <a:spLocks noGrp="1"/>
          </p:cNvSpPr>
          <p:nvPr>
            <p:ph type="subTitle" idx="1"/>
          </p:nvPr>
        </p:nvSpPr>
        <p:spPr>
          <a:xfrm>
            <a:off x="1752600" y="2743200"/>
            <a:ext cx="8535988" cy="1751013"/>
          </a:xfrm>
        </p:spPr>
        <p:txBody>
          <a:bodyPr/>
          <a:lstStyle/>
          <a:p>
            <a:pPr eaLnBrk="1" hangingPunct="1"/>
            <a:r>
              <a:rPr lang="en-US"/>
              <a:t>An </a:t>
            </a:r>
            <a:r>
              <a:rPr lang="en-US" b="1"/>
              <a:t>HTML element</a:t>
            </a:r>
            <a:r>
              <a:rPr lang="en-US"/>
              <a:t> is defined by a starting tag. If the element contains other content, it ends with a closing tag, where the element name is preceded by a forward slash. So here &lt;p&gt;....&lt;/p&gt; is an HTML element, &lt;h1&gt;...&lt;/h1&gt; is another HTML element.</a:t>
            </a:r>
          </a:p>
          <a:p>
            <a:pPr eaLnBrk="1" hangingPunct="1"/>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ctrTitle"/>
          </p:nvPr>
        </p:nvSpPr>
        <p:spPr>
          <a:xfrm>
            <a:off x="838200" y="1295400"/>
            <a:ext cx="10364788" cy="1471613"/>
          </a:xfrm>
        </p:spPr>
        <p:txBody>
          <a:bodyPr/>
          <a:lstStyle/>
          <a:p>
            <a:pPr eaLnBrk="1" hangingPunct="1"/>
            <a:r>
              <a:rPr lang="en-US" b="1"/>
              <a:t>HTML Tag vs. Element</a:t>
            </a:r>
            <a:br>
              <a:rPr lang="en-US" b="1"/>
            </a:br>
            <a:endParaRPr lang="en-US"/>
          </a:p>
        </p:txBody>
      </p:sp>
      <p:sp>
        <p:nvSpPr>
          <p:cNvPr id="38915" name="Subtitle 2"/>
          <p:cNvSpPr>
            <a:spLocks noGrp="1"/>
          </p:cNvSpPr>
          <p:nvPr>
            <p:ph type="subTitle" idx="1"/>
          </p:nvPr>
        </p:nvSpPr>
        <p:spPr>
          <a:xfrm>
            <a:off x="1752600" y="2743200"/>
            <a:ext cx="8535988" cy="1751013"/>
          </a:xfrm>
        </p:spPr>
        <p:txBody>
          <a:bodyPr/>
          <a:lstStyle/>
          <a:p>
            <a:pPr eaLnBrk="1" hangingPunct="1"/>
            <a:r>
              <a:rPr lang="en-US"/>
              <a:t>An HTML element is defined by a </a:t>
            </a:r>
            <a:r>
              <a:rPr lang="en-US" i="1"/>
              <a:t>starting tag</a:t>
            </a:r>
            <a:r>
              <a:rPr lang="en-US"/>
              <a:t>. If the element contains other content, it ends with a </a:t>
            </a:r>
            <a:r>
              <a:rPr lang="en-US" i="1"/>
              <a:t>closing tag</a:t>
            </a:r>
            <a:r>
              <a:rPr lang="en-US"/>
              <a:t>.</a:t>
            </a:r>
          </a:p>
          <a:p>
            <a:pPr eaLnBrk="1" hangingPunct="1"/>
            <a:r>
              <a:rPr lang="en-US"/>
              <a:t>For example &lt;p&gt; is starting tag of a paragraph and &lt;/p&gt; is closing tag of the same paragraph but </a:t>
            </a:r>
            <a:r>
              <a:rPr lang="en-US" b="1"/>
              <a:t>&lt;p&gt;This is paragraph&lt;/p&gt;</a:t>
            </a:r>
            <a:r>
              <a:rPr lang="en-US"/>
              <a:t> is a paragraph element.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ctrTitle"/>
          </p:nvPr>
        </p:nvSpPr>
        <p:spPr>
          <a:xfrm>
            <a:off x="838200" y="381000"/>
            <a:ext cx="10364788" cy="1471613"/>
          </a:xfrm>
        </p:spPr>
        <p:txBody>
          <a:bodyPr/>
          <a:lstStyle/>
          <a:p>
            <a:pPr eaLnBrk="1" hangingPunct="1"/>
            <a:r>
              <a:rPr lang="en-US" b="1"/>
              <a:t>Nested HTML Elements</a:t>
            </a:r>
            <a:br>
              <a:rPr lang="en-US" b="1"/>
            </a:br>
            <a:endParaRPr lang="en-US"/>
          </a:p>
        </p:txBody>
      </p:sp>
      <p:sp>
        <p:nvSpPr>
          <p:cNvPr id="39939" name="Subtitle 2"/>
          <p:cNvSpPr>
            <a:spLocks noGrp="1"/>
          </p:cNvSpPr>
          <p:nvPr>
            <p:ph type="subTitle" idx="1"/>
          </p:nvPr>
        </p:nvSpPr>
        <p:spPr>
          <a:xfrm>
            <a:off x="533400" y="1371600"/>
            <a:ext cx="11353800" cy="1751013"/>
          </a:xfrm>
        </p:spPr>
        <p:txBody>
          <a:bodyPr/>
          <a:lstStyle/>
          <a:p>
            <a:pPr algn="just" eaLnBrk="1" hangingPunct="1"/>
            <a:r>
              <a:rPr lang="en-US"/>
              <a:t>It is very much allowed to keep one HTML element inside another HTML element:</a:t>
            </a:r>
          </a:p>
          <a:p>
            <a:pPr algn="just" eaLnBrk="1" hangingPunct="1"/>
            <a:r>
              <a:rPr lang="en-US" b="1"/>
              <a:t>Example</a:t>
            </a:r>
          </a:p>
          <a:p>
            <a:pPr algn="just" eaLnBrk="1" hangingPunct="1"/>
            <a:r>
              <a:rPr lang="en-US" sz="1800"/>
              <a:t>&lt;!DOCTYPE html&gt; </a:t>
            </a:r>
          </a:p>
          <a:p>
            <a:pPr algn="just" eaLnBrk="1" hangingPunct="1"/>
            <a:r>
              <a:rPr lang="en-US" sz="1800"/>
              <a:t>&lt;html&gt; </a:t>
            </a:r>
          </a:p>
          <a:p>
            <a:pPr algn="just" eaLnBrk="1" hangingPunct="1"/>
            <a:r>
              <a:rPr lang="en-US" sz="1800"/>
              <a:t>&lt;head&gt; &lt;title&gt;Nested Elements Example&lt;/title&gt; &lt;/head&gt; </a:t>
            </a:r>
          </a:p>
          <a:p>
            <a:pPr algn="just" eaLnBrk="1" hangingPunct="1"/>
            <a:r>
              <a:rPr lang="en-US" sz="1800"/>
              <a:t>&lt;body&gt; &lt;h1&gt;This is &lt;i&gt;italic&lt;/i&gt; heading&lt;/h1&gt;</a:t>
            </a:r>
          </a:p>
          <a:p>
            <a:pPr algn="just" eaLnBrk="1" hangingPunct="1"/>
            <a:r>
              <a:rPr lang="en-US" sz="1800"/>
              <a:t> &lt;p&gt;This is &lt;u&gt;underlined&lt;/u&gt; paragraph&lt;/p&gt;</a:t>
            </a:r>
          </a:p>
          <a:p>
            <a:pPr algn="just" eaLnBrk="1" hangingPunct="1"/>
            <a:r>
              <a:rPr lang="en-US" sz="1800"/>
              <a:t> &lt;/body&gt; </a:t>
            </a:r>
          </a:p>
          <a:p>
            <a:pPr algn="just" eaLnBrk="1" hangingPunct="1"/>
            <a:r>
              <a:rPr lang="en-US" sz="1800"/>
              <a:t>&lt;/html&gt;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ctrTitle"/>
          </p:nvPr>
        </p:nvSpPr>
        <p:spPr>
          <a:xfrm>
            <a:off x="762000" y="990600"/>
            <a:ext cx="10364788" cy="1471613"/>
          </a:xfrm>
        </p:spPr>
        <p:txBody>
          <a:bodyPr/>
          <a:lstStyle/>
          <a:p>
            <a:pPr eaLnBrk="1" hangingPunct="1"/>
            <a:r>
              <a:rPr lang="en-US" b="1"/>
              <a:t>Heading Tags</a:t>
            </a:r>
            <a:br>
              <a:rPr lang="en-US" b="1"/>
            </a:br>
            <a:endParaRPr lang="en-US"/>
          </a:p>
        </p:txBody>
      </p:sp>
      <p:sp>
        <p:nvSpPr>
          <p:cNvPr id="40963" name="Subtitle 2"/>
          <p:cNvSpPr>
            <a:spLocks noGrp="1"/>
          </p:cNvSpPr>
          <p:nvPr>
            <p:ph type="subTitle" idx="1"/>
          </p:nvPr>
        </p:nvSpPr>
        <p:spPr>
          <a:xfrm>
            <a:off x="228600" y="2057400"/>
            <a:ext cx="11430000" cy="3124200"/>
          </a:xfrm>
        </p:spPr>
        <p:txBody>
          <a:bodyPr/>
          <a:lstStyle/>
          <a:p>
            <a:pPr eaLnBrk="1" hangingPunct="1"/>
            <a:r>
              <a:rPr lang="en-US"/>
              <a:t>Any document starts with a heading. You can use different sizes for your headings. HTML also has six levels of headings, which use the elements </a:t>
            </a:r>
            <a:r>
              <a:rPr lang="en-US" b="1"/>
              <a:t>&lt;h1&gt;, &lt;h2&gt;, &lt;h3&gt;, &lt;h4&gt;, &lt;h5&gt;, and &lt;h6&gt;</a:t>
            </a:r>
            <a:r>
              <a:rPr lang="en-US"/>
              <a:t>. While displaying any heading, browser adds one line before and one line after that heading.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ctrTitle"/>
          </p:nvPr>
        </p:nvSpPr>
        <p:spPr>
          <a:xfrm>
            <a:off x="914400" y="609600"/>
            <a:ext cx="10364788" cy="838200"/>
          </a:xfrm>
        </p:spPr>
        <p:txBody>
          <a:bodyPr/>
          <a:lstStyle/>
          <a:p>
            <a:pPr eaLnBrk="1" hangingPunct="1"/>
            <a:r>
              <a:rPr lang="en-US" b="1"/>
              <a:t>Example</a:t>
            </a:r>
            <a:br>
              <a:rPr lang="en-US" b="1"/>
            </a:br>
            <a:endParaRPr lang="en-US"/>
          </a:p>
        </p:txBody>
      </p:sp>
      <p:sp>
        <p:nvSpPr>
          <p:cNvPr id="41987" name="Subtitle 2"/>
          <p:cNvSpPr>
            <a:spLocks noGrp="1"/>
          </p:cNvSpPr>
          <p:nvPr>
            <p:ph type="subTitle" idx="1"/>
          </p:nvPr>
        </p:nvSpPr>
        <p:spPr>
          <a:xfrm>
            <a:off x="1828800" y="762000"/>
            <a:ext cx="8535988" cy="1751013"/>
          </a:xfrm>
        </p:spPr>
        <p:txBody>
          <a:bodyPr/>
          <a:lstStyle/>
          <a:p>
            <a:pPr algn="l" eaLnBrk="1" hangingPunct="1"/>
            <a:r>
              <a:rPr lang="en-US" sz="1800"/>
              <a:t>&lt;!DOCTYPE html&gt; </a:t>
            </a:r>
          </a:p>
          <a:p>
            <a:pPr algn="l" eaLnBrk="1" hangingPunct="1"/>
            <a:r>
              <a:rPr lang="en-US" sz="1800"/>
              <a:t>&lt;html&gt; </a:t>
            </a:r>
          </a:p>
          <a:p>
            <a:pPr algn="l" eaLnBrk="1" hangingPunct="1"/>
            <a:r>
              <a:rPr lang="en-US" sz="1800"/>
              <a:t>&lt;head&gt;</a:t>
            </a:r>
          </a:p>
          <a:p>
            <a:pPr algn="l" eaLnBrk="1" hangingPunct="1"/>
            <a:r>
              <a:rPr lang="en-US" sz="1800"/>
              <a:t> &lt;title&gt; Heading Example&lt;/title&gt; </a:t>
            </a:r>
          </a:p>
          <a:p>
            <a:pPr algn="l" eaLnBrk="1" hangingPunct="1"/>
            <a:r>
              <a:rPr lang="en-US" sz="1800"/>
              <a:t>&lt;/head&gt; </a:t>
            </a:r>
          </a:p>
          <a:p>
            <a:pPr algn="l" eaLnBrk="1" hangingPunct="1"/>
            <a:r>
              <a:rPr lang="en-US" sz="1800"/>
              <a:t>&lt;body&gt;  </a:t>
            </a:r>
          </a:p>
          <a:p>
            <a:pPr algn="l" eaLnBrk="1" hangingPunct="1"/>
            <a:r>
              <a:rPr lang="en-US" sz="1800"/>
              <a:t>&lt;h1&gt;This is heading 1&lt;/h1&gt;</a:t>
            </a:r>
          </a:p>
          <a:p>
            <a:pPr algn="l" eaLnBrk="1" hangingPunct="1"/>
            <a:r>
              <a:rPr lang="en-US" sz="1800"/>
              <a:t> &lt;h2&gt;This is heading 2&lt;/h2&gt;</a:t>
            </a:r>
          </a:p>
          <a:p>
            <a:pPr algn="l" eaLnBrk="1" hangingPunct="1"/>
            <a:r>
              <a:rPr lang="en-US" sz="1800"/>
              <a:t> &lt;h3&gt;This is heading 3&lt;/h3&gt; </a:t>
            </a:r>
          </a:p>
          <a:p>
            <a:pPr algn="l" eaLnBrk="1" hangingPunct="1"/>
            <a:r>
              <a:rPr lang="en-US" sz="1800"/>
              <a:t>&lt;h4&gt;This is heading 4&lt;/h4&gt; </a:t>
            </a:r>
          </a:p>
          <a:p>
            <a:pPr algn="l" eaLnBrk="1" hangingPunct="1"/>
            <a:r>
              <a:rPr lang="en-US" sz="1800"/>
              <a:t>&lt;h5&gt;This is heading 5&lt;/h5&gt;</a:t>
            </a:r>
          </a:p>
          <a:p>
            <a:pPr algn="l" eaLnBrk="1" hangingPunct="1"/>
            <a:r>
              <a:rPr lang="en-US" sz="1800"/>
              <a:t> &lt;h6&gt;This is heading 6&lt;/h6&gt; </a:t>
            </a:r>
          </a:p>
          <a:p>
            <a:pPr algn="l" eaLnBrk="1" hangingPunct="1"/>
            <a:r>
              <a:rPr lang="en-US" sz="1800"/>
              <a:t>&lt;/body&gt; </a:t>
            </a:r>
          </a:p>
          <a:p>
            <a:pPr algn="l" eaLnBrk="1" hangingPunct="1"/>
            <a:r>
              <a:rPr lang="en-US" sz="1800"/>
              <a:t>&lt;/html&gt;</a:t>
            </a:r>
            <a:br>
              <a:rPr lang="en-US" sz="1800"/>
            </a:br>
            <a:endParaRPr lang="en-US"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ctrTitle"/>
          </p:nvPr>
        </p:nvSpPr>
        <p:spPr>
          <a:xfrm>
            <a:off x="838200" y="1295400"/>
            <a:ext cx="10364788" cy="1471613"/>
          </a:xfrm>
        </p:spPr>
        <p:txBody>
          <a:bodyPr/>
          <a:lstStyle/>
          <a:p>
            <a:pPr eaLnBrk="1" hangingPunct="1"/>
            <a:r>
              <a:rPr lang="en-US" b="1"/>
              <a:t>Paragraph Tag</a:t>
            </a:r>
            <a:br>
              <a:rPr lang="en-US" b="1"/>
            </a:br>
            <a:endParaRPr lang="en-US"/>
          </a:p>
        </p:txBody>
      </p:sp>
      <p:sp>
        <p:nvSpPr>
          <p:cNvPr id="43011" name="Subtitle 2"/>
          <p:cNvSpPr>
            <a:spLocks noGrp="1"/>
          </p:cNvSpPr>
          <p:nvPr>
            <p:ph type="subTitle" idx="1"/>
          </p:nvPr>
        </p:nvSpPr>
        <p:spPr>
          <a:xfrm>
            <a:off x="1752600" y="2743200"/>
            <a:ext cx="8535988" cy="1751013"/>
          </a:xfrm>
        </p:spPr>
        <p:txBody>
          <a:bodyPr/>
          <a:lstStyle/>
          <a:p>
            <a:pPr eaLnBrk="1" hangingPunct="1"/>
            <a:r>
              <a:rPr lang="en-US"/>
              <a:t>The </a:t>
            </a:r>
            <a:r>
              <a:rPr lang="en-US" b="1"/>
              <a:t>&lt;p&gt;</a:t>
            </a:r>
            <a:r>
              <a:rPr lang="en-US"/>
              <a:t> tag offers a way to structure your text into different paragraphs. Each paragraph of text should go in between an opening &lt;p&gt; and a closing &lt;/p&gt; tag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ctrTitle"/>
          </p:nvPr>
        </p:nvSpPr>
        <p:spPr>
          <a:xfrm>
            <a:off x="838200" y="457200"/>
            <a:ext cx="10364788" cy="762000"/>
          </a:xfrm>
        </p:spPr>
        <p:txBody>
          <a:bodyPr/>
          <a:lstStyle/>
          <a:p>
            <a:pPr eaLnBrk="1" hangingPunct="1"/>
            <a:r>
              <a:rPr lang="en-US" b="1"/>
              <a:t>Example</a:t>
            </a:r>
            <a:endParaRPr lang="en-US"/>
          </a:p>
        </p:txBody>
      </p:sp>
      <p:sp>
        <p:nvSpPr>
          <p:cNvPr id="44035" name="Subtitle 2"/>
          <p:cNvSpPr>
            <a:spLocks noGrp="1"/>
          </p:cNvSpPr>
          <p:nvPr>
            <p:ph type="subTitle" idx="1"/>
          </p:nvPr>
        </p:nvSpPr>
        <p:spPr>
          <a:xfrm>
            <a:off x="1676400" y="1143000"/>
            <a:ext cx="8535988" cy="1751013"/>
          </a:xfrm>
        </p:spPr>
        <p:txBody>
          <a:bodyPr/>
          <a:lstStyle/>
          <a:p>
            <a:pPr algn="l" eaLnBrk="1" hangingPunct="1"/>
            <a:r>
              <a:rPr lang="en-US" sz="1800"/>
              <a:t>&lt;!DOCTYPE html&gt;</a:t>
            </a:r>
          </a:p>
          <a:p>
            <a:pPr algn="l" eaLnBrk="1" hangingPunct="1"/>
            <a:r>
              <a:rPr lang="en-US" sz="1800"/>
              <a:t> &lt;html&gt;</a:t>
            </a:r>
          </a:p>
          <a:p>
            <a:pPr algn="l" eaLnBrk="1" hangingPunct="1"/>
            <a:r>
              <a:rPr lang="en-US" sz="1800"/>
              <a:t> &lt;head&gt;</a:t>
            </a:r>
          </a:p>
          <a:p>
            <a:pPr algn="l" eaLnBrk="1" hangingPunct="1"/>
            <a:r>
              <a:rPr lang="en-US" sz="1800"/>
              <a:t> &lt;title&gt;Paragraph Example&lt;/title&gt; </a:t>
            </a:r>
          </a:p>
          <a:p>
            <a:pPr algn="l" eaLnBrk="1" hangingPunct="1"/>
            <a:r>
              <a:rPr lang="en-US" sz="1800"/>
              <a:t>&lt;/head&gt;</a:t>
            </a:r>
          </a:p>
          <a:p>
            <a:pPr algn="l" eaLnBrk="1" hangingPunct="1"/>
            <a:r>
              <a:rPr lang="en-US" sz="1800"/>
              <a:t> &lt;body&gt;</a:t>
            </a:r>
          </a:p>
          <a:p>
            <a:pPr algn="l" eaLnBrk="1" hangingPunct="1"/>
            <a:r>
              <a:rPr lang="en-US" sz="1800"/>
              <a:t> &lt;p&gt;Here is a first paragraph of text.&lt;/p&gt; </a:t>
            </a:r>
          </a:p>
          <a:p>
            <a:pPr algn="l" eaLnBrk="1" hangingPunct="1"/>
            <a:r>
              <a:rPr lang="en-US" sz="1800"/>
              <a:t>&lt;p&gt;Here is a second paragraph of text.&lt;/p&gt;</a:t>
            </a:r>
          </a:p>
          <a:p>
            <a:pPr algn="l" eaLnBrk="1" hangingPunct="1"/>
            <a:r>
              <a:rPr lang="en-US" sz="1800"/>
              <a:t> &lt;p&gt;Here is a third paragraph of text.&lt;/p&gt; </a:t>
            </a:r>
          </a:p>
          <a:p>
            <a:pPr algn="l" eaLnBrk="1" hangingPunct="1"/>
            <a:r>
              <a:rPr lang="en-US" sz="1800"/>
              <a:t>&lt;/body&gt; </a:t>
            </a:r>
          </a:p>
          <a:p>
            <a:pPr algn="l" eaLnBrk="1" hangingPunct="1"/>
            <a:r>
              <a:rPr lang="en-US" sz="1800"/>
              <a:t>&lt;/html&gt;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Course Objective</a:t>
            </a:r>
          </a:p>
        </p:txBody>
      </p:sp>
      <p:sp>
        <p:nvSpPr>
          <p:cNvPr id="17411" name="Content Placeholder 2"/>
          <p:cNvSpPr>
            <a:spLocks noGrp="1"/>
          </p:cNvSpPr>
          <p:nvPr>
            <p:ph idx="1"/>
          </p:nvPr>
        </p:nvSpPr>
        <p:spPr/>
        <p:txBody>
          <a:bodyPr/>
          <a:lstStyle/>
          <a:p>
            <a:r>
              <a:rPr lang="en-US" sz="2200"/>
              <a:t>CO1 :: Recognize the components, tools, sturucture and tags of HTML, CSS and Javascript.</a:t>
            </a:r>
            <a:br>
              <a:rPr lang="en-US" sz="2200"/>
            </a:br>
            <a:r>
              <a:rPr lang="en-US" sz="2200"/>
              <a:t>CO2 :: Paraphrase the effect of various HTML, CSS tags, properties and combination of them for web page design.</a:t>
            </a:r>
            <a:br>
              <a:rPr lang="en-US" sz="2200"/>
            </a:br>
            <a:r>
              <a:rPr lang="en-US" sz="2200"/>
              <a:t>CO3 :: Apply HTML, CSS and Javascript technologies according to user requirements and observe the output of the web page design.</a:t>
            </a:r>
          </a:p>
          <a:p>
            <a:r>
              <a:rPr lang="en-US" sz="2200"/>
              <a:t>CO4 :: Analyze output of web page after application of different components of HTML, CSS and Javascript as per required in the website development.</a:t>
            </a:r>
            <a:br>
              <a:rPr lang="en-US" sz="2200"/>
            </a:br>
            <a:r>
              <a:rPr lang="en-US" sz="2200"/>
              <a:t>CO5 :: Assess the effectiveness of selected components of HTML, CSS and javascript with desired properties and values for the concerned web based product.</a:t>
            </a:r>
            <a:br>
              <a:rPr lang="en-US" sz="2200"/>
            </a:br>
            <a:r>
              <a:rPr lang="en-US" sz="2200"/>
              <a:t>CO6 :: Construct a project with desired and verified selection of advance components and features of HTML,CSS and Javascript</a:t>
            </a:r>
          </a:p>
          <a:p>
            <a:endParaRPr lang="en-US" sz="2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ctrTitle"/>
          </p:nvPr>
        </p:nvSpPr>
        <p:spPr>
          <a:xfrm>
            <a:off x="838200" y="609600"/>
            <a:ext cx="10364788" cy="1471613"/>
          </a:xfrm>
        </p:spPr>
        <p:txBody>
          <a:bodyPr/>
          <a:lstStyle/>
          <a:p>
            <a:pPr eaLnBrk="1" hangingPunct="1"/>
            <a:r>
              <a:rPr lang="en-US" b="1"/>
              <a:t>Line Break Tag</a:t>
            </a:r>
            <a:br>
              <a:rPr lang="en-US" b="1"/>
            </a:br>
            <a:endParaRPr lang="en-US"/>
          </a:p>
        </p:txBody>
      </p:sp>
      <p:sp>
        <p:nvSpPr>
          <p:cNvPr id="45059" name="Subtitle 2"/>
          <p:cNvSpPr>
            <a:spLocks noGrp="1"/>
          </p:cNvSpPr>
          <p:nvPr>
            <p:ph type="subTitle" idx="1"/>
          </p:nvPr>
        </p:nvSpPr>
        <p:spPr>
          <a:xfrm>
            <a:off x="685800" y="2286000"/>
            <a:ext cx="11125200" cy="2208213"/>
          </a:xfrm>
        </p:spPr>
        <p:txBody>
          <a:bodyPr/>
          <a:lstStyle/>
          <a:p>
            <a:pPr algn="just" eaLnBrk="1" hangingPunct="1"/>
            <a:r>
              <a:rPr lang="en-US"/>
              <a:t>Whenever you use the </a:t>
            </a:r>
            <a:r>
              <a:rPr lang="en-US" b="1"/>
              <a:t>&lt;br /&gt;</a:t>
            </a:r>
            <a:r>
              <a:rPr lang="en-US"/>
              <a:t> element, anything following it starts from the next line. This tag is an example of an </a:t>
            </a:r>
            <a:r>
              <a:rPr lang="en-US" b="1"/>
              <a:t>empty</a:t>
            </a:r>
            <a:r>
              <a:rPr lang="en-US"/>
              <a:t> element, where you do not need opening and closing tags, as there is nothing to go in between them.</a:t>
            </a:r>
          </a:p>
          <a:p>
            <a:pPr algn="just" eaLnBrk="1" hangingPunct="1"/>
            <a:r>
              <a:rPr lang="en-US"/>
              <a:t>The &lt;br /&gt; tag has a space between the characters </a:t>
            </a:r>
            <a:r>
              <a:rPr lang="en-US" b="1"/>
              <a:t>br</a:t>
            </a:r>
            <a:r>
              <a:rPr lang="en-US"/>
              <a:t> and the forward slash. If you omit this space, older browsers will have trouble rendering the line break, while if you miss the forward slash character and just use &lt;br&gt; it is not valid in XHTML</a:t>
            </a:r>
          </a:p>
          <a:p>
            <a:pPr eaLnBrk="1" hangingPunct="1"/>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ctrTitle"/>
          </p:nvPr>
        </p:nvSpPr>
        <p:spPr>
          <a:xfrm>
            <a:off x="838200" y="76200"/>
            <a:ext cx="10364788" cy="1471613"/>
          </a:xfrm>
        </p:spPr>
        <p:txBody>
          <a:bodyPr/>
          <a:lstStyle/>
          <a:p>
            <a:pPr eaLnBrk="1" hangingPunct="1"/>
            <a:r>
              <a:rPr lang="en-US" b="1"/>
              <a:t>Example</a:t>
            </a:r>
            <a:endParaRPr lang="en-US"/>
          </a:p>
        </p:txBody>
      </p:sp>
      <p:sp>
        <p:nvSpPr>
          <p:cNvPr id="46083" name="Subtitle 2"/>
          <p:cNvSpPr>
            <a:spLocks noGrp="1"/>
          </p:cNvSpPr>
          <p:nvPr>
            <p:ph type="subTitle" idx="1"/>
          </p:nvPr>
        </p:nvSpPr>
        <p:spPr>
          <a:xfrm>
            <a:off x="1752600" y="1447800"/>
            <a:ext cx="8535988" cy="1751013"/>
          </a:xfrm>
        </p:spPr>
        <p:txBody>
          <a:bodyPr/>
          <a:lstStyle/>
          <a:p>
            <a:pPr algn="just" eaLnBrk="1" hangingPunct="1"/>
            <a:r>
              <a:rPr lang="en-US" sz="1800"/>
              <a:t>&lt;!DOCTYPE html&gt;</a:t>
            </a:r>
          </a:p>
          <a:p>
            <a:pPr algn="just" eaLnBrk="1" hangingPunct="1"/>
            <a:r>
              <a:rPr lang="en-US" sz="1800"/>
              <a:t> &lt;html&gt; </a:t>
            </a:r>
          </a:p>
          <a:p>
            <a:pPr algn="just" eaLnBrk="1" hangingPunct="1"/>
            <a:r>
              <a:rPr lang="en-US" sz="1800"/>
              <a:t>&lt;head&gt; </a:t>
            </a:r>
          </a:p>
          <a:p>
            <a:pPr algn="just" eaLnBrk="1" hangingPunct="1"/>
            <a:r>
              <a:rPr lang="en-US" sz="1800"/>
              <a:t>&lt;title&gt;Line Break Example&lt;/title&gt;</a:t>
            </a:r>
          </a:p>
          <a:p>
            <a:pPr algn="just" eaLnBrk="1" hangingPunct="1"/>
            <a:r>
              <a:rPr lang="en-US" sz="1800"/>
              <a:t> &lt;/head&gt;</a:t>
            </a:r>
          </a:p>
          <a:p>
            <a:pPr algn="just" eaLnBrk="1" hangingPunct="1"/>
            <a:r>
              <a:rPr lang="en-US" sz="1800"/>
              <a:t> &lt;body&gt; </a:t>
            </a:r>
          </a:p>
          <a:p>
            <a:pPr algn="just" eaLnBrk="1" hangingPunct="1"/>
            <a:r>
              <a:rPr lang="en-US" sz="1800"/>
              <a:t>&lt;p&gt;Hello&lt;br /&gt; </a:t>
            </a:r>
          </a:p>
          <a:p>
            <a:pPr algn="just" eaLnBrk="1" hangingPunct="1"/>
            <a:r>
              <a:rPr lang="en-US" sz="1800"/>
              <a:t>You delivered your assignment ontime.&lt;br /&gt;</a:t>
            </a:r>
          </a:p>
          <a:p>
            <a:pPr algn="just" eaLnBrk="1" hangingPunct="1"/>
            <a:r>
              <a:rPr lang="en-US" sz="1800"/>
              <a:t> Thanks&lt;br /&gt; </a:t>
            </a:r>
          </a:p>
          <a:p>
            <a:pPr algn="just" eaLnBrk="1" hangingPunct="1"/>
            <a:r>
              <a:rPr lang="en-US" sz="1800"/>
              <a:t>Mahnaz &lt;/p&gt; </a:t>
            </a:r>
          </a:p>
          <a:p>
            <a:pPr algn="just" eaLnBrk="1" hangingPunct="1"/>
            <a:r>
              <a:rPr lang="en-US" sz="1800"/>
              <a:t>&lt;/body&gt; </a:t>
            </a:r>
          </a:p>
          <a:p>
            <a:pPr algn="just" eaLnBrk="1" hangingPunct="1"/>
            <a:r>
              <a:rPr lang="en-US" sz="1800"/>
              <a:t>&lt;/html&gt;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ctrTitle"/>
          </p:nvPr>
        </p:nvSpPr>
        <p:spPr>
          <a:xfrm>
            <a:off x="838200" y="1295400"/>
            <a:ext cx="10364788" cy="1471613"/>
          </a:xfrm>
        </p:spPr>
        <p:txBody>
          <a:bodyPr/>
          <a:lstStyle/>
          <a:p>
            <a:pPr eaLnBrk="1" hangingPunct="1"/>
            <a:r>
              <a:rPr lang="en-US" b="1"/>
              <a:t>Centering Content</a:t>
            </a:r>
            <a:br>
              <a:rPr lang="en-US" b="1"/>
            </a:br>
            <a:endParaRPr lang="en-US"/>
          </a:p>
        </p:txBody>
      </p:sp>
      <p:sp>
        <p:nvSpPr>
          <p:cNvPr id="47107" name="Subtitle 2"/>
          <p:cNvSpPr>
            <a:spLocks noGrp="1"/>
          </p:cNvSpPr>
          <p:nvPr>
            <p:ph type="subTitle" idx="1"/>
          </p:nvPr>
        </p:nvSpPr>
        <p:spPr>
          <a:xfrm>
            <a:off x="1752600" y="2743200"/>
            <a:ext cx="8535988" cy="1751013"/>
          </a:xfrm>
        </p:spPr>
        <p:txBody>
          <a:bodyPr/>
          <a:lstStyle/>
          <a:p>
            <a:pPr eaLnBrk="1" hangingPunct="1"/>
            <a:r>
              <a:rPr lang="en-US"/>
              <a:t>You can use </a:t>
            </a:r>
            <a:r>
              <a:rPr lang="en-US" b="1"/>
              <a:t>&lt;center&gt;</a:t>
            </a:r>
            <a:r>
              <a:rPr lang="en-US"/>
              <a:t> tag to put any content in the center of the page or any table cell.</a:t>
            </a:r>
          </a:p>
          <a:p>
            <a:pPr eaLnBrk="1" hangingPunct="1"/>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ctrTitle"/>
          </p:nvPr>
        </p:nvSpPr>
        <p:spPr>
          <a:xfrm>
            <a:off x="838200" y="0"/>
            <a:ext cx="10364788" cy="1471613"/>
          </a:xfrm>
        </p:spPr>
        <p:txBody>
          <a:bodyPr/>
          <a:lstStyle/>
          <a:p>
            <a:pPr eaLnBrk="1" hangingPunct="1"/>
            <a:r>
              <a:rPr lang="en-US" b="1"/>
              <a:t>Example</a:t>
            </a:r>
            <a:endParaRPr lang="en-US"/>
          </a:p>
        </p:txBody>
      </p:sp>
      <p:sp>
        <p:nvSpPr>
          <p:cNvPr id="48131" name="Subtitle 2"/>
          <p:cNvSpPr>
            <a:spLocks noGrp="1"/>
          </p:cNvSpPr>
          <p:nvPr>
            <p:ph type="subTitle" idx="1"/>
          </p:nvPr>
        </p:nvSpPr>
        <p:spPr>
          <a:xfrm>
            <a:off x="1828800" y="1143000"/>
            <a:ext cx="8535988" cy="1751013"/>
          </a:xfrm>
        </p:spPr>
        <p:txBody>
          <a:bodyPr/>
          <a:lstStyle/>
          <a:p>
            <a:pPr algn="just" eaLnBrk="1" hangingPunct="1"/>
            <a:r>
              <a:rPr lang="en-US" sz="1800"/>
              <a:t>&lt;!DOCTYPE html&gt;</a:t>
            </a:r>
          </a:p>
          <a:p>
            <a:pPr algn="just" eaLnBrk="1" hangingPunct="1"/>
            <a:r>
              <a:rPr lang="en-US" sz="1800"/>
              <a:t> &lt;html&gt; </a:t>
            </a:r>
          </a:p>
          <a:p>
            <a:pPr algn="just" eaLnBrk="1" hangingPunct="1"/>
            <a:r>
              <a:rPr lang="en-US" sz="1800"/>
              <a:t>&lt;head&gt; </a:t>
            </a:r>
          </a:p>
          <a:p>
            <a:pPr algn="just" eaLnBrk="1" hangingPunct="1"/>
            <a:r>
              <a:rPr lang="en-US" sz="1800"/>
              <a:t>&lt;title&gt;Centring Content Example&lt;/title&gt;</a:t>
            </a:r>
          </a:p>
          <a:p>
            <a:pPr algn="just" eaLnBrk="1" hangingPunct="1"/>
            <a:r>
              <a:rPr lang="en-US" sz="1800"/>
              <a:t> &lt;/head&gt;</a:t>
            </a:r>
          </a:p>
          <a:p>
            <a:pPr algn="just" eaLnBrk="1" hangingPunct="1"/>
            <a:r>
              <a:rPr lang="en-US" sz="1800"/>
              <a:t> &lt;body&gt;</a:t>
            </a:r>
          </a:p>
          <a:p>
            <a:pPr algn="just" eaLnBrk="1" hangingPunct="1"/>
            <a:r>
              <a:rPr lang="en-US" sz="1800"/>
              <a:t> &lt;p&gt;This text is not in the center.&lt;/p&gt;</a:t>
            </a:r>
          </a:p>
          <a:p>
            <a:pPr algn="just" eaLnBrk="1" hangingPunct="1"/>
            <a:r>
              <a:rPr lang="en-US" sz="1800"/>
              <a:t> &lt;center&gt; &lt;p&gt;This text is in the center.&lt;/p&gt; &lt;/center&gt;</a:t>
            </a:r>
          </a:p>
          <a:p>
            <a:pPr algn="just" eaLnBrk="1" hangingPunct="1"/>
            <a:r>
              <a:rPr lang="en-US" sz="1800"/>
              <a:t> &lt;/body&gt; </a:t>
            </a:r>
          </a:p>
          <a:p>
            <a:pPr algn="just" eaLnBrk="1" hangingPunct="1"/>
            <a:r>
              <a:rPr lang="en-US" sz="1800"/>
              <a:t>&lt;/html&gt;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ctrTitle"/>
          </p:nvPr>
        </p:nvSpPr>
        <p:spPr>
          <a:xfrm>
            <a:off x="838200" y="685800"/>
            <a:ext cx="10364788" cy="762000"/>
          </a:xfrm>
        </p:spPr>
        <p:txBody>
          <a:bodyPr/>
          <a:lstStyle/>
          <a:p>
            <a:pPr eaLnBrk="1" hangingPunct="1"/>
            <a:r>
              <a:rPr lang="en-US" b="1"/>
              <a:t>Horizontal Rules</a:t>
            </a:r>
            <a:br>
              <a:rPr lang="en-US" b="1"/>
            </a:br>
            <a:endParaRPr lang="en-US"/>
          </a:p>
        </p:txBody>
      </p:sp>
      <p:sp>
        <p:nvSpPr>
          <p:cNvPr id="49155" name="Subtitle 2"/>
          <p:cNvSpPr>
            <a:spLocks noGrp="1"/>
          </p:cNvSpPr>
          <p:nvPr>
            <p:ph type="subTitle" idx="1"/>
          </p:nvPr>
        </p:nvSpPr>
        <p:spPr>
          <a:xfrm>
            <a:off x="1752600" y="2209800"/>
            <a:ext cx="9753600" cy="1751013"/>
          </a:xfrm>
        </p:spPr>
        <p:txBody>
          <a:bodyPr/>
          <a:lstStyle/>
          <a:p>
            <a:pPr eaLnBrk="1" hangingPunct="1"/>
            <a:r>
              <a:rPr lang="en-US"/>
              <a:t>Horizontal lines are used to visually break up sections of a document. The </a:t>
            </a:r>
            <a:r>
              <a:rPr lang="en-US" b="1"/>
              <a:t>&lt;hr&gt;</a:t>
            </a:r>
            <a:r>
              <a:rPr lang="en-US"/>
              <a:t> tag creates a line from the current position in the document to the right margin and breaks the line accordingly.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ctrTitle"/>
          </p:nvPr>
        </p:nvSpPr>
        <p:spPr>
          <a:xfrm>
            <a:off x="838200" y="0"/>
            <a:ext cx="10364788" cy="1471613"/>
          </a:xfrm>
        </p:spPr>
        <p:txBody>
          <a:bodyPr/>
          <a:lstStyle/>
          <a:p>
            <a:pPr eaLnBrk="1" hangingPunct="1"/>
            <a:r>
              <a:rPr lang="en-US" b="1"/>
              <a:t>Example</a:t>
            </a:r>
            <a:endParaRPr lang="en-US"/>
          </a:p>
        </p:txBody>
      </p:sp>
      <p:sp>
        <p:nvSpPr>
          <p:cNvPr id="50179" name="Subtitle 2"/>
          <p:cNvSpPr>
            <a:spLocks noGrp="1"/>
          </p:cNvSpPr>
          <p:nvPr>
            <p:ph type="subTitle" idx="1"/>
          </p:nvPr>
        </p:nvSpPr>
        <p:spPr>
          <a:xfrm>
            <a:off x="1752600" y="1143000"/>
            <a:ext cx="8535988" cy="1751013"/>
          </a:xfrm>
        </p:spPr>
        <p:txBody>
          <a:bodyPr/>
          <a:lstStyle/>
          <a:p>
            <a:pPr algn="just" eaLnBrk="1" hangingPunct="1"/>
            <a:r>
              <a:rPr lang="en-US" sz="1800"/>
              <a:t>&lt;!DOCTYPE html&gt; </a:t>
            </a:r>
          </a:p>
          <a:p>
            <a:pPr algn="just" eaLnBrk="1" hangingPunct="1"/>
            <a:r>
              <a:rPr lang="en-US" sz="1800"/>
              <a:t>&lt;html&gt; </a:t>
            </a:r>
          </a:p>
          <a:p>
            <a:pPr algn="just" eaLnBrk="1" hangingPunct="1"/>
            <a:r>
              <a:rPr lang="en-US" sz="1800"/>
              <a:t>&lt;head&gt;</a:t>
            </a:r>
          </a:p>
          <a:p>
            <a:pPr algn="just" eaLnBrk="1" hangingPunct="1"/>
            <a:r>
              <a:rPr lang="en-US" sz="1800"/>
              <a:t> &lt;title&gt;Horizontal Line Example&lt;/title&gt; </a:t>
            </a:r>
          </a:p>
          <a:p>
            <a:pPr algn="just" eaLnBrk="1" hangingPunct="1"/>
            <a:r>
              <a:rPr lang="en-US" sz="1800"/>
              <a:t>&lt;/head&gt; </a:t>
            </a:r>
          </a:p>
          <a:p>
            <a:pPr algn="just" eaLnBrk="1" hangingPunct="1"/>
            <a:r>
              <a:rPr lang="en-US" sz="1800"/>
              <a:t>&lt;body&gt;</a:t>
            </a:r>
          </a:p>
          <a:p>
            <a:pPr algn="just" eaLnBrk="1" hangingPunct="1"/>
            <a:r>
              <a:rPr lang="en-US" sz="1800"/>
              <a:t> &lt;p&gt;This is paragraph one and should be on top&lt;/p&gt;</a:t>
            </a:r>
          </a:p>
          <a:p>
            <a:pPr algn="just" eaLnBrk="1" hangingPunct="1"/>
            <a:r>
              <a:rPr lang="en-US" sz="1800"/>
              <a:t> &lt;hr /&gt; </a:t>
            </a:r>
          </a:p>
          <a:p>
            <a:pPr algn="just" eaLnBrk="1" hangingPunct="1"/>
            <a:r>
              <a:rPr lang="en-US" sz="1800"/>
              <a:t>&lt;p&gt;This is paragraph two and should be at bottom&lt;/p&gt;</a:t>
            </a:r>
          </a:p>
          <a:p>
            <a:pPr algn="just" eaLnBrk="1" hangingPunct="1"/>
            <a:r>
              <a:rPr lang="en-US" sz="1800"/>
              <a:t> &lt;/body&gt; </a:t>
            </a:r>
          </a:p>
          <a:p>
            <a:pPr algn="just" eaLnBrk="1" hangingPunct="1"/>
            <a:r>
              <a:rPr lang="en-US" sz="1800"/>
              <a:t>&lt;/html&gt;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ctrTitle"/>
          </p:nvPr>
        </p:nvSpPr>
        <p:spPr>
          <a:xfrm>
            <a:off x="838200" y="1295400"/>
            <a:ext cx="10364788" cy="1471613"/>
          </a:xfrm>
        </p:spPr>
        <p:txBody>
          <a:bodyPr/>
          <a:lstStyle/>
          <a:p>
            <a:pPr eaLnBrk="1" hangingPunct="1"/>
            <a:r>
              <a:rPr lang="en-US" b="1"/>
              <a:t>Preserve Formatting</a:t>
            </a:r>
            <a:br>
              <a:rPr lang="en-US" b="1"/>
            </a:br>
            <a:endParaRPr lang="en-US"/>
          </a:p>
        </p:txBody>
      </p:sp>
      <p:sp>
        <p:nvSpPr>
          <p:cNvPr id="51203" name="Subtitle 2"/>
          <p:cNvSpPr>
            <a:spLocks noGrp="1"/>
          </p:cNvSpPr>
          <p:nvPr>
            <p:ph type="subTitle" idx="1"/>
          </p:nvPr>
        </p:nvSpPr>
        <p:spPr>
          <a:xfrm>
            <a:off x="1752600" y="2743200"/>
            <a:ext cx="8535988" cy="1751013"/>
          </a:xfrm>
        </p:spPr>
        <p:txBody>
          <a:bodyPr/>
          <a:lstStyle/>
          <a:p>
            <a:pPr eaLnBrk="1" hangingPunct="1"/>
            <a:r>
              <a:rPr lang="en-US"/>
              <a:t>Sometimes you want your text to follow the exact format of how it is written in the HTML document. In those cases, you can use the preformatted tag &lt;pre&gt;.</a:t>
            </a:r>
          </a:p>
          <a:p>
            <a:pPr eaLnBrk="1" hangingPunct="1"/>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ctrTitle"/>
          </p:nvPr>
        </p:nvSpPr>
        <p:spPr>
          <a:xfrm>
            <a:off x="838200" y="0"/>
            <a:ext cx="10364788" cy="1471613"/>
          </a:xfrm>
        </p:spPr>
        <p:txBody>
          <a:bodyPr/>
          <a:lstStyle/>
          <a:p>
            <a:pPr eaLnBrk="1" hangingPunct="1"/>
            <a:r>
              <a:rPr lang="en-US" b="1"/>
              <a:t>Example</a:t>
            </a:r>
            <a:endParaRPr lang="en-US"/>
          </a:p>
        </p:txBody>
      </p:sp>
      <p:sp>
        <p:nvSpPr>
          <p:cNvPr id="52227" name="Subtitle 2"/>
          <p:cNvSpPr>
            <a:spLocks noGrp="1"/>
          </p:cNvSpPr>
          <p:nvPr>
            <p:ph type="subTitle" idx="1"/>
          </p:nvPr>
        </p:nvSpPr>
        <p:spPr>
          <a:xfrm>
            <a:off x="1752600" y="762000"/>
            <a:ext cx="8535988" cy="1751013"/>
          </a:xfrm>
        </p:spPr>
        <p:txBody>
          <a:bodyPr/>
          <a:lstStyle/>
          <a:p>
            <a:pPr algn="just" eaLnBrk="1" hangingPunct="1"/>
            <a:r>
              <a:rPr lang="en-US" sz="1800"/>
              <a:t>&lt;!DOCTYPE html&gt; </a:t>
            </a:r>
          </a:p>
          <a:p>
            <a:pPr algn="just" eaLnBrk="1" hangingPunct="1"/>
            <a:r>
              <a:rPr lang="en-US" sz="1800"/>
              <a:t>&lt;html&gt;</a:t>
            </a:r>
          </a:p>
          <a:p>
            <a:pPr algn="just" eaLnBrk="1" hangingPunct="1"/>
            <a:r>
              <a:rPr lang="en-US" sz="1800"/>
              <a:t> &lt;head&gt; </a:t>
            </a:r>
          </a:p>
          <a:p>
            <a:pPr algn="just" eaLnBrk="1" hangingPunct="1"/>
            <a:r>
              <a:rPr lang="en-US" sz="1800"/>
              <a:t>&lt;title&gt;Preserve Formatting Example&lt;/title&gt;</a:t>
            </a:r>
          </a:p>
          <a:p>
            <a:pPr algn="just" eaLnBrk="1" hangingPunct="1"/>
            <a:r>
              <a:rPr lang="en-US" sz="1800"/>
              <a:t> &lt;/head&gt;</a:t>
            </a:r>
          </a:p>
          <a:p>
            <a:pPr algn="just" eaLnBrk="1" hangingPunct="1"/>
            <a:r>
              <a:rPr lang="en-US" sz="1800"/>
              <a:t> &lt;body&gt; </a:t>
            </a:r>
          </a:p>
          <a:p>
            <a:pPr algn="just" eaLnBrk="1" hangingPunct="1"/>
            <a:r>
              <a:rPr lang="en-US" sz="1800"/>
              <a:t>&lt;pre&gt; </a:t>
            </a:r>
          </a:p>
          <a:p>
            <a:pPr algn="just" eaLnBrk="1" hangingPunct="1"/>
            <a:r>
              <a:rPr lang="en-US" sz="1800"/>
              <a:t>function testFunction ( strText )</a:t>
            </a:r>
          </a:p>
          <a:p>
            <a:pPr algn="just" eaLnBrk="1" hangingPunct="1"/>
            <a:r>
              <a:rPr lang="en-US" sz="1800"/>
              <a:t>          { </a:t>
            </a:r>
          </a:p>
          <a:p>
            <a:pPr algn="just" eaLnBrk="1" hangingPunct="1"/>
            <a:r>
              <a:rPr lang="en-US" sz="1800"/>
              <a:t>              alert (strText) </a:t>
            </a:r>
          </a:p>
          <a:p>
            <a:pPr algn="just" eaLnBrk="1" hangingPunct="1"/>
            <a:r>
              <a:rPr lang="en-US" sz="1800"/>
              <a:t>          } </a:t>
            </a:r>
          </a:p>
          <a:p>
            <a:pPr algn="just" eaLnBrk="1" hangingPunct="1"/>
            <a:r>
              <a:rPr lang="en-US" sz="1800"/>
              <a:t>&lt;/pre&gt;</a:t>
            </a:r>
          </a:p>
          <a:p>
            <a:pPr algn="just" eaLnBrk="1" hangingPunct="1"/>
            <a:r>
              <a:rPr lang="en-US" sz="1800"/>
              <a:t> &lt;/body&gt; </a:t>
            </a:r>
          </a:p>
          <a:p>
            <a:pPr algn="just" eaLnBrk="1" hangingPunct="1"/>
            <a:r>
              <a:rPr lang="en-US" sz="1800"/>
              <a:t>&lt;/html&gt;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ctrTitle"/>
          </p:nvPr>
        </p:nvSpPr>
        <p:spPr>
          <a:xfrm>
            <a:off x="838200" y="1295400"/>
            <a:ext cx="10364788" cy="1471613"/>
          </a:xfrm>
        </p:spPr>
        <p:txBody>
          <a:bodyPr/>
          <a:lstStyle/>
          <a:p>
            <a:pPr eaLnBrk="1" hangingPunct="1"/>
            <a:r>
              <a:rPr lang="en-US" b="1"/>
              <a:t>Nonbreaking Spaces</a:t>
            </a:r>
            <a:br>
              <a:rPr lang="en-US" b="1"/>
            </a:br>
            <a:endParaRPr lang="en-US"/>
          </a:p>
        </p:txBody>
      </p:sp>
      <p:sp>
        <p:nvSpPr>
          <p:cNvPr id="53251" name="Subtitle 2"/>
          <p:cNvSpPr>
            <a:spLocks noGrp="1"/>
          </p:cNvSpPr>
          <p:nvPr>
            <p:ph type="subTitle" idx="1"/>
          </p:nvPr>
        </p:nvSpPr>
        <p:spPr>
          <a:xfrm>
            <a:off x="1752600" y="2743200"/>
            <a:ext cx="8535988" cy="1751013"/>
          </a:xfrm>
        </p:spPr>
        <p:txBody>
          <a:bodyPr/>
          <a:lstStyle/>
          <a:p>
            <a:pPr eaLnBrk="1" hangingPunct="1"/>
            <a:r>
              <a:rPr lang="en-US"/>
              <a:t>Suppose you want to use the phrase "12 Angry Men." Here you would not want a browser to split the "12, Angry" and "Men" across two lines:</a:t>
            </a:r>
          </a:p>
          <a:p>
            <a:pPr eaLnBrk="1" hangingPunct="1"/>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ctrTitle"/>
          </p:nvPr>
        </p:nvSpPr>
        <p:spPr>
          <a:xfrm>
            <a:off x="838200" y="76200"/>
            <a:ext cx="10364788" cy="1471613"/>
          </a:xfrm>
        </p:spPr>
        <p:txBody>
          <a:bodyPr/>
          <a:lstStyle/>
          <a:p>
            <a:pPr eaLnBrk="1" hangingPunct="1"/>
            <a:r>
              <a:rPr lang="en-US" b="1"/>
              <a:t>Example</a:t>
            </a:r>
            <a:endParaRPr lang="en-US"/>
          </a:p>
        </p:txBody>
      </p:sp>
      <p:sp>
        <p:nvSpPr>
          <p:cNvPr id="54275" name="Subtitle 2"/>
          <p:cNvSpPr>
            <a:spLocks noGrp="1"/>
          </p:cNvSpPr>
          <p:nvPr>
            <p:ph type="subTitle" idx="1"/>
          </p:nvPr>
        </p:nvSpPr>
        <p:spPr>
          <a:xfrm>
            <a:off x="1752600" y="990600"/>
            <a:ext cx="8535988" cy="1751013"/>
          </a:xfrm>
        </p:spPr>
        <p:txBody>
          <a:bodyPr/>
          <a:lstStyle/>
          <a:p>
            <a:pPr algn="just" eaLnBrk="1" hangingPunct="1"/>
            <a:r>
              <a:rPr lang="en-US" sz="1800"/>
              <a:t>&lt;!DOCTYPE html&gt; </a:t>
            </a:r>
          </a:p>
          <a:p>
            <a:pPr algn="just" eaLnBrk="1" hangingPunct="1"/>
            <a:r>
              <a:rPr lang="en-US" sz="1800"/>
              <a:t>&lt;html&gt; </a:t>
            </a:r>
          </a:p>
          <a:p>
            <a:pPr algn="just" eaLnBrk="1" hangingPunct="1"/>
            <a:r>
              <a:rPr lang="en-US" sz="1800"/>
              <a:t>&lt;head&gt;</a:t>
            </a:r>
          </a:p>
          <a:p>
            <a:pPr algn="just" eaLnBrk="1" hangingPunct="1"/>
            <a:r>
              <a:rPr lang="en-US" sz="1800"/>
              <a:t> &lt;title&gt;Nonbreaking Spaces Example&lt;/title&gt;</a:t>
            </a:r>
          </a:p>
          <a:p>
            <a:pPr algn="just" eaLnBrk="1" hangingPunct="1"/>
            <a:r>
              <a:rPr lang="en-US" sz="1800"/>
              <a:t> &lt;/head&gt; </a:t>
            </a:r>
          </a:p>
          <a:p>
            <a:pPr algn="just" eaLnBrk="1" hangingPunct="1"/>
            <a:r>
              <a:rPr lang="en-US" sz="1800"/>
              <a:t>&lt;body&gt; </a:t>
            </a:r>
          </a:p>
          <a:p>
            <a:pPr algn="just" eaLnBrk="1" hangingPunct="1"/>
            <a:r>
              <a:rPr lang="en-US" sz="1800"/>
              <a:t>&lt;p&gt;</a:t>
            </a:r>
          </a:p>
          <a:p>
            <a:pPr algn="just" eaLnBrk="1" hangingPunct="1"/>
            <a:r>
              <a:rPr lang="en-US" sz="1800"/>
              <a:t>An example of this technique appears in the movie "12&amp;nbsp;Angry&amp;nbsp;Men.“</a:t>
            </a:r>
          </a:p>
          <a:p>
            <a:pPr algn="just" eaLnBrk="1" hangingPunct="1"/>
            <a:r>
              <a:rPr lang="en-US" sz="1800"/>
              <a:t>&lt;/p&gt;</a:t>
            </a:r>
          </a:p>
          <a:p>
            <a:pPr algn="just" eaLnBrk="1" hangingPunct="1"/>
            <a:r>
              <a:rPr lang="en-US" sz="1800"/>
              <a:t>&lt;/body&gt;</a:t>
            </a:r>
          </a:p>
          <a:p>
            <a:pPr algn="just" eaLnBrk="1" hangingPunct="1"/>
            <a:r>
              <a:rPr lang="en-US" sz="1800"/>
              <a:t> &lt;/html&gt;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09600" y="26988"/>
            <a:ext cx="10806113" cy="354012"/>
          </a:xfrm>
        </p:spPr>
        <p:txBody>
          <a:bodyPr/>
          <a:lstStyle/>
          <a:p>
            <a:pPr algn="l"/>
            <a:r>
              <a:rPr lang="en-US"/>
              <a:t>CO-PO Mapping</a:t>
            </a:r>
          </a:p>
        </p:txBody>
      </p:sp>
      <p:sp>
        <p:nvSpPr>
          <p:cNvPr id="18435" name="Content Placeholder 2"/>
          <p:cNvSpPr>
            <a:spLocks noGrp="1"/>
          </p:cNvSpPr>
          <p:nvPr>
            <p:ph idx="1"/>
          </p:nvPr>
        </p:nvSpPr>
        <p:spPr>
          <a:xfrm>
            <a:off x="609600" y="4038600"/>
            <a:ext cx="10806113" cy="2667000"/>
          </a:xfrm>
        </p:spPr>
        <p:txBody>
          <a:bodyPr/>
          <a:lstStyle/>
          <a:p>
            <a:pPr>
              <a:lnSpc>
                <a:spcPct val="100000"/>
              </a:lnSpc>
              <a:spcAft>
                <a:spcPct val="0"/>
              </a:spcAft>
            </a:pPr>
            <a:r>
              <a:rPr lang="en-US" sz="1600"/>
              <a:t>CO1 :: Recognize the components, tools, sturucture and tags of HTML, CSS and Javascript.</a:t>
            </a:r>
            <a:br>
              <a:rPr lang="en-US" sz="1600"/>
            </a:br>
            <a:r>
              <a:rPr lang="en-US" sz="1600"/>
              <a:t>CO2 :: Paraphrase the effect of various HTML, CSS tags, properties and combination of them for web page design.</a:t>
            </a:r>
          </a:p>
          <a:p>
            <a:pPr>
              <a:lnSpc>
                <a:spcPct val="100000"/>
              </a:lnSpc>
              <a:spcAft>
                <a:spcPct val="0"/>
              </a:spcAft>
            </a:pPr>
            <a:r>
              <a:rPr lang="en-US" sz="1600"/>
              <a:t>CO3 :: Apply HTML, CSS and Javascript technologies according to user requirements and observe the output of the web page design.</a:t>
            </a:r>
          </a:p>
          <a:p>
            <a:pPr>
              <a:lnSpc>
                <a:spcPct val="100000"/>
              </a:lnSpc>
              <a:spcAft>
                <a:spcPct val="0"/>
              </a:spcAft>
            </a:pPr>
            <a:r>
              <a:rPr lang="en-US" sz="1600"/>
              <a:t>CO4 :: Analyze output of web page after application of different components of HTML, CSS and Javascript as per required in the website development.</a:t>
            </a:r>
          </a:p>
          <a:p>
            <a:pPr>
              <a:lnSpc>
                <a:spcPct val="100000"/>
              </a:lnSpc>
              <a:spcAft>
                <a:spcPct val="0"/>
              </a:spcAft>
            </a:pPr>
            <a:r>
              <a:rPr lang="en-US" sz="1600"/>
              <a:t>CO5 :: Assess the effectiveness of selected components of HTML, CSS and javascript with desired properties and values for the concerned web based product.</a:t>
            </a:r>
          </a:p>
          <a:p>
            <a:pPr>
              <a:lnSpc>
                <a:spcPct val="100000"/>
              </a:lnSpc>
              <a:spcAft>
                <a:spcPct val="0"/>
              </a:spcAft>
            </a:pPr>
            <a:r>
              <a:rPr lang="en-US" sz="1600"/>
              <a:t>CO6 :: Construct a project with desired and verified selection of advance components and features of HTML,CSS and Javascript</a:t>
            </a:r>
          </a:p>
          <a:p>
            <a:pPr>
              <a:lnSpc>
                <a:spcPct val="100000"/>
              </a:lnSpc>
              <a:spcAft>
                <a:spcPct val="0"/>
              </a:spcAft>
            </a:pPr>
            <a:endParaRPr lang="en-US" sz="1600"/>
          </a:p>
        </p:txBody>
      </p:sp>
      <p:graphicFrame>
        <p:nvGraphicFramePr>
          <p:cNvPr id="5" name="Content Placeholder 3"/>
          <p:cNvGraphicFramePr>
            <a:graphicFrameLocks/>
          </p:cNvGraphicFramePr>
          <p:nvPr/>
        </p:nvGraphicFramePr>
        <p:xfrm>
          <a:off x="152400" y="684213"/>
          <a:ext cx="6477006" cy="3293724"/>
        </p:xfrm>
        <a:graphic>
          <a:graphicData uri="http://schemas.openxmlformats.org/drawingml/2006/table">
            <a:tbl>
              <a:tblPr firstRow="1" bandRow="1">
                <a:tableStyleId>{5C22544A-7EE6-4342-B048-85BDC9FD1C3A}</a:tableStyleId>
              </a:tblPr>
              <a:tblGrid>
                <a:gridCol w="603200">
                  <a:extLst>
                    <a:ext uri="{9D8B030D-6E8A-4147-A177-3AD203B41FA5}">
                      <a16:colId xmlns:a16="http://schemas.microsoft.com/office/drawing/2014/main" val="20000"/>
                    </a:ext>
                  </a:extLst>
                </a:gridCol>
                <a:gridCol w="338098">
                  <a:extLst>
                    <a:ext uri="{9D8B030D-6E8A-4147-A177-3AD203B41FA5}">
                      <a16:colId xmlns:a16="http://schemas.microsoft.com/office/drawing/2014/main" val="20001"/>
                    </a:ext>
                  </a:extLst>
                </a:gridCol>
                <a:gridCol w="461309">
                  <a:extLst>
                    <a:ext uri="{9D8B030D-6E8A-4147-A177-3AD203B41FA5}">
                      <a16:colId xmlns:a16="http://schemas.microsoft.com/office/drawing/2014/main" val="20002"/>
                    </a:ext>
                  </a:extLst>
                </a:gridCol>
                <a:gridCol w="461309">
                  <a:extLst>
                    <a:ext uri="{9D8B030D-6E8A-4147-A177-3AD203B41FA5}">
                      <a16:colId xmlns:a16="http://schemas.microsoft.com/office/drawing/2014/main" val="20003"/>
                    </a:ext>
                  </a:extLst>
                </a:gridCol>
                <a:gridCol w="461309">
                  <a:extLst>
                    <a:ext uri="{9D8B030D-6E8A-4147-A177-3AD203B41FA5}">
                      <a16:colId xmlns:a16="http://schemas.microsoft.com/office/drawing/2014/main" val="20004"/>
                    </a:ext>
                  </a:extLst>
                </a:gridCol>
                <a:gridCol w="461309">
                  <a:extLst>
                    <a:ext uri="{9D8B030D-6E8A-4147-A177-3AD203B41FA5}">
                      <a16:colId xmlns:a16="http://schemas.microsoft.com/office/drawing/2014/main" val="20005"/>
                    </a:ext>
                  </a:extLst>
                </a:gridCol>
                <a:gridCol w="461309">
                  <a:extLst>
                    <a:ext uri="{9D8B030D-6E8A-4147-A177-3AD203B41FA5}">
                      <a16:colId xmlns:a16="http://schemas.microsoft.com/office/drawing/2014/main" val="20006"/>
                    </a:ext>
                  </a:extLst>
                </a:gridCol>
                <a:gridCol w="461309">
                  <a:extLst>
                    <a:ext uri="{9D8B030D-6E8A-4147-A177-3AD203B41FA5}">
                      <a16:colId xmlns:a16="http://schemas.microsoft.com/office/drawing/2014/main" val="20007"/>
                    </a:ext>
                  </a:extLst>
                </a:gridCol>
                <a:gridCol w="461309">
                  <a:extLst>
                    <a:ext uri="{9D8B030D-6E8A-4147-A177-3AD203B41FA5}">
                      <a16:colId xmlns:a16="http://schemas.microsoft.com/office/drawing/2014/main" val="20008"/>
                    </a:ext>
                  </a:extLst>
                </a:gridCol>
                <a:gridCol w="461309">
                  <a:extLst>
                    <a:ext uri="{9D8B030D-6E8A-4147-A177-3AD203B41FA5}">
                      <a16:colId xmlns:a16="http://schemas.microsoft.com/office/drawing/2014/main" val="20009"/>
                    </a:ext>
                  </a:extLst>
                </a:gridCol>
                <a:gridCol w="461309">
                  <a:extLst>
                    <a:ext uri="{9D8B030D-6E8A-4147-A177-3AD203B41FA5}">
                      <a16:colId xmlns:a16="http://schemas.microsoft.com/office/drawing/2014/main" val="20010"/>
                    </a:ext>
                  </a:extLst>
                </a:gridCol>
                <a:gridCol w="461309">
                  <a:extLst>
                    <a:ext uri="{9D8B030D-6E8A-4147-A177-3AD203B41FA5}">
                      <a16:colId xmlns:a16="http://schemas.microsoft.com/office/drawing/2014/main" val="20011"/>
                    </a:ext>
                  </a:extLst>
                </a:gridCol>
                <a:gridCol w="461309">
                  <a:extLst>
                    <a:ext uri="{9D8B030D-6E8A-4147-A177-3AD203B41FA5}">
                      <a16:colId xmlns:a16="http://schemas.microsoft.com/office/drawing/2014/main" val="20012"/>
                    </a:ext>
                  </a:extLst>
                </a:gridCol>
                <a:gridCol w="461309">
                  <a:extLst>
                    <a:ext uri="{9D8B030D-6E8A-4147-A177-3AD203B41FA5}">
                      <a16:colId xmlns:a16="http://schemas.microsoft.com/office/drawing/2014/main" val="20013"/>
                    </a:ext>
                  </a:extLst>
                </a:gridCol>
              </a:tblGrid>
              <a:tr h="578203">
                <a:tc>
                  <a:txBody>
                    <a:bodyPr/>
                    <a:lstStyle/>
                    <a:p>
                      <a:r>
                        <a:rPr lang="en-US" sz="1200" dirty="0"/>
                        <a:t>CO</a:t>
                      </a:r>
                    </a:p>
                  </a:txBody>
                  <a:tcPr marL="121920" marR="121920"/>
                </a:tc>
                <a:tc>
                  <a:txBody>
                    <a:bodyPr/>
                    <a:lstStyle/>
                    <a:p>
                      <a:r>
                        <a:rPr lang="en-US" sz="1100" dirty="0"/>
                        <a:t>PO1</a:t>
                      </a:r>
                    </a:p>
                  </a:txBody>
                  <a:tcPr marL="121920" marR="121920"/>
                </a:tc>
                <a:tc>
                  <a:txBody>
                    <a:bodyPr/>
                    <a:lstStyle/>
                    <a:p>
                      <a:r>
                        <a:rPr lang="en-US" sz="1100" dirty="0"/>
                        <a:t>PO2</a:t>
                      </a:r>
                    </a:p>
                  </a:txBody>
                  <a:tcPr marL="121920" marR="121920"/>
                </a:tc>
                <a:tc>
                  <a:txBody>
                    <a:bodyPr/>
                    <a:lstStyle/>
                    <a:p>
                      <a:r>
                        <a:rPr lang="en-US" sz="1100" dirty="0"/>
                        <a:t>PO3</a:t>
                      </a:r>
                    </a:p>
                  </a:txBody>
                  <a:tcPr marL="121920" marR="121920"/>
                </a:tc>
                <a:tc>
                  <a:txBody>
                    <a:bodyPr/>
                    <a:lstStyle/>
                    <a:p>
                      <a:r>
                        <a:rPr lang="en-US" sz="1100" dirty="0"/>
                        <a:t>PO4</a:t>
                      </a:r>
                    </a:p>
                  </a:txBody>
                  <a:tcPr marL="121920" marR="121920"/>
                </a:tc>
                <a:tc>
                  <a:txBody>
                    <a:bodyPr/>
                    <a:lstStyle/>
                    <a:p>
                      <a:r>
                        <a:rPr lang="en-US" sz="1100" dirty="0"/>
                        <a:t>PO5</a:t>
                      </a:r>
                    </a:p>
                  </a:txBody>
                  <a:tcPr marL="121920" marR="121920"/>
                </a:tc>
                <a:tc>
                  <a:txBody>
                    <a:bodyPr/>
                    <a:lstStyle/>
                    <a:p>
                      <a:r>
                        <a:rPr lang="en-US" sz="1100" dirty="0"/>
                        <a:t>PO6</a:t>
                      </a:r>
                    </a:p>
                  </a:txBody>
                  <a:tcPr marL="121920" marR="121920"/>
                </a:tc>
                <a:tc>
                  <a:txBody>
                    <a:bodyPr/>
                    <a:lstStyle/>
                    <a:p>
                      <a:r>
                        <a:rPr lang="en-US" sz="1100" dirty="0"/>
                        <a:t>PO7</a:t>
                      </a:r>
                    </a:p>
                  </a:txBody>
                  <a:tcPr marL="121920" marR="121920"/>
                </a:tc>
                <a:tc>
                  <a:txBody>
                    <a:bodyPr/>
                    <a:lstStyle/>
                    <a:p>
                      <a:r>
                        <a:rPr lang="en-US" sz="1100" dirty="0"/>
                        <a:t>PO8</a:t>
                      </a:r>
                    </a:p>
                  </a:txBody>
                  <a:tcPr marL="121920" marR="121920"/>
                </a:tc>
                <a:tc>
                  <a:txBody>
                    <a:bodyPr/>
                    <a:lstStyle/>
                    <a:p>
                      <a:r>
                        <a:rPr lang="en-US" sz="1100" dirty="0"/>
                        <a:t>PO9</a:t>
                      </a:r>
                    </a:p>
                  </a:txBody>
                  <a:tcPr marL="121920" marR="121920"/>
                </a:tc>
                <a:tc>
                  <a:txBody>
                    <a:bodyPr/>
                    <a:lstStyle/>
                    <a:p>
                      <a:r>
                        <a:rPr lang="en-US" sz="1100" dirty="0"/>
                        <a:t>PO10</a:t>
                      </a:r>
                    </a:p>
                  </a:txBody>
                  <a:tcPr marL="121920" marR="121920"/>
                </a:tc>
                <a:tc>
                  <a:txBody>
                    <a:bodyPr/>
                    <a:lstStyle/>
                    <a:p>
                      <a:r>
                        <a:rPr lang="en-US" sz="1100" dirty="0"/>
                        <a:t>PO</a:t>
                      </a:r>
                    </a:p>
                    <a:p>
                      <a:r>
                        <a:rPr lang="en-US" sz="1100" dirty="0"/>
                        <a:t>11</a:t>
                      </a:r>
                    </a:p>
                  </a:txBody>
                  <a:tcPr marL="121920" marR="121920"/>
                </a:tc>
                <a:tc>
                  <a:txBody>
                    <a:bodyPr/>
                    <a:lstStyle/>
                    <a:p>
                      <a:r>
                        <a:rPr lang="en-US" sz="1100" dirty="0"/>
                        <a:t>PO</a:t>
                      </a:r>
                    </a:p>
                    <a:p>
                      <a:r>
                        <a:rPr lang="en-US" sz="1100" dirty="0"/>
                        <a:t>12</a:t>
                      </a:r>
                    </a:p>
                  </a:txBody>
                  <a:tcPr marL="121920" marR="121920"/>
                </a:tc>
                <a:tc>
                  <a:txBody>
                    <a:bodyPr/>
                    <a:lstStyle/>
                    <a:p>
                      <a:r>
                        <a:rPr lang="en-US" sz="1100" dirty="0"/>
                        <a:t>PO</a:t>
                      </a:r>
                    </a:p>
                    <a:p>
                      <a:r>
                        <a:rPr lang="en-US" sz="1100" dirty="0"/>
                        <a:t>13</a:t>
                      </a:r>
                    </a:p>
                  </a:txBody>
                  <a:tcPr marL="121920" marR="121920"/>
                </a:tc>
                <a:extLst>
                  <a:ext uri="{0D108BD9-81ED-4DB2-BD59-A6C34878D82A}">
                    <a16:rowId xmlns:a16="http://schemas.microsoft.com/office/drawing/2014/main" val="10000"/>
                  </a:ext>
                </a:extLst>
              </a:tr>
              <a:tr h="449894">
                <a:tc>
                  <a:txBody>
                    <a:bodyPr/>
                    <a:lstStyle/>
                    <a:p>
                      <a:r>
                        <a:rPr lang="en-US" sz="1200" dirty="0"/>
                        <a:t>CO1</a:t>
                      </a:r>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a:p>
                  </a:txBody>
                  <a:tcPr marL="121920" marR="121920"/>
                </a:tc>
                <a:tc>
                  <a:txBody>
                    <a:bodyPr/>
                    <a:lstStyle/>
                    <a:p>
                      <a:endParaRPr lang="en-US" sz="1200"/>
                    </a:p>
                  </a:txBody>
                  <a:tcPr marL="121920" marR="121920"/>
                </a:tc>
                <a:tc>
                  <a:txBody>
                    <a:bodyPr/>
                    <a:lstStyle/>
                    <a:p>
                      <a:endParaRPr lang="en-US" sz="1200"/>
                    </a:p>
                  </a:txBody>
                  <a:tcPr marL="121920" marR="121920"/>
                </a:tc>
                <a:tc>
                  <a:txBody>
                    <a:bodyPr/>
                    <a:lstStyle/>
                    <a:p>
                      <a:endParaRPr lang="en-US" sz="1200"/>
                    </a:p>
                  </a:txBody>
                  <a:tcPr marL="121920" marR="121920"/>
                </a:tc>
                <a:tc>
                  <a:txBody>
                    <a:bodyPr/>
                    <a:lstStyle/>
                    <a:p>
                      <a:endParaRPr lang="en-US" sz="1200" dirty="0"/>
                    </a:p>
                  </a:txBody>
                  <a:tcPr marL="121920" marR="121920"/>
                </a:tc>
                <a:tc>
                  <a:txBody>
                    <a:bodyPr/>
                    <a:lstStyle/>
                    <a:p>
                      <a:endParaRPr lang="en-US" sz="1200"/>
                    </a:p>
                  </a:txBody>
                  <a:tcPr marL="121920" marR="121920"/>
                </a:tc>
                <a:extLst>
                  <a:ext uri="{0D108BD9-81ED-4DB2-BD59-A6C34878D82A}">
                    <a16:rowId xmlns:a16="http://schemas.microsoft.com/office/drawing/2014/main" val="10001"/>
                  </a:ext>
                </a:extLst>
              </a:tr>
              <a:tr h="449894">
                <a:tc>
                  <a:txBody>
                    <a:bodyPr/>
                    <a:lstStyle/>
                    <a:p>
                      <a:r>
                        <a:rPr lang="en-US" sz="1200" dirty="0"/>
                        <a:t>CO2</a:t>
                      </a:r>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r>
                        <a:rPr lang="en-US" sz="1200" dirty="0"/>
                        <a:t>Y</a:t>
                      </a:r>
                    </a:p>
                  </a:txBody>
                  <a:tcPr marL="121920" marR="121920"/>
                </a:tc>
                <a:tc>
                  <a:txBody>
                    <a:bodyPr/>
                    <a:lstStyle/>
                    <a:p>
                      <a:r>
                        <a:rPr lang="en-US" sz="1200" dirty="0"/>
                        <a:t>Y</a:t>
                      </a:r>
                    </a:p>
                  </a:txBody>
                  <a:tcPr marL="121920" marR="121920"/>
                </a:tc>
                <a:extLst>
                  <a:ext uri="{0D108BD9-81ED-4DB2-BD59-A6C34878D82A}">
                    <a16:rowId xmlns:a16="http://schemas.microsoft.com/office/drawing/2014/main" val="10002"/>
                  </a:ext>
                </a:extLst>
              </a:tr>
              <a:tr h="449894">
                <a:tc>
                  <a:txBody>
                    <a:bodyPr/>
                    <a:lstStyle/>
                    <a:p>
                      <a:r>
                        <a:rPr lang="en-US" sz="1200" dirty="0"/>
                        <a:t>CO3</a:t>
                      </a:r>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r>
                        <a:rPr lang="en-US" sz="1200" dirty="0"/>
                        <a:t>Y</a:t>
                      </a:r>
                    </a:p>
                  </a:txBody>
                  <a:tcPr marL="121920" marR="121920"/>
                </a:tc>
                <a:tc>
                  <a:txBody>
                    <a:bodyPr/>
                    <a:lstStyle/>
                    <a:p>
                      <a:r>
                        <a:rPr lang="en-US" sz="1200" dirty="0"/>
                        <a:t>Y</a:t>
                      </a:r>
                    </a:p>
                  </a:txBody>
                  <a:tcPr marL="121920" marR="121920"/>
                </a:tc>
                <a:extLst>
                  <a:ext uri="{0D108BD9-81ED-4DB2-BD59-A6C34878D82A}">
                    <a16:rowId xmlns:a16="http://schemas.microsoft.com/office/drawing/2014/main" val="10003"/>
                  </a:ext>
                </a:extLst>
              </a:tr>
              <a:tr h="449894">
                <a:tc>
                  <a:txBody>
                    <a:bodyPr/>
                    <a:lstStyle/>
                    <a:p>
                      <a:r>
                        <a:rPr lang="en-US" sz="1200" dirty="0"/>
                        <a:t>CO4</a:t>
                      </a:r>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r>
                        <a:rPr lang="en-US" sz="1200" dirty="0"/>
                        <a:t>Y</a:t>
                      </a:r>
                    </a:p>
                  </a:txBody>
                  <a:tcPr marL="121920" marR="121920"/>
                </a:tc>
                <a:tc>
                  <a:txBody>
                    <a:bodyPr/>
                    <a:lstStyle/>
                    <a:p>
                      <a:r>
                        <a:rPr lang="en-US" sz="1200" dirty="0"/>
                        <a:t>Y</a:t>
                      </a:r>
                    </a:p>
                  </a:txBody>
                  <a:tcPr marL="121920" marR="121920"/>
                </a:tc>
                <a:extLst>
                  <a:ext uri="{0D108BD9-81ED-4DB2-BD59-A6C34878D82A}">
                    <a16:rowId xmlns:a16="http://schemas.microsoft.com/office/drawing/2014/main" val="10004"/>
                  </a:ext>
                </a:extLst>
              </a:tr>
              <a:tr h="449894">
                <a:tc>
                  <a:txBody>
                    <a:bodyPr/>
                    <a:lstStyle/>
                    <a:p>
                      <a:r>
                        <a:rPr lang="en-US" sz="1200" dirty="0"/>
                        <a:t>CO5</a:t>
                      </a:r>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r>
                        <a:rPr lang="en-US" sz="1200" dirty="0"/>
                        <a:t>Y</a:t>
                      </a:r>
                    </a:p>
                  </a:txBody>
                  <a:tcPr marL="121920" marR="121920"/>
                </a:tc>
                <a:tc>
                  <a:txBody>
                    <a:bodyPr/>
                    <a:lstStyle/>
                    <a:p>
                      <a:r>
                        <a:rPr lang="en-US" sz="1200" dirty="0"/>
                        <a:t>Y</a:t>
                      </a:r>
                    </a:p>
                  </a:txBody>
                  <a:tcPr marL="121920" marR="121920"/>
                </a:tc>
                <a:extLst>
                  <a:ext uri="{0D108BD9-81ED-4DB2-BD59-A6C34878D82A}">
                    <a16:rowId xmlns:a16="http://schemas.microsoft.com/office/drawing/2014/main" val="10005"/>
                  </a:ext>
                </a:extLst>
              </a:tr>
              <a:tr h="449894">
                <a:tc>
                  <a:txBody>
                    <a:bodyPr/>
                    <a:lstStyle/>
                    <a:p>
                      <a:r>
                        <a:rPr lang="en-US" sz="1200" dirty="0"/>
                        <a:t>CO6</a:t>
                      </a:r>
                    </a:p>
                  </a:txBody>
                  <a:tcPr marL="121920" marR="121920"/>
                </a:tc>
                <a:tc>
                  <a:txBody>
                    <a:bodyPr/>
                    <a:lstStyle/>
                    <a:p>
                      <a:r>
                        <a:rPr lang="en-US" sz="1200" dirty="0"/>
                        <a:t>Y</a:t>
                      </a:r>
                    </a:p>
                  </a:txBody>
                  <a:tcPr marL="121920" marR="121920"/>
                </a:tc>
                <a:tc>
                  <a:txBody>
                    <a:bodyPr/>
                    <a:lstStyle/>
                    <a:p>
                      <a:r>
                        <a:rPr lang="en-US" sz="1200" dirty="0"/>
                        <a:t>Y</a:t>
                      </a:r>
                    </a:p>
                  </a:txBody>
                  <a:tcPr marL="121920" marR="121920"/>
                </a:tc>
                <a:tc>
                  <a:txBody>
                    <a:bodyPr/>
                    <a:lstStyle/>
                    <a:p>
                      <a:r>
                        <a:rPr lang="en-US" sz="1200" dirty="0"/>
                        <a:t>Y</a:t>
                      </a:r>
                    </a:p>
                  </a:txBody>
                  <a:tcPr marL="121920" marR="121920"/>
                </a:tc>
                <a:tc>
                  <a:txBody>
                    <a:bodyPr/>
                    <a:lstStyle/>
                    <a:p>
                      <a:r>
                        <a:rPr lang="en-US" sz="1200" dirty="0"/>
                        <a:t>Y</a:t>
                      </a:r>
                    </a:p>
                  </a:txBody>
                  <a:tcPr marL="121920" marR="121920"/>
                </a:tc>
                <a:tc>
                  <a:txBody>
                    <a:bodyPr/>
                    <a:lstStyle/>
                    <a:p>
                      <a:r>
                        <a:rPr lang="en-US" sz="1200" dirty="0"/>
                        <a:t>Y</a:t>
                      </a:r>
                    </a:p>
                  </a:txBody>
                  <a:tcPr marL="121920" marR="121920"/>
                </a:tc>
                <a:tc>
                  <a:txBody>
                    <a:bodyPr/>
                    <a:lstStyle/>
                    <a:p>
                      <a:r>
                        <a:rPr lang="en-US" sz="1200" dirty="0"/>
                        <a:t>Y</a:t>
                      </a:r>
                    </a:p>
                  </a:txBody>
                  <a:tcPr marL="121920" marR="121920"/>
                </a:tc>
                <a:tc>
                  <a:txBody>
                    <a:bodyPr/>
                    <a:lstStyle/>
                    <a:p>
                      <a:endParaRPr lang="en-US" sz="1200" dirty="0"/>
                    </a:p>
                  </a:txBody>
                  <a:tcPr marL="121920" marR="121920"/>
                </a:tc>
                <a:tc>
                  <a:txBody>
                    <a:bodyPr/>
                    <a:lstStyle/>
                    <a:p>
                      <a:endParaRPr lang="en-US" sz="1200" dirty="0"/>
                    </a:p>
                  </a:txBody>
                  <a:tcPr marL="121920" marR="121920"/>
                </a:tc>
                <a:tc>
                  <a:txBody>
                    <a:bodyPr/>
                    <a:lstStyle/>
                    <a:p>
                      <a:r>
                        <a:rPr lang="en-US" sz="1200" dirty="0"/>
                        <a:t>Y</a:t>
                      </a:r>
                    </a:p>
                  </a:txBody>
                  <a:tcPr marL="121920" marR="121920"/>
                </a:tc>
                <a:tc>
                  <a:txBody>
                    <a:bodyPr/>
                    <a:lstStyle/>
                    <a:p>
                      <a:r>
                        <a:rPr lang="en-US" sz="1200" dirty="0"/>
                        <a:t>Y</a:t>
                      </a:r>
                    </a:p>
                  </a:txBody>
                  <a:tcPr marL="121920" marR="121920"/>
                </a:tc>
                <a:tc>
                  <a:txBody>
                    <a:bodyPr/>
                    <a:lstStyle/>
                    <a:p>
                      <a:r>
                        <a:rPr lang="en-US" sz="1200" dirty="0"/>
                        <a:t>Y</a:t>
                      </a:r>
                    </a:p>
                  </a:txBody>
                  <a:tcPr marL="121920" marR="121920"/>
                </a:tc>
                <a:tc>
                  <a:txBody>
                    <a:bodyPr/>
                    <a:lstStyle/>
                    <a:p>
                      <a:r>
                        <a:rPr lang="en-US" sz="1200" dirty="0"/>
                        <a:t>Y</a:t>
                      </a:r>
                    </a:p>
                  </a:txBody>
                  <a:tcPr marL="121920" marR="121920"/>
                </a:tc>
                <a:tc>
                  <a:txBody>
                    <a:bodyPr/>
                    <a:lstStyle/>
                    <a:p>
                      <a:r>
                        <a:rPr lang="en-US" sz="1200" dirty="0"/>
                        <a:t>Y</a:t>
                      </a:r>
                    </a:p>
                  </a:txBody>
                  <a:tcPr marL="121920" marR="121920"/>
                </a:tc>
                <a:extLst>
                  <a:ext uri="{0D108BD9-81ED-4DB2-BD59-A6C34878D82A}">
                    <a16:rowId xmlns:a16="http://schemas.microsoft.com/office/drawing/2014/main" val="10006"/>
                  </a:ext>
                </a:extLst>
              </a:tr>
            </a:tbl>
          </a:graphicData>
        </a:graphic>
      </p:graphicFrame>
      <p:sp>
        <p:nvSpPr>
          <p:cNvPr id="18558" name="TextBox 6"/>
          <p:cNvSpPr txBox="1">
            <a:spLocks noChangeArrowheads="1"/>
          </p:cNvSpPr>
          <p:nvPr/>
        </p:nvSpPr>
        <p:spPr bwMode="auto">
          <a:xfrm>
            <a:off x="6705600" y="685800"/>
            <a:ext cx="5165725" cy="3292475"/>
          </a:xfrm>
          <a:prstGeom prst="rect">
            <a:avLst/>
          </a:prstGeom>
          <a:noFill/>
          <a:ln w="19050">
            <a:solidFill>
              <a:schemeClr val="tx1"/>
            </a:solidFill>
            <a:miter lim="800000"/>
            <a:headEnd/>
            <a:tailEnd/>
          </a:ln>
        </p:spPr>
        <p:txBody>
          <a:bodyPr>
            <a:spAutoFit/>
          </a:bodyPr>
          <a:lstStyle/>
          <a:p>
            <a:r>
              <a:rPr lang="en-US" sz="1600" b="1"/>
              <a:t>PO1:</a:t>
            </a:r>
            <a:r>
              <a:rPr lang="en-US" sz="1600"/>
              <a:t>Engineering knowledge</a:t>
            </a:r>
          </a:p>
          <a:p>
            <a:r>
              <a:rPr lang="en-US" sz="1600" b="1"/>
              <a:t>PO2:</a:t>
            </a:r>
            <a:r>
              <a:rPr lang="en-US" sz="1600"/>
              <a:t>Problem Analysis</a:t>
            </a:r>
          </a:p>
          <a:p>
            <a:r>
              <a:rPr lang="en-US" sz="1600" b="1"/>
              <a:t>PO3: </a:t>
            </a:r>
            <a:r>
              <a:rPr lang="en-US" sz="1600"/>
              <a:t>Design and Development</a:t>
            </a:r>
          </a:p>
          <a:p>
            <a:r>
              <a:rPr lang="en-US" sz="1600" b="1"/>
              <a:t>PO4:</a:t>
            </a:r>
            <a:r>
              <a:rPr lang="en-US" sz="1600"/>
              <a:t>Conduct Investigations</a:t>
            </a:r>
          </a:p>
          <a:p>
            <a:r>
              <a:rPr lang="en-US" sz="1600" b="1"/>
              <a:t>PO5:</a:t>
            </a:r>
            <a:r>
              <a:rPr lang="en-US" sz="1600"/>
              <a:t>Modern Tool</a:t>
            </a:r>
          </a:p>
          <a:p>
            <a:r>
              <a:rPr lang="en-US" sz="1600" b="1"/>
              <a:t>PO6:</a:t>
            </a:r>
            <a:r>
              <a:rPr lang="en-US" sz="1600"/>
              <a:t>The Engineer and society</a:t>
            </a:r>
          </a:p>
          <a:p>
            <a:r>
              <a:rPr lang="en-US" sz="1600" b="1"/>
              <a:t>PO7:</a:t>
            </a:r>
            <a:r>
              <a:rPr lang="en-US" sz="1600"/>
              <a:t>Environment and sustainability</a:t>
            </a:r>
          </a:p>
          <a:p>
            <a:r>
              <a:rPr lang="en-US" sz="1600" b="1"/>
              <a:t>PO8:</a:t>
            </a:r>
            <a:r>
              <a:rPr lang="en-US" sz="1600"/>
              <a:t>Ethics</a:t>
            </a:r>
          </a:p>
          <a:p>
            <a:r>
              <a:rPr lang="en-US" sz="1600" b="1"/>
              <a:t>PO9</a:t>
            </a:r>
            <a:r>
              <a:rPr lang="en-US" sz="1600"/>
              <a:t>:Individual and Teamwork</a:t>
            </a:r>
          </a:p>
          <a:p>
            <a:r>
              <a:rPr lang="en-US" sz="1600" b="1"/>
              <a:t>PO10:</a:t>
            </a:r>
            <a:r>
              <a:rPr lang="en-US" sz="1600"/>
              <a:t>Communication</a:t>
            </a:r>
          </a:p>
          <a:p>
            <a:r>
              <a:rPr lang="en-US" sz="1600" b="1"/>
              <a:t>PO11</a:t>
            </a:r>
            <a:r>
              <a:rPr lang="en-US" sz="1600"/>
              <a:t>:Project management</a:t>
            </a:r>
          </a:p>
          <a:p>
            <a:r>
              <a:rPr lang="en-US" sz="1600" b="1"/>
              <a:t>PO12:</a:t>
            </a:r>
            <a:r>
              <a:rPr lang="en-US" sz="1600"/>
              <a:t>Lifelong learning</a:t>
            </a:r>
          </a:p>
          <a:p>
            <a:r>
              <a:rPr lang="en-US" sz="1600" b="1"/>
              <a:t>PO13:</a:t>
            </a:r>
            <a:r>
              <a:rPr lang="en-US" sz="1600"/>
              <a:t>Competitive skills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ctrTitle"/>
          </p:nvPr>
        </p:nvSpPr>
        <p:spPr>
          <a:xfrm>
            <a:off x="838200" y="357188"/>
            <a:ext cx="10364788" cy="1471612"/>
          </a:xfrm>
        </p:spPr>
        <p:txBody>
          <a:bodyPr/>
          <a:lstStyle/>
          <a:p>
            <a:pPr eaLnBrk="1" hangingPunct="1"/>
            <a:r>
              <a:rPr lang="en-US" b="1"/>
              <a:t>HTML Comments</a:t>
            </a:r>
            <a:br>
              <a:rPr lang="en-US" b="1"/>
            </a:br>
            <a:endParaRPr lang="en-US"/>
          </a:p>
        </p:txBody>
      </p:sp>
      <p:sp>
        <p:nvSpPr>
          <p:cNvPr id="55299" name="Subtitle 2"/>
          <p:cNvSpPr>
            <a:spLocks noGrp="1"/>
          </p:cNvSpPr>
          <p:nvPr>
            <p:ph type="subTitle" idx="1"/>
          </p:nvPr>
        </p:nvSpPr>
        <p:spPr>
          <a:xfrm>
            <a:off x="609600" y="1601788"/>
            <a:ext cx="11201400" cy="1751012"/>
          </a:xfrm>
        </p:spPr>
        <p:txBody>
          <a:bodyPr/>
          <a:lstStyle/>
          <a:p>
            <a:pPr algn="just" eaLnBrk="1" hangingPunct="1"/>
            <a:r>
              <a:rPr lang="en-US"/>
              <a:t>Comment is a piece of code which is ignored by any web browser. It is a good practice to add comments into your HTML code, especially in complex documents, to indicate sections of a document, and any other notes to anyone looking at the code. Comments help you and others understand your code and increases code readability.</a:t>
            </a:r>
          </a:p>
          <a:p>
            <a:pPr algn="just" eaLnBrk="1" hangingPunct="1"/>
            <a:r>
              <a:rPr lang="en-US"/>
              <a:t>HTML comments are placed in between </a:t>
            </a:r>
            <a:r>
              <a:rPr lang="en-US" b="1"/>
              <a:t>&lt;!-- ... --&gt;</a:t>
            </a:r>
            <a:r>
              <a:rPr lang="en-US"/>
              <a:t> tags. So any content placed with-in &lt;!-- ... --&gt; tags will be treated as comment and will be completely ignored by the browser.</a:t>
            </a:r>
          </a:p>
          <a:p>
            <a:pPr algn="just" eaLnBrk="1" hangingPunct="1"/>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a:xfrm>
            <a:off x="768350" y="296863"/>
            <a:ext cx="10363200" cy="1470025"/>
          </a:xfrm>
        </p:spPr>
        <p:txBody>
          <a:bodyPr/>
          <a:lstStyle/>
          <a:p>
            <a:pPr eaLnBrk="1" hangingPunct="1"/>
            <a:r>
              <a:rPr lang="en-US" b="1"/>
              <a:t>Example</a:t>
            </a:r>
            <a:endParaRPr lang="en-US"/>
          </a:p>
        </p:txBody>
      </p:sp>
      <p:sp>
        <p:nvSpPr>
          <p:cNvPr id="56323" name="Subtitle 2"/>
          <p:cNvSpPr>
            <a:spLocks noGrp="1"/>
          </p:cNvSpPr>
          <p:nvPr>
            <p:ph type="subTitle" idx="1"/>
          </p:nvPr>
        </p:nvSpPr>
        <p:spPr>
          <a:xfrm>
            <a:off x="1828800" y="1524000"/>
            <a:ext cx="8535988" cy="1751013"/>
          </a:xfrm>
        </p:spPr>
        <p:txBody>
          <a:bodyPr/>
          <a:lstStyle/>
          <a:p>
            <a:pPr algn="just" eaLnBrk="1" hangingPunct="1"/>
            <a:r>
              <a:rPr lang="en-US" sz="1800"/>
              <a:t>&lt;!DOCTYPE html&gt; </a:t>
            </a:r>
          </a:p>
          <a:p>
            <a:pPr algn="just" eaLnBrk="1" hangingPunct="1"/>
            <a:r>
              <a:rPr lang="en-US" sz="1800"/>
              <a:t>&lt;html&gt; </a:t>
            </a:r>
          </a:p>
          <a:p>
            <a:pPr algn="just" eaLnBrk="1" hangingPunct="1"/>
            <a:r>
              <a:rPr lang="en-US" sz="1800"/>
              <a:t>&lt;head&gt; &lt;!-- Document Header Starts --&gt; </a:t>
            </a:r>
          </a:p>
          <a:p>
            <a:pPr algn="just" eaLnBrk="1" hangingPunct="1"/>
            <a:r>
              <a:rPr lang="en-US" sz="1800"/>
              <a:t>&lt;title&gt;This is document title&lt;/title&gt; </a:t>
            </a:r>
          </a:p>
          <a:p>
            <a:pPr algn="just" eaLnBrk="1" hangingPunct="1"/>
            <a:r>
              <a:rPr lang="en-US" sz="1800"/>
              <a:t>&lt;/head&gt; &lt;!-- Document Header Ends --&gt; </a:t>
            </a:r>
          </a:p>
          <a:p>
            <a:pPr algn="just" eaLnBrk="1" hangingPunct="1"/>
            <a:r>
              <a:rPr lang="en-US" sz="1800"/>
              <a:t>&lt;body&gt;</a:t>
            </a:r>
          </a:p>
          <a:p>
            <a:pPr algn="just" eaLnBrk="1" hangingPunct="1"/>
            <a:r>
              <a:rPr lang="en-US" sz="1800"/>
              <a:t> &lt;p&gt;Document content goes here.....&lt;/p&gt;</a:t>
            </a:r>
          </a:p>
          <a:p>
            <a:pPr algn="just" eaLnBrk="1" hangingPunct="1"/>
            <a:r>
              <a:rPr lang="en-US" sz="1800"/>
              <a:t> &lt;/body&gt;</a:t>
            </a:r>
          </a:p>
          <a:p>
            <a:pPr algn="just" eaLnBrk="1" hangingPunct="1"/>
            <a:r>
              <a:rPr lang="en-US" sz="1800"/>
              <a:t> &lt;/html&gt;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ctrTitle"/>
          </p:nvPr>
        </p:nvSpPr>
        <p:spPr>
          <a:xfrm>
            <a:off x="838200" y="1295400"/>
            <a:ext cx="10364788" cy="1471613"/>
          </a:xfrm>
        </p:spPr>
        <p:txBody>
          <a:bodyPr/>
          <a:lstStyle/>
          <a:p>
            <a:pPr eaLnBrk="1" hangingPunct="1"/>
            <a:r>
              <a:rPr lang="en-US" b="1"/>
              <a:t>Valid vs Invalid Comments</a:t>
            </a:r>
            <a:br>
              <a:rPr lang="en-US" b="1"/>
            </a:br>
            <a:endParaRPr lang="en-US"/>
          </a:p>
        </p:txBody>
      </p:sp>
      <p:sp>
        <p:nvSpPr>
          <p:cNvPr id="57347" name="Subtitle 2"/>
          <p:cNvSpPr>
            <a:spLocks noGrp="1"/>
          </p:cNvSpPr>
          <p:nvPr>
            <p:ph type="subTitle" idx="1"/>
          </p:nvPr>
        </p:nvSpPr>
        <p:spPr>
          <a:xfrm>
            <a:off x="1752600" y="2743200"/>
            <a:ext cx="8535988" cy="1751013"/>
          </a:xfrm>
        </p:spPr>
        <p:txBody>
          <a:bodyPr/>
          <a:lstStyle/>
          <a:p>
            <a:pPr eaLnBrk="1" hangingPunct="1"/>
            <a:r>
              <a:rPr lang="en-US"/>
              <a:t>Comments do not nest which means a comment can not be put inside another comment. Second the double-dash sequence "--" may not appear inside a comment except as part of the closing --&gt; tag. You must also make sure that there are no spaces in the start-of-comment string.</a:t>
            </a:r>
          </a:p>
          <a:p>
            <a:pPr eaLnBrk="1" hangingPunct="1"/>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ctrTitle"/>
          </p:nvPr>
        </p:nvSpPr>
        <p:spPr>
          <a:xfrm>
            <a:off x="838200" y="1295400"/>
            <a:ext cx="10364788" cy="1471613"/>
          </a:xfrm>
        </p:spPr>
        <p:txBody>
          <a:bodyPr/>
          <a:lstStyle/>
          <a:p>
            <a:pPr eaLnBrk="1" hangingPunct="1"/>
            <a:r>
              <a:rPr lang="en-US" b="1"/>
              <a:t>Multiline Comments</a:t>
            </a:r>
            <a:br>
              <a:rPr lang="en-US" b="1"/>
            </a:br>
            <a:endParaRPr lang="en-US"/>
          </a:p>
        </p:txBody>
      </p:sp>
      <p:sp>
        <p:nvSpPr>
          <p:cNvPr id="58371" name="Subtitle 2"/>
          <p:cNvSpPr>
            <a:spLocks noGrp="1"/>
          </p:cNvSpPr>
          <p:nvPr>
            <p:ph type="subTitle" idx="1"/>
          </p:nvPr>
        </p:nvSpPr>
        <p:spPr>
          <a:xfrm>
            <a:off x="1752600" y="2743200"/>
            <a:ext cx="8535988" cy="1751013"/>
          </a:xfrm>
        </p:spPr>
        <p:txBody>
          <a:bodyPr/>
          <a:lstStyle/>
          <a:p>
            <a:pPr algn="just" eaLnBrk="1" hangingPunct="1"/>
            <a:r>
              <a:rPr lang="en-US"/>
              <a:t>So far we have seen single line comments, but HTML supports multi-line comments as well.</a:t>
            </a:r>
          </a:p>
          <a:p>
            <a:pPr algn="just" eaLnBrk="1" hangingPunct="1"/>
            <a:r>
              <a:rPr lang="en-US"/>
              <a:t>You can comment multiple lines by the special beginning tag &lt;!-- and ending tag --&gt; placed before the first line and end of the last line as shown in the given example below.</a:t>
            </a:r>
          </a:p>
          <a:p>
            <a:pPr algn="just" eaLnBrk="1" hangingPunct="1"/>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ctrTitle"/>
          </p:nvPr>
        </p:nvSpPr>
        <p:spPr>
          <a:xfrm>
            <a:off x="990600" y="304800"/>
            <a:ext cx="10364788" cy="1471613"/>
          </a:xfrm>
        </p:spPr>
        <p:txBody>
          <a:bodyPr/>
          <a:lstStyle/>
          <a:p>
            <a:pPr eaLnBrk="1" hangingPunct="1"/>
            <a:r>
              <a:rPr lang="en-US" b="1"/>
              <a:t>Example</a:t>
            </a:r>
            <a:endParaRPr lang="en-US"/>
          </a:p>
        </p:txBody>
      </p:sp>
      <p:sp>
        <p:nvSpPr>
          <p:cNvPr id="59395" name="Subtitle 2"/>
          <p:cNvSpPr>
            <a:spLocks noGrp="1"/>
          </p:cNvSpPr>
          <p:nvPr>
            <p:ph type="subTitle" idx="1"/>
          </p:nvPr>
        </p:nvSpPr>
        <p:spPr>
          <a:xfrm>
            <a:off x="1752600" y="1295400"/>
            <a:ext cx="8535988" cy="1751013"/>
          </a:xfrm>
        </p:spPr>
        <p:txBody>
          <a:bodyPr/>
          <a:lstStyle/>
          <a:p>
            <a:pPr algn="just" eaLnBrk="1" hangingPunct="1"/>
            <a:r>
              <a:rPr lang="en-US" sz="1800"/>
              <a:t>&lt;!DOCTYPE html&gt;</a:t>
            </a:r>
          </a:p>
          <a:p>
            <a:pPr algn="just" eaLnBrk="1" hangingPunct="1"/>
            <a:r>
              <a:rPr lang="en-US" sz="1800"/>
              <a:t>&lt;html&gt; </a:t>
            </a:r>
          </a:p>
          <a:p>
            <a:pPr algn="just" eaLnBrk="1" hangingPunct="1"/>
            <a:r>
              <a:rPr lang="en-US" sz="1800"/>
              <a:t>&lt;head&gt; </a:t>
            </a:r>
          </a:p>
          <a:p>
            <a:pPr algn="just" eaLnBrk="1" hangingPunct="1"/>
            <a:r>
              <a:rPr lang="en-US" sz="1800"/>
              <a:t>&lt;title&gt;Multiline Comments&lt;/title&gt; </a:t>
            </a:r>
          </a:p>
          <a:p>
            <a:pPr algn="just" eaLnBrk="1" hangingPunct="1"/>
            <a:r>
              <a:rPr lang="en-US" sz="1800"/>
              <a:t>&lt;/head&gt;</a:t>
            </a:r>
          </a:p>
          <a:p>
            <a:pPr algn="just" eaLnBrk="1" hangingPunct="1"/>
            <a:r>
              <a:rPr lang="en-US" sz="1800"/>
              <a:t> &lt;body&gt;</a:t>
            </a:r>
          </a:p>
          <a:p>
            <a:pPr algn="just" eaLnBrk="1" hangingPunct="1"/>
            <a:r>
              <a:rPr lang="en-US" sz="1800"/>
              <a:t> &lt;!-- This is a multiline comment and </a:t>
            </a:r>
          </a:p>
          <a:p>
            <a:pPr algn="just" eaLnBrk="1" hangingPunct="1"/>
            <a:r>
              <a:rPr lang="en-US" sz="1800"/>
              <a:t>it can span through as many as </a:t>
            </a:r>
          </a:p>
          <a:p>
            <a:pPr algn="just" eaLnBrk="1" hangingPunct="1"/>
            <a:r>
              <a:rPr lang="en-US" sz="1800"/>
              <a:t>lines you like. --&gt;</a:t>
            </a:r>
          </a:p>
          <a:p>
            <a:pPr algn="just" eaLnBrk="1" hangingPunct="1"/>
            <a:r>
              <a:rPr lang="en-US" sz="1800"/>
              <a:t> &lt;p&gt;Document content goes here.....&lt;/p&gt;</a:t>
            </a:r>
          </a:p>
          <a:p>
            <a:pPr algn="just" eaLnBrk="1" hangingPunct="1"/>
            <a:r>
              <a:rPr lang="en-US" sz="1800"/>
              <a:t> &lt;/body&gt; </a:t>
            </a:r>
          </a:p>
          <a:p>
            <a:pPr algn="just" eaLnBrk="1" hangingPunct="1"/>
            <a:r>
              <a:rPr lang="en-US" sz="1800"/>
              <a:t>&lt;/html&gt;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ctrTitle"/>
          </p:nvPr>
        </p:nvSpPr>
        <p:spPr>
          <a:xfrm>
            <a:off x="838200" y="685800"/>
            <a:ext cx="10364788" cy="838200"/>
          </a:xfrm>
        </p:spPr>
        <p:txBody>
          <a:bodyPr/>
          <a:lstStyle/>
          <a:p>
            <a:pPr eaLnBrk="1" hangingPunct="1"/>
            <a:r>
              <a:rPr lang="en-US" b="1"/>
              <a:t>Using Comment Tag</a:t>
            </a:r>
            <a:br>
              <a:rPr lang="en-US" b="1"/>
            </a:br>
            <a:endParaRPr lang="en-US"/>
          </a:p>
        </p:txBody>
      </p:sp>
      <p:sp>
        <p:nvSpPr>
          <p:cNvPr id="60419" name="Subtitle 2"/>
          <p:cNvSpPr>
            <a:spLocks noGrp="1"/>
          </p:cNvSpPr>
          <p:nvPr>
            <p:ph type="subTitle" idx="1"/>
          </p:nvPr>
        </p:nvSpPr>
        <p:spPr>
          <a:xfrm>
            <a:off x="304800" y="1143000"/>
            <a:ext cx="11430000" cy="1751013"/>
          </a:xfrm>
        </p:spPr>
        <p:txBody>
          <a:bodyPr/>
          <a:lstStyle/>
          <a:p>
            <a:pPr algn="just" eaLnBrk="1" hangingPunct="1"/>
            <a:r>
              <a:rPr lang="en-US"/>
              <a:t>There are few browsers that support &lt;comment&gt; tag to comment a part of HTML code.</a:t>
            </a:r>
          </a:p>
          <a:p>
            <a:pPr algn="just" eaLnBrk="1" hangingPunct="1"/>
            <a:r>
              <a:rPr lang="en-US" b="1"/>
              <a:t>Example</a:t>
            </a:r>
          </a:p>
          <a:p>
            <a:pPr algn="just" eaLnBrk="1" hangingPunct="1"/>
            <a:r>
              <a:rPr lang="en-US" sz="1800"/>
              <a:t>&lt;!DOCTYPE html&gt;</a:t>
            </a:r>
          </a:p>
          <a:p>
            <a:pPr algn="just" eaLnBrk="1" hangingPunct="1"/>
            <a:r>
              <a:rPr lang="en-US" sz="1800"/>
              <a:t>&lt;html&gt; </a:t>
            </a:r>
          </a:p>
          <a:p>
            <a:pPr algn="just" eaLnBrk="1" hangingPunct="1"/>
            <a:r>
              <a:rPr lang="en-US" sz="1800"/>
              <a:t>&lt;head&gt; </a:t>
            </a:r>
          </a:p>
          <a:p>
            <a:pPr algn="just" eaLnBrk="1" hangingPunct="1"/>
            <a:r>
              <a:rPr lang="en-US" sz="1800"/>
              <a:t>&lt;title&gt;Using Comment Tag&lt;/title&gt; </a:t>
            </a:r>
          </a:p>
          <a:p>
            <a:pPr algn="just" eaLnBrk="1" hangingPunct="1"/>
            <a:r>
              <a:rPr lang="en-US" sz="1800"/>
              <a:t>&lt;/head&gt;</a:t>
            </a:r>
          </a:p>
          <a:p>
            <a:pPr algn="just" eaLnBrk="1" hangingPunct="1"/>
            <a:r>
              <a:rPr lang="en-US" sz="1800"/>
              <a:t> &lt;body&gt;</a:t>
            </a:r>
          </a:p>
          <a:p>
            <a:pPr algn="just" eaLnBrk="1" hangingPunct="1"/>
            <a:r>
              <a:rPr lang="en-US" sz="1800"/>
              <a:t> &lt;p&gt;This is &lt;comment&gt;not&lt;/comment&gt; Internet Explorer.&lt;/p&gt;</a:t>
            </a:r>
          </a:p>
          <a:p>
            <a:pPr algn="just" eaLnBrk="1" hangingPunct="1"/>
            <a:r>
              <a:rPr lang="en-US" sz="1800"/>
              <a:t> &lt;/body&gt;</a:t>
            </a:r>
          </a:p>
          <a:p>
            <a:pPr algn="just" eaLnBrk="1" hangingPunct="1"/>
            <a:r>
              <a:rPr lang="en-US" sz="1800"/>
              <a:t> &lt;/html&gt;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ctrTitle"/>
          </p:nvPr>
        </p:nvSpPr>
        <p:spPr>
          <a:xfrm>
            <a:off x="838200" y="1295400"/>
            <a:ext cx="10364788" cy="1471613"/>
          </a:xfrm>
        </p:spPr>
        <p:txBody>
          <a:bodyPr/>
          <a:lstStyle/>
          <a:p>
            <a:pPr eaLnBrk="1" hangingPunct="1"/>
            <a:r>
              <a:rPr lang="en-US" b="1"/>
              <a:t>HTML Quotation</a:t>
            </a:r>
            <a:br>
              <a:rPr lang="en-US" b="1"/>
            </a:br>
            <a:endParaRPr lang="en-US"/>
          </a:p>
        </p:txBody>
      </p:sp>
      <p:sp>
        <p:nvSpPr>
          <p:cNvPr id="61443" name="Subtitle 2"/>
          <p:cNvSpPr>
            <a:spLocks noGrp="1"/>
          </p:cNvSpPr>
          <p:nvPr>
            <p:ph type="subTitle" idx="1"/>
          </p:nvPr>
        </p:nvSpPr>
        <p:spPr>
          <a:xfrm>
            <a:off x="609600" y="2743200"/>
            <a:ext cx="10668000" cy="1751013"/>
          </a:xfrm>
        </p:spPr>
        <p:txBody>
          <a:bodyPr/>
          <a:lstStyle/>
          <a:p>
            <a:pPr algn="just" eaLnBrk="1" hangingPunct="1"/>
            <a:r>
              <a:rPr lang="en-US"/>
              <a:t>The HTML </a:t>
            </a:r>
            <a:r>
              <a:rPr lang="en-US" b="1"/>
              <a:t>&lt;q&gt;</a:t>
            </a:r>
            <a:r>
              <a:rPr lang="en-US"/>
              <a:t> element defines a short quotation.</a:t>
            </a:r>
          </a:p>
          <a:p>
            <a:pPr algn="just" eaLnBrk="1" hangingPunct="1"/>
            <a:r>
              <a:rPr lang="en-US"/>
              <a:t>Browsers usually insert quotation marks around the &lt;q&gt; element.</a:t>
            </a:r>
          </a:p>
          <a:p>
            <a:pPr algn="just" eaLnBrk="1" hangingPunct="1"/>
            <a:endParaRPr lang="en-US"/>
          </a:p>
          <a:p>
            <a:pPr algn="just" eaLnBrk="1" hangingPunct="1"/>
            <a:r>
              <a:rPr lang="en-US"/>
              <a:t>&lt;p&gt;WWF's goal is to: &lt;q&gt;Build a future where people live in harmony with nature.&lt;/q&gt;&lt;/p&gt;</a:t>
            </a:r>
          </a:p>
          <a:p>
            <a:pPr algn="just" eaLnBrk="1" hangingPunct="1"/>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ctrTitle"/>
          </p:nvPr>
        </p:nvSpPr>
        <p:spPr>
          <a:xfrm>
            <a:off x="838200" y="533400"/>
            <a:ext cx="10364788" cy="1471613"/>
          </a:xfrm>
        </p:spPr>
        <p:txBody>
          <a:bodyPr/>
          <a:lstStyle/>
          <a:p>
            <a:pPr eaLnBrk="1" hangingPunct="1"/>
            <a:r>
              <a:rPr lang="en-US" b="1"/>
              <a:t>HTML &lt;abbr&gt; for Abbreviations</a:t>
            </a:r>
            <a:br>
              <a:rPr lang="en-US" b="1"/>
            </a:br>
            <a:endParaRPr lang="en-US"/>
          </a:p>
        </p:txBody>
      </p:sp>
      <p:sp>
        <p:nvSpPr>
          <p:cNvPr id="62467" name="Subtitle 2"/>
          <p:cNvSpPr>
            <a:spLocks noGrp="1"/>
          </p:cNvSpPr>
          <p:nvPr>
            <p:ph type="subTitle" idx="1"/>
          </p:nvPr>
        </p:nvSpPr>
        <p:spPr>
          <a:xfrm>
            <a:off x="609600" y="2209800"/>
            <a:ext cx="10668000" cy="1751013"/>
          </a:xfrm>
        </p:spPr>
        <p:txBody>
          <a:bodyPr/>
          <a:lstStyle/>
          <a:p>
            <a:pPr algn="just" eaLnBrk="1" hangingPunct="1"/>
            <a:r>
              <a:rPr lang="en-US"/>
              <a:t>The HTML </a:t>
            </a:r>
            <a:r>
              <a:rPr lang="en-US" b="1"/>
              <a:t>&lt;abbr&gt;</a:t>
            </a:r>
            <a:r>
              <a:rPr lang="en-US"/>
              <a:t> element defines an abbreviation or an acronym.</a:t>
            </a:r>
          </a:p>
          <a:p>
            <a:pPr algn="just" eaLnBrk="1" hangingPunct="1"/>
            <a:r>
              <a:rPr lang="en-US"/>
              <a:t>Marking abbreviations can give useful information to browsers, translation systems and search-engines.</a:t>
            </a:r>
          </a:p>
          <a:p>
            <a:pPr algn="just" eaLnBrk="1" hangingPunct="1"/>
            <a:r>
              <a:rPr lang="en-US" b="1"/>
              <a:t>Example</a:t>
            </a:r>
          </a:p>
          <a:p>
            <a:pPr algn="just" eaLnBrk="1" hangingPunct="1"/>
            <a:r>
              <a:rPr lang="en-US"/>
              <a:t>&lt;p&gt;The &lt;abbr title="World Health Organization"&gt;WHO&lt;/abbr&gt; was founded in 1948.&lt;/p&gt;</a:t>
            </a:r>
          </a:p>
          <a:p>
            <a:pPr algn="just" eaLnBrk="1" hangingPunct="1"/>
            <a:endParaRPr lang="en-US"/>
          </a:p>
          <a:p>
            <a:pPr algn="just" eaLnBrk="1" hangingPunct="1"/>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ctrTitle"/>
          </p:nvPr>
        </p:nvSpPr>
        <p:spPr>
          <a:xfrm>
            <a:off x="838200" y="1295400"/>
            <a:ext cx="10364788" cy="1471613"/>
          </a:xfrm>
        </p:spPr>
        <p:txBody>
          <a:bodyPr/>
          <a:lstStyle/>
          <a:p>
            <a:pPr eaLnBrk="1" hangingPunct="1"/>
            <a:r>
              <a:rPr lang="en-US" b="1"/>
              <a:t>HTML &lt;cite&gt; for Work Title</a:t>
            </a:r>
            <a:br>
              <a:rPr lang="en-US" b="1"/>
            </a:br>
            <a:endParaRPr lang="en-US"/>
          </a:p>
        </p:txBody>
      </p:sp>
      <p:sp>
        <p:nvSpPr>
          <p:cNvPr id="63491" name="Subtitle 2"/>
          <p:cNvSpPr>
            <a:spLocks noGrp="1"/>
          </p:cNvSpPr>
          <p:nvPr>
            <p:ph type="subTitle" idx="1"/>
          </p:nvPr>
        </p:nvSpPr>
        <p:spPr>
          <a:xfrm>
            <a:off x="609600" y="2743200"/>
            <a:ext cx="10668000" cy="1751013"/>
          </a:xfrm>
        </p:spPr>
        <p:txBody>
          <a:bodyPr/>
          <a:lstStyle/>
          <a:p>
            <a:pPr eaLnBrk="1" hangingPunct="1"/>
            <a:r>
              <a:rPr lang="en-US"/>
              <a:t>The HTML </a:t>
            </a:r>
            <a:r>
              <a:rPr lang="en-US" b="1"/>
              <a:t>&lt;cite&gt;</a:t>
            </a:r>
            <a:r>
              <a:rPr lang="en-US"/>
              <a:t> element defines the title of a work.</a:t>
            </a:r>
          </a:p>
          <a:p>
            <a:pPr eaLnBrk="1" hangingPunct="1"/>
            <a:r>
              <a:rPr lang="en-US"/>
              <a:t>Browsers usually display &lt;cite&gt; elements in italic.</a:t>
            </a:r>
          </a:p>
          <a:p>
            <a:pPr algn="just" eaLnBrk="1" hangingPunct="1"/>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ctrTitle"/>
          </p:nvPr>
        </p:nvSpPr>
        <p:spPr>
          <a:xfrm>
            <a:off x="838200" y="152400"/>
            <a:ext cx="10364788" cy="1471613"/>
          </a:xfrm>
        </p:spPr>
        <p:txBody>
          <a:bodyPr/>
          <a:lstStyle/>
          <a:p>
            <a:pPr eaLnBrk="1" hangingPunct="1"/>
            <a:r>
              <a:rPr lang="en-US" b="1"/>
              <a:t>Example</a:t>
            </a:r>
            <a:endParaRPr lang="en-US"/>
          </a:p>
        </p:txBody>
      </p:sp>
      <p:sp>
        <p:nvSpPr>
          <p:cNvPr id="64515" name="Subtitle 2"/>
          <p:cNvSpPr>
            <a:spLocks noGrp="1"/>
          </p:cNvSpPr>
          <p:nvPr>
            <p:ph type="subTitle" idx="1"/>
          </p:nvPr>
        </p:nvSpPr>
        <p:spPr>
          <a:xfrm>
            <a:off x="609600" y="1447800"/>
            <a:ext cx="10668000" cy="1751013"/>
          </a:xfrm>
        </p:spPr>
        <p:txBody>
          <a:bodyPr/>
          <a:lstStyle/>
          <a:p>
            <a:pPr algn="just" eaLnBrk="1" hangingPunct="1"/>
            <a:r>
              <a:rPr lang="en-US" sz="1800"/>
              <a:t>&lt;!DOCTYPE html&gt;</a:t>
            </a:r>
          </a:p>
          <a:p>
            <a:pPr algn="just" eaLnBrk="1" hangingPunct="1"/>
            <a:r>
              <a:rPr lang="en-US" sz="1800"/>
              <a:t>&lt;html&gt;</a:t>
            </a:r>
          </a:p>
          <a:p>
            <a:pPr algn="just" eaLnBrk="1" hangingPunct="1"/>
            <a:r>
              <a:rPr lang="en-US" sz="1800"/>
              <a:t>&lt;body&gt;</a:t>
            </a:r>
          </a:p>
          <a:p>
            <a:pPr algn="just" eaLnBrk="1" hangingPunct="1"/>
            <a:endParaRPr lang="en-US" sz="1800"/>
          </a:p>
          <a:p>
            <a:pPr algn="just" eaLnBrk="1" hangingPunct="1"/>
            <a:r>
              <a:rPr lang="en-US" sz="1800"/>
              <a:t>&lt;p&gt;The HTML cite element defines the title of a work.&lt;/p&gt;</a:t>
            </a:r>
          </a:p>
          <a:p>
            <a:pPr algn="just" eaLnBrk="1" hangingPunct="1"/>
            <a:r>
              <a:rPr lang="en-US" sz="1800"/>
              <a:t>&lt;p&gt;Browsers usually display cite elements in italic.&lt;/p&gt;</a:t>
            </a:r>
          </a:p>
          <a:p>
            <a:pPr algn="just" eaLnBrk="1" hangingPunct="1"/>
            <a:endParaRPr lang="en-US" sz="1800"/>
          </a:p>
          <a:p>
            <a:pPr algn="just" eaLnBrk="1" hangingPunct="1"/>
            <a:r>
              <a:rPr lang="en-US" sz="1800"/>
              <a:t>&lt;img src="img_the_scream.jpg" width="220" height="277" alt="The Scream"&gt;</a:t>
            </a:r>
          </a:p>
          <a:p>
            <a:pPr algn="just" eaLnBrk="1" hangingPunct="1"/>
            <a:r>
              <a:rPr lang="en-US" sz="1800"/>
              <a:t>&lt;p&gt;&lt;cite&gt;The Scream&lt;/cite&gt; by Edvard Munch. Painted in 1893.&lt;/p&gt;</a:t>
            </a:r>
          </a:p>
          <a:p>
            <a:pPr algn="just" eaLnBrk="1" hangingPunct="1"/>
            <a:endParaRPr lang="en-US" sz="1800"/>
          </a:p>
          <a:p>
            <a:pPr algn="just" eaLnBrk="1" hangingPunct="1"/>
            <a:r>
              <a:rPr lang="en-US" sz="1800"/>
              <a:t>&lt;/body&gt;</a:t>
            </a:r>
          </a:p>
          <a:p>
            <a:pPr algn="just" eaLnBrk="1" hangingPunct="1"/>
            <a:r>
              <a:rPr lang="en-US" sz="1800"/>
              <a:t>&lt;/html&gt;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pPr eaLnBrk="1" hangingPunct="1"/>
            <a:r>
              <a:rPr lang="en-US"/>
              <a:t>Course parameters</a:t>
            </a:r>
          </a:p>
        </p:txBody>
      </p:sp>
      <p:sp>
        <p:nvSpPr>
          <p:cNvPr id="16387" name="Content Placeholder 2"/>
          <p:cNvSpPr>
            <a:spLocks noGrp="1"/>
          </p:cNvSpPr>
          <p:nvPr>
            <p:ph idx="1"/>
          </p:nvPr>
        </p:nvSpPr>
        <p:spPr/>
        <p:txBody>
          <a:bodyPr/>
          <a:lstStyle/>
          <a:p>
            <a:pPr eaLnBrk="1" hangingPunct="1">
              <a:defRPr/>
            </a:pPr>
            <a:r>
              <a:rPr lang="en-US" dirty="0"/>
              <a:t>L- T- P : 0-0-2</a:t>
            </a:r>
          </a:p>
          <a:p>
            <a:pPr eaLnBrk="1" hangingPunct="1">
              <a:defRPr/>
            </a:pPr>
            <a:r>
              <a:rPr lang="en-US" dirty="0"/>
              <a:t>Marks </a:t>
            </a:r>
            <a:r>
              <a:rPr lang="en-US" dirty="0" err="1"/>
              <a:t>Weightage</a:t>
            </a:r>
            <a:r>
              <a:rPr lang="en-US" dirty="0"/>
              <a:t>: </a:t>
            </a:r>
          </a:p>
          <a:p>
            <a:pPr lvl="1" eaLnBrk="1" hangingPunct="1">
              <a:defRPr/>
            </a:pPr>
            <a:r>
              <a:rPr lang="en-US" dirty="0"/>
              <a:t>Attendance: 05</a:t>
            </a:r>
          </a:p>
          <a:p>
            <a:pPr lvl="1" eaLnBrk="1" hangingPunct="1">
              <a:defRPr/>
            </a:pPr>
            <a:r>
              <a:rPr lang="en-US" dirty="0"/>
              <a:t>Continuous Assessment (CA): 45</a:t>
            </a:r>
          </a:p>
          <a:p>
            <a:pPr lvl="1" eaLnBrk="1" hangingPunct="1">
              <a:defRPr/>
            </a:pPr>
            <a:r>
              <a:rPr lang="en-US" dirty="0">
                <a:latin typeface="+mj-lt"/>
              </a:rPr>
              <a:t>End Term Practical : 50 </a:t>
            </a:r>
          </a:p>
          <a:p>
            <a:pPr lvl="1" eaLnBrk="1" hangingPunct="1">
              <a:defRPr/>
            </a:pPr>
            <a:endParaRPr lang="en-US" dirty="0"/>
          </a:p>
          <a:p>
            <a:pPr lvl="1" eaLnBrk="1" hangingPunct="1">
              <a:buFont typeface="Times New Roman" pitchFamily="18" charset="0"/>
              <a:buNone/>
              <a:defRPr/>
            </a:pPr>
            <a:r>
              <a:rPr lang="en-US" dirty="0"/>
              <a:t># Note:  MTT is not applicable for this course.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ctrTitle"/>
          </p:nvPr>
        </p:nvSpPr>
        <p:spPr>
          <a:xfrm>
            <a:off x="838200" y="152400"/>
            <a:ext cx="10364788" cy="1471613"/>
          </a:xfrm>
        </p:spPr>
        <p:txBody>
          <a:bodyPr/>
          <a:lstStyle/>
          <a:p>
            <a:pPr eaLnBrk="1" hangingPunct="1"/>
            <a:r>
              <a:rPr lang="en-US" b="1"/>
              <a:t>TYPES OF TAGS IN HTML</a:t>
            </a:r>
          </a:p>
        </p:txBody>
      </p:sp>
      <p:sp>
        <p:nvSpPr>
          <p:cNvPr id="65539" name="Subtitle 2"/>
          <p:cNvSpPr>
            <a:spLocks noGrp="1"/>
          </p:cNvSpPr>
          <p:nvPr>
            <p:ph type="subTitle" idx="1"/>
          </p:nvPr>
        </p:nvSpPr>
        <p:spPr>
          <a:xfrm>
            <a:off x="3124200" y="1066800"/>
            <a:ext cx="8153400" cy="1751013"/>
          </a:xfrm>
        </p:spPr>
        <p:txBody>
          <a:bodyPr/>
          <a:lstStyle/>
          <a:p>
            <a:pPr algn="just" eaLnBrk="1" hangingPunct="1">
              <a:buFont typeface="Wingdings" pitchFamily="2" charset="2"/>
              <a:buChar char="Ø"/>
            </a:pPr>
            <a:r>
              <a:rPr lang="en-US" sz="2000"/>
              <a:t> </a:t>
            </a:r>
            <a:r>
              <a:rPr lang="en-US" sz="2000" b="1"/>
              <a:t>Basic HTML</a:t>
            </a:r>
          </a:p>
          <a:p>
            <a:pPr algn="just" eaLnBrk="1" hangingPunct="1">
              <a:buFont typeface="Wingdings" pitchFamily="2" charset="2"/>
              <a:buChar char="Ø"/>
            </a:pPr>
            <a:r>
              <a:rPr lang="en-US" sz="2000"/>
              <a:t> </a:t>
            </a:r>
            <a:r>
              <a:rPr lang="en-US" sz="2000" b="1"/>
              <a:t>Formatting</a:t>
            </a:r>
          </a:p>
          <a:p>
            <a:pPr algn="just" eaLnBrk="1" hangingPunct="1">
              <a:buFont typeface="Wingdings" pitchFamily="2" charset="2"/>
              <a:buChar char="Ø"/>
            </a:pPr>
            <a:r>
              <a:rPr lang="en-US" sz="2000"/>
              <a:t> </a:t>
            </a:r>
            <a:r>
              <a:rPr lang="en-US" sz="2000" b="1"/>
              <a:t>Forms and Input</a:t>
            </a:r>
          </a:p>
          <a:p>
            <a:pPr algn="just" eaLnBrk="1" hangingPunct="1">
              <a:buFont typeface="Wingdings" pitchFamily="2" charset="2"/>
              <a:buChar char="Ø"/>
            </a:pPr>
            <a:r>
              <a:rPr lang="en-US" sz="2000"/>
              <a:t> </a:t>
            </a:r>
            <a:r>
              <a:rPr lang="en-US" sz="2000" b="1"/>
              <a:t>Frames</a:t>
            </a:r>
          </a:p>
          <a:p>
            <a:pPr algn="just" eaLnBrk="1" hangingPunct="1">
              <a:buFont typeface="Wingdings" pitchFamily="2" charset="2"/>
              <a:buChar char="Ø"/>
            </a:pPr>
            <a:r>
              <a:rPr lang="en-US" sz="2000"/>
              <a:t> </a:t>
            </a:r>
            <a:r>
              <a:rPr lang="en-US" sz="2000" b="1"/>
              <a:t>Images</a:t>
            </a:r>
          </a:p>
          <a:p>
            <a:pPr algn="just" eaLnBrk="1" hangingPunct="1">
              <a:buFont typeface="Wingdings" pitchFamily="2" charset="2"/>
              <a:buChar char="Ø"/>
            </a:pPr>
            <a:r>
              <a:rPr lang="en-US" sz="2000"/>
              <a:t> </a:t>
            </a:r>
            <a:r>
              <a:rPr lang="en-US" sz="2000" b="1"/>
              <a:t>Audio / Video</a:t>
            </a:r>
          </a:p>
          <a:p>
            <a:pPr algn="just" eaLnBrk="1" hangingPunct="1">
              <a:buFont typeface="Wingdings" pitchFamily="2" charset="2"/>
              <a:buChar char="Ø"/>
            </a:pPr>
            <a:r>
              <a:rPr lang="en-US" sz="2000"/>
              <a:t> </a:t>
            </a:r>
            <a:r>
              <a:rPr lang="en-US" sz="2000" b="1"/>
              <a:t>Links</a:t>
            </a:r>
          </a:p>
          <a:p>
            <a:pPr algn="just" eaLnBrk="1" hangingPunct="1">
              <a:buFont typeface="Wingdings" pitchFamily="2" charset="2"/>
              <a:buChar char="Ø"/>
            </a:pPr>
            <a:r>
              <a:rPr lang="en-US" sz="2000"/>
              <a:t> </a:t>
            </a:r>
            <a:r>
              <a:rPr lang="en-US" sz="2000" b="1"/>
              <a:t>Lists</a:t>
            </a:r>
          </a:p>
          <a:p>
            <a:pPr algn="just" eaLnBrk="1" hangingPunct="1">
              <a:buFont typeface="Wingdings" pitchFamily="2" charset="2"/>
              <a:buChar char="Ø"/>
            </a:pPr>
            <a:r>
              <a:rPr lang="en-US" sz="2000"/>
              <a:t> </a:t>
            </a:r>
            <a:r>
              <a:rPr lang="en-US" sz="2000" b="1"/>
              <a:t>Tables</a:t>
            </a:r>
          </a:p>
          <a:p>
            <a:pPr algn="just" eaLnBrk="1" hangingPunct="1">
              <a:buFont typeface="Wingdings" pitchFamily="2" charset="2"/>
              <a:buChar char="Ø"/>
            </a:pPr>
            <a:r>
              <a:rPr lang="en-US" sz="2000"/>
              <a:t> </a:t>
            </a:r>
            <a:r>
              <a:rPr lang="en-US" sz="2000" b="1"/>
              <a:t>Styles and Semantics</a:t>
            </a:r>
          </a:p>
          <a:p>
            <a:pPr algn="just" eaLnBrk="1" hangingPunct="1">
              <a:buFont typeface="Wingdings" pitchFamily="2" charset="2"/>
              <a:buChar char="Ø"/>
            </a:pPr>
            <a:r>
              <a:rPr lang="en-US" sz="2000"/>
              <a:t> </a:t>
            </a:r>
            <a:r>
              <a:rPr lang="en-US" sz="2000" b="1"/>
              <a:t>Meta Info</a:t>
            </a:r>
          </a:p>
          <a:p>
            <a:pPr algn="just" eaLnBrk="1" hangingPunct="1">
              <a:buFont typeface="Wingdings" pitchFamily="2" charset="2"/>
              <a:buChar char="Ø"/>
            </a:pPr>
            <a:r>
              <a:rPr lang="en-US" sz="2000"/>
              <a:t> </a:t>
            </a:r>
            <a:r>
              <a:rPr lang="en-US" sz="2000" b="1"/>
              <a:t>Programming</a:t>
            </a:r>
          </a:p>
          <a:p>
            <a:pPr algn="just" eaLnBrk="1" hangingPunct="1">
              <a:buFont typeface="Wingdings" pitchFamily="2" charset="2"/>
              <a:buChar char="Ø"/>
            </a:pPr>
            <a:endParaRPr lang="en-US"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ctrTitle"/>
          </p:nvPr>
        </p:nvSpPr>
        <p:spPr>
          <a:xfrm>
            <a:off x="838200" y="152400"/>
            <a:ext cx="10364788" cy="1471613"/>
          </a:xfrm>
        </p:spPr>
        <p:txBody>
          <a:bodyPr/>
          <a:lstStyle/>
          <a:p>
            <a:pPr eaLnBrk="1" hangingPunct="1"/>
            <a:r>
              <a:rPr lang="en-US" b="1">
                <a:solidFill>
                  <a:schemeClr val="tx1"/>
                </a:solidFill>
                <a:latin typeface="Arial" pitchFamily="34" charset="0"/>
                <a:cs typeface="Arial" pitchFamily="34" charset="0"/>
              </a:rPr>
              <a:t>Basic HTML</a:t>
            </a:r>
            <a:br>
              <a:rPr lang="en-US" b="1">
                <a:solidFill>
                  <a:schemeClr val="tx1"/>
                </a:solidFill>
                <a:latin typeface="Arial" pitchFamily="34" charset="0"/>
                <a:cs typeface="Arial" pitchFamily="34" charset="0"/>
              </a:rPr>
            </a:br>
            <a:endParaRPr lang="en-US" b="1"/>
          </a:p>
        </p:txBody>
      </p:sp>
      <p:sp>
        <p:nvSpPr>
          <p:cNvPr id="66563"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4" name="Table 3"/>
          <p:cNvGraphicFramePr>
            <a:graphicFrameLocks noGrp="1"/>
          </p:cNvGraphicFramePr>
          <p:nvPr/>
        </p:nvGraphicFramePr>
        <p:xfrm>
          <a:off x="304800" y="1981200"/>
          <a:ext cx="11125200" cy="3657600"/>
        </p:xfrm>
        <a:graphic>
          <a:graphicData uri="http://schemas.openxmlformats.org/drawingml/2006/table">
            <a:tbl>
              <a:tblPr/>
              <a:tblGrid>
                <a:gridCol w="5562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327660">
                <a:tc>
                  <a:txBody>
                    <a:bodyPr/>
                    <a:lstStyle/>
                    <a:p>
                      <a:r>
                        <a:rPr lang="en-US"/>
                        <a:t>Tag</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extLst>
                  <a:ext uri="{0D108BD9-81ED-4DB2-BD59-A6C34878D82A}">
                    <a16:rowId xmlns:a16="http://schemas.microsoft.com/office/drawing/2014/main" val="10000"/>
                  </a:ext>
                </a:extLst>
              </a:tr>
              <a:tr h="327660">
                <a:tc>
                  <a:txBody>
                    <a:bodyPr/>
                    <a:lstStyle/>
                    <a:p>
                      <a:r>
                        <a:rPr lang="en-US">
                          <a:hlinkClick r:id="rId2"/>
                        </a:rPr>
                        <a:t>&lt;!DOCTYPE&gt;</a:t>
                      </a:r>
                      <a:r>
                        <a:rPr lang="en-US"/>
                        <a:t> </a:t>
                      </a:r>
                    </a:p>
                  </a:txBody>
                  <a:tcPr anchor="ctr">
                    <a:lnL>
                      <a:noFill/>
                    </a:lnL>
                    <a:lnR>
                      <a:noFill/>
                    </a:lnR>
                    <a:lnT>
                      <a:noFill/>
                    </a:lnT>
                    <a:lnB>
                      <a:noFill/>
                    </a:lnB>
                  </a:tcPr>
                </a:tc>
                <a:tc>
                  <a:txBody>
                    <a:bodyPr/>
                    <a:lstStyle/>
                    <a:p>
                      <a:r>
                        <a:rPr lang="en-US"/>
                        <a:t>Defines the document type</a:t>
                      </a:r>
                    </a:p>
                  </a:txBody>
                  <a:tcPr anchor="ctr">
                    <a:lnL>
                      <a:noFill/>
                    </a:lnL>
                    <a:lnR>
                      <a:noFill/>
                    </a:lnR>
                    <a:lnT>
                      <a:noFill/>
                    </a:lnT>
                    <a:lnB>
                      <a:noFill/>
                    </a:lnB>
                  </a:tcPr>
                </a:tc>
                <a:extLst>
                  <a:ext uri="{0D108BD9-81ED-4DB2-BD59-A6C34878D82A}">
                    <a16:rowId xmlns:a16="http://schemas.microsoft.com/office/drawing/2014/main" val="10001"/>
                  </a:ext>
                </a:extLst>
              </a:tr>
              <a:tr h="327660">
                <a:tc>
                  <a:txBody>
                    <a:bodyPr/>
                    <a:lstStyle/>
                    <a:p>
                      <a:r>
                        <a:rPr lang="en-US">
                          <a:hlinkClick r:id="rId3"/>
                        </a:rPr>
                        <a:t>&lt;html&gt;</a:t>
                      </a:r>
                      <a:endParaRPr lang="en-US"/>
                    </a:p>
                  </a:txBody>
                  <a:tcPr anchor="ctr">
                    <a:lnL>
                      <a:noFill/>
                    </a:lnL>
                    <a:lnR>
                      <a:noFill/>
                    </a:lnR>
                    <a:lnT>
                      <a:noFill/>
                    </a:lnT>
                    <a:lnB>
                      <a:noFill/>
                    </a:lnB>
                  </a:tcPr>
                </a:tc>
                <a:tc>
                  <a:txBody>
                    <a:bodyPr/>
                    <a:lstStyle/>
                    <a:p>
                      <a:r>
                        <a:rPr lang="en-US"/>
                        <a:t>Defines an HTML document</a:t>
                      </a:r>
                    </a:p>
                  </a:txBody>
                  <a:tcPr anchor="ctr">
                    <a:lnL>
                      <a:noFill/>
                    </a:lnL>
                    <a:lnR>
                      <a:noFill/>
                    </a:lnR>
                    <a:lnT>
                      <a:noFill/>
                    </a:lnT>
                    <a:lnB>
                      <a:noFill/>
                    </a:lnB>
                  </a:tcPr>
                </a:tc>
                <a:extLst>
                  <a:ext uri="{0D108BD9-81ED-4DB2-BD59-A6C34878D82A}">
                    <a16:rowId xmlns:a16="http://schemas.microsoft.com/office/drawing/2014/main" val="10002"/>
                  </a:ext>
                </a:extLst>
              </a:tr>
              <a:tr h="327660">
                <a:tc>
                  <a:txBody>
                    <a:bodyPr/>
                    <a:lstStyle/>
                    <a:p>
                      <a:r>
                        <a:rPr lang="en-US">
                          <a:hlinkClick r:id="rId4"/>
                        </a:rPr>
                        <a:t>&lt;title&gt;</a:t>
                      </a:r>
                      <a:endParaRPr lang="en-US"/>
                    </a:p>
                  </a:txBody>
                  <a:tcPr anchor="ctr">
                    <a:lnL>
                      <a:noFill/>
                    </a:lnL>
                    <a:lnR>
                      <a:noFill/>
                    </a:lnR>
                    <a:lnT>
                      <a:noFill/>
                    </a:lnT>
                    <a:lnB>
                      <a:noFill/>
                    </a:lnB>
                  </a:tcPr>
                </a:tc>
                <a:tc>
                  <a:txBody>
                    <a:bodyPr/>
                    <a:lstStyle/>
                    <a:p>
                      <a:r>
                        <a:rPr lang="en-US"/>
                        <a:t>Defines a title for the document</a:t>
                      </a:r>
                    </a:p>
                  </a:txBody>
                  <a:tcPr anchor="ctr">
                    <a:lnL>
                      <a:noFill/>
                    </a:lnL>
                    <a:lnR>
                      <a:noFill/>
                    </a:lnR>
                    <a:lnT>
                      <a:noFill/>
                    </a:lnT>
                    <a:lnB>
                      <a:noFill/>
                    </a:lnB>
                  </a:tcPr>
                </a:tc>
                <a:extLst>
                  <a:ext uri="{0D108BD9-81ED-4DB2-BD59-A6C34878D82A}">
                    <a16:rowId xmlns:a16="http://schemas.microsoft.com/office/drawing/2014/main" val="10003"/>
                  </a:ext>
                </a:extLst>
              </a:tr>
              <a:tr h="327660">
                <a:tc>
                  <a:txBody>
                    <a:bodyPr/>
                    <a:lstStyle/>
                    <a:p>
                      <a:r>
                        <a:rPr lang="en-US">
                          <a:hlinkClick r:id="rId5"/>
                        </a:rPr>
                        <a:t>&lt;body&gt;</a:t>
                      </a:r>
                      <a:endParaRPr lang="en-US"/>
                    </a:p>
                  </a:txBody>
                  <a:tcPr anchor="ctr">
                    <a:lnL>
                      <a:noFill/>
                    </a:lnL>
                    <a:lnR>
                      <a:noFill/>
                    </a:lnR>
                    <a:lnT>
                      <a:noFill/>
                    </a:lnT>
                    <a:lnB>
                      <a:noFill/>
                    </a:lnB>
                  </a:tcPr>
                </a:tc>
                <a:tc>
                  <a:txBody>
                    <a:bodyPr/>
                    <a:lstStyle/>
                    <a:p>
                      <a:r>
                        <a:rPr lang="en-US"/>
                        <a:t>Defines the document's body</a:t>
                      </a:r>
                    </a:p>
                  </a:txBody>
                  <a:tcPr anchor="ctr">
                    <a:lnL>
                      <a:noFill/>
                    </a:lnL>
                    <a:lnR>
                      <a:noFill/>
                    </a:lnR>
                    <a:lnT>
                      <a:noFill/>
                    </a:lnT>
                    <a:lnB>
                      <a:noFill/>
                    </a:lnB>
                  </a:tcPr>
                </a:tc>
                <a:extLst>
                  <a:ext uri="{0D108BD9-81ED-4DB2-BD59-A6C34878D82A}">
                    <a16:rowId xmlns:a16="http://schemas.microsoft.com/office/drawing/2014/main" val="10004"/>
                  </a:ext>
                </a:extLst>
              </a:tr>
              <a:tr h="327660">
                <a:tc>
                  <a:txBody>
                    <a:bodyPr/>
                    <a:lstStyle/>
                    <a:p>
                      <a:r>
                        <a:rPr lang="en-US">
                          <a:hlinkClick r:id="rId6"/>
                        </a:rPr>
                        <a:t>&lt;h1&gt; to &lt;h6&gt;</a:t>
                      </a:r>
                      <a:endParaRPr lang="en-US"/>
                    </a:p>
                  </a:txBody>
                  <a:tcPr anchor="ctr">
                    <a:lnL>
                      <a:noFill/>
                    </a:lnL>
                    <a:lnR>
                      <a:noFill/>
                    </a:lnR>
                    <a:lnT>
                      <a:noFill/>
                    </a:lnT>
                    <a:lnB>
                      <a:noFill/>
                    </a:lnB>
                  </a:tcPr>
                </a:tc>
                <a:tc>
                  <a:txBody>
                    <a:bodyPr/>
                    <a:lstStyle/>
                    <a:p>
                      <a:r>
                        <a:rPr lang="en-US"/>
                        <a:t>Defines HTML headings</a:t>
                      </a:r>
                    </a:p>
                  </a:txBody>
                  <a:tcPr anchor="ctr">
                    <a:lnL>
                      <a:noFill/>
                    </a:lnL>
                    <a:lnR>
                      <a:noFill/>
                    </a:lnR>
                    <a:lnT>
                      <a:noFill/>
                    </a:lnT>
                    <a:lnB>
                      <a:noFill/>
                    </a:lnB>
                  </a:tcPr>
                </a:tc>
                <a:extLst>
                  <a:ext uri="{0D108BD9-81ED-4DB2-BD59-A6C34878D82A}">
                    <a16:rowId xmlns:a16="http://schemas.microsoft.com/office/drawing/2014/main" val="10005"/>
                  </a:ext>
                </a:extLst>
              </a:tr>
              <a:tr h="327660">
                <a:tc>
                  <a:txBody>
                    <a:bodyPr/>
                    <a:lstStyle/>
                    <a:p>
                      <a:r>
                        <a:rPr lang="en-US">
                          <a:hlinkClick r:id="rId7"/>
                        </a:rPr>
                        <a:t>&lt;p&gt;</a:t>
                      </a:r>
                      <a:endParaRPr lang="en-US"/>
                    </a:p>
                  </a:txBody>
                  <a:tcPr anchor="ctr">
                    <a:lnL>
                      <a:noFill/>
                    </a:lnL>
                    <a:lnR>
                      <a:noFill/>
                    </a:lnR>
                    <a:lnT>
                      <a:noFill/>
                    </a:lnT>
                    <a:lnB>
                      <a:noFill/>
                    </a:lnB>
                  </a:tcPr>
                </a:tc>
                <a:tc>
                  <a:txBody>
                    <a:bodyPr/>
                    <a:lstStyle/>
                    <a:p>
                      <a:r>
                        <a:rPr lang="en-US"/>
                        <a:t>Defines a paragraph</a:t>
                      </a:r>
                    </a:p>
                  </a:txBody>
                  <a:tcPr anchor="ctr">
                    <a:lnL>
                      <a:noFill/>
                    </a:lnL>
                    <a:lnR>
                      <a:noFill/>
                    </a:lnR>
                    <a:lnT>
                      <a:noFill/>
                    </a:lnT>
                    <a:lnB>
                      <a:noFill/>
                    </a:lnB>
                  </a:tcPr>
                </a:tc>
                <a:extLst>
                  <a:ext uri="{0D108BD9-81ED-4DB2-BD59-A6C34878D82A}">
                    <a16:rowId xmlns:a16="http://schemas.microsoft.com/office/drawing/2014/main" val="10006"/>
                  </a:ext>
                </a:extLst>
              </a:tr>
              <a:tr h="327660">
                <a:tc>
                  <a:txBody>
                    <a:bodyPr/>
                    <a:lstStyle/>
                    <a:p>
                      <a:r>
                        <a:rPr lang="en-US">
                          <a:hlinkClick r:id="rId8"/>
                        </a:rPr>
                        <a:t>&lt;br&gt;</a:t>
                      </a:r>
                      <a:endParaRPr lang="en-US"/>
                    </a:p>
                  </a:txBody>
                  <a:tcPr anchor="ctr">
                    <a:lnL>
                      <a:noFill/>
                    </a:lnL>
                    <a:lnR>
                      <a:noFill/>
                    </a:lnR>
                    <a:lnT>
                      <a:noFill/>
                    </a:lnT>
                    <a:lnB>
                      <a:noFill/>
                    </a:lnB>
                  </a:tcPr>
                </a:tc>
                <a:tc>
                  <a:txBody>
                    <a:bodyPr/>
                    <a:lstStyle/>
                    <a:p>
                      <a:r>
                        <a:rPr lang="en-US"/>
                        <a:t>Inserts a single line break</a:t>
                      </a:r>
                    </a:p>
                  </a:txBody>
                  <a:tcPr anchor="ctr">
                    <a:lnL>
                      <a:noFill/>
                    </a:lnL>
                    <a:lnR>
                      <a:noFill/>
                    </a:lnR>
                    <a:lnT>
                      <a:noFill/>
                    </a:lnT>
                    <a:lnB>
                      <a:noFill/>
                    </a:lnB>
                  </a:tcPr>
                </a:tc>
                <a:extLst>
                  <a:ext uri="{0D108BD9-81ED-4DB2-BD59-A6C34878D82A}">
                    <a16:rowId xmlns:a16="http://schemas.microsoft.com/office/drawing/2014/main" val="10007"/>
                  </a:ext>
                </a:extLst>
              </a:tr>
              <a:tr h="327660">
                <a:tc>
                  <a:txBody>
                    <a:bodyPr/>
                    <a:lstStyle/>
                    <a:p>
                      <a:r>
                        <a:rPr lang="en-US">
                          <a:hlinkClick r:id="rId9"/>
                        </a:rPr>
                        <a:t>&lt;hr&gt;</a:t>
                      </a:r>
                      <a:endParaRPr lang="en-US"/>
                    </a:p>
                  </a:txBody>
                  <a:tcPr anchor="ctr">
                    <a:lnL>
                      <a:noFill/>
                    </a:lnL>
                    <a:lnR>
                      <a:noFill/>
                    </a:lnR>
                    <a:lnT>
                      <a:noFill/>
                    </a:lnT>
                    <a:lnB>
                      <a:noFill/>
                    </a:lnB>
                  </a:tcPr>
                </a:tc>
                <a:tc>
                  <a:txBody>
                    <a:bodyPr/>
                    <a:lstStyle/>
                    <a:p>
                      <a:r>
                        <a:rPr lang="en-US"/>
                        <a:t>Defines a thematic change in the content</a:t>
                      </a:r>
                    </a:p>
                  </a:txBody>
                  <a:tcPr anchor="ctr">
                    <a:lnL>
                      <a:noFill/>
                    </a:lnL>
                    <a:lnR>
                      <a:noFill/>
                    </a:lnR>
                    <a:lnT>
                      <a:noFill/>
                    </a:lnT>
                    <a:lnB>
                      <a:noFill/>
                    </a:lnB>
                  </a:tcPr>
                </a:tc>
                <a:extLst>
                  <a:ext uri="{0D108BD9-81ED-4DB2-BD59-A6C34878D82A}">
                    <a16:rowId xmlns:a16="http://schemas.microsoft.com/office/drawing/2014/main" val="10008"/>
                  </a:ext>
                </a:extLst>
              </a:tr>
              <a:tr h="327660">
                <a:tc>
                  <a:txBody>
                    <a:bodyPr/>
                    <a:lstStyle/>
                    <a:p>
                      <a:r>
                        <a:rPr lang="en-US">
                          <a:hlinkClick r:id="rId10"/>
                        </a:rPr>
                        <a:t>&lt;!--...--&gt;</a:t>
                      </a:r>
                      <a:endParaRPr lang="en-US"/>
                    </a:p>
                  </a:txBody>
                  <a:tcPr anchor="ctr">
                    <a:lnL>
                      <a:noFill/>
                    </a:lnL>
                    <a:lnR>
                      <a:noFill/>
                    </a:lnR>
                    <a:lnT>
                      <a:noFill/>
                    </a:lnT>
                    <a:lnB>
                      <a:noFill/>
                    </a:lnB>
                  </a:tcPr>
                </a:tc>
                <a:tc>
                  <a:txBody>
                    <a:bodyPr/>
                    <a:lstStyle/>
                    <a:p>
                      <a:r>
                        <a:rPr lang="en-US" dirty="0"/>
                        <a:t>Defines a comment</a:t>
                      </a:r>
                    </a:p>
                  </a:txBody>
                  <a:tcPr anchor="ctr">
                    <a:lnL>
                      <a:noFill/>
                    </a:lnL>
                    <a:lnR>
                      <a:noFill/>
                    </a:lnR>
                    <a:lnT>
                      <a:noFill/>
                    </a:lnT>
                    <a:lnB>
                      <a:noFill/>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ctrTitle"/>
          </p:nvPr>
        </p:nvSpPr>
        <p:spPr>
          <a:xfrm>
            <a:off x="838200" y="738188"/>
            <a:ext cx="10364788" cy="1471612"/>
          </a:xfrm>
        </p:spPr>
        <p:txBody>
          <a:bodyPr/>
          <a:lstStyle/>
          <a:p>
            <a:pPr eaLnBrk="1" hangingPunct="1"/>
            <a:r>
              <a:rPr lang="en-US" b="1"/>
              <a:t>Formatting</a:t>
            </a:r>
            <a:br>
              <a:rPr lang="en-US" b="1"/>
            </a:br>
            <a:r>
              <a:rPr lang="en-US"/>
              <a:t> </a:t>
            </a:r>
            <a:br>
              <a:rPr lang="en-US" b="1"/>
            </a:br>
            <a:endParaRPr lang="en-US" b="1"/>
          </a:p>
        </p:txBody>
      </p:sp>
      <p:sp>
        <p:nvSpPr>
          <p:cNvPr id="67587" name="Subtitle 2"/>
          <p:cNvSpPr>
            <a:spLocks noGrp="1"/>
          </p:cNvSpPr>
          <p:nvPr>
            <p:ph type="subTitle" idx="1"/>
          </p:nvPr>
        </p:nvSpPr>
        <p:spPr>
          <a:xfrm>
            <a:off x="609600" y="1066800"/>
            <a:ext cx="10668000" cy="1751013"/>
          </a:xfrm>
        </p:spPr>
        <p:txBody>
          <a:bodyPr/>
          <a:lstStyle/>
          <a:p>
            <a:pPr algn="just" eaLnBrk="1" hangingPunct="1"/>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1285817280"/>
              </p:ext>
            </p:extLst>
          </p:nvPr>
        </p:nvGraphicFramePr>
        <p:xfrm>
          <a:off x="2032000" y="1463675"/>
          <a:ext cx="8128000" cy="3017292"/>
        </p:xfrm>
        <a:graphic>
          <a:graphicData uri="http://schemas.openxmlformats.org/drawingml/2006/table">
            <a:tb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65606">
                <a:tc>
                  <a:txBody>
                    <a:bodyPr/>
                    <a:lstStyle/>
                    <a:p>
                      <a:r>
                        <a:rPr lang="en-US" sz="1800"/>
                        <a:t>Tag</a:t>
                      </a:r>
                    </a:p>
                  </a:txBody>
                  <a:tcPr marT="45701" marB="45701" anchor="ctr">
                    <a:lnL>
                      <a:noFill/>
                    </a:lnL>
                    <a:lnR>
                      <a:noFill/>
                    </a:lnR>
                    <a:lnT>
                      <a:noFill/>
                    </a:lnT>
                    <a:lnB>
                      <a:noFill/>
                    </a:lnB>
                  </a:tcPr>
                </a:tc>
                <a:tc>
                  <a:txBody>
                    <a:bodyPr/>
                    <a:lstStyle/>
                    <a:p>
                      <a:r>
                        <a:rPr lang="en-US" sz="1800"/>
                        <a:t>Description</a:t>
                      </a:r>
                    </a:p>
                  </a:txBody>
                  <a:tcPr marT="45701" marB="45701" anchor="ctr">
                    <a:lnL>
                      <a:noFill/>
                    </a:lnL>
                    <a:lnR>
                      <a:noFill/>
                    </a:lnR>
                    <a:lnT>
                      <a:noFill/>
                    </a:lnT>
                    <a:lnB>
                      <a:noFill/>
                    </a:lnB>
                  </a:tcPr>
                </a:tc>
                <a:extLst>
                  <a:ext uri="{0D108BD9-81ED-4DB2-BD59-A6C34878D82A}">
                    <a16:rowId xmlns:a16="http://schemas.microsoft.com/office/drawing/2014/main" val="10000"/>
                  </a:ext>
                </a:extLst>
              </a:tr>
              <a:tr h="365606">
                <a:tc>
                  <a:txBody>
                    <a:bodyPr/>
                    <a:lstStyle/>
                    <a:p>
                      <a:r>
                        <a:rPr lang="en-US" sz="1800" dirty="0">
                          <a:hlinkClick r:id="rId2"/>
                        </a:rPr>
                        <a:t>&lt;</a:t>
                      </a:r>
                      <a:r>
                        <a:rPr lang="en-US" sz="1800" dirty="0" err="1">
                          <a:hlinkClick r:id="rId2"/>
                        </a:rPr>
                        <a:t>abbr</a:t>
                      </a:r>
                      <a:r>
                        <a:rPr lang="en-US" sz="1800" dirty="0">
                          <a:hlinkClick r:id="rId2"/>
                        </a:rPr>
                        <a:t>&gt;</a:t>
                      </a:r>
                      <a:endParaRPr lang="en-US" sz="1800" dirty="0"/>
                    </a:p>
                  </a:txBody>
                  <a:tcPr marT="45701" marB="45701" anchor="ctr">
                    <a:lnL>
                      <a:noFill/>
                    </a:lnL>
                    <a:lnR>
                      <a:noFill/>
                    </a:lnR>
                    <a:lnT>
                      <a:noFill/>
                    </a:lnT>
                    <a:lnB>
                      <a:noFill/>
                    </a:lnB>
                  </a:tcPr>
                </a:tc>
                <a:tc>
                  <a:txBody>
                    <a:bodyPr/>
                    <a:lstStyle/>
                    <a:p>
                      <a:r>
                        <a:rPr lang="en-US" sz="1800"/>
                        <a:t>Defines an abbreviation or an acronym</a:t>
                      </a:r>
                    </a:p>
                  </a:txBody>
                  <a:tcPr marT="45701" marB="45701" anchor="ctr">
                    <a:lnL>
                      <a:noFill/>
                    </a:lnL>
                    <a:lnR>
                      <a:noFill/>
                    </a:lnR>
                    <a:lnT>
                      <a:noFill/>
                    </a:lnT>
                    <a:lnB>
                      <a:noFill/>
                    </a:lnB>
                  </a:tcPr>
                </a:tc>
                <a:extLst>
                  <a:ext uri="{0D108BD9-81ED-4DB2-BD59-A6C34878D82A}">
                    <a16:rowId xmlns:a16="http://schemas.microsoft.com/office/drawing/2014/main" val="10001"/>
                  </a:ext>
                </a:extLst>
              </a:tr>
              <a:tr h="639811">
                <a:tc>
                  <a:txBody>
                    <a:bodyPr/>
                    <a:lstStyle/>
                    <a:p>
                      <a:r>
                        <a:rPr lang="en-US" sz="1800" b="1" dirty="0">
                          <a:hlinkClick r:id="rId3"/>
                        </a:rPr>
                        <a:t>&lt;address&gt;</a:t>
                      </a:r>
                      <a:endParaRPr lang="en-US" sz="1800" b="1" dirty="0"/>
                    </a:p>
                  </a:txBody>
                  <a:tcPr marT="45701" marB="45701" anchor="ctr">
                    <a:lnL>
                      <a:noFill/>
                    </a:lnL>
                    <a:lnR>
                      <a:noFill/>
                    </a:lnR>
                    <a:lnT>
                      <a:noFill/>
                    </a:lnT>
                    <a:lnB>
                      <a:noFill/>
                    </a:lnB>
                  </a:tcPr>
                </a:tc>
                <a:tc>
                  <a:txBody>
                    <a:bodyPr/>
                    <a:lstStyle/>
                    <a:p>
                      <a:r>
                        <a:rPr lang="en-US" sz="1800"/>
                        <a:t>Defines contact information for the author/owner of a document/article</a:t>
                      </a:r>
                    </a:p>
                  </a:txBody>
                  <a:tcPr marT="45701" marB="45701" anchor="ctr">
                    <a:lnL>
                      <a:noFill/>
                    </a:lnL>
                    <a:lnR>
                      <a:noFill/>
                    </a:lnR>
                    <a:lnT>
                      <a:noFill/>
                    </a:lnT>
                    <a:lnB>
                      <a:noFill/>
                    </a:lnB>
                  </a:tcPr>
                </a:tc>
                <a:extLst>
                  <a:ext uri="{0D108BD9-81ED-4DB2-BD59-A6C34878D82A}">
                    <a16:rowId xmlns:a16="http://schemas.microsoft.com/office/drawing/2014/main" val="10002"/>
                  </a:ext>
                </a:extLst>
              </a:tr>
              <a:tr h="365606">
                <a:tc>
                  <a:txBody>
                    <a:bodyPr/>
                    <a:lstStyle/>
                    <a:p>
                      <a:r>
                        <a:rPr lang="en-US" sz="1800">
                          <a:hlinkClick r:id="rId4"/>
                        </a:rPr>
                        <a:t>&lt;b&gt;</a:t>
                      </a:r>
                      <a:endParaRPr lang="en-US" sz="1800"/>
                    </a:p>
                  </a:txBody>
                  <a:tcPr marT="45701" marB="45701" anchor="ctr">
                    <a:lnL>
                      <a:noFill/>
                    </a:lnL>
                    <a:lnR>
                      <a:noFill/>
                    </a:lnR>
                    <a:lnT>
                      <a:noFill/>
                    </a:lnT>
                    <a:lnB>
                      <a:noFill/>
                    </a:lnB>
                  </a:tcPr>
                </a:tc>
                <a:tc>
                  <a:txBody>
                    <a:bodyPr/>
                    <a:lstStyle/>
                    <a:p>
                      <a:r>
                        <a:rPr lang="en-US" sz="1800"/>
                        <a:t>Defines bold text</a:t>
                      </a:r>
                    </a:p>
                  </a:txBody>
                  <a:tcPr marT="45701" marB="45701" anchor="ctr">
                    <a:lnL>
                      <a:noFill/>
                    </a:lnL>
                    <a:lnR>
                      <a:noFill/>
                    </a:lnR>
                    <a:lnT>
                      <a:noFill/>
                    </a:lnT>
                    <a:lnB>
                      <a:noFill/>
                    </a:lnB>
                  </a:tcPr>
                </a:tc>
                <a:extLst>
                  <a:ext uri="{0D108BD9-81ED-4DB2-BD59-A6C34878D82A}">
                    <a16:rowId xmlns:a16="http://schemas.microsoft.com/office/drawing/2014/main" val="10003"/>
                  </a:ext>
                </a:extLst>
              </a:tr>
              <a:tr h="914015">
                <a:tc>
                  <a:txBody>
                    <a:bodyPr/>
                    <a:lstStyle/>
                    <a:p>
                      <a:r>
                        <a:rPr lang="en-US" sz="1800">
                          <a:hlinkClick r:id="rId5"/>
                        </a:rPr>
                        <a:t>&lt;bdi&gt;</a:t>
                      </a:r>
                      <a:endParaRPr lang="en-US" sz="1800"/>
                    </a:p>
                  </a:txBody>
                  <a:tcPr marT="45701" marB="45701" anchor="ctr">
                    <a:lnL>
                      <a:noFill/>
                    </a:lnL>
                    <a:lnR>
                      <a:noFill/>
                    </a:lnR>
                    <a:lnT>
                      <a:noFill/>
                    </a:lnT>
                    <a:lnB>
                      <a:noFill/>
                    </a:lnB>
                  </a:tcPr>
                </a:tc>
                <a:tc>
                  <a:txBody>
                    <a:bodyPr/>
                    <a:lstStyle/>
                    <a:p>
                      <a:r>
                        <a:rPr lang="en-US" sz="1800"/>
                        <a:t>Isolates a part of text that might be formatted in a different direction from other text outside it</a:t>
                      </a:r>
                    </a:p>
                  </a:txBody>
                  <a:tcPr marT="45701" marB="45701" anchor="ctr">
                    <a:lnL>
                      <a:noFill/>
                    </a:lnL>
                    <a:lnR>
                      <a:noFill/>
                    </a:lnR>
                    <a:lnT>
                      <a:noFill/>
                    </a:lnT>
                    <a:lnB>
                      <a:noFill/>
                    </a:lnB>
                  </a:tcPr>
                </a:tc>
                <a:extLst>
                  <a:ext uri="{0D108BD9-81ED-4DB2-BD59-A6C34878D82A}">
                    <a16:rowId xmlns:a16="http://schemas.microsoft.com/office/drawing/2014/main" val="10004"/>
                  </a:ext>
                </a:extLst>
              </a:tr>
              <a:tr h="365606">
                <a:tc>
                  <a:txBody>
                    <a:bodyPr/>
                    <a:lstStyle/>
                    <a:p>
                      <a:r>
                        <a:rPr lang="en-US" sz="1800">
                          <a:hlinkClick r:id="rId6"/>
                        </a:rPr>
                        <a:t>&lt;bdo&gt;</a:t>
                      </a:r>
                      <a:endParaRPr lang="en-US" sz="1800"/>
                    </a:p>
                  </a:txBody>
                  <a:tcPr marT="45701" marB="45701" anchor="ctr">
                    <a:lnL>
                      <a:noFill/>
                    </a:lnL>
                    <a:lnR>
                      <a:noFill/>
                    </a:lnR>
                    <a:lnT>
                      <a:noFill/>
                    </a:lnT>
                    <a:lnB>
                      <a:noFill/>
                    </a:lnB>
                  </a:tcPr>
                </a:tc>
                <a:tc>
                  <a:txBody>
                    <a:bodyPr/>
                    <a:lstStyle/>
                    <a:p>
                      <a:r>
                        <a:rPr lang="en-US" sz="1800" dirty="0"/>
                        <a:t>Overrides the current text direction</a:t>
                      </a:r>
                    </a:p>
                  </a:txBody>
                  <a:tcPr marT="45701" marB="45701" anchor="ctr">
                    <a:lnL>
                      <a:noFill/>
                    </a:lnL>
                    <a:lnR>
                      <a:noFill/>
                    </a:lnR>
                    <a:lnT>
                      <a:noFill/>
                    </a:lnT>
                    <a:lnB>
                      <a:noFill/>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ctrTitle"/>
          </p:nvPr>
        </p:nvSpPr>
        <p:spPr>
          <a:xfrm>
            <a:off x="838200" y="661988"/>
            <a:ext cx="10364788" cy="1471612"/>
          </a:xfrm>
        </p:spPr>
        <p:txBody>
          <a:bodyPr/>
          <a:lstStyle/>
          <a:p>
            <a:pPr eaLnBrk="1" hangingPunct="1"/>
            <a:r>
              <a:rPr lang="en-US" b="1"/>
              <a:t>Forms and Input</a:t>
            </a:r>
            <a:br>
              <a:rPr lang="en-US" b="1"/>
            </a:br>
            <a:br>
              <a:rPr lang="en-US" b="1"/>
            </a:br>
            <a:endParaRPr lang="en-US" b="1"/>
          </a:p>
        </p:txBody>
      </p:sp>
      <p:sp>
        <p:nvSpPr>
          <p:cNvPr id="68611"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4" name="Table 3"/>
          <p:cNvGraphicFramePr>
            <a:graphicFrameLocks noGrp="1"/>
          </p:cNvGraphicFramePr>
          <p:nvPr/>
        </p:nvGraphicFramePr>
        <p:xfrm>
          <a:off x="838200" y="719138"/>
          <a:ext cx="10439400" cy="6138868"/>
        </p:xfrm>
        <a:graphic>
          <a:graphicData uri="http://schemas.openxmlformats.org/drawingml/2006/table">
            <a:tbl>
              <a:tblPr/>
              <a:tblGrid>
                <a:gridCol w="5219700">
                  <a:extLst>
                    <a:ext uri="{9D8B030D-6E8A-4147-A177-3AD203B41FA5}">
                      <a16:colId xmlns:a16="http://schemas.microsoft.com/office/drawing/2014/main" val="20000"/>
                    </a:ext>
                  </a:extLst>
                </a:gridCol>
                <a:gridCol w="5219700">
                  <a:extLst>
                    <a:ext uri="{9D8B030D-6E8A-4147-A177-3AD203B41FA5}">
                      <a16:colId xmlns:a16="http://schemas.microsoft.com/office/drawing/2014/main" val="20001"/>
                    </a:ext>
                  </a:extLst>
                </a:gridCol>
              </a:tblGrid>
              <a:tr h="345852">
                <a:tc>
                  <a:txBody>
                    <a:bodyPr/>
                    <a:lstStyle/>
                    <a:p>
                      <a:r>
                        <a:rPr lang="en-US" sz="1500"/>
                        <a:t>Tag</a:t>
                      </a:r>
                    </a:p>
                  </a:txBody>
                  <a:tcPr marL="76319" marR="76319" marT="38163" marB="38163" anchor="ctr">
                    <a:lnL>
                      <a:noFill/>
                    </a:lnL>
                    <a:lnR>
                      <a:noFill/>
                    </a:lnR>
                    <a:lnT>
                      <a:noFill/>
                    </a:lnT>
                    <a:lnB>
                      <a:noFill/>
                    </a:lnB>
                  </a:tcPr>
                </a:tc>
                <a:tc>
                  <a:txBody>
                    <a:bodyPr/>
                    <a:lstStyle/>
                    <a:p>
                      <a:r>
                        <a:rPr lang="en-US" sz="1500"/>
                        <a:t>Description</a:t>
                      </a:r>
                    </a:p>
                  </a:txBody>
                  <a:tcPr marL="76319" marR="76319" marT="38163" marB="38163" anchor="ctr">
                    <a:lnL>
                      <a:noFill/>
                    </a:lnL>
                    <a:lnR>
                      <a:noFill/>
                    </a:lnR>
                    <a:lnT>
                      <a:noFill/>
                    </a:lnT>
                    <a:lnB>
                      <a:noFill/>
                    </a:lnB>
                  </a:tcPr>
                </a:tc>
                <a:extLst>
                  <a:ext uri="{0D108BD9-81ED-4DB2-BD59-A6C34878D82A}">
                    <a16:rowId xmlns:a16="http://schemas.microsoft.com/office/drawing/2014/main" val="10000"/>
                  </a:ext>
                </a:extLst>
              </a:tr>
              <a:tr h="345852">
                <a:tc>
                  <a:txBody>
                    <a:bodyPr/>
                    <a:lstStyle/>
                    <a:p>
                      <a:r>
                        <a:rPr lang="en-US" sz="1500">
                          <a:hlinkClick r:id="rId2"/>
                        </a:rPr>
                        <a:t>&lt;form&gt;</a:t>
                      </a:r>
                      <a:endParaRPr lang="en-US" sz="1500"/>
                    </a:p>
                  </a:txBody>
                  <a:tcPr marL="76319" marR="76319" marT="38163" marB="38163" anchor="ctr">
                    <a:lnL>
                      <a:noFill/>
                    </a:lnL>
                    <a:lnR>
                      <a:noFill/>
                    </a:lnR>
                    <a:lnT>
                      <a:noFill/>
                    </a:lnT>
                    <a:lnB>
                      <a:noFill/>
                    </a:lnB>
                  </a:tcPr>
                </a:tc>
                <a:tc>
                  <a:txBody>
                    <a:bodyPr/>
                    <a:lstStyle/>
                    <a:p>
                      <a:r>
                        <a:rPr lang="en-US" sz="1500"/>
                        <a:t>Defines an HTML form for user input</a:t>
                      </a:r>
                    </a:p>
                  </a:txBody>
                  <a:tcPr marL="76319" marR="76319" marT="38163" marB="38163" anchor="ctr">
                    <a:lnL>
                      <a:noFill/>
                    </a:lnL>
                    <a:lnR>
                      <a:noFill/>
                    </a:lnR>
                    <a:lnT>
                      <a:noFill/>
                    </a:lnT>
                    <a:lnB>
                      <a:noFill/>
                    </a:lnB>
                  </a:tcPr>
                </a:tc>
                <a:extLst>
                  <a:ext uri="{0D108BD9-81ED-4DB2-BD59-A6C34878D82A}">
                    <a16:rowId xmlns:a16="http://schemas.microsoft.com/office/drawing/2014/main" val="10001"/>
                  </a:ext>
                </a:extLst>
              </a:tr>
              <a:tr h="345852">
                <a:tc>
                  <a:txBody>
                    <a:bodyPr/>
                    <a:lstStyle/>
                    <a:p>
                      <a:r>
                        <a:rPr lang="en-US" sz="1500">
                          <a:hlinkClick r:id="rId3"/>
                        </a:rPr>
                        <a:t>&lt;input&gt;</a:t>
                      </a:r>
                      <a:endParaRPr lang="en-US" sz="1500"/>
                    </a:p>
                  </a:txBody>
                  <a:tcPr marL="76319" marR="76319" marT="38163" marB="38163" anchor="ctr">
                    <a:lnL>
                      <a:noFill/>
                    </a:lnL>
                    <a:lnR>
                      <a:noFill/>
                    </a:lnR>
                    <a:lnT>
                      <a:noFill/>
                    </a:lnT>
                    <a:lnB>
                      <a:noFill/>
                    </a:lnB>
                  </a:tcPr>
                </a:tc>
                <a:tc>
                  <a:txBody>
                    <a:bodyPr/>
                    <a:lstStyle/>
                    <a:p>
                      <a:r>
                        <a:rPr lang="en-US" sz="1500"/>
                        <a:t>Defines an input control</a:t>
                      </a:r>
                    </a:p>
                  </a:txBody>
                  <a:tcPr marL="76319" marR="76319" marT="38163" marB="38163" anchor="ctr">
                    <a:lnL>
                      <a:noFill/>
                    </a:lnL>
                    <a:lnR>
                      <a:noFill/>
                    </a:lnR>
                    <a:lnT>
                      <a:noFill/>
                    </a:lnT>
                    <a:lnB>
                      <a:noFill/>
                    </a:lnB>
                  </a:tcPr>
                </a:tc>
                <a:extLst>
                  <a:ext uri="{0D108BD9-81ED-4DB2-BD59-A6C34878D82A}">
                    <a16:rowId xmlns:a16="http://schemas.microsoft.com/office/drawing/2014/main" val="10002"/>
                  </a:ext>
                </a:extLst>
              </a:tr>
              <a:tr h="605240">
                <a:tc>
                  <a:txBody>
                    <a:bodyPr/>
                    <a:lstStyle/>
                    <a:p>
                      <a:r>
                        <a:rPr lang="en-US" sz="1500">
                          <a:hlinkClick r:id="rId4"/>
                        </a:rPr>
                        <a:t>&lt;textarea&gt;</a:t>
                      </a:r>
                      <a:endParaRPr lang="en-US" sz="1500"/>
                    </a:p>
                  </a:txBody>
                  <a:tcPr marL="76319" marR="76319" marT="38163" marB="38163" anchor="ctr">
                    <a:lnL>
                      <a:noFill/>
                    </a:lnL>
                    <a:lnR>
                      <a:noFill/>
                    </a:lnR>
                    <a:lnT>
                      <a:noFill/>
                    </a:lnT>
                    <a:lnB>
                      <a:noFill/>
                    </a:lnB>
                  </a:tcPr>
                </a:tc>
                <a:tc>
                  <a:txBody>
                    <a:bodyPr/>
                    <a:lstStyle/>
                    <a:p>
                      <a:r>
                        <a:rPr lang="en-US" sz="1500"/>
                        <a:t>Defines a multiline input control (text area)</a:t>
                      </a:r>
                    </a:p>
                  </a:txBody>
                  <a:tcPr marL="76319" marR="76319" marT="38163" marB="38163" anchor="ctr">
                    <a:lnL>
                      <a:noFill/>
                    </a:lnL>
                    <a:lnR>
                      <a:noFill/>
                    </a:lnR>
                    <a:lnT>
                      <a:noFill/>
                    </a:lnT>
                    <a:lnB>
                      <a:noFill/>
                    </a:lnB>
                  </a:tcPr>
                </a:tc>
                <a:extLst>
                  <a:ext uri="{0D108BD9-81ED-4DB2-BD59-A6C34878D82A}">
                    <a16:rowId xmlns:a16="http://schemas.microsoft.com/office/drawing/2014/main" val="10003"/>
                  </a:ext>
                </a:extLst>
              </a:tr>
              <a:tr h="345852">
                <a:tc>
                  <a:txBody>
                    <a:bodyPr/>
                    <a:lstStyle/>
                    <a:p>
                      <a:r>
                        <a:rPr lang="en-US" sz="1500">
                          <a:hlinkClick r:id="rId5"/>
                        </a:rPr>
                        <a:t>&lt;button&gt;</a:t>
                      </a:r>
                      <a:endParaRPr lang="en-US" sz="1500"/>
                    </a:p>
                  </a:txBody>
                  <a:tcPr marL="76319" marR="76319" marT="38163" marB="38163" anchor="ctr">
                    <a:lnL>
                      <a:noFill/>
                    </a:lnL>
                    <a:lnR>
                      <a:noFill/>
                    </a:lnR>
                    <a:lnT>
                      <a:noFill/>
                    </a:lnT>
                    <a:lnB>
                      <a:noFill/>
                    </a:lnB>
                  </a:tcPr>
                </a:tc>
                <a:tc>
                  <a:txBody>
                    <a:bodyPr/>
                    <a:lstStyle/>
                    <a:p>
                      <a:r>
                        <a:rPr lang="en-US" sz="1500"/>
                        <a:t>Defines a clickable button</a:t>
                      </a:r>
                    </a:p>
                  </a:txBody>
                  <a:tcPr marL="76319" marR="76319" marT="38163" marB="38163" anchor="ctr">
                    <a:lnL>
                      <a:noFill/>
                    </a:lnL>
                    <a:lnR>
                      <a:noFill/>
                    </a:lnR>
                    <a:lnT>
                      <a:noFill/>
                    </a:lnT>
                    <a:lnB>
                      <a:noFill/>
                    </a:lnB>
                  </a:tcPr>
                </a:tc>
                <a:extLst>
                  <a:ext uri="{0D108BD9-81ED-4DB2-BD59-A6C34878D82A}">
                    <a16:rowId xmlns:a16="http://schemas.microsoft.com/office/drawing/2014/main" val="10004"/>
                  </a:ext>
                </a:extLst>
              </a:tr>
              <a:tr h="345852">
                <a:tc>
                  <a:txBody>
                    <a:bodyPr/>
                    <a:lstStyle/>
                    <a:p>
                      <a:r>
                        <a:rPr lang="en-US" sz="1500">
                          <a:hlinkClick r:id="rId6"/>
                        </a:rPr>
                        <a:t>&lt;select&gt;</a:t>
                      </a:r>
                      <a:endParaRPr lang="en-US" sz="1500"/>
                    </a:p>
                  </a:txBody>
                  <a:tcPr marL="76319" marR="76319" marT="38163" marB="38163" anchor="ctr">
                    <a:lnL>
                      <a:noFill/>
                    </a:lnL>
                    <a:lnR>
                      <a:noFill/>
                    </a:lnR>
                    <a:lnT>
                      <a:noFill/>
                    </a:lnT>
                    <a:lnB>
                      <a:noFill/>
                    </a:lnB>
                  </a:tcPr>
                </a:tc>
                <a:tc>
                  <a:txBody>
                    <a:bodyPr/>
                    <a:lstStyle/>
                    <a:p>
                      <a:r>
                        <a:rPr lang="en-US" sz="1500"/>
                        <a:t>Defines a drop-down list</a:t>
                      </a:r>
                    </a:p>
                  </a:txBody>
                  <a:tcPr marL="76319" marR="76319" marT="38163" marB="38163" anchor="ctr">
                    <a:lnL>
                      <a:noFill/>
                    </a:lnL>
                    <a:lnR>
                      <a:noFill/>
                    </a:lnR>
                    <a:lnT>
                      <a:noFill/>
                    </a:lnT>
                    <a:lnB>
                      <a:noFill/>
                    </a:lnB>
                  </a:tcPr>
                </a:tc>
                <a:extLst>
                  <a:ext uri="{0D108BD9-81ED-4DB2-BD59-A6C34878D82A}">
                    <a16:rowId xmlns:a16="http://schemas.microsoft.com/office/drawing/2014/main" val="10005"/>
                  </a:ext>
                </a:extLst>
              </a:tr>
              <a:tr h="605240">
                <a:tc>
                  <a:txBody>
                    <a:bodyPr/>
                    <a:lstStyle/>
                    <a:p>
                      <a:r>
                        <a:rPr lang="en-US" sz="1500">
                          <a:hlinkClick r:id="rId7"/>
                        </a:rPr>
                        <a:t>&lt;optgroup&gt;</a:t>
                      </a:r>
                      <a:endParaRPr lang="en-US" sz="1500"/>
                    </a:p>
                  </a:txBody>
                  <a:tcPr marL="76319" marR="76319" marT="38163" marB="38163" anchor="ctr">
                    <a:lnL>
                      <a:noFill/>
                    </a:lnL>
                    <a:lnR>
                      <a:noFill/>
                    </a:lnR>
                    <a:lnT>
                      <a:noFill/>
                    </a:lnT>
                    <a:lnB>
                      <a:noFill/>
                    </a:lnB>
                  </a:tcPr>
                </a:tc>
                <a:tc>
                  <a:txBody>
                    <a:bodyPr/>
                    <a:lstStyle/>
                    <a:p>
                      <a:r>
                        <a:rPr lang="en-US" sz="1500"/>
                        <a:t>Defines a group of related options in a drop-down list</a:t>
                      </a:r>
                    </a:p>
                  </a:txBody>
                  <a:tcPr marL="76319" marR="76319" marT="38163" marB="38163" anchor="ctr">
                    <a:lnL>
                      <a:noFill/>
                    </a:lnL>
                    <a:lnR>
                      <a:noFill/>
                    </a:lnR>
                    <a:lnT>
                      <a:noFill/>
                    </a:lnT>
                    <a:lnB>
                      <a:noFill/>
                    </a:lnB>
                  </a:tcPr>
                </a:tc>
                <a:extLst>
                  <a:ext uri="{0D108BD9-81ED-4DB2-BD59-A6C34878D82A}">
                    <a16:rowId xmlns:a16="http://schemas.microsoft.com/office/drawing/2014/main" val="10006"/>
                  </a:ext>
                </a:extLst>
              </a:tr>
              <a:tr h="345852">
                <a:tc>
                  <a:txBody>
                    <a:bodyPr/>
                    <a:lstStyle/>
                    <a:p>
                      <a:r>
                        <a:rPr lang="en-US" sz="1500">
                          <a:hlinkClick r:id="rId8"/>
                        </a:rPr>
                        <a:t>&lt;option&gt;</a:t>
                      </a:r>
                      <a:endParaRPr lang="en-US" sz="1500"/>
                    </a:p>
                  </a:txBody>
                  <a:tcPr marL="76319" marR="76319" marT="38163" marB="38163" anchor="ctr">
                    <a:lnL>
                      <a:noFill/>
                    </a:lnL>
                    <a:lnR>
                      <a:noFill/>
                    </a:lnR>
                    <a:lnT>
                      <a:noFill/>
                    </a:lnT>
                    <a:lnB>
                      <a:noFill/>
                    </a:lnB>
                  </a:tcPr>
                </a:tc>
                <a:tc>
                  <a:txBody>
                    <a:bodyPr/>
                    <a:lstStyle/>
                    <a:p>
                      <a:r>
                        <a:rPr lang="en-US" sz="1500"/>
                        <a:t>Defines an option in a drop-down list</a:t>
                      </a:r>
                    </a:p>
                  </a:txBody>
                  <a:tcPr marL="76319" marR="76319" marT="38163" marB="38163" anchor="ctr">
                    <a:lnL>
                      <a:noFill/>
                    </a:lnL>
                    <a:lnR>
                      <a:noFill/>
                    </a:lnR>
                    <a:lnT>
                      <a:noFill/>
                    </a:lnT>
                    <a:lnB>
                      <a:noFill/>
                    </a:lnB>
                  </a:tcPr>
                </a:tc>
                <a:extLst>
                  <a:ext uri="{0D108BD9-81ED-4DB2-BD59-A6C34878D82A}">
                    <a16:rowId xmlns:a16="http://schemas.microsoft.com/office/drawing/2014/main" val="10007"/>
                  </a:ext>
                </a:extLst>
              </a:tr>
              <a:tr h="345852">
                <a:tc>
                  <a:txBody>
                    <a:bodyPr/>
                    <a:lstStyle/>
                    <a:p>
                      <a:r>
                        <a:rPr lang="en-US" sz="1500">
                          <a:hlinkClick r:id="rId9"/>
                        </a:rPr>
                        <a:t>&lt;label&gt;</a:t>
                      </a:r>
                      <a:endParaRPr lang="en-US" sz="1500"/>
                    </a:p>
                  </a:txBody>
                  <a:tcPr marL="76319" marR="76319" marT="38163" marB="38163" anchor="ctr">
                    <a:lnL>
                      <a:noFill/>
                    </a:lnL>
                    <a:lnR>
                      <a:noFill/>
                    </a:lnR>
                    <a:lnT>
                      <a:noFill/>
                    </a:lnT>
                    <a:lnB>
                      <a:noFill/>
                    </a:lnB>
                  </a:tcPr>
                </a:tc>
                <a:tc>
                  <a:txBody>
                    <a:bodyPr/>
                    <a:lstStyle/>
                    <a:p>
                      <a:r>
                        <a:rPr lang="en-US" sz="1500"/>
                        <a:t>Defines a label for an &lt;input&gt; element</a:t>
                      </a:r>
                    </a:p>
                  </a:txBody>
                  <a:tcPr marL="76319" marR="76319" marT="38163" marB="38163" anchor="ctr">
                    <a:lnL>
                      <a:noFill/>
                    </a:lnL>
                    <a:lnR>
                      <a:noFill/>
                    </a:lnR>
                    <a:lnT>
                      <a:noFill/>
                    </a:lnT>
                    <a:lnB>
                      <a:noFill/>
                    </a:lnB>
                  </a:tcPr>
                </a:tc>
                <a:extLst>
                  <a:ext uri="{0D108BD9-81ED-4DB2-BD59-A6C34878D82A}">
                    <a16:rowId xmlns:a16="http://schemas.microsoft.com/office/drawing/2014/main" val="10008"/>
                  </a:ext>
                </a:extLst>
              </a:tr>
              <a:tr h="345852">
                <a:tc>
                  <a:txBody>
                    <a:bodyPr/>
                    <a:lstStyle/>
                    <a:p>
                      <a:r>
                        <a:rPr lang="en-US" sz="1500">
                          <a:hlinkClick r:id="rId10"/>
                        </a:rPr>
                        <a:t>&lt;fieldset&gt;</a:t>
                      </a:r>
                      <a:endParaRPr lang="en-US" sz="1500"/>
                    </a:p>
                  </a:txBody>
                  <a:tcPr marL="76319" marR="76319" marT="38163" marB="38163" anchor="ctr">
                    <a:lnL>
                      <a:noFill/>
                    </a:lnL>
                    <a:lnR>
                      <a:noFill/>
                    </a:lnR>
                    <a:lnT>
                      <a:noFill/>
                    </a:lnT>
                    <a:lnB>
                      <a:noFill/>
                    </a:lnB>
                  </a:tcPr>
                </a:tc>
                <a:tc>
                  <a:txBody>
                    <a:bodyPr/>
                    <a:lstStyle/>
                    <a:p>
                      <a:r>
                        <a:rPr lang="en-US" sz="1500"/>
                        <a:t>Groups related elements in a form</a:t>
                      </a:r>
                    </a:p>
                  </a:txBody>
                  <a:tcPr marL="76319" marR="76319" marT="38163" marB="38163" anchor="ctr">
                    <a:lnL>
                      <a:noFill/>
                    </a:lnL>
                    <a:lnR>
                      <a:noFill/>
                    </a:lnR>
                    <a:lnT>
                      <a:noFill/>
                    </a:lnT>
                    <a:lnB>
                      <a:noFill/>
                    </a:lnB>
                  </a:tcPr>
                </a:tc>
                <a:extLst>
                  <a:ext uri="{0D108BD9-81ED-4DB2-BD59-A6C34878D82A}">
                    <a16:rowId xmlns:a16="http://schemas.microsoft.com/office/drawing/2014/main" val="10009"/>
                  </a:ext>
                </a:extLst>
              </a:tr>
              <a:tr h="605240">
                <a:tc>
                  <a:txBody>
                    <a:bodyPr/>
                    <a:lstStyle/>
                    <a:p>
                      <a:r>
                        <a:rPr lang="en-US" sz="1500">
                          <a:hlinkClick r:id="rId11"/>
                        </a:rPr>
                        <a:t>&lt;legend&gt;</a:t>
                      </a:r>
                      <a:endParaRPr lang="en-US" sz="1500"/>
                    </a:p>
                  </a:txBody>
                  <a:tcPr marL="76319" marR="76319" marT="38163" marB="38163" anchor="ctr">
                    <a:lnL>
                      <a:noFill/>
                    </a:lnL>
                    <a:lnR>
                      <a:noFill/>
                    </a:lnR>
                    <a:lnT>
                      <a:noFill/>
                    </a:lnT>
                    <a:lnB>
                      <a:noFill/>
                    </a:lnB>
                  </a:tcPr>
                </a:tc>
                <a:tc>
                  <a:txBody>
                    <a:bodyPr/>
                    <a:lstStyle/>
                    <a:p>
                      <a:r>
                        <a:rPr lang="en-US" sz="1500"/>
                        <a:t>Defines a caption for a &lt;fieldset&gt; element</a:t>
                      </a:r>
                    </a:p>
                  </a:txBody>
                  <a:tcPr marL="76319" marR="76319" marT="38163" marB="38163" anchor="ctr">
                    <a:lnL>
                      <a:noFill/>
                    </a:lnL>
                    <a:lnR>
                      <a:noFill/>
                    </a:lnR>
                    <a:lnT>
                      <a:noFill/>
                    </a:lnT>
                    <a:lnB>
                      <a:noFill/>
                    </a:lnB>
                  </a:tcPr>
                </a:tc>
                <a:extLst>
                  <a:ext uri="{0D108BD9-81ED-4DB2-BD59-A6C34878D82A}">
                    <a16:rowId xmlns:a16="http://schemas.microsoft.com/office/drawing/2014/main" val="10010"/>
                  </a:ext>
                </a:extLst>
              </a:tr>
              <a:tr h="605240">
                <a:tc>
                  <a:txBody>
                    <a:bodyPr/>
                    <a:lstStyle/>
                    <a:p>
                      <a:r>
                        <a:rPr lang="en-US" sz="1500">
                          <a:hlinkClick r:id="rId12"/>
                        </a:rPr>
                        <a:t>&lt;datalist&gt;</a:t>
                      </a:r>
                      <a:endParaRPr lang="en-US" sz="1500"/>
                    </a:p>
                  </a:txBody>
                  <a:tcPr marL="76319" marR="76319" marT="38163" marB="38163" anchor="ctr">
                    <a:lnL>
                      <a:noFill/>
                    </a:lnL>
                    <a:lnR>
                      <a:noFill/>
                    </a:lnR>
                    <a:lnT>
                      <a:noFill/>
                    </a:lnT>
                    <a:lnB>
                      <a:noFill/>
                    </a:lnB>
                  </a:tcPr>
                </a:tc>
                <a:tc>
                  <a:txBody>
                    <a:bodyPr/>
                    <a:lstStyle/>
                    <a:p>
                      <a:r>
                        <a:rPr lang="en-US" sz="1500"/>
                        <a:t>Specifies a list of pre-defined options for input controls</a:t>
                      </a:r>
                    </a:p>
                  </a:txBody>
                  <a:tcPr marL="76319" marR="76319" marT="38163" marB="38163" anchor="ctr">
                    <a:lnL>
                      <a:noFill/>
                    </a:lnL>
                    <a:lnR>
                      <a:noFill/>
                    </a:lnR>
                    <a:lnT>
                      <a:noFill/>
                    </a:lnT>
                    <a:lnB>
                      <a:noFill/>
                    </a:lnB>
                  </a:tcPr>
                </a:tc>
                <a:extLst>
                  <a:ext uri="{0D108BD9-81ED-4DB2-BD59-A6C34878D82A}">
                    <a16:rowId xmlns:a16="http://schemas.microsoft.com/office/drawing/2014/main" val="10011"/>
                  </a:ext>
                </a:extLst>
              </a:tr>
              <a:tr h="605240">
                <a:tc>
                  <a:txBody>
                    <a:bodyPr/>
                    <a:lstStyle/>
                    <a:p>
                      <a:r>
                        <a:rPr lang="en-US" sz="1500">
                          <a:hlinkClick r:id="rId13"/>
                        </a:rPr>
                        <a:t>&lt;keygen&gt;</a:t>
                      </a:r>
                      <a:endParaRPr lang="en-US" sz="1500"/>
                    </a:p>
                  </a:txBody>
                  <a:tcPr marL="76319" marR="76319" marT="38163" marB="38163" anchor="ctr">
                    <a:lnL>
                      <a:noFill/>
                    </a:lnL>
                    <a:lnR>
                      <a:noFill/>
                    </a:lnR>
                    <a:lnT>
                      <a:noFill/>
                    </a:lnT>
                    <a:lnB>
                      <a:noFill/>
                    </a:lnB>
                  </a:tcPr>
                </a:tc>
                <a:tc>
                  <a:txBody>
                    <a:bodyPr/>
                    <a:lstStyle/>
                    <a:p>
                      <a:r>
                        <a:rPr lang="en-US" sz="1500"/>
                        <a:t>Defines a key-pair generator field (for forms)</a:t>
                      </a:r>
                    </a:p>
                  </a:txBody>
                  <a:tcPr marL="76319" marR="76319" marT="38163" marB="38163" anchor="ctr">
                    <a:lnL>
                      <a:noFill/>
                    </a:lnL>
                    <a:lnR>
                      <a:noFill/>
                    </a:lnR>
                    <a:lnT>
                      <a:noFill/>
                    </a:lnT>
                    <a:lnB>
                      <a:noFill/>
                    </a:lnB>
                  </a:tcPr>
                </a:tc>
                <a:extLst>
                  <a:ext uri="{0D108BD9-81ED-4DB2-BD59-A6C34878D82A}">
                    <a16:rowId xmlns:a16="http://schemas.microsoft.com/office/drawing/2014/main" val="10012"/>
                  </a:ext>
                </a:extLst>
              </a:tr>
              <a:tr h="345852">
                <a:tc>
                  <a:txBody>
                    <a:bodyPr/>
                    <a:lstStyle/>
                    <a:p>
                      <a:r>
                        <a:rPr lang="en-US" sz="1500">
                          <a:hlinkClick r:id="rId14"/>
                        </a:rPr>
                        <a:t>&lt;output&gt;</a:t>
                      </a:r>
                      <a:endParaRPr lang="en-US" sz="1500"/>
                    </a:p>
                  </a:txBody>
                  <a:tcPr marL="76319" marR="76319" marT="38163" marB="38163" anchor="ctr">
                    <a:lnL>
                      <a:noFill/>
                    </a:lnL>
                    <a:lnR>
                      <a:noFill/>
                    </a:lnR>
                    <a:lnT>
                      <a:noFill/>
                    </a:lnT>
                    <a:lnB>
                      <a:noFill/>
                    </a:lnB>
                  </a:tcPr>
                </a:tc>
                <a:tc>
                  <a:txBody>
                    <a:bodyPr/>
                    <a:lstStyle/>
                    <a:p>
                      <a:r>
                        <a:rPr lang="en-US" sz="1500" dirty="0"/>
                        <a:t>Defines the result of a calculation</a:t>
                      </a:r>
                    </a:p>
                  </a:txBody>
                  <a:tcPr marL="76319" marR="76319" marT="38163" marB="38163" anchor="ctr">
                    <a:lnL>
                      <a:noFill/>
                    </a:lnL>
                    <a:lnR>
                      <a:noFill/>
                    </a:lnR>
                    <a:lnT>
                      <a:noFill/>
                    </a:lnT>
                    <a:lnB>
                      <a:noFill/>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ctrTitle"/>
          </p:nvPr>
        </p:nvSpPr>
        <p:spPr>
          <a:xfrm>
            <a:off x="838200" y="738188"/>
            <a:ext cx="10364788" cy="1471612"/>
          </a:xfrm>
        </p:spPr>
        <p:txBody>
          <a:bodyPr/>
          <a:lstStyle/>
          <a:p>
            <a:pPr eaLnBrk="1" hangingPunct="1"/>
            <a:r>
              <a:rPr lang="en-US"/>
              <a:t> </a:t>
            </a:r>
            <a:r>
              <a:rPr lang="en-US" b="1"/>
              <a:t>Frames</a:t>
            </a:r>
            <a:br>
              <a:rPr lang="en-US" b="1"/>
            </a:br>
            <a:endParaRPr lang="en-US" b="1"/>
          </a:p>
        </p:txBody>
      </p:sp>
      <p:sp>
        <p:nvSpPr>
          <p:cNvPr id="69635"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4" name="Table 3"/>
          <p:cNvGraphicFramePr>
            <a:graphicFrameLocks noGrp="1"/>
          </p:cNvGraphicFramePr>
          <p:nvPr/>
        </p:nvGraphicFramePr>
        <p:xfrm>
          <a:off x="2032000" y="2027238"/>
          <a:ext cx="8128000" cy="731838"/>
        </p:xfrm>
        <a:graphic>
          <a:graphicData uri="http://schemas.openxmlformats.org/drawingml/2006/table">
            <a:tb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65919">
                <a:tc>
                  <a:txBody>
                    <a:bodyPr/>
                    <a:lstStyle/>
                    <a:p>
                      <a:r>
                        <a:rPr lang="en-US" sz="1800" dirty="0"/>
                        <a:t>Tag</a:t>
                      </a:r>
                    </a:p>
                  </a:txBody>
                  <a:tcPr marT="45740" marB="45740" anchor="ctr">
                    <a:lnL>
                      <a:noFill/>
                    </a:lnL>
                    <a:lnR>
                      <a:noFill/>
                    </a:lnR>
                    <a:lnT>
                      <a:noFill/>
                    </a:lnT>
                    <a:lnB>
                      <a:noFill/>
                    </a:lnB>
                  </a:tcPr>
                </a:tc>
                <a:tc>
                  <a:txBody>
                    <a:bodyPr/>
                    <a:lstStyle/>
                    <a:p>
                      <a:r>
                        <a:rPr lang="en-US" sz="1800"/>
                        <a:t>Description</a:t>
                      </a:r>
                    </a:p>
                  </a:txBody>
                  <a:tcPr marT="45740" marB="45740" anchor="ctr">
                    <a:lnL>
                      <a:noFill/>
                    </a:lnL>
                    <a:lnR>
                      <a:noFill/>
                    </a:lnR>
                    <a:lnT>
                      <a:noFill/>
                    </a:lnT>
                    <a:lnB>
                      <a:noFill/>
                    </a:lnB>
                  </a:tcPr>
                </a:tc>
                <a:extLst>
                  <a:ext uri="{0D108BD9-81ED-4DB2-BD59-A6C34878D82A}">
                    <a16:rowId xmlns:a16="http://schemas.microsoft.com/office/drawing/2014/main" val="10000"/>
                  </a:ext>
                </a:extLst>
              </a:tr>
              <a:tr h="365919">
                <a:tc>
                  <a:txBody>
                    <a:bodyPr/>
                    <a:lstStyle/>
                    <a:p>
                      <a:r>
                        <a:rPr lang="en-US" sz="1800" dirty="0">
                          <a:hlinkClick r:id="rId2"/>
                        </a:rPr>
                        <a:t>&lt;</a:t>
                      </a:r>
                      <a:r>
                        <a:rPr lang="en-US" sz="1800" dirty="0" err="1">
                          <a:hlinkClick r:id="rId2"/>
                        </a:rPr>
                        <a:t>iframe</a:t>
                      </a:r>
                      <a:r>
                        <a:rPr lang="en-US" sz="1800" dirty="0">
                          <a:hlinkClick r:id="rId2"/>
                        </a:rPr>
                        <a:t>&gt;</a:t>
                      </a:r>
                      <a:endParaRPr lang="en-US" sz="1800" dirty="0"/>
                    </a:p>
                  </a:txBody>
                  <a:tcPr marT="45740" marB="45740" anchor="ctr">
                    <a:lnL>
                      <a:noFill/>
                    </a:lnL>
                    <a:lnR>
                      <a:noFill/>
                    </a:lnR>
                    <a:lnT>
                      <a:noFill/>
                    </a:lnT>
                    <a:lnB>
                      <a:noFill/>
                    </a:lnB>
                  </a:tcPr>
                </a:tc>
                <a:tc>
                  <a:txBody>
                    <a:bodyPr/>
                    <a:lstStyle/>
                    <a:p>
                      <a:r>
                        <a:rPr lang="en-US" sz="1800" dirty="0"/>
                        <a:t>Defines an inline frame</a:t>
                      </a:r>
                    </a:p>
                  </a:txBody>
                  <a:tcPr marT="45740" marB="45740" anchor="ctr">
                    <a:lnL>
                      <a:noFill/>
                    </a:lnL>
                    <a:lnR>
                      <a:noFill/>
                    </a:lnR>
                    <a:lnT>
                      <a:noFill/>
                    </a:lnT>
                    <a:lnB>
                      <a:noFill/>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ctrTitle"/>
          </p:nvPr>
        </p:nvSpPr>
        <p:spPr>
          <a:xfrm>
            <a:off x="838200" y="585788"/>
            <a:ext cx="10364788" cy="1471612"/>
          </a:xfrm>
        </p:spPr>
        <p:txBody>
          <a:bodyPr/>
          <a:lstStyle/>
          <a:p>
            <a:pPr eaLnBrk="1" hangingPunct="1"/>
            <a:r>
              <a:rPr lang="en-US"/>
              <a:t> </a:t>
            </a:r>
            <a:r>
              <a:rPr lang="en-US" b="1"/>
              <a:t>Images</a:t>
            </a:r>
            <a:br>
              <a:rPr lang="en-US" b="1"/>
            </a:br>
            <a:endParaRPr lang="en-US" b="1"/>
          </a:p>
        </p:txBody>
      </p:sp>
      <p:sp>
        <p:nvSpPr>
          <p:cNvPr id="70659"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4" name="Table 3"/>
          <p:cNvGraphicFramePr>
            <a:graphicFrameLocks noGrp="1"/>
          </p:cNvGraphicFramePr>
          <p:nvPr/>
        </p:nvGraphicFramePr>
        <p:xfrm>
          <a:off x="2032000" y="2011363"/>
          <a:ext cx="8128000" cy="2835275"/>
        </p:xfrm>
        <a:graphic>
          <a:graphicData uri="http://schemas.openxmlformats.org/drawingml/2006/table">
            <a:tb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65842">
                <a:tc>
                  <a:txBody>
                    <a:bodyPr/>
                    <a:lstStyle/>
                    <a:p>
                      <a:r>
                        <a:rPr lang="en-US" sz="1800"/>
                        <a:t>Tag</a:t>
                      </a:r>
                    </a:p>
                  </a:txBody>
                  <a:tcPr marT="45730" marB="45730" anchor="ctr">
                    <a:lnL>
                      <a:noFill/>
                    </a:lnL>
                    <a:lnR>
                      <a:noFill/>
                    </a:lnR>
                    <a:lnT>
                      <a:noFill/>
                    </a:lnT>
                    <a:lnB>
                      <a:noFill/>
                    </a:lnB>
                  </a:tcPr>
                </a:tc>
                <a:tc>
                  <a:txBody>
                    <a:bodyPr/>
                    <a:lstStyle/>
                    <a:p>
                      <a:r>
                        <a:rPr lang="en-US" sz="1800"/>
                        <a:t>Description</a:t>
                      </a:r>
                    </a:p>
                  </a:txBody>
                  <a:tcPr marT="45730" marB="45730" anchor="ctr">
                    <a:lnL>
                      <a:noFill/>
                    </a:lnL>
                    <a:lnR>
                      <a:noFill/>
                    </a:lnR>
                    <a:lnT>
                      <a:noFill/>
                    </a:lnT>
                    <a:lnB>
                      <a:noFill/>
                    </a:lnB>
                  </a:tcPr>
                </a:tc>
                <a:extLst>
                  <a:ext uri="{0D108BD9-81ED-4DB2-BD59-A6C34878D82A}">
                    <a16:rowId xmlns:a16="http://schemas.microsoft.com/office/drawing/2014/main" val="10000"/>
                  </a:ext>
                </a:extLst>
              </a:tr>
              <a:tr h="365842">
                <a:tc>
                  <a:txBody>
                    <a:bodyPr/>
                    <a:lstStyle/>
                    <a:p>
                      <a:r>
                        <a:rPr lang="en-US" sz="1800">
                          <a:hlinkClick r:id="rId2"/>
                        </a:rPr>
                        <a:t>&lt;img&gt;</a:t>
                      </a:r>
                      <a:endParaRPr lang="en-US" sz="1800"/>
                    </a:p>
                  </a:txBody>
                  <a:tcPr marT="45730" marB="45730" anchor="ctr">
                    <a:lnL>
                      <a:noFill/>
                    </a:lnL>
                    <a:lnR>
                      <a:noFill/>
                    </a:lnR>
                    <a:lnT>
                      <a:noFill/>
                    </a:lnT>
                    <a:lnB>
                      <a:noFill/>
                    </a:lnB>
                  </a:tcPr>
                </a:tc>
                <a:tc>
                  <a:txBody>
                    <a:bodyPr/>
                    <a:lstStyle/>
                    <a:p>
                      <a:r>
                        <a:rPr lang="en-US" sz="1800"/>
                        <a:t>Defines an image</a:t>
                      </a:r>
                    </a:p>
                  </a:txBody>
                  <a:tcPr marT="45730" marB="45730" anchor="ctr">
                    <a:lnL>
                      <a:noFill/>
                    </a:lnL>
                    <a:lnR>
                      <a:noFill/>
                    </a:lnR>
                    <a:lnT>
                      <a:noFill/>
                    </a:lnT>
                    <a:lnB>
                      <a:noFill/>
                    </a:lnB>
                  </a:tcPr>
                </a:tc>
                <a:extLst>
                  <a:ext uri="{0D108BD9-81ED-4DB2-BD59-A6C34878D82A}">
                    <a16:rowId xmlns:a16="http://schemas.microsoft.com/office/drawing/2014/main" val="10001"/>
                  </a:ext>
                </a:extLst>
              </a:tr>
              <a:tr h="365842">
                <a:tc>
                  <a:txBody>
                    <a:bodyPr/>
                    <a:lstStyle/>
                    <a:p>
                      <a:r>
                        <a:rPr lang="en-US" sz="1800">
                          <a:hlinkClick r:id="rId3"/>
                        </a:rPr>
                        <a:t>&lt;map&gt;</a:t>
                      </a:r>
                      <a:endParaRPr lang="en-US" sz="1800"/>
                    </a:p>
                  </a:txBody>
                  <a:tcPr marT="45730" marB="45730" anchor="ctr">
                    <a:lnL>
                      <a:noFill/>
                    </a:lnL>
                    <a:lnR>
                      <a:noFill/>
                    </a:lnR>
                    <a:lnT>
                      <a:noFill/>
                    </a:lnT>
                    <a:lnB>
                      <a:noFill/>
                    </a:lnB>
                  </a:tcPr>
                </a:tc>
                <a:tc>
                  <a:txBody>
                    <a:bodyPr/>
                    <a:lstStyle/>
                    <a:p>
                      <a:r>
                        <a:rPr lang="en-US" sz="1800"/>
                        <a:t>Defines a client-side image-map </a:t>
                      </a:r>
                    </a:p>
                  </a:txBody>
                  <a:tcPr marT="45730" marB="45730" anchor="ctr">
                    <a:lnL>
                      <a:noFill/>
                    </a:lnL>
                    <a:lnR>
                      <a:noFill/>
                    </a:lnR>
                    <a:lnT>
                      <a:noFill/>
                    </a:lnT>
                    <a:lnB>
                      <a:noFill/>
                    </a:lnB>
                  </a:tcPr>
                </a:tc>
                <a:extLst>
                  <a:ext uri="{0D108BD9-81ED-4DB2-BD59-A6C34878D82A}">
                    <a16:rowId xmlns:a16="http://schemas.microsoft.com/office/drawing/2014/main" val="10002"/>
                  </a:ext>
                </a:extLst>
              </a:tr>
              <a:tr h="365842">
                <a:tc>
                  <a:txBody>
                    <a:bodyPr/>
                    <a:lstStyle/>
                    <a:p>
                      <a:r>
                        <a:rPr lang="en-US" sz="1800">
                          <a:hlinkClick r:id="rId4"/>
                        </a:rPr>
                        <a:t>&lt;area&gt;</a:t>
                      </a:r>
                      <a:endParaRPr lang="en-US" sz="1800"/>
                    </a:p>
                  </a:txBody>
                  <a:tcPr marT="45730" marB="45730" anchor="ctr">
                    <a:lnL>
                      <a:noFill/>
                    </a:lnL>
                    <a:lnR>
                      <a:noFill/>
                    </a:lnR>
                    <a:lnT>
                      <a:noFill/>
                    </a:lnT>
                    <a:lnB>
                      <a:noFill/>
                    </a:lnB>
                  </a:tcPr>
                </a:tc>
                <a:tc>
                  <a:txBody>
                    <a:bodyPr/>
                    <a:lstStyle/>
                    <a:p>
                      <a:r>
                        <a:rPr lang="en-US" sz="1800"/>
                        <a:t>Defines an area inside an image-map</a:t>
                      </a:r>
                    </a:p>
                  </a:txBody>
                  <a:tcPr marT="45730" marB="45730" anchor="ctr">
                    <a:lnL>
                      <a:noFill/>
                    </a:lnL>
                    <a:lnR>
                      <a:noFill/>
                    </a:lnR>
                    <a:lnT>
                      <a:noFill/>
                    </a:lnT>
                    <a:lnB>
                      <a:noFill/>
                    </a:lnB>
                  </a:tcPr>
                </a:tc>
                <a:extLst>
                  <a:ext uri="{0D108BD9-81ED-4DB2-BD59-A6C34878D82A}">
                    <a16:rowId xmlns:a16="http://schemas.microsoft.com/office/drawing/2014/main" val="10003"/>
                  </a:ext>
                </a:extLst>
              </a:tr>
              <a:tr h="640223">
                <a:tc>
                  <a:txBody>
                    <a:bodyPr/>
                    <a:lstStyle/>
                    <a:p>
                      <a:r>
                        <a:rPr lang="en-US" sz="1800">
                          <a:hlinkClick r:id="rId5"/>
                        </a:rPr>
                        <a:t>&lt;canvas&gt;</a:t>
                      </a:r>
                      <a:endParaRPr lang="en-US" sz="1800"/>
                    </a:p>
                  </a:txBody>
                  <a:tcPr marT="45730" marB="45730" anchor="ctr">
                    <a:lnL>
                      <a:noFill/>
                    </a:lnL>
                    <a:lnR>
                      <a:noFill/>
                    </a:lnR>
                    <a:lnT>
                      <a:noFill/>
                    </a:lnT>
                    <a:lnB>
                      <a:noFill/>
                    </a:lnB>
                  </a:tcPr>
                </a:tc>
                <a:tc>
                  <a:txBody>
                    <a:bodyPr/>
                    <a:lstStyle/>
                    <a:p>
                      <a:r>
                        <a:rPr lang="en-US" sz="1800"/>
                        <a:t>Used to draw graphics, on the fly, via scripting (usually JavaScript)</a:t>
                      </a:r>
                    </a:p>
                  </a:txBody>
                  <a:tcPr marT="45730" marB="45730" anchor="ctr">
                    <a:lnL>
                      <a:noFill/>
                    </a:lnL>
                    <a:lnR>
                      <a:noFill/>
                    </a:lnR>
                    <a:lnT>
                      <a:noFill/>
                    </a:lnT>
                    <a:lnB>
                      <a:noFill/>
                    </a:lnB>
                  </a:tcPr>
                </a:tc>
                <a:extLst>
                  <a:ext uri="{0D108BD9-81ED-4DB2-BD59-A6C34878D82A}">
                    <a16:rowId xmlns:a16="http://schemas.microsoft.com/office/drawing/2014/main" val="10004"/>
                  </a:ext>
                </a:extLst>
              </a:tr>
              <a:tr h="365842">
                <a:tc>
                  <a:txBody>
                    <a:bodyPr/>
                    <a:lstStyle/>
                    <a:p>
                      <a:r>
                        <a:rPr lang="en-US" sz="1800">
                          <a:hlinkClick r:id="rId6"/>
                        </a:rPr>
                        <a:t>&lt;figcaption&gt;</a:t>
                      </a:r>
                      <a:endParaRPr lang="en-US" sz="1800"/>
                    </a:p>
                  </a:txBody>
                  <a:tcPr marT="45730" marB="45730" anchor="ctr">
                    <a:lnL>
                      <a:noFill/>
                    </a:lnL>
                    <a:lnR>
                      <a:noFill/>
                    </a:lnR>
                    <a:lnT>
                      <a:noFill/>
                    </a:lnT>
                    <a:lnB>
                      <a:noFill/>
                    </a:lnB>
                  </a:tcPr>
                </a:tc>
                <a:tc>
                  <a:txBody>
                    <a:bodyPr/>
                    <a:lstStyle/>
                    <a:p>
                      <a:r>
                        <a:rPr lang="en-US" sz="1800"/>
                        <a:t>Defines a caption for a &lt;figure&gt; element</a:t>
                      </a:r>
                    </a:p>
                  </a:txBody>
                  <a:tcPr marT="45730" marB="45730" anchor="ctr">
                    <a:lnL>
                      <a:noFill/>
                    </a:lnL>
                    <a:lnR>
                      <a:noFill/>
                    </a:lnR>
                    <a:lnT>
                      <a:noFill/>
                    </a:lnT>
                    <a:lnB>
                      <a:noFill/>
                    </a:lnB>
                  </a:tcPr>
                </a:tc>
                <a:extLst>
                  <a:ext uri="{0D108BD9-81ED-4DB2-BD59-A6C34878D82A}">
                    <a16:rowId xmlns:a16="http://schemas.microsoft.com/office/drawing/2014/main" val="10005"/>
                  </a:ext>
                </a:extLst>
              </a:tr>
              <a:tr h="365842">
                <a:tc>
                  <a:txBody>
                    <a:bodyPr/>
                    <a:lstStyle/>
                    <a:p>
                      <a:r>
                        <a:rPr lang="en-US" sz="1800">
                          <a:hlinkClick r:id="rId7"/>
                        </a:rPr>
                        <a:t>&lt;figure&gt;</a:t>
                      </a:r>
                      <a:endParaRPr lang="en-US" sz="1800"/>
                    </a:p>
                  </a:txBody>
                  <a:tcPr marT="45730" marB="45730" anchor="ctr">
                    <a:lnL>
                      <a:noFill/>
                    </a:lnL>
                    <a:lnR>
                      <a:noFill/>
                    </a:lnR>
                    <a:lnT>
                      <a:noFill/>
                    </a:lnT>
                    <a:lnB>
                      <a:noFill/>
                    </a:lnB>
                  </a:tcPr>
                </a:tc>
                <a:tc>
                  <a:txBody>
                    <a:bodyPr/>
                    <a:lstStyle/>
                    <a:p>
                      <a:r>
                        <a:rPr lang="en-US" sz="1800" dirty="0"/>
                        <a:t>Specifies self-contained content</a:t>
                      </a:r>
                    </a:p>
                  </a:txBody>
                  <a:tcPr marT="45730" marB="45730"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ctrTitle"/>
          </p:nvPr>
        </p:nvSpPr>
        <p:spPr>
          <a:xfrm>
            <a:off x="838200" y="1042988"/>
            <a:ext cx="10364788" cy="1471612"/>
          </a:xfrm>
        </p:spPr>
        <p:txBody>
          <a:bodyPr/>
          <a:lstStyle/>
          <a:p>
            <a:pPr eaLnBrk="1" hangingPunct="1"/>
            <a:r>
              <a:rPr lang="en-US" b="1"/>
              <a:t>Audio / Video</a:t>
            </a:r>
            <a:br>
              <a:rPr lang="en-US" b="1"/>
            </a:br>
            <a:br>
              <a:rPr lang="en-US" b="1"/>
            </a:br>
            <a:r>
              <a:rPr lang="en-US"/>
              <a:t> </a:t>
            </a:r>
            <a:br>
              <a:rPr lang="en-US" b="1"/>
            </a:br>
            <a:endParaRPr lang="en-US" b="1"/>
          </a:p>
        </p:txBody>
      </p:sp>
      <p:sp>
        <p:nvSpPr>
          <p:cNvPr id="71683"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4" name="Table 3"/>
          <p:cNvGraphicFramePr>
            <a:graphicFrameLocks noGrp="1"/>
          </p:cNvGraphicFramePr>
          <p:nvPr/>
        </p:nvGraphicFramePr>
        <p:xfrm>
          <a:off x="2032000" y="2239963"/>
          <a:ext cx="8128000" cy="2378076"/>
        </p:xfrm>
        <a:graphic>
          <a:graphicData uri="http://schemas.openxmlformats.org/drawingml/2006/table">
            <a:tb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65858">
                <a:tc>
                  <a:txBody>
                    <a:bodyPr/>
                    <a:lstStyle/>
                    <a:p>
                      <a:r>
                        <a:rPr lang="en-US" sz="1800"/>
                        <a:t>Tag</a:t>
                      </a:r>
                    </a:p>
                  </a:txBody>
                  <a:tcPr marT="45732" marB="45732" anchor="ctr">
                    <a:lnL>
                      <a:noFill/>
                    </a:lnL>
                    <a:lnR>
                      <a:noFill/>
                    </a:lnR>
                    <a:lnT>
                      <a:noFill/>
                    </a:lnT>
                    <a:lnB>
                      <a:noFill/>
                    </a:lnB>
                  </a:tcPr>
                </a:tc>
                <a:tc>
                  <a:txBody>
                    <a:bodyPr/>
                    <a:lstStyle/>
                    <a:p>
                      <a:r>
                        <a:rPr lang="en-US" sz="1800"/>
                        <a:t>Description</a:t>
                      </a:r>
                    </a:p>
                  </a:txBody>
                  <a:tcPr marT="45732" marB="45732" anchor="ctr">
                    <a:lnL>
                      <a:noFill/>
                    </a:lnL>
                    <a:lnR>
                      <a:noFill/>
                    </a:lnR>
                    <a:lnT>
                      <a:noFill/>
                    </a:lnT>
                    <a:lnB>
                      <a:noFill/>
                    </a:lnB>
                  </a:tcPr>
                </a:tc>
                <a:extLst>
                  <a:ext uri="{0D108BD9-81ED-4DB2-BD59-A6C34878D82A}">
                    <a16:rowId xmlns:a16="http://schemas.microsoft.com/office/drawing/2014/main" val="10000"/>
                  </a:ext>
                </a:extLst>
              </a:tr>
              <a:tr h="365858">
                <a:tc>
                  <a:txBody>
                    <a:bodyPr/>
                    <a:lstStyle/>
                    <a:p>
                      <a:r>
                        <a:rPr lang="en-US" sz="1800">
                          <a:hlinkClick r:id="rId2"/>
                        </a:rPr>
                        <a:t>&lt;audio&gt;</a:t>
                      </a:r>
                      <a:endParaRPr lang="en-US" sz="1800"/>
                    </a:p>
                  </a:txBody>
                  <a:tcPr marT="45732" marB="45732" anchor="ctr">
                    <a:lnL>
                      <a:noFill/>
                    </a:lnL>
                    <a:lnR>
                      <a:noFill/>
                    </a:lnR>
                    <a:lnT>
                      <a:noFill/>
                    </a:lnT>
                    <a:lnB>
                      <a:noFill/>
                    </a:lnB>
                  </a:tcPr>
                </a:tc>
                <a:tc>
                  <a:txBody>
                    <a:bodyPr/>
                    <a:lstStyle/>
                    <a:p>
                      <a:r>
                        <a:rPr lang="en-US" sz="1800"/>
                        <a:t>Defines sound content</a:t>
                      </a:r>
                    </a:p>
                  </a:txBody>
                  <a:tcPr marT="45732" marB="45732" anchor="ctr">
                    <a:lnL>
                      <a:noFill/>
                    </a:lnL>
                    <a:lnR>
                      <a:noFill/>
                    </a:lnR>
                    <a:lnT>
                      <a:noFill/>
                    </a:lnT>
                    <a:lnB>
                      <a:noFill/>
                    </a:lnB>
                  </a:tcPr>
                </a:tc>
                <a:extLst>
                  <a:ext uri="{0D108BD9-81ED-4DB2-BD59-A6C34878D82A}">
                    <a16:rowId xmlns:a16="http://schemas.microsoft.com/office/drawing/2014/main" val="10001"/>
                  </a:ext>
                </a:extLst>
              </a:tr>
              <a:tr h="640251">
                <a:tc>
                  <a:txBody>
                    <a:bodyPr/>
                    <a:lstStyle/>
                    <a:p>
                      <a:r>
                        <a:rPr lang="en-US" sz="1800">
                          <a:hlinkClick r:id="rId3"/>
                        </a:rPr>
                        <a:t>&lt;source&gt;</a:t>
                      </a:r>
                      <a:endParaRPr lang="en-US" sz="1800"/>
                    </a:p>
                  </a:txBody>
                  <a:tcPr marT="45732" marB="45732" anchor="ctr">
                    <a:lnL>
                      <a:noFill/>
                    </a:lnL>
                    <a:lnR>
                      <a:noFill/>
                    </a:lnR>
                    <a:lnT>
                      <a:noFill/>
                    </a:lnT>
                    <a:lnB>
                      <a:noFill/>
                    </a:lnB>
                  </a:tcPr>
                </a:tc>
                <a:tc>
                  <a:txBody>
                    <a:bodyPr/>
                    <a:lstStyle/>
                    <a:p>
                      <a:r>
                        <a:rPr lang="en-US" sz="1800"/>
                        <a:t>Defines multiple media resources for media elements (&lt;video&gt; and &lt;audio&gt;)</a:t>
                      </a:r>
                    </a:p>
                  </a:txBody>
                  <a:tcPr marT="45732" marB="45732" anchor="ctr">
                    <a:lnL>
                      <a:noFill/>
                    </a:lnL>
                    <a:lnR>
                      <a:noFill/>
                    </a:lnR>
                    <a:lnT>
                      <a:noFill/>
                    </a:lnT>
                    <a:lnB>
                      <a:noFill/>
                    </a:lnB>
                  </a:tcPr>
                </a:tc>
                <a:extLst>
                  <a:ext uri="{0D108BD9-81ED-4DB2-BD59-A6C34878D82A}">
                    <a16:rowId xmlns:a16="http://schemas.microsoft.com/office/drawing/2014/main" val="10002"/>
                  </a:ext>
                </a:extLst>
              </a:tr>
              <a:tr h="640251">
                <a:tc>
                  <a:txBody>
                    <a:bodyPr/>
                    <a:lstStyle/>
                    <a:p>
                      <a:r>
                        <a:rPr lang="en-US" sz="1800">
                          <a:hlinkClick r:id="rId4"/>
                        </a:rPr>
                        <a:t>&lt;track&gt;</a:t>
                      </a:r>
                      <a:endParaRPr lang="en-US" sz="1800"/>
                    </a:p>
                  </a:txBody>
                  <a:tcPr marT="45732" marB="45732" anchor="ctr">
                    <a:lnL>
                      <a:noFill/>
                    </a:lnL>
                    <a:lnR>
                      <a:noFill/>
                    </a:lnR>
                    <a:lnT>
                      <a:noFill/>
                    </a:lnT>
                    <a:lnB>
                      <a:noFill/>
                    </a:lnB>
                  </a:tcPr>
                </a:tc>
                <a:tc>
                  <a:txBody>
                    <a:bodyPr/>
                    <a:lstStyle/>
                    <a:p>
                      <a:r>
                        <a:rPr lang="en-US" sz="1800"/>
                        <a:t>Defines text tracks for media elements (&lt;video&gt; and &lt;audio&gt;)</a:t>
                      </a:r>
                    </a:p>
                  </a:txBody>
                  <a:tcPr marT="45732" marB="45732" anchor="ctr">
                    <a:lnL>
                      <a:noFill/>
                    </a:lnL>
                    <a:lnR>
                      <a:noFill/>
                    </a:lnR>
                    <a:lnT>
                      <a:noFill/>
                    </a:lnT>
                    <a:lnB>
                      <a:noFill/>
                    </a:lnB>
                  </a:tcPr>
                </a:tc>
                <a:extLst>
                  <a:ext uri="{0D108BD9-81ED-4DB2-BD59-A6C34878D82A}">
                    <a16:rowId xmlns:a16="http://schemas.microsoft.com/office/drawing/2014/main" val="10003"/>
                  </a:ext>
                </a:extLst>
              </a:tr>
              <a:tr h="365858">
                <a:tc>
                  <a:txBody>
                    <a:bodyPr/>
                    <a:lstStyle/>
                    <a:p>
                      <a:r>
                        <a:rPr lang="en-US" sz="1800">
                          <a:hlinkClick r:id="rId5"/>
                        </a:rPr>
                        <a:t>&lt;video&gt;</a:t>
                      </a:r>
                      <a:endParaRPr lang="en-US" sz="1800"/>
                    </a:p>
                  </a:txBody>
                  <a:tcPr marT="45732" marB="45732" anchor="ctr">
                    <a:lnL>
                      <a:noFill/>
                    </a:lnL>
                    <a:lnR>
                      <a:noFill/>
                    </a:lnR>
                    <a:lnT>
                      <a:noFill/>
                    </a:lnT>
                    <a:lnB>
                      <a:noFill/>
                    </a:lnB>
                  </a:tcPr>
                </a:tc>
                <a:tc>
                  <a:txBody>
                    <a:bodyPr/>
                    <a:lstStyle/>
                    <a:p>
                      <a:r>
                        <a:rPr lang="en-US" sz="1800" dirty="0"/>
                        <a:t>Defines a video or movie</a:t>
                      </a:r>
                    </a:p>
                  </a:txBody>
                  <a:tcPr marT="45732" marB="45732"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ctrTitle"/>
          </p:nvPr>
        </p:nvSpPr>
        <p:spPr>
          <a:xfrm>
            <a:off x="838200" y="433388"/>
            <a:ext cx="10364788" cy="1471612"/>
          </a:xfrm>
        </p:spPr>
        <p:txBody>
          <a:bodyPr/>
          <a:lstStyle/>
          <a:p>
            <a:pPr eaLnBrk="1" hangingPunct="1"/>
            <a:r>
              <a:rPr lang="en-US" b="1"/>
              <a:t>Links</a:t>
            </a:r>
            <a:br>
              <a:rPr lang="en-US" b="1"/>
            </a:br>
            <a:endParaRPr lang="en-US" b="1"/>
          </a:p>
        </p:txBody>
      </p:sp>
      <p:sp>
        <p:nvSpPr>
          <p:cNvPr id="72707"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4" name="Table 3"/>
          <p:cNvGraphicFramePr>
            <a:graphicFrameLocks noGrp="1"/>
          </p:cNvGraphicFramePr>
          <p:nvPr/>
        </p:nvGraphicFramePr>
        <p:xfrm>
          <a:off x="2032000" y="2422525"/>
          <a:ext cx="8128000" cy="2012950"/>
        </p:xfrm>
        <a:graphic>
          <a:graphicData uri="http://schemas.openxmlformats.org/drawingml/2006/table">
            <a:tb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65991">
                <a:tc>
                  <a:txBody>
                    <a:bodyPr/>
                    <a:lstStyle/>
                    <a:p>
                      <a:r>
                        <a:rPr lang="en-US" sz="1800"/>
                        <a:t>Tag</a:t>
                      </a:r>
                    </a:p>
                  </a:txBody>
                  <a:tcPr marT="45749" marB="45749" anchor="ctr">
                    <a:lnL>
                      <a:noFill/>
                    </a:lnL>
                    <a:lnR>
                      <a:noFill/>
                    </a:lnR>
                    <a:lnT>
                      <a:noFill/>
                    </a:lnT>
                    <a:lnB>
                      <a:noFill/>
                    </a:lnB>
                  </a:tcPr>
                </a:tc>
                <a:tc>
                  <a:txBody>
                    <a:bodyPr/>
                    <a:lstStyle/>
                    <a:p>
                      <a:r>
                        <a:rPr lang="en-US" sz="1800"/>
                        <a:t>Description</a:t>
                      </a:r>
                    </a:p>
                  </a:txBody>
                  <a:tcPr marT="45749" marB="45749" anchor="ctr">
                    <a:lnL>
                      <a:noFill/>
                    </a:lnL>
                    <a:lnR>
                      <a:noFill/>
                    </a:lnR>
                    <a:lnT>
                      <a:noFill/>
                    </a:lnT>
                    <a:lnB>
                      <a:noFill/>
                    </a:lnB>
                  </a:tcPr>
                </a:tc>
                <a:extLst>
                  <a:ext uri="{0D108BD9-81ED-4DB2-BD59-A6C34878D82A}">
                    <a16:rowId xmlns:a16="http://schemas.microsoft.com/office/drawing/2014/main" val="10000"/>
                  </a:ext>
                </a:extLst>
              </a:tr>
              <a:tr h="365991">
                <a:tc>
                  <a:txBody>
                    <a:bodyPr/>
                    <a:lstStyle/>
                    <a:p>
                      <a:r>
                        <a:rPr lang="en-US" sz="1800">
                          <a:hlinkClick r:id="rId2"/>
                        </a:rPr>
                        <a:t>&lt;a&gt;</a:t>
                      </a:r>
                      <a:endParaRPr lang="en-US" sz="1800"/>
                    </a:p>
                  </a:txBody>
                  <a:tcPr marT="45749" marB="45749" anchor="ctr">
                    <a:lnL>
                      <a:noFill/>
                    </a:lnL>
                    <a:lnR>
                      <a:noFill/>
                    </a:lnR>
                    <a:lnT>
                      <a:noFill/>
                    </a:lnT>
                    <a:lnB>
                      <a:noFill/>
                    </a:lnB>
                  </a:tcPr>
                </a:tc>
                <a:tc>
                  <a:txBody>
                    <a:bodyPr/>
                    <a:lstStyle/>
                    <a:p>
                      <a:r>
                        <a:rPr lang="en-US" sz="1800"/>
                        <a:t>Defines a hyperlink</a:t>
                      </a:r>
                    </a:p>
                  </a:txBody>
                  <a:tcPr marT="45749" marB="45749" anchor="ctr">
                    <a:lnL>
                      <a:noFill/>
                    </a:lnL>
                    <a:lnR>
                      <a:noFill/>
                    </a:lnR>
                    <a:lnT>
                      <a:noFill/>
                    </a:lnT>
                    <a:lnB>
                      <a:noFill/>
                    </a:lnB>
                  </a:tcPr>
                </a:tc>
                <a:extLst>
                  <a:ext uri="{0D108BD9-81ED-4DB2-BD59-A6C34878D82A}">
                    <a16:rowId xmlns:a16="http://schemas.microsoft.com/office/drawing/2014/main" val="10001"/>
                  </a:ext>
                </a:extLst>
              </a:tr>
              <a:tr h="914977">
                <a:tc>
                  <a:txBody>
                    <a:bodyPr/>
                    <a:lstStyle/>
                    <a:p>
                      <a:r>
                        <a:rPr lang="en-US" sz="1800">
                          <a:hlinkClick r:id="rId3"/>
                        </a:rPr>
                        <a:t>&lt;link&gt;</a:t>
                      </a:r>
                      <a:endParaRPr lang="en-US" sz="1800"/>
                    </a:p>
                  </a:txBody>
                  <a:tcPr marT="45749" marB="45749" anchor="ctr">
                    <a:lnL>
                      <a:noFill/>
                    </a:lnL>
                    <a:lnR>
                      <a:noFill/>
                    </a:lnR>
                    <a:lnT>
                      <a:noFill/>
                    </a:lnT>
                    <a:lnB>
                      <a:noFill/>
                    </a:lnB>
                  </a:tcPr>
                </a:tc>
                <a:tc>
                  <a:txBody>
                    <a:bodyPr/>
                    <a:lstStyle/>
                    <a:p>
                      <a:r>
                        <a:rPr lang="en-US" sz="1800"/>
                        <a:t>Defines the relationship between a document and an external resource (most used to link to style sheets)</a:t>
                      </a:r>
                    </a:p>
                  </a:txBody>
                  <a:tcPr marT="45749" marB="45749" anchor="ctr">
                    <a:lnL>
                      <a:noFill/>
                    </a:lnL>
                    <a:lnR>
                      <a:noFill/>
                    </a:lnR>
                    <a:lnT>
                      <a:noFill/>
                    </a:lnT>
                    <a:lnB>
                      <a:noFill/>
                    </a:lnB>
                  </a:tcPr>
                </a:tc>
                <a:extLst>
                  <a:ext uri="{0D108BD9-81ED-4DB2-BD59-A6C34878D82A}">
                    <a16:rowId xmlns:a16="http://schemas.microsoft.com/office/drawing/2014/main" val="10002"/>
                  </a:ext>
                </a:extLst>
              </a:tr>
              <a:tr h="365991">
                <a:tc>
                  <a:txBody>
                    <a:bodyPr/>
                    <a:lstStyle/>
                    <a:p>
                      <a:r>
                        <a:rPr lang="en-US" sz="1800">
                          <a:hlinkClick r:id="rId4"/>
                        </a:rPr>
                        <a:t>&lt;nav&gt;</a:t>
                      </a:r>
                      <a:endParaRPr lang="en-US" sz="1800"/>
                    </a:p>
                  </a:txBody>
                  <a:tcPr marT="45749" marB="45749" anchor="ctr">
                    <a:lnL>
                      <a:noFill/>
                    </a:lnL>
                    <a:lnR>
                      <a:noFill/>
                    </a:lnR>
                    <a:lnT>
                      <a:noFill/>
                    </a:lnT>
                    <a:lnB>
                      <a:noFill/>
                    </a:lnB>
                  </a:tcPr>
                </a:tc>
                <a:tc>
                  <a:txBody>
                    <a:bodyPr/>
                    <a:lstStyle/>
                    <a:p>
                      <a:r>
                        <a:rPr lang="en-US" sz="1800" dirty="0"/>
                        <a:t>Defines navigation links</a:t>
                      </a:r>
                    </a:p>
                  </a:txBody>
                  <a:tcPr marT="45749" marB="45749"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ctrTitle"/>
          </p:nvPr>
        </p:nvSpPr>
        <p:spPr>
          <a:xfrm>
            <a:off x="838200" y="433388"/>
            <a:ext cx="10364788" cy="1471612"/>
          </a:xfrm>
        </p:spPr>
        <p:txBody>
          <a:bodyPr/>
          <a:lstStyle/>
          <a:p>
            <a:pPr eaLnBrk="1" hangingPunct="1"/>
            <a:r>
              <a:rPr lang="en-US" b="1"/>
              <a:t>Lists</a:t>
            </a:r>
            <a:br>
              <a:rPr lang="en-US" b="1"/>
            </a:br>
            <a:endParaRPr lang="en-US" b="1"/>
          </a:p>
        </p:txBody>
      </p:sp>
      <p:sp>
        <p:nvSpPr>
          <p:cNvPr id="73731"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4" name="Table 3"/>
          <p:cNvGraphicFramePr>
            <a:graphicFrameLocks noGrp="1"/>
          </p:cNvGraphicFramePr>
          <p:nvPr/>
        </p:nvGraphicFramePr>
        <p:xfrm>
          <a:off x="2032000" y="1050925"/>
          <a:ext cx="8128000" cy="3841751"/>
        </p:xfrm>
        <a:graphic>
          <a:graphicData uri="http://schemas.openxmlformats.org/drawingml/2006/table">
            <a:tb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65881">
                <a:tc>
                  <a:txBody>
                    <a:bodyPr/>
                    <a:lstStyle/>
                    <a:p>
                      <a:r>
                        <a:rPr lang="en-US" sz="1800" dirty="0"/>
                        <a:t>Tag</a:t>
                      </a:r>
                    </a:p>
                  </a:txBody>
                  <a:tcPr marT="45735" marB="45735" anchor="ctr">
                    <a:lnL>
                      <a:noFill/>
                    </a:lnL>
                    <a:lnR>
                      <a:noFill/>
                    </a:lnR>
                    <a:lnT>
                      <a:noFill/>
                    </a:lnT>
                    <a:lnB>
                      <a:noFill/>
                    </a:lnB>
                  </a:tcPr>
                </a:tc>
                <a:tc>
                  <a:txBody>
                    <a:bodyPr/>
                    <a:lstStyle/>
                    <a:p>
                      <a:r>
                        <a:rPr lang="en-US" sz="1800"/>
                        <a:t>Description</a:t>
                      </a:r>
                    </a:p>
                  </a:txBody>
                  <a:tcPr marT="45735" marB="45735" anchor="ctr">
                    <a:lnL>
                      <a:noFill/>
                    </a:lnL>
                    <a:lnR>
                      <a:noFill/>
                    </a:lnR>
                    <a:lnT>
                      <a:noFill/>
                    </a:lnT>
                    <a:lnB>
                      <a:noFill/>
                    </a:lnB>
                  </a:tcPr>
                </a:tc>
                <a:extLst>
                  <a:ext uri="{0D108BD9-81ED-4DB2-BD59-A6C34878D82A}">
                    <a16:rowId xmlns:a16="http://schemas.microsoft.com/office/drawing/2014/main" val="10000"/>
                  </a:ext>
                </a:extLst>
              </a:tr>
              <a:tr h="365881">
                <a:tc>
                  <a:txBody>
                    <a:bodyPr/>
                    <a:lstStyle/>
                    <a:p>
                      <a:r>
                        <a:rPr lang="en-US" sz="1800">
                          <a:hlinkClick r:id="rId2"/>
                        </a:rPr>
                        <a:t>&lt;ul&gt;</a:t>
                      </a:r>
                      <a:endParaRPr lang="en-US" sz="1800"/>
                    </a:p>
                  </a:txBody>
                  <a:tcPr marT="45735" marB="45735" anchor="ctr">
                    <a:lnL>
                      <a:noFill/>
                    </a:lnL>
                    <a:lnR>
                      <a:noFill/>
                    </a:lnR>
                    <a:lnT>
                      <a:noFill/>
                    </a:lnT>
                    <a:lnB>
                      <a:noFill/>
                    </a:lnB>
                  </a:tcPr>
                </a:tc>
                <a:tc>
                  <a:txBody>
                    <a:bodyPr/>
                    <a:lstStyle/>
                    <a:p>
                      <a:r>
                        <a:rPr lang="en-US" sz="1800"/>
                        <a:t>Defines an unordered list</a:t>
                      </a:r>
                    </a:p>
                  </a:txBody>
                  <a:tcPr marT="45735" marB="45735" anchor="ctr">
                    <a:lnL>
                      <a:noFill/>
                    </a:lnL>
                    <a:lnR>
                      <a:noFill/>
                    </a:lnR>
                    <a:lnT>
                      <a:noFill/>
                    </a:lnT>
                    <a:lnB>
                      <a:noFill/>
                    </a:lnB>
                  </a:tcPr>
                </a:tc>
                <a:extLst>
                  <a:ext uri="{0D108BD9-81ED-4DB2-BD59-A6C34878D82A}">
                    <a16:rowId xmlns:a16="http://schemas.microsoft.com/office/drawing/2014/main" val="10001"/>
                  </a:ext>
                </a:extLst>
              </a:tr>
              <a:tr h="365881">
                <a:tc>
                  <a:txBody>
                    <a:bodyPr/>
                    <a:lstStyle/>
                    <a:p>
                      <a:r>
                        <a:rPr lang="en-US" sz="1800">
                          <a:hlinkClick r:id="rId3"/>
                        </a:rPr>
                        <a:t>&lt;ol&gt;</a:t>
                      </a:r>
                      <a:endParaRPr lang="en-US" sz="1800"/>
                    </a:p>
                  </a:txBody>
                  <a:tcPr marT="45735" marB="45735" anchor="ctr">
                    <a:lnL>
                      <a:noFill/>
                    </a:lnL>
                    <a:lnR>
                      <a:noFill/>
                    </a:lnR>
                    <a:lnT>
                      <a:noFill/>
                    </a:lnT>
                    <a:lnB>
                      <a:noFill/>
                    </a:lnB>
                  </a:tcPr>
                </a:tc>
                <a:tc>
                  <a:txBody>
                    <a:bodyPr/>
                    <a:lstStyle/>
                    <a:p>
                      <a:r>
                        <a:rPr lang="en-US" sz="1800"/>
                        <a:t>Defines an ordered list</a:t>
                      </a:r>
                    </a:p>
                  </a:txBody>
                  <a:tcPr marT="45735" marB="45735" anchor="ctr">
                    <a:lnL>
                      <a:noFill/>
                    </a:lnL>
                    <a:lnR>
                      <a:noFill/>
                    </a:lnR>
                    <a:lnT>
                      <a:noFill/>
                    </a:lnT>
                    <a:lnB>
                      <a:noFill/>
                    </a:lnB>
                  </a:tcPr>
                </a:tc>
                <a:extLst>
                  <a:ext uri="{0D108BD9-81ED-4DB2-BD59-A6C34878D82A}">
                    <a16:rowId xmlns:a16="http://schemas.microsoft.com/office/drawing/2014/main" val="10002"/>
                  </a:ext>
                </a:extLst>
              </a:tr>
              <a:tr h="365881">
                <a:tc>
                  <a:txBody>
                    <a:bodyPr/>
                    <a:lstStyle/>
                    <a:p>
                      <a:r>
                        <a:rPr lang="en-US" sz="1800">
                          <a:hlinkClick r:id="rId4"/>
                        </a:rPr>
                        <a:t>&lt;li&gt;</a:t>
                      </a:r>
                      <a:endParaRPr lang="en-US" sz="1800"/>
                    </a:p>
                  </a:txBody>
                  <a:tcPr marT="45735" marB="45735" anchor="ctr">
                    <a:lnL>
                      <a:noFill/>
                    </a:lnL>
                    <a:lnR>
                      <a:noFill/>
                    </a:lnR>
                    <a:lnT>
                      <a:noFill/>
                    </a:lnT>
                    <a:lnB>
                      <a:noFill/>
                    </a:lnB>
                  </a:tcPr>
                </a:tc>
                <a:tc>
                  <a:txBody>
                    <a:bodyPr/>
                    <a:lstStyle/>
                    <a:p>
                      <a:r>
                        <a:rPr lang="en-US" sz="1800"/>
                        <a:t>Defines a list item</a:t>
                      </a:r>
                    </a:p>
                  </a:txBody>
                  <a:tcPr marT="45735" marB="45735" anchor="ctr">
                    <a:lnL>
                      <a:noFill/>
                    </a:lnL>
                    <a:lnR>
                      <a:noFill/>
                    </a:lnR>
                    <a:lnT>
                      <a:noFill/>
                    </a:lnT>
                    <a:lnB>
                      <a:noFill/>
                    </a:lnB>
                  </a:tcPr>
                </a:tc>
                <a:extLst>
                  <a:ext uri="{0D108BD9-81ED-4DB2-BD59-A6C34878D82A}">
                    <a16:rowId xmlns:a16="http://schemas.microsoft.com/office/drawing/2014/main" val="10003"/>
                  </a:ext>
                </a:extLst>
              </a:tr>
              <a:tr h="365881">
                <a:tc>
                  <a:txBody>
                    <a:bodyPr/>
                    <a:lstStyle/>
                    <a:p>
                      <a:r>
                        <a:rPr lang="en-US" sz="1800" dirty="0">
                          <a:hlinkClick r:id="rId5"/>
                        </a:rPr>
                        <a:t>&lt;dl&gt;</a:t>
                      </a:r>
                      <a:endParaRPr lang="en-US" sz="1800" dirty="0"/>
                    </a:p>
                  </a:txBody>
                  <a:tcPr marT="45735" marB="45735" anchor="ctr">
                    <a:lnL>
                      <a:noFill/>
                    </a:lnL>
                    <a:lnR>
                      <a:noFill/>
                    </a:lnR>
                    <a:lnT>
                      <a:noFill/>
                    </a:lnT>
                    <a:lnB>
                      <a:noFill/>
                    </a:lnB>
                  </a:tcPr>
                </a:tc>
                <a:tc>
                  <a:txBody>
                    <a:bodyPr/>
                    <a:lstStyle/>
                    <a:p>
                      <a:r>
                        <a:rPr lang="en-US" sz="1800"/>
                        <a:t>Defines a description list</a:t>
                      </a:r>
                    </a:p>
                  </a:txBody>
                  <a:tcPr marT="45735" marB="45735" anchor="ctr">
                    <a:lnL>
                      <a:noFill/>
                    </a:lnL>
                    <a:lnR>
                      <a:noFill/>
                    </a:lnR>
                    <a:lnT>
                      <a:noFill/>
                    </a:lnT>
                    <a:lnB>
                      <a:noFill/>
                    </a:lnB>
                  </a:tcPr>
                </a:tc>
                <a:extLst>
                  <a:ext uri="{0D108BD9-81ED-4DB2-BD59-A6C34878D82A}">
                    <a16:rowId xmlns:a16="http://schemas.microsoft.com/office/drawing/2014/main" val="10004"/>
                  </a:ext>
                </a:extLst>
              </a:tr>
              <a:tr h="365881">
                <a:tc>
                  <a:txBody>
                    <a:bodyPr/>
                    <a:lstStyle/>
                    <a:p>
                      <a:r>
                        <a:rPr lang="en-US" sz="1800">
                          <a:hlinkClick r:id="rId6"/>
                        </a:rPr>
                        <a:t>&lt;dt&gt;</a:t>
                      </a:r>
                      <a:endParaRPr lang="en-US" sz="1800"/>
                    </a:p>
                  </a:txBody>
                  <a:tcPr marT="45735" marB="45735" anchor="ctr">
                    <a:lnL>
                      <a:noFill/>
                    </a:lnL>
                    <a:lnR>
                      <a:noFill/>
                    </a:lnR>
                    <a:lnT>
                      <a:noFill/>
                    </a:lnT>
                    <a:lnB>
                      <a:noFill/>
                    </a:lnB>
                  </a:tcPr>
                </a:tc>
                <a:tc>
                  <a:txBody>
                    <a:bodyPr/>
                    <a:lstStyle/>
                    <a:p>
                      <a:r>
                        <a:rPr lang="en-US" sz="1800"/>
                        <a:t>Defines a term/name in a description list</a:t>
                      </a:r>
                    </a:p>
                  </a:txBody>
                  <a:tcPr marT="45735" marB="45735" anchor="ctr">
                    <a:lnL>
                      <a:noFill/>
                    </a:lnL>
                    <a:lnR>
                      <a:noFill/>
                    </a:lnR>
                    <a:lnT>
                      <a:noFill/>
                    </a:lnT>
                    <a:lnB>
                      <a:noFill/>
                    </a:lnB>
                  </a:tcPr>
                </a:tc>
                <a:extLst>
                  <a:ext uri="{0D108BD9-81ED-4DB2-BD59-A6C34878D82A}">
                    <a16:rowId xmlns:a16="http://schemas.microsoft.com/office/drawing/2014/main" val="10005"/>
                  </a:ext>
                </a:extLst>
              </a:tr>
              <a:tr h="640292">
                <a:tc>
                  <a:txBody>
                    <a:bodyPr/>
                    <a:lstStyle/>
                    <a:p>
                      <a:r>
                        <a:rPr lang="en-US" sz="1800">
                          <a:hlinkClick r:id="rId7"/>
                        </a:rPr>
                        <a:t>&lt;dd&gt;</a:t>
                      </a:r>
                      <a:endParaRPr lang="en-US" sz="1800"/>
                    </a:p>
                  </a:txBody>
                  <a:tcPr marT="45735" marB="45735" anchor="ctr">
                    <a:lnL>
                      <a:noFill/>
                    </a:lnL>
                    <a:lnR>
                      <a:noFill/>
                    </a:lnR>
                    <a:lnT>
                      <a:noFill/>
                    </a:lnT>
                    <a:lnB>
                      <a:noFill/>
                    </a:lnB>
                  </a:tcPr>
                </a:tc>
                <a:tc>
                  <a:txBody>
                    <a:bodyPr/>
                    <a:lstStyle/>
                    <a:p>
                      <a:r>
                        <a:rPr lang="en-US" sz="1800"/>
                        <a:t>Defines a description of a term/name in a description list</a:t>
                      </a:r>
                    </a:p>
                  </a:txBody>
                  <a:tcPr marT="45735" marB="45735" anchor="ctr">
                    <a:lnL>
                      <a:noFill/>
                    </a:lnL>
                    <a:lnR>
                      <a:noFill/>
                    </a:lnR>
                    <a:lnT>
                      <a:noFill/>
                    </a:lnT>
                    <a:lnB>
                      <a:noFill/>
                    </a:lnB>
                  </a:tcPr>
                </a:tc>
                <a:extLst>
                  <a:ext uri="{0D108BD9-81ED-4DB2-BD59-A6C34878D82A}">
                    <a16:rowId xmlns:a16="http://schemas.microsoft.com/office/drawing/2014/main" val="10006"/>
                  </a:ext>
                </a:extLst>
              </a:tr>
              <a:tr h="365881">
                <a:tc>
                  <a:txBody>
                    <a:bodyPr/>
                    <a:lstStyle/>
                    <a:p>
                      <a:r>
                        <a:rPr lang="en-US" sz="1800">
                          <a:hlinkClick r:id="rId8"/>
                        </a:rPr>
                        <a:t>&lt;menu&gt;</a:t>
                      </a:r>
                      <a:endParaRPr lang="en-US" sz="1800"/>
                    </a:p>
                  </a:txBody>
                  <a:tcPr marT="45735" marB="45735" anchor="ctr">
                    <a:lnL>
                      <a:noFill/>
                    </a:lnL>
                    <a:lnR>
                      <a:noFill/>
                    </a:lnR>
                    <a:lnT>
                      <a:noFill/>
                    </a:lnT>
                    <a:lnB>
                      <a:noFill/>
                    </a:lnB>
                  </a:tcPr>
                </a:tc>
                <a:tc>
                  <a:txBody>
                    <a:bodyPr/>
                    <a:lstStyle/>
                    <a:p>
                      <a:r>
                        <a:rPr lang="en-US" sz="1800"/>
                        <a:t>Defines a list/menu of commands</a:t>
                      </a:r>
                    </a:p>
                  </a:txBody>
                  <a:tcPr marT="45735" marB="45735" anchor="ctr">
                    <a:lnL>
                      <a:noFill/>
                    </a:lnL>
                    <a:lnR>
                      <a:noFill/>
                    </a:lnR>
                    <a:lnT>
                      <a:noFill/>
                    </a:lnT>
                    <a:lnB>
                      <a:noFill/>
                    </a:lnB>
                  </a:tcPr>
                </a:tc>
                <a:extLst>
                  <a:ext uri="{0D108BD9-81ED-4DB2-BD59-A6C34878D82A}">
                    <a16:rowId xmlns:a16="http://schemas.microsoft.com/office/drawing/2014/main" val="10007"/>
                  </a:ext>
                </a:extLst>
              </a:tr>
              <a:tr h="640292">
                <a:tc>
                  <a:txBody>
                    <a:bodyPr/>
                    <a:lstStyle/>
                    <a:p>
                      <a:r>
                        <a:rPr lang="en-US" sz="1800">
                          <a:hlinkClick r:id="rId9"/>
                        </a:rPr>
                        <a:t>&lt;menuitem&gt;</a:t>
                      </a:r>
                      <a:endParaRPr lang="en-US" sz="1800"/>
                    </a:p>
                  </a:txBody>
                  <a:tcPr marT="45735" marB="45735" anchor="ctr">
                    <a:lnL>
                      <a:noFill/>
                    </a:lnL>
                    <a:lnR>
                      <a:noFill/>
                    </a:lnR>
                    <a:lnT>
                      <a:noFill/>
                    </a:lnT>
                    <a:lnB>
                      <a:noFill/>
                    </a:lnB>
                  </a:tcPr>
                </a:tc>
                <a:tc>
                  <a:txBody>
                    <a:bodyPr/>
                    <a:lstStyle/>
                    <a:p>
                      <a:r>
                        <a:rPr lang="en-US" sz="1800" dirty="0"/>
                        <a:t>Defines a command/menu item that the user can invoke from a popup menu</a:t>
                      </a:r>
                    </a:p>
                  </a:txBody>
                  <a:tcPr marT="45735" marB="45735"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ctrTitle"/>
          </p:nvPr>
        </p:nvSpPr>
        <p:spPr>
          <a:xfrm>
            <a:off x="838200" y="381000"/>
            <a:ext cx="10364788" cy="1471613"/>
          </a:xfrm>
        </p:spPr>
        <p:txBody>
          <a:bodyPr/>
          <a:lstStyle/>
          <a:p>
            <a:pPr eaLnBrk="1" hangingPunct="1"/>
            <a:r>
              <a:rPr lang="en-US" b="1"/>
              <a:t>Tables</a:t>
            </a:r>
            <a:br>
              <a:rPr lang="en-US" b="1"/>
            </a:br>
            <a:endParaRPr lang="en-US" b="1"/>
          </a:p>
        </p:txBody>
      </p:sp>
      <p:sp>
        <p:nvSpPr>
          <p:cNvPr id="74755" name="Subtitle 2"/>
          <p:cNvSpPr>
            <a:spLocks noGrp="1"/>
          </p:cNvSpPr>
          <p:nvPr>
            <p:ph type="subTitle" idx="1"/>
          </p:nvPr>
        </p:nvSpPr>
        <p:spPr>
          <a:xfrm>
            <a:off x="609600" y="3659188"/>
            <a:ext cx="10668000" cy="1751012"/>
          </a:xfrm>
        </p:spPr>
        <p:txBody>
          <a:bodyPr/>
          <a:lstStyle/>
          <a:p>
            <a:pPr algn="just" eaLnBrk="1" hangingPunct="1"/>
            <a:endParaRPr lang="en-US" sz="2000"/>
          </a:p>
        </p:txBody>
      </p:sp>
      <p:graphicFrame>
        <p:nvGraphicFramePr>
          <p:cNvPr id="4" name="Table 3"/>
          <p:cNvGraphicFramePr>
            <a:graphicFrameLocks noGrp="1"/>
          </p:cNvGraphicFramePr>
          <p:nvPr/>
        </p:nvGraphicFramePr>
        <p:xfrm>
          <a:off x="2032000" y="1143000"/>
          <a:ext cx="8128000" cy="4572000"/>
        </p:xfrm>
        <a:graphic>
          <a:graphicData uri="http://schemas.openxmlformats.org/drawingml/2006/table">
            <a:tb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0">
                <a:tc>
                  <a:txBody>
                    <a:bodyPr/>
                    <a:lstStyle/>
                    <a:p>
                      <a:r>
                        <a:rPr lang="en-US"/>
                        <a:t>Tag</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hlinkClick r:id="rId2"/>
                        </a:rPr>
                        <a:t>&lt;table&gt;</a:t>
                      </a:r>
                      <a:endParaRPr lang="en-US"/>
                    </a:p>
                  </a:txBody>
                  <a:tcPr anchor="ctr">
                    <a:lnL>
                      <a:noFill/>
                    </a:lnL>
                    <a:lnR>
                      <a:noFill/>
                    </a:lnR>
                    <a:lnT>
                      <a:noFill/>
                    </a:lnT>
                    <a:lnB>
                      <a:noFill/>
                    </a:lnB>
                  </a:tcPr>
                </a:tc>
                <a:tc>
                  <a:txBody>
                    <a:bodyPr/>
                    <a:lstStyle/>
                    <a:p>
                      <a:r>
                        <a:rPr lang="en-US"/>
                        <a:t>Defines a table</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hlinkClick r:id="rId3"/>
                        </a:rPr>
                        <a:t>&lt;caption&gt;</a:t>
                      </a:r>
                      <a:endParaRPr lang="en-US"/>
                    </a:p>
                  </a:txBody>
                  <a:tcPr anchor="ctr">
                    <a:lnL>
                      <a:noFill/>
                    </a:lnL>
                    <a:lnR>
                      <a:noFill/>
                    </a:lnR>
                    <a:lnT>
                      <a:noFill/>
                    </a:lnT>
                    <a:lnB>
                      <a:noFill/>
                    </a:lnB>
                  </a:tcPr>
                </a:tc>
                <a:tc>
                  <a:txBody>
                    <a:bodyPr/>
                    <a:lstStyle/>
                    <a:p>
                      <a:r>
                        <a:rPr lang="en-US"/>
                        <a:t>Defines a table caption</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hlinkClick r:id="rId4"/>
                        </a:rPr>
                        <a:t>&lt;th&gt;</a:t>
                      </a:r>
                      <a:endParaRPr lang="en-US"/>
                    </a:p>
                  </a:txBody>
                  <a:tcPr anchor="ctr">
                    <a:lnL>
                      <a:noFill/>
                    </a:lnL>
                    <a:lnR>
                      <a:noFill/>
                    </a:lnR>
                    <a:lnT>
                      <a:noFill/>
                    </a:lnT>
                    <a:lnB>
                      <a:noFill/>
                    </a:lnB>
                  </a:tcPr>
                </a:tc>
                <a:tc>
                  <a:txBody>
                    <a:bodyPr/>
                    <a:lstStyle/>
                    <a:p>
                      <a:r>
                        <a:rPr lang="en-US"/>
                        <a:t>Defines a header cell in a table</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a:hlinkClick r:id="rId5"/>
                        </a:rPr>
                        <a:t>&lt;tr&gt;</a:t>
                      </a:r>
                      <a:endParaRPr lang="en-US"/>
                    </a:p>
                  </a:txBody>
                  <a:tcPr anchor="ctr">
                    <a:lnL>
                      <a:noFill/>
                    </a:lnL>
                    <a:lnR>
                      <a:noFill/>
                    </a:lnR>
                    <a:lnT>
                      <a:noFill/>
                    </a:lnT>
                    <a:lnB>
                      <a:noFill/>
                    </a:lnB>
                  </a:tcPr>
                </a:tc>
                <a:tc>
                  <a:txBody>
                    <a:bodyPr/>
                    <a:lstStyle/>
                    <a:p>
                      <a:r>
                        <a:rPr lang="en-US"/>
                        <a:t>Defines a row in a table</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a:hlinkClick r:id="rId6"/>
                        </a:rPr>
                        <a:t>&lt;td&gt;</a:t>
                      </a:r>
                      <a:endParaRPr lang="en-US"/>
                    </a:p>
                  </a:txBody>
                  <a:tcPr anchor="ctr">
                    <a:lnL>
                      <a:noFill/>
                    </a:lnL>
                    <a:lnR>
                      <a:noFill/>
                    </a:lnR>
                    <a:lnT>
                      <a:noFill/>
                    </a:lnT>
                    <a:lnB>
                      <a:noFill/>
                    </a:lnB>
                  </a:tcPr>
                </a:tc>
                <a:tc>
                  <a:txBody>
                    <a:bodyPr/>
                    <a:lstStyle/>
                    <a:p>
                      <a:r>
                        <a:rPr lang="en-US"/>
                        <a:t>Defines a cell in a table</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a:hlinkClick r:id="rId7"/>
                        </a:rPr>
                        <a:t>&lt;thead&gt;</a:t>
                      </a:r>
                      <a:endParaRPr lang="en-US"/>
                    </a:p>
                  </a:txBody>
                  <a:tcPr anchor="ctr">
                    <a:lnL>
                      <a:noFill/>
                    </a:lnL>
                    <a:lnR>
                      <a:noFill/>
                    </a:lnR>
                    <a:lnT>
                      <a:noFill/>
                    </a:lnT>
                    <a:lnB>
                      <a:noFill/>
                    </a:lnB>
                  </a:tcPr>
                </a:tc>
                <a:tc>
                  <a:txBody>
                    <a:bodyPr/>
                    <a:lstStyle/>
                    <a:p>
                      <a:r>
                        <a:rPr lang="en-US"/>
                        <a:t>Groups the header content in a table</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a:hlinkClick r:id="rId8"/>
                        </a:rPr>
                        <a:t>&lt;tbody&gt;</a:t>
                      </a:r>
                      <a:endParaRPr lang="en-US"/>
                    </a:p>
                  </a:txBody>
                  <a:tcPr anchor="ctr">
                    <a:lnL>
                      <a:noFill/>
                    </a:lnL>
                    <a:lnR>
                      <a:noFill/>
                    </a:lnR>
                    <a:lnT>
                      <a:noFill/>
                    </a:lnT>
                    <a:lnB>
                      <a:noFill/>
                    </a:lnB>
                  </a:tcPr>
                </a:tc>
                <a:tc>
                  <a:txBody>
                    <a:bodyPr/>
                    <a:lstStyle/>
                    <a:p>
                      <a:r>
                        <a:rPr lang="en-US"/>
                        <a:t>Groups the body content in a table</a:t>
                      </a:r>
                    </a:p>
                  </a:txBody>
                  <a:tcPr anchor="ctr">
                    <a:lnL>
                      <a:noFill/>
                    </a:lnL>
                    <a:lnR>
                      <a:noFill/>
                    </a:lnR>
                    <a:lnT>
                      <a:noFill/>
                    </a:lnT>
                    <a:lnB>
                      <a:noFill/>
                    </a:lnB>
                  </a:tcPr>
                </a:tc>
                <a:extLst>
                  <a:ext uri="{0D108BD9-81ED-4DB2-BD59-A6C34878D82A}">
                    <a16:rowId xmlns:a16="http://schemas.microsoft.com/office/drawing/2014/main" val="10007"/>
                  </a:ext>
                </a:extLst>
              </a:tr>
              <a:tr h="0">
                <a:tc>
                  <a:txBody>
                    <a:bodyPr/>
                    <a:lstStyle/>
                    <a:p>
                      <a:r>
                        <a:rPr lang="en-US">
                          <a:hlinkClick r:id="rId9"/>
                        </a:rPr>
                        <a:t>&lt;tfoot&gt;</a:t>
                      </a:r>
                      <a:endParaRPr lang="en-US"/>
                    </a:p>
                  </a:txBody>
                  <a:tcPr anchor="ctr">
                    <a:lnL>
                      <a:noFill/>
                    </a:lnL>
                    <a:lnR>
                      <a:noFill/>
                    </a:lnR>
                    <a:lnT>
                      <a:noFill/>
                    </a:lnT>
                    <a:lnB>
                      <a:noFill/>
                    </a:lnB>
                  </a:tcPr>
                </a:tc>
                <a:tc>
                  <a:txBody>
                    <a:bodyPr/>
                    <a:lstStyle/>
                    <a:p>
                      <a:r>
                        <a:rPr lang="en-US"/>
                        <a:t>Groups the footer content in a table</a:t>
                      </a:r>
                    </a:p>
                  </a:txBody>
                  <a:tcPr anchor="ctr">
                    <a:lnL>
                      <a:noFill/>
                    </a:lnL>
                    <a:lnR>
                      <a:noFill/>
                    </a:lnR>
                    <a:lnT>
                      <a:noFill/>
                    </a:lnT>
                    <a:lnB>
                      <a:noFill/>
                    </a:lnB>
                  </a:tcPr>
                </a:tc>
                <a:extLst>
                  <a:ext uri="{0D108BD9-81ED-4DB2-BD59-A6C34878D82A}">
                    <a16:rowId xmlns:a16="http://schemas.microsoft.com/office/drawing/2014/main" val="10008"/>
                  </a:ext>
                </a:extLst>
              </a:tr>
              <a:tr h="0">
                <a:tc>
                  <a:txBody>
                    <a:bodyPr/>
                    <a:lstStyle/>
                    <a:p>
                      <a:r>
                        <a:rPr lang="en-US">
                          <a:hlinkClick r:id="rId10"/>
                        </a:rPr>
                        <a:t>&lt;col&gt;</a:t>
                      </a:r>
                      <a:endParaRPr lang="en-US"/>
                    </a:p>
                  </a:txBody>
                  <a:tcPr anchor="ctr">
                    <a:lnL>
                      <a:noFill/>
                    </a:lnL>
                    <a:lnR>
                      <a:noFill/>
                    </a:lnR>
                    <a:lnT>
                      <a:noFill/>
                    </a:lnT>
                    <a:lnB>
                      <a:noFill/>
                    </a:lnB>
                  </a:tcPr>
                </a:tc>
                <a:tc>
                  <a:txBody>
                    <a:bodyPr/>
                    <a:lstStyle/>
                    <a:p>
                      <a:r>
                        <a:rPr lang="en-US"/>
                        <a:t>Specifies column properties for each column within a &lt;colgroup&gt; element </a:t>
                      </a:r>
                    </a:p>
                  </a:txBody>
                  <a:tcPr anchor="ctr">
                    <a:lnL>
                      <a:noFill/>
                    </a:lnL>
                    <a:lnR>
                      <a:noFill/>
                    </a:lnR>
                    <a:lnT>
                      <a:noFill/>
                    </a:lnT>
                    <a:lnB>
                      <a:noFill/>
                    </a:lnB>
                  </a:tcPr>
                </a:tc>
                <a:extLst>
                  <a:ext uri="{0D108BD9-81ED-4DB2-BD59-A6C34878D82A}">
                    <a16:rowId xmlns:a16="http://schemas.microsoft.com/office/drawing/2014/main" val="10009"/>
                  </a:ext>
                </a:extLst>
              </a:tr>
              <a:tr h="0">
                <a:tc>
                  <a:txBody>
                    <a:bodyPr/>
                    <a:lstStyle/>
                    <a:p>
                      <a:r>
                        <a:rPr lang="en-US">
                          <a:hlinkClick r:id="rId11"/>
                        </a:rPr>
                        <a:t>&lt;colgroup&gt;</a:t>
                      </a:r>
                      <a:endParaRPr lang="en-US"/>
                    </a:p>
                  </a:txBody>
                  <a:tcPr anchor="ctr">
                    <a:lnL>
                      <a:noFill/>
                    </a:lnL>
                    <a:lnR>
                      <a:noFill/>
                    </a:lnR>
                    <a:lnT>
                      <a:noFill/>
                    </a:lnT>
                    <a:lnB>
                      <a:noFill/>
                    </a:lnB>
                  </a:tcPr>
                </a:tc>
                <a:tc>
                  <a:txBody>
                    <a:bodyPr/>
                    <a:lstStyle/>
                    <a:p>
                      <a:r>
                        <a:rPr lang="en-US" dirty="0"/>
                        <a:t>Specifies a group of one or more columns in a table for formatting</a:t>
                      </a:r>
                    </a:p>
                  </a:txBody>
                  <a:tcPr anchor="ctr">
                    <a:lnL>
                      <a:noFill/>
                    </a:lnL>
                    <a:lnR>
                      <a:noFill/>
                    </a:lnR>
                    <a:lnT>
                      <a:noFill/>
                    </a:lnT>
                    <a:lnB>
                      <a:noFill/>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466725"/>
            <a:ext cx="10806113" cy="1054100"/>
          </a:xfrm>
        </p:spPr>
        <p:txBody>
          <a:bodyPr/>
          <a:lstStyle/>
          <a:p>
            <a:pPr eaLnBrk="1" hangingPunct="1"/>
            <a:r>
              <a:rPr lang="en-GB"/>
              <a:t>CA Component</a:t>
            </a:r>
          </a:p>
        </p:txBody>
      </p:sp>
      <p:sp>
        <p:nvSpPr>
          <p:cNvPr id="3" name="Content Placeholder 2"/>
          <p:cNvSpPr>
            <a:spLocks noGrp="1"/>
          </p:cNvSpPr>
          <p:nvPr>
            <p:ph idx="1"/>
          </p:nvPr>
        </p:nvSpPr>
        <p:spPr>
          <a:xfrm>
            <a:off x="609600" y="1746250"/>
            <a:ext cx="10806113" cy="4668838"/>
          </a:xfrm>
        </p:spPr>
        <p:txBody>
          <a:bodyPr/>
          <a:lstStyle/>
          <a:p>
            <a:pPr eaLnBrk="1" hangingPunct="1">
              <a:buFont typeface="Times New Roman" pitchFamily="18" charset="0"/>
              <a:buNone/>
              <a:defRPr/>
            </a:pPr>
            <a:r>
              <a:rPr lang="en-GB" sz="1400" b="1" dirty="0"/>
              <a:t> </a:t>
            </a:r>
            <a:r>
              <a:rPr lang="en-US" sz="2400" b="1" dirty="0">
                <a:solidFill>
                  <a:srgbClr val="00B0F0"/>
                </a:solidFill>
              </a:rPr>
              <a:t>PROJECT-WEBSITE DESIGN</a:t>
            </a:r>
            <a:r>
              <a:rPr lang="en-US" sz="2400" dirty="0"/>
              <a:t>		       OFFLINE                                              COMPULSORY</a:t>
            </a:r>
          </a:p>
          <a:p>
            <a:pPr eaLnBrk="1" hangingPunct="1">
              <a:buFont typeface="Times New Roman" pitchFamily="18" charset="0"/>
              <a:buNone/>
              <a:defRPr/>
            </a:pPr>
            <a:r>
              <a:rPr lang="en-US" sz="2400" dirty="0"/>
              <a:t>Allocation week:3				              Submission week:11</a:t>
            </a:r>
          </a:p>
          <a:p>
            <a:pPr eaLnBrk="1" hangingPunct="1">
              <a:buFont typeface="Times New Roman" pitchFamily="18" charset="0"/>
              <a:buNone/>
              <a:defRPr/>
            </a:pPr>
            <a:r>
              <a:rPr lang="en-US" sz="2400" b="1" dirty="0">
                <a:solidFill>
                  <a:srgbClr val="FF0000"/>
                </a:solidFill>
              </a:rPr>
              <a:t>Lab Evaluation	</a:t>
            </a:r>
            <a:r>
              <a:rPr lang="en-US" sz="2400" dirty="0"/>
              <a:t>	                          OFFLINE                                              BEST 1 OUT OF 2</a:t>
            </a:r>
          </a:p>
          <a:p>
            <a:pPr eaLnBrk="1" hangingPunct="1">
              <a:buFont typeface="Times New Roman" pitchFamily="18" charset="0"/>
              <a:buNone/>
              <a:defRPr/>
            </a:pPr>
            <a:r>
              <a:rPr lang="en-US" sz="2400" dirty="0"/>
              <a:t>Allocation week: 5 	                           Submission week:6</a:t>
            </a:r>
          </a:p>
          <a:p>
            <a:pPr eaLnBrk="1" hangingPunct="1">
              <a:buFont typeface="Times New Roman" pitchFamily="18" charset="0"/>
              <a:buNone/>
              <a:defRPr/>
            </a:pPr>
            <a:r>
              <a:rPr lang="en-US" sz="2400" b="1" dirty="0">
                <a:solidFill>
                  <a:srgbClr val="00B0F0"/>
                </a:solidFill>
              </a:rPr>
              <a:t>CODE BASED TEST 1</a:t>
            </a:r>
            <a:r>
              <a:rPr lang="en-US" sz="2400" dirty="0"/>
              <a:t>			              OFFLINE                                             BEST 1 OUT OF 2</a:t>
            </a:r>
          </a:p>
          <a:p>
            <a:pPr eaLnBrk="1" hangingPunct="1">
              <a:buFont typeface="Times New Roman" pitchFamily="18" charset="0"/>
              <a:buNone/>
              <a:defRPr/>
            </a:pPr>
            <a:r>
              <a:rPr lang="en-US" sz="2400" dirty="0"/>
              <a:t>Allocation week:11			              Submission week:12</a:t>
            </a:r>
          </a:p>
          <a:p>
            <a:pPr eaLnBrk="1" hangingPunct="1">
              <a:buFont typeface="Times New Roman" pitchFamily="18" charset="0"/>
              <a:buNone/>
              <a:defRPr/>
            </a:pPr>
            <a:endParaRPr lang="fr-FR" sz="2400" dirty="0">
              <a:hlinkClick r:id="rId2" action="ppaction://hlinkfile"/>
            </a:endParaRPr>
          </a:p>
          <a:p>
            <a:pPr marL="0" indent="0" eaLnBrk="1" hangingPunct="1">
              <a:buFont typeface="Times New Roman" pitchFamily="18" charset="0"/>
              <a:buNone/>
              <a:defRPr/>
            </a:pPr>
            <a:endParaRPr lang="fr-FR" dirty="0">
              <a:hlinkClick r:id="rId3" action="ppaction://hlinkfile"/>
            </a:endParaRPr>
          </a:p>
          <a:p>
            <a:pPr marL="0" indent="0" eaLnBrk="1" hangingPunct="1">
              <a:buFont typeface="Times New Roman" pitchFamily="18" charset="0"/>
              <a:buNone/>
              <a:defRPr/>
            </a:pPr>
            <a:endParaRPr lang="fr-FR" dirty="0">
              <a:hlinkClick r:id="rId3" action="ppaction://hlinkfile"/>
            </a:endParaRPr>
          </a:p>
          <a:p>
            <a:pPr marL="0" indent="0" eaLnBrk="1" hangingPunct="1">
              <a:buFont typeface="Times New Roman" pitchFamily="18" charset="0"/>
              <a:buNone/>
              <a:defRPr/>
            </a:pPr>
            <a:endParaRPr lang="en-GB"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ctrTitle"/>
          </p:nvPr>
        </p:nvSpPr>
        <p:spPr>
          <a:xfrm>
            <a:off x="838200" y="966788"/>
            <a:ext cx="10364788" cy="1471612"/>
          </a:xfrm>
        </p:spPr>
        <p:txBody>
          <a:bodyPr/>
          <a:lstStyle/>
          <a:p>
            <a:pPr eaLnBrk="1" hangingPunct="1"/>
            <a:r>
              <a:rPr lang="en-US" b="1"/>
              <a:t>Styles and Semantics</a:t>
            </a:r>
            <a:br>
              <a:rPr lang="en-US" b="1"/>
            </a:br>
            <a:r>
              <a:rPr lang="en-US"/>
              <a:t> </a:t>
            </a:r>
            <a:br>
              <a:rPr lang="en-US" b="1"/>
            </a:br>
            <a:r>
              <a:rPr lang="en-US"/>
              <a:t> </a:t>
            </a:r>
            <a:br>
              <a:rPr lang="en-US" b="1"/>
            </a:br>
            <a:endParaRPr lang="en-US" b="1"/>
          </a:p>
        </p:txBody>
      </p:sp>
      <p:sp>
        <p:nvSpPr>
          <p:cNvPr id="75779"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4" name="Table 3"/>
          <p:cNvGraphicFramePr>
            <a:graphicFrameLocks noGrp="1"/>
          </p:cNvGraphicFramePr>
          <p:nvPr/>
        </p:nvGraphicFramePr>
        <p:xfrm>
          <a:off x="2514600" y="1219200"/>
          <a:ext cx="7188200" cy="5440482"/>
        </p:xfrm>
        <a:graphic>
          <a:graphicData uri="http://schemas.openxmlformats.org/drawingml/2006/table">
            <a:tbl>
              <a:tblPr/>
              <a:tblGrid>
                <a:gridCol w="3594100">
                  <a:extLst>
                    <a:ext uri="{9D8B030D-6E8A-4147-A177-3AD203B41FA5}">
                      <a16:colId xmlns:a16="http://schemas.microsoft.com/office/drawing/2014/main" val="20000"/>
                    </a:ext>
                  </a:extLst>
                </a:gridCol>
                <a:gridCol w="3594100">
                  <a:extLst>
                    <a:ext uri="{9D8B030D-6E8A-4147-A177-3AD203B41FA5}">
                      <a16:colId xmlns:a16="http://schemas.microsoft.com/office/drawing/2014/main" val="20001"/>
                    </a:ext>
                  </a:extLst>
                </a:gridCol>
              </a:tblGrid>
              <a:tr h="324707">
                <a:tc>
                  <a:txBody>
                    <a:bodyPr/>
                    <a:lstStyle/>
                    <a:p>
                      <a:r>
                        <a:rPr lang="en-US" sz="1600"/>
                        <a:t>Tag</a:t>
                      </a:r>
                    </a:p>
                  </a:txBody>
                  <a:tcPr marL="80868" marR="80868" marT="40437" marB="40437" anchor="ctr">
                    <a:lnL>
                      <a:noFill/>
                    </a:lnL>
                    <a:lnR>
                      <a:noFill/>
                    </a:lnR>
                    <a:lnT>
                      <a:noFill/>
                    </a:lnT>
                    <a:lnB>
                      <a:noFill/>
                    </a:lnB>
                  </a:tcPr>
                </a:tc>
                <a:tc>
                  <a:txBody>
                    <a:bodyPr/>
                    <a:lstStyle/>
                    <a:p>
                      <a:r>
                        <a:rPr lang="en-US" sz="1600"/>
                        <a:t>Description</a:t>
                      </a:r>
                    </a:p>
                  </a:txBody>
                  <a:tcPr marL="80868" marR="80868" marT="40437" marB="40437" anchor="ctr">
                    <a:lnL>
                      <a:noFill/>
                    </a:lnL>
                    <a:lnR>
                      <a:noFill/>
                    </a:lnR>
                    <a:lnT>
                      <a:noFill/>
                    </a:lnT>
                    <a:lnB>
                      <a:noFill/>
                    </a:lnB>
                  </a:tcPr>
                </a:tc>
                <a:extLst>
                  <a:ext uri="{0D108BD9-81ED-4DB2-BD59-A6C34878D82A}">
                    <a16:rowId xmlns:a16="http://schemas.microsoft.com/office/drawing/2014/main" val="10000"/>
                  </a:ext>
                </a:extLst>
              </a:tr>
              <a:tr h="324707">
                <a:tc>
                  <a:txBody>
                    <a:bodyPr/>
                    <a:lstStyle/>
                    <a:p>
                      <a:r>
                        <a:rPr lang="en-US" sz="1600">
                          <a:hlinkClick r:id="rId2"/>
                        </a:rPr>
                        <a:t>&lt;style&gt;</a:t>
                      </a:r>
                      <a:endParaRPr lang="en-US" sz="1600"/>
                    </a:p>
                  </a:txBody>
                  <a:tcPr marL="80868" marR="80868" marT="40437" marB="40437" anchor="ctr">
                    <a:lnL>
                      <a:noFill/>
                    </a:lnL>
                    <a:lnR>
                      <a:noFill/>
                    </a:lnR>
                    <a:lnT>
                      <a:noFill/>
                    </a:lnT>
                    <a:lnB>
                      <a:noFill/>
                    </a:lnB>
                  </a:tcPr>
                </a:tc>
                <a:tc>
                  <a:txBody>
                    <a:bodyPr/>
                    <a:lstStyle/>
                    <a:p>
                      <a:r>
                        <a:rPr lang="en-US" sz="1600"/>
                        <a:t>Defines style information for a document</a:t>
                      </a:r>
                    </a:p>
                  </a:txBody>
                  <a:tcPr marL="80868" marR="80868" marT="40437" marB="40437" anchor="ctr">
                    <a:lnL>
                      <a:noFill/>
                    </a:lnL>
                    <a:lnR>
                      <a:noFill/>
                    </a:lnR>
                    <a:lnT>
                      <a:noFill/>
                    </a:lnT>
                    <a:lnB>
                      <a:noFill/>
                    </a:lnB>
                  </a:tcPr>
                </a:tc>
                <a:extLst>
                  <a:ext uri="{0D108BD9-81ED-4DB2-BD59-A6C34878D82A}">
                    <a16:rowId xmlns:a16="http://schemas.microsoft.com/office/drawing/2014/main" val="10001"/>
                  </a:ext>
                </a:extLst>
              </a:tr>
              <a:tr h="324707">
                <a:tc>
                  <a:txBody>
                    <a:bodyPr/>
                    <a:lstStyle/>
                    <a:p>
                      <a:r>
                        <a:rPr lang="en-US" sz="1600">
                          <a:hlinkClick r:id="rId3"/>
                        </a:rPr>
                        <a:t>&lt;div&gt;</a:t>
                      </a:r>
                      <a:endParaRPr lang="en-US" sz="1600"/>
                    </a:p>
                  </a:txBody>
                  <a:tcPr marL="80868" marR="80868" marT="40437" marB="40437" anchor="ctr">
                    <a:lnL>
                      <a:noFill/>
                    </a:lnL>
                    <a:lnR>
                      <a:noFill/>
                    </a:lnR>
                    <a:lnT>
                      <a:noFill/>
                    </a:lnT>
                    <a:lnB>
                      <a:noFill/>
                    </a:lnB>
                  </a:tcPr>
                </a:tc>
                <a:tc>
                  <a:txBody>
                    <a:bodyPr/>
                    <a:lstStyle/>
                    <a:p>
                      <a:r>
                        <a:rPr lang="en-US" sz="1600"/>
                        <a:t>Defines a section in a document</a:t>
                      </a:r>
                    </a:p>
                  </a:txBody>
                  <a:tcPr marL="80868" marR="80868" marT="40437" marB="40437" anchor="ctr">
                    <a:lnL>
                      <a:noFill/>
                    </a:lnL>
                    <a:lnR>
                      <a:noFill/>
                    </a:lnR>
                    <a:lnT>
                      <a:noFill/>
                    </a:lnT>
                    <a:lnB>
                      <a:noFill/>
                    </a:lnB>
                  </a:tcPr>
                </a:tc>
                <a:extLst>
                  <a:ext uri="{0D108BD9-81ED-4DB2-BD59-A6C34878D82A}">
                    <a16:rowId xmlns:a16="http://schemas.microsoft.com/office/drawing/2014/main" val="10002"/>
                  </a:ext>
                </a:extLst>
              </a:tr>
              <a:tr h="324707">
                <a:tc>
                  <a:txBody>
                    <a:bodyPr/>
                    <a:lstStyle/>
                    <a:p>
                      <a:r>
                        <a:rPr lang="en-US" sz="1600">
                          <a:hlinkClick r:id="rId4"/>
                        </a:rPr>
                        <a:t>&lt;span&gt;</a:t>
                      </a:r>
                      <a:endParaRPr lang="en-US" sz="1600"/>
                    </a:p>
                  </a:txBody>
                  <a:tcPr marL="80868" marR="80868" marT="40437" marB="40437" anchor="ctr">
                    <a:lnL>
                      <a:noFill/>
                    </a:lnL>
                    <a:lnR>
                      <a:noFill/>
                    </a:lnR>
                    <a:lnT>
                      <a:noFill/>
                    </a:lnT>
                    <a:lnB>
                      <a:noFill/>
                    </a:lnB>
                  </a:tcPr>
                </a:tc>
                <a:tc>
                  <a:txBody>
                    <a:bodyPr/>
                    <a:lstStyle/>
                    <a:p>
                      <a:r>
                        <a:rPr lang="en-US" sz="1600"/>
                        <a:t>Defines a section in a document</a:t>
                      </a:r>
                    </a:p>
                  </a:txBody>
                  <a:tcPr marL="80868" marR="80868" marT="40437" marB="40437" anchor="ctr">
                    <a:lnL>
                      <a:noFill/>
                    </a:lnL>
                    <a:lnR>
                      <a:noFill/>
                    </a:lnR>
                    <a:lnT>
                      <a:noFill/>
                    </a:lnT>
                    <a:lnB>
                      <a:noFill/>
                    </a:lnB>
                  </a:tcPr>
                </a:tc>
                <a:extLst>
                  <a:ext uri="{0D108BD9-81ED-4DB2-BD59-A6C34878D82A}">
                    <a16:rowId xmlns:a16="http://schemas.microsoft.com/office/drawing/2014/main" val="10003"/>
                  </a:ext>
                </a:extLst>
              </a:tr>
              <a:tr h="568541">
                <a:tc>
                  <a:txBody>
                    <a:bodyPr/>
                    <a:lstStyle/>
                    <a:p>
                      <a:r>
                        <a:rPr lang="en-US" sz="1600">
                          <a:hlinkClick r:id="rId5"/>
                        </a:rPr>
                        <a:t>&lt;header&gt;</a:t>
                      </a:r>
                      <a:endParaRPr lang="en-US" sz="1600"/>
                    </a:p>
                  </a:txBody>
                  <a:tcPr marL="80868" marR="80868" marT="40437" marB="40437" anchor="ctr">
                    <a:lnL>
                      <a:noFill/>
                    </a:lnL>
                    <a:lnR>
                      <a:noFill/>
                    </a:lnR>
                    <a:lnT>
                      <a:noFill/>
                    </a:lnT>
                    <a:lnB>
                      <a:noFill/>
                    </a:lnB>
                  </a:tcPr>
                </a:tc>
                <a:tc>
                  <a:txBody>
                    <a:bodyPr/>
                    <a:lstStyle/>
                    <a:p>
                      <a:r>
                        <a:rPr lang="en-US" sz="1600"/>
                        <a:t>Defines a header for a document or section</a:t>
                      </a:r>
                    </a:p>
                  </a:txBody>
                  <a:tcPr marL="80868" marR="80868" marT="40437" marB="40437" anchor="ctr">
                    <a:lnL>
                      <a:noFill/>
                    </a:lnL>
                    <a:lnR>
                      <a:noFill/>
                    </a:lnR>
                    <a:lnT>
                      <a:noFill/>
                    </a:lnT>
                    <a:lnB>
                      <a:noFill/>
                    </a:lnB>
                  </a:tcPr>
                </a:tc>
                <a:extLst>
                  <a:ext uri="{0D108BD9-81ED-4DB2-BD59-A6C34878D82A}">
                    <a16:rowId xmlns:a16="http://schemas.microsoft.com/office/drawing/2014/main" val="10004"/>
                  </a:ext>
                </a:extLst>
              </a:tr>
              <a:tr h="568541">
                <a:tc>
                  <a:txBody>
                    <a:bodyPr/>
                    <a:lstStyle/>
                    <a:p>
                      <a:r>
                        <a:rPr lang="en-US" sz="1600">
                          <a:hlinkClick r:id="rId6"/>
                        </a:rPr>
                        <a:t>&lt;footer&gt;</a:t>
                      </a:r>
                      <a:endParaRPr lang="en-US" sz="1600"/>
                    </a:p>
                  </a:txBody>
                  <a:tcPr marL="80868" marR="80868" marT="40437" marB="40437" anchor="ctr">
                    <a:lnL>
                      <a:noFill/>
                    </a:lnL>
                    <a:lnR>
                      <a:noFill/>
                    </a:lnR>
                    <a:lnT>
                      <a:noFill/>
                    </a:lnT>
                    <a:lnB>
                      <a:noFill/>
                    </a:lnB>
                  </a:tcPr>
                </a:tc>
                <a:tc>
                  <a:txBody>
                    <a:bodyPr/>
                    <a:lstStyle/>
                    <a:p>
                      <a:r>
                        <a:rPr lang="en-US" sz="1600"/>
                        <a:t>Defines a footer for a document or section</a:t>
                      </a:r>
                    </a:p>
                  </a:txBody>
                  <a:tcPr marL="80868" marR="80868" marT="40437" marB="40437" anchor="ctr">
                    <a:lnL>
                      <a:noFill/>
                    </a:lnL>
                    <a:lnR>
                      <a:noFill/>
                    </a:lnR>
                    <a:lnT>
                      <a:noFill/>
                    </a:lnT>
                    <a:lnB>
                      <a:noFill/>
                    </a:lnB>
                  </a:tcPr>
                </a:tc>
                <a:extLst>
                  <a:ext uri="{0D108BD9-81ED-4DB2-BD59-A6C34878D82A}">
                    <a16:rowId xmlns:a16="http://schemas.microsoft.com/office/drawing/2014/main" val="10005"/>
                  </a:ext>
                </a:extLst>
              </a:tr>
              <a:tr h="324707">
                <a:tc>
                  <a:txBody>
                    <a:bodyPr/>
                    <a:lstStyle/>
                    <a:p>
                      <a:r>
                        <a:rPr lang="en-US" sz="1600">
                          <a:hlinkClick r:id="rId7"/>
                        </a:rPr>
                        <a:t>&lt;main&gt;</a:t>
                      </a:r>
                      <a:endParaRPr lang="en-US" sz="1600"/>
                    </a:p>
                  </a:txBody>
                  <a:tcPr marL="80868" marR="80868" marT="40437" marB="40437" anchor="ctr">
                    <a:lnL>
                      <a:noFill/>
                    </a:lnL>
                    <a:lnR>
                      <a:noFill/>
                    </a:lnR>
                    <a:lnT>
                      <a:noFill/>
                    </a:lnT>
                    <a:lnB>
                      <a:noFill/>
                    </a:lnB>
                  </a:tcPr>
                </a:tc>
                <a:tc>
                  <a:txBody>
                    <a:bodyPr/>
                    <a:lstStyle/>
                    <a:p>
                      <a:r>
                        <a:rPr lang="en-US" sz="1600"/>
                        <a:t>Specifies the main content of a document</a:t>
                      </a:r>
                    </a:p>
                  </a:txBody>
                  <a:tcPr marL="80868" marR="80868" marT="40437" marB="40437" anchor="ctr">
                    <a:lnL>
                      <a:noFill/>
                    </a:lnL>
                    <a:lnR>
                      <a:noFill/>
                    </a:lnR>
                    <a:lnT>
                      <a:noFill/>
                    </a:lnT>
                    <a:lnB>
                      <a:noFill/>
                    </a:lnB>
                  </a:tcPr>
                </a:tc>
                <a:extLst>
                  <a:ext uri="{0D108BD9-81ED-4DB2-BD59-A6C34878D82A}">
                    <a16:rowId xmlns:a16="http://schemas.microsoft.com/office/drawing/2014/main" val="10006"/>
                  </a:ext>
                </a:extLst>
              </a:tr>
              <a:tr h="324707">
                <a:tc>
                  <a:txBody>
                    <a:bodyPr/>
                    <a:lstStyle/>
                    <a:p>
                      <a:r>
                        <a:rPr lang="en-US" sz="1600">
                          <a:hlinkClick r:id="rId8"/>
                        </a:rPr>
                        <a:t>&lt;section&gt;</a:t>
                      </a:r>
                      <a:endParaRPr lang="en-US" sz="1600"/>
                    </a:p>
                  </a:txBody>
                  <a:tcPr marL="80868" marR="80868" marT="40437" marB="40437" anchor="ctr">
                    <a:lnL>
                      <a:noFill/>
                    </a:lnL>
                    <a:lnR>
                      <a:noFill/>
                    </a:lnR>
                    <a:lnT>
                      <a:noFill/>
                    </a:lnT>
                    <a:lnB>
                      <a:noFill/>
                    </a:lnB>
                  </a:tcPr>
                </a:tc>
                <a:tc>
                  <a:txBody>
                    <a:bodyPr/>
                    <a:lstStyle/>
                    <a:p>
                      <a:r>
                        <a:rPr lang="en-US" sz="1600"/>
                        <a:t>Defines a section in a document</a:t>
                      </a:r>
                    </a:p>
                  </a:txBody>
                  <a:tcPr marL="80868" marR="80868" marT="40437" marB="40437" anchor="ctr">
                    <a:lnL>
                      <a:noFill/>
                    </a:lnL>
                    <a:lnR>
                      <a:noFill/>
                    </a:lnR>
                    <a:lnT>
                      <a:noFill/>
                    </a:lnT>
                    <a:lnB>
                      <a:noFill/>
                    </a:lnB>
                  </a:tcPr>
                </a:tc>
                <a:extLst>
                  <a:ext uri="{0D108BD9-81ED-4DB2-BD59-A6C34878D82A}">
                    <a16:rowId xmlns:a16="http://schemas.microsoft.com/office/drawing/2014/main" val="10007"/>
                  </a:ext>
                </a:extLst>
              </a:tr>
              <a:tr h="324707">
                <a:tc>
                  <a:txBody>
                    <a:bodyPr/>
                    <a:lstStyle/>
                    <a:p>
                      <a:r>
                        <a:rPr lang="en-US" sz="1600">
                          <a:hlinkClick r:id="rId9"/>
                        </a:rPr>
                        <a:t>&lt;article&gt;</a:t>
                      </a:r>
                      <a:endParaRPr lang="en-US" sz="1600"/>
                    </a:p>
                  </a:txBody>
                  <a:tcPr marL="80868" marR="80868" marT="40437" marB="40437" anchor="ctr">
                    <a:lnL>
                      <a:noFill/>
                    </a:lnL>
                    <a:lnR>
                      <a:noFill/>
                    </a:lnR>
                    <a:lnT>
                      <a:noFill/>
                    </a:lnT>
                    <a:lnB>
                      <a:noFill/>
                    </a:lnB>
                  </a:tcPr>
                </a:tc>
                <a:tc>
                  <a:txBody>
                    <a:bodyPr/>
                    <a:lstStyle/>
                    <a:p>
                      <a:r>
                        <a:rPr lang="en-US" sz="1600"/>
                        <a:t>Defines an article</a:t>
                      </a:r>
                    </a:p>
                  </a:txBody>
                  <a:tcPr marL="80868" marR="80868" marT="40437" marB="40437" anchor="ctr">
                    <a:lnL>
                      <a:noFill/>
                    </a:lnL>
                    <a:lnR>
                      <a:noFill/>
                    </a:lnR>
                    <a:lnT>
                      <a:noFill/>
                    </a:lnT>
                    <a:lnB>
                      <a:noFill/>
                    </a:lnB>
                  </a:tcPr>
                </a:tc>
                <a:extLst>
                  <a:ext uri="{0D108BD9-81ED-4DB2-BD59-A6C34878D82A}">
                    <a16:rowId xmlns:a16="http://schemas.microsoft.com/office/drawing/2014/main" val="10008"/>
                  </a:ext>
                </a:extLst>
              </a:tr>
              <a:tr h="568541">
                <a:tc>
                  <a:txBody>
                    <a:bodyPr/>
                    <a:lstStyle/>
                    <a:p>
                      <a:r>
                        <a:rPr lang="en-US" sz="1600">
                          <a:hlinkClick r:id="rId10"/>
                        </a:rPr>
                        <a:t>&lt;aside&gt;</a:t>
                      </a:r>
                      <a:endParaRPr lang="en-US" sz="1600"/>
                    </a:p>
                  </a:txBody>
                  <a:tcPr marL="80868" marR="80868" marT="40437" marB="40437" anchor="ctr">
                    <a:lnL>
                      <a:noFill/>
                    </a:lnL>
                    <a:lnR>
                      <a:noFill/>
                    </a:lnR>
                    <a:lnT>
                      <a:noFill/>
                    </a:lnT>
                    <a:lnB>
                      <a:noFill/>
                    </a:lnB>
                  </a:tcPr>
                </a:tc>
                <a:tc>
                  <a:txBody>
                    <a:bodyPr/>
                    <a:lstStyle/>
                    <a:p>
                      <a:r>
                        <a:rPr lang="en-US" sz="1600"/>
                        <a:t>Defines content aside from the page content</a:t>
                      </a:r>
                    </a:p>
                  </a:txBody>
                  <a:tcPr marL="80868" marR="80868" marT="40437" marB="40437" anchor="ctr">
                    <a:lnL>
                      <a:noFill/>
                    </a:lnL>
                    <a:lnR>
                      <a:noFill/>
                    </a:lnR>
                    <a:lnT>
                      <a:noFill/>
                    </a:lnT>
                    <a:lnB>
                      <a:noFill/>
                    </a:lnB>
                  </a:tcPr>
                </a:tc>
                <a:extLst>
                  <a:ext uri="{0D108BD9-81ED-4DB2-BD59-A6C34878D82A}">
                    <a16:rowId xmlns:a16="http://schemas.microsoft.com/office/drawing/2014/main" val="10009"/>
                  </a:ext>
                </a:extLst>
              </a:tr>
              <a:tr h="568541">
                <a:tc>
                  <a:txBody>
                    <a:bodyPr/>
                    <a:lstStyle/>
                    <a:p>
                      <a:r>
                        <a:rPr lang="en-US" sz="1600">
                          <a:hlinkClick r:id="rId11"/>
                        </a:rPr>
                        <a:t>&lt;details&gt;</a:t>
                      </a:r>
                      <a:endParaRPr lang="en-US" sz="1600"/>
                    </a:p>
                  </a:txBody>
                  <a:tcPr marL="80868" marR="80868" marT="40437" marB="40437" anchor="ctr">
                    <a:lnL>
                      <a:noFill/>
                    </a:lnL>
                    <a:lnR>
                      <a:noFill/>
                    </a:lnR>
                    <a:lnT>
                      <a:noFill/>
                    </a:lnT>
                    <a:lnB>
                      <a:noFill/>
                    </a:lnB>
                  </a:tcPr>
                </a:tc>
                <a:tc>
                  <a:txBody>
                    <a:bodyPr/>
                    <a:lstStyle/>
                    <a:p>
                      <a:r>
                        <a:rPr lang="en-US" sz="1600"/>
                        <a:t>Defines additional details that the user can view or hide</a:t>
                      </a:r>
                    </a:p>
                  </a:txBody>
                  <a:tcPr marL="80868" marR="80868" marT="40437" marB="40437" anchor="ctr">
                    <a:lnL>
                      <a:noFill/>
                    </a:lnL>
                    <a:lnR>
                      <a:noFill/>
                    </a:lnR>
                    <a:lnT>
                      <a:noFill/>
                    </a:lnT>
                    <a:lnB>
                      <a:noFill/>
                    </a:lnB>
                  </a:tcPr>
                </a:tc>
                <a:extLst>
                  <a:ext uri="{0D108BD9-81ED-4DB2-BD59-A6C34878D82A}">
                    <a16:rowId xmlns:a16="http://schemas.microsoft.com/office/drawing/2014/main" val="10010"/>
                  </a:ext>
                </a:extLst>
              </a:tr>
              <a:tr h="324707">
                <a:tc>
                  <a:txBody>
                    <a:bodyPr/>
                    <a:lstStyle/>
                    <a:p>
                      <a:r>
                        <a:rPr lang="en-US" sz="1600">
                          <a:hlinkClick r:id="rId12"/>
                        </a:rPr>
                        <a:t>&lt;dialog&gt;</a:t>
                      </a:r>
                      <a:endParaRPr lang="en-US" sz="1600"/>
                    </a:p>
                  </a:txBody>
                  <a:tcPr marL="80868" marR="80868" marT="40437" marB="40437" anchor="ctr">
                    <a:lnL>
                      <a:noFill/>
                    </a:lnL>
                    <a:lnR>
                      <a:noFill/>
                    </a:lnR>
                    <a:lnT>
                      <a:noFill/>
                    </a:lnT>
                    <a:lnB>
                      <a:noFill/>
                    </a:lnB>
                  </a:tcPr>
                </a:tc>
                <a:tc>
                  <a:txBody>
                    <a:bodyPr/>
                    <a:lstStyle/>
                    <a:p>
                      <a:r>
                        <a:rPr lang="en-US" sz="1600"/>
                        <a:t>Defines a dialog box or window</a:t>
                      </a:r>
                    </a:p>
                  </a:txBody>
                  <a:tcPr marL="80868" marR="80868" marT="40437" marB="40437" anchor="ctr">
                    <a:lnL>
                      <a:noFill/>
                    </a:lnL>
                    <a:lnR>
                      <a:noFill/>
                    </a:lnR>
                    <a:lnT>
                      <a:noFill/>
                    </a:lnT>
                    <a:lnB>
                      <a:noFill/>
                    </a:lnB>
                  </a:tcPr>
                </a:tc>
                <a:extLst>
                  <a:ext uri="{0D108BD9-81ED-4DB2-BD59-A6C34878D82A}">
                    <a16:rowId xmlns:a16="http://schemas.microsoft.com/office/drawing/2014/main" val="10011"/>
                  </a:ext>
                </a:extLst>
              </a:tr>
              <a:tr h="568541">
                <a:tc>
                  <a:txBody>
                    <a:bodyPr/>
                    <a:lstStyle/>
                    <a:p>
                      <a:r>
                        <a:rPr lang="en-US" sz="1600">
                          <a:hlinkClick r:id="rId13"/>
                        </a:rPr>
                        <a:t>&lt;summary&gt;</a:t>
                      </a:r>
                      <a:endParaRPr lang="en-US" sz="1600"/>
                    </a:p>
                  </a:txBody>
                  <a:tcPr marL="80868" marR="80868" marT="40437" marB="40437" anchor="ctr">
                    <a:lnL>
                      <a:noFill/>
                    </a:lnL>
                    <a:lnR>
                      <a:noFill/>
                    </a:lnR>
                    <a:lnT>
                      <a:noFill/>
                    </a:lnT>
                    <a:lnB>
                      <a:noFill/>
                    </a:lnB>
                  </a:tcPr>
                </a:tc>
                <a:tc>
                  <a:txBody>
                    <a:bodyPr/>
                    <a:lstStyle/>
                    <a:p>
                      <a:r>
                        <a:rPr lang="en-US" sz="1600" dirty="0"/>
                        <a:t>Defines a visible heading for a &lt;details&gt; element</a:t>
                      </a:r>
                    </a:p>
                  </a:txBody>
                  <a:tcPr marL="80868" marR="80868" marT="40437" marB="40437" anchor="ctr">
                    <a:lnL>
                      <a:noFill/>
                    </a:lnL>
                    <a:lnR>
                      <a:noFill/>
                    </a:lnR>
                    <a:lnT>
                      <a:noFill/>
                    </a:lnT>
                    <a:lnB>
                      <a:noFill/>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ctrTitle"/>
          </p:nvPr>
        </p:nvSpPr>
        <p:spPr>
          <a:xfrm>
            <a:off x="838200" y="357188"/>
            <a:ext cx="10364788" cy="1471612"/>
          </a:xfrm>
        </p:spPr>
        <p:txBody>
          <a:bodyPr/>
          <a:lstStyle/>
          <a:p>
            <a:pPr eaLnBrk="1" hangingPunct="1"/>
            <a:r>
              <a:rPr lang="en-US"/>
              <a:t> </a:t>
            </a:r>
            <a:r>
              <a:rPr lang="en-US" b="1"/>
              <a:t>Meta Info</a:t>
            </a:r>
            <a:br>
              <a:rPr lang="en-US" b="1"/>
            </a:br>
            <a:endParaRPr lang="en-US" b="1"/>
          </a:p>
        </p:txBody>
      </p:sp>
      <p:sp>
        <p:nvSpPr>
          <p:cNvPr id="76803" name="Subtitle 2"/>
          <p:cNvSpPr>
            <a:spLocks noGrp="1"/>
          </p:cNvSpPr>
          <p:nvPr>
            <p:ph type="subTitle" idx="1"/>
          </p:nvPr>
        </p:nvSpPr>
        <p:spPr>
          <a:xfrm>
            <a:off x="609600" y="1677988"/>
            <a:ext cx="10668000" cy="1751012"/>
          </a:xfrm>
        </p:spPr>
        <p:txBody>
          <a:bodyPr/>
          <a:lstStyle/>
          <a:p>
            <a:pPr algn="just" eaLnBrk="1" hangingPunct="1"/>
            <a:endParaRPr lang="en-US" sz="2000"/>
          </a:p>
        </p:txBody>
      </p:sp>
      <p:graphicFrame>
        <p:nvGraphicFramePr>
          <p:cNvPr id="4" name="Table 3"/>
          <p:cNvGraphicFramePr>
            <a:graphicFrameLocks noGrp="1"/>
          </p:cNvGraphicFramePr>
          <p:nvPr/>
        </p:nvGraphicFramePr>
        <p:xfrm>
          <a:off x="2032000" y="2422525"/>
          <a:ext cx="8128000" cy="1371600"/>
        </p:xfrm>
        <a:graphic>
          <a:graphicData uri="http://schemas.openxmlformats.org/drawingml/2006/table">
            <a:tb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0">
                <a:tc>
                  <a:txBody>
                    <a:bodyPr/>
                    <a:lstStyle/>
                    <a:p>
                      <a:r>
                        <a:rPr lang="en-US" dirty="0"/>
                        <a:t>Tag</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hlinkClick r:id="rId2"/>
                        </a:rPr>
                        <a:t>&lt;head&gt;</a:t>
                      </a:r>
                      <a:endParaRPr lang="en-US"/>
                    </a:p>
                  </a:txBody>
                  <a:tcPr anchor="ctr">
                    <a:lnL>
                      <a:noFill/>
                    </a:lnL>
                    <a:lnR>
                      <a:noFill/>
                    </a:lnR>
                    <a:lnT>
                      <a:noFill/>
                    </a:lnT>
                    <a:lnB>
                      <a:noFill/>
                    </a:lnB>
                  </a:tcPr>
                </a:tc>
                <a:tc>
                  <a:txBody>
                    <a:bodyPr/>
                    <a:lstStyle/>
                    <a:p>
                      <a:r>
                        <a:rPr lang="en-US"/>
                        <a:t>Defines information about the document</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hlinkClick r:id="rId3"/>
                        </a:rPr>
                        <a:t>&lt;meta&gt;</a:t>
                      </a:r>
                      <a:endParaRPr lang="en-US"/>
                    </a:p>
                  </a:txBody>
                  <a:tcPr anchor="ctr">
                    <a:lnL>
                      <a:noFill/>
                    </a:lnL>
                    <a:lnR>
                      <a:noFill/>
                    </a:lnR>
                    <a:lnT>
                      <a:noFill/>
                    </a:lnT>
                    <a:lnB>
                      <a:noFill/>
                    </a:lnB>
                  </a:tcPr>
                </a:tc>
                <a:tc>
                  <a:txBody>
                    <a:bodyPr/>
                    <a:lstStyle/>
                    <a:p>
                      <a:r>
                        <a:rPr lang="en-US" dirty="0"/>
                        <a:t>Defines metadata about an HTML document</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ctrTitle"/>
          </p:nvPr>
        </p:nvSpPr>
        <p:spPr>
          <a:xfrm>
            <a:off x="838200" y="152400"/>
            <a:ext cx="10364788" cy="1471613"/>
          </a:xfrm>
        </p:spPr>
        <p:txBody>
          <a:bodyPr/>
          <a:lstStyle/>
          <a:p>
            <a:pPr eaLnBrk="1" hangingPunct="1"/>
            <a:r>
              <a:rPr lang="en-US" b="1"/>
              <a:t>Programming</a:t>
            </a:r>
          </a:p>
        </p:txBody>
      </p:sp>
      <p:sp>
        <p:nvSpPr>
          <p:cNvPr id="77827" name="Subtitle 2"/>
          <p:cNvSpPr>
            <a:spLocks noGrp="1"/>
          </p:cNvSpPr>
          <p:nvPr>
            <p:ph type="subTitle" idx="1"/>
          </p:nvPr>
        </p:nvSpPr>
        <p:spPr>
          <a:xfrm>
            <a:off x="609600" y="1066800"/>
            <a:ext cx="10668000" cy="1751013"/>
          </a:xfrm>
        </p:spPr>
        <p:txBody>
          <a:bodyPr/>
          <a:lstStyle/>
          <a:p>
            <a:pPr algn="just" eaLnBrk="1" hangingPunct="1"/>
            <a:endParaRPr lang="en-US" sz="2000"/>
          </a:p>
        </p:txBody>
      </p:sp>
      <p:graphicFrame>
        <p:nvGraphicFramePr>
          <p:cNvPr id="4" name="Table 3"/>
          <p:cNvGraphicFramePr>
            <a:graphicFrameLocks noGrp="1"/>
          </p:cNvGraphicFramePr>
          <p:nvPr/>
        </p:nvGraphicFramePr>
        <p:xfrm>
          <a:off x="2032000" y="1600200"/>
          <a:ext cx="8128000" cy="2743200"/>
        </p:xfrm>
        <a:graphic>
          <a:graphicData uri="http://schemas.openxmlformats.org/drawingml/2006/table">
            <a:tb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0">
                <a:tc>
                  <a:txBody>
                    <a:bodyPr/>
                    <a:lstStyle/>
                    <a:p>
                      <a:r>
                        <a:rPr lang="en-US"/>
                        <a:t>Tag</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hlinkClick r:id="rId2"/>
                        </a:rPr>
                        <a:t>&lt;script&gt;</a:t>
                      </a:r>
                      <a:endParaRPr lang="en-US"/>
                    </a:p>
                  </a:txBody>
                  <a:tcPr anchor="ctr">
                    <a:lnL>
                      <a:noFill/>
                    </a:lnL>
                    <a:lnR>
                      <a:noFill/>
                    </a:lnR>
                    <a:lnT>
                      <a:noFill/>
                    </a:lnT>
                    <a:lnB>
                      <a:noFill/>
                    </a:lnB>
                  </a:tcPr>
                </a:tc>
                <a:tc>
                  <a:txBody>
                    <a:bodyPr/>
                    <a:lstStyle/>
                    <a:p>
                      <a:r>
                        <a:rPr lang="en-US"/>
                        <a:t>Defines a client-side script</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hlinkClick r:id="rId3"/>
                        </a:rPr>
                        <a:t>&lt;noscript&gt;</a:t>
                      </a:r>
                      <a:endParaRPr lang="en-US"/>
                    </a:p>
                  </a:txBody>
                  <a:tcPr anchor="ctr">
                    <a:lnL>
                      <a:noFill/>
                    </a:lnL>
                    <a:lnR>
                      <a:noFill/>
                    </a:lnR>
                    <a:lnT>
                      <a:noFill/>
                    </a:lnT>
                    <a:lnB>
                      <a:noFill/>
                    </a:lnB>
                  </a:tcPr>
                </a:tc>
                <a:tc>
                  <a:txBody>
                    <a:bodyPr/>
                    <a:lstStyle/>
                    <a:p>
                      <a:r>
                        <a:rPr lang="en-US"/>
                        <a:t>Defines an alternate content for users that do not support client-side scripts</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dirty="0">
                          <a:hlinkClick r:id="rId4"/>
                        </a:rPr>
                        <a:t>&lt;embed&gt;</a:t>
                      </a:r>
                      <a:endParaRPr lang="en-US" dirty="0"/>
                    </a:p>
                  </a:txBody>
                  <a:tcPr anchor="ctr">
                    <a:lnL>
                      <a:noFill/>
                    </a:lnL>
                    <a:lnR>
                      <a:noFill/>
                    </a:lnR>
                    <a:lnT>
                      <a:noFill/>
                    </a:lnT>
                    <a:lnB>
                      <a:noFill/>
                    </a:lnB>
                  </a:tcPr>
                </a:tc>
                <a:tc>
                  <a:txBody>
                    <a:bodyPr/>
                    <a:lstStyle/>
                    <a:p>
                      <a:r>
                        <a:rPr lang="en-US"/>
                        <a:t>Defines a container for an external (non-HTML) application</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a:hlinkClick r:id="rId5"/>
                        </a:rPr>
                        <a:t>&lt;object&gt;</a:t>
                      </a:r>
                      <a:endParaRPr lang="en-US"/>
                    </a:p>
                  </a:txBody>
                  <a:tcPr anchor="ctr">
                    <a:lnL>
                      <a:noFill/>
                    </a:lnL>
                    <a:lnR>
                      <a:noFill/>
                    </a:lnR>
                    <a:lnT>
                      <a:noFill/>
                    </a:lnT>
                    <a:lnB>
                      <a:noFill/>
                    </a:lnB>
                  </a:tcPr>
                </a:tc>
                <a:tc>
                  <a:txBody>
                    <a:bodyPr/>
                    <a:lstStyle/>
                    <a:p>
                      <a:r>
                        <a:rPr lang="en-US"/>
                        <a:t>Defines an embedded object</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a:hlinkClick r:id="rId6"/>
                        </a:rPr>
                        <a:t>&lt;param&gt;</a:t>
                      </a:r>
                      <a:endParaRPr lang="en-US"/>
                    </a:p>
                  </a:txBody>
                  <a:tcPr anchor="ctr">
                    <a:lnL>
                      <a:noFill/>
                    </a:lnL>
                    <a:lnR>
                      <a:noFill/>
                    </a:lnR>
                    <a:lnT>
                      <a:noFill/>
                    </a:lnT>
                    <a:lnB>
                      <a:noFill/>
                    </a:lnB>
                  </a:tcPr>
                </a:tc>
                <a:tc>
                  <a:txBody>
                    <a:bodyPr/>
                    <a:lstStyle/>
                    <a:p>
                      <a:r>
                        <a:rPr lang="en-US" dirty="0"/>
                        <a:t>Defines a parameter for an object</a:t>
                      </a:r>
                    </a:p>
                  </a:txBody>
                  <a:tcPr anchor="ctr">
                    <a:lnL>
                      <a:noFill/>
                    </a:lnL>
                    <a:lnR>
                      <a:noFill/>
                    </a:lnR>
                    <a:lnT>
                      <a:noFill/>
                    </a:lnT>
                    <a:lnB>
                      <a:noFill/>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GB"/>
              <a:t>Books</a:t>
            </a:r>
          </a:p>
        </p:txBody>
      </p:sp>
      <p:sp>
        <p:nvSpPr>
          <p:cNvPr id="3" name="Content Placeholder 2"/>
          <p:cNvSpPr>
            <a:spLocks noGrp="1"/>
          </p:cNvSpPr>
          <p:nvPr>
            <p:ph idx="1"/>
          </p:nvPr>
        </p:nvSpPr>
        <p:spPr>
          <a:xfrm>
            <a:off x="609600" y="1520825"/>
            <a:ext cx="10806113" cy="4402138"/>
          </a:xfrm>
        </p:spPr>
        <p:txBody>
          <a:bodyPr/>
          <a:lstStyle/>
          <a:p>
            <a:pPr marL="0" indent="0" eaLnBrk="1" hangingPunct="1">
              <a:buFont typeface="Times New Roman" pitchFamily="18" charset="0"/>
              <a:buNone/>
              <a:defRPr/>
            </a:pPr>
            <a:r>
              <a:rPr lang="en-GB" b="1" dirty="0"/>
              <a:t>Text Books:</a:t>
            </a:r>
          </a:p>
          <a:p>
            <a:pPr eaLnBrk="1" hangingPunct="1">
              <a:defRPr/>
            </a:pPr>
            <a:r>
              <a:rPr lang="en-US" dirty="0"/>
              <a:t>HTML 5 COVERS CSS3, JAVASCRIPT,XML,XHTML,AJAX by KOGENT LEARNING, DREAMTECH PRESS</a:t>
            </a:r>
            <a:endParaRPr lang="en-GB" dirty="0"/>
          </a:p>
          <a:p>
            <a:pPr marL="0" indent="0" eaLnBrk="1" hangingPunct="1">
              <a:buFont typeface="Times New Roman" pitchFamily="18" charset="0"/>
              <a:buNone/>
              <a:defRPr/>
            </a:pPr>
            <a:r>
              <a:rPr lang="en-GB" b="1" dirty="0"/>
              <a:t>Reference Books:</a:t>
            </a:r>
          </a:p>
          <a:p>
            <a:pPr marL="514350" indent="-514350" eaLnBrk="1" hangingPunct="1">
              <a:buFont typeface="Times New Roman" pitchFamily="18" charset="0"/>
              <a:buAutoNum type="arabicPeriod"/>
              <a:defRPr/>
            </a:pPr>
            <a:r>
              <a:rPr lang="en-US" dirty="0"/>
              <a:t>WEB ENABLED COMMERCIAL APPLICATION DEVELOPMENT USING HTML,DHTML,JAVASCRIPT, DHTML AND PHP by IVAN BAYROSS, BPB PUBLICATIONS</a:t>
            </a:r>
          </a:p>
          <a:p>
            <a:pPr eaLnBrk="1" hangingPunct="1">
              <a:buFont typeface="Times New Roman" pitchFamily="18" charset="0"/>
              <a:buNone/>
              <a:defRPr/>
            </a:pPr>
            <a:r>
              <a:rPr lang="en-US" dirty="0"/>
              <a:t>2.   BEGINNING HTML, XHTML, CSS AND JAVASCRIPT by JON DICKETT,   WILEY</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914400" y="2130425"/>
            <a:ext cx="10363200" cy="1470025"/>
          </a:xfrm>
        </p:spPr>
        <p:txBody>
          <a:bodyPr/>
          <a:lstStyle/>
          <a:p>
            <a:pPr eaLnBrk="1" hangingPunct="1"/>
            <a:endParaRPr lang="en-US"/>
          </a:p>
        </p:txBody>
      </p:sp>
      <p:sp>
        <p:nvSpPr>
          <p:cNvPr id="22531" name="Subtitle 2"/>
          <p:cNvSpPr>
            <a:spLocks noGrp="1"/>
          </p:cNvSpPr>
          <p:nvPr>
            <p:ph type="subTitle" idx="1"/>
          </p:nvPr>
        </p:nvSpPr>
        <p:spPr>
          <a:xfrm>
            <a:off x="1827213" y="3886200"/>
            <a:ext cx="8537575" cy="1752600"/>
          </a:xfrm>
        </p:spPr>
        <p:txBody>
          <a:bodyPr/>
          <a:lstStyle/>
          <a:p>
            <a:pPr eaLnBrk="1" hangingPunct="1"/>
            <a:endParaRPr lang="en-US"/>
          </a:p>
        </p:txBody>
      </p:sp>
      <p:pic>
        <p:nvPicPr>
          <p:cNvPr id="22532" name="Picture 1"/>
          <p:cNvPicPr>
            <a:picLocks noChangeAspect="1" noChangeArrowheads="1"/>
          </p:cNvPicPr>
          <p:nvPr/>
        </p:nvPicPr>
        <p:blipFill>
          <a:blip r:embed="rId2"/>
          <a:srcRect/>
          <a:stretch>
            <a:fillRect/>
          </a:stretch>
        </p:blipFill>
        <p:spPr bwMode="auto">
          <a:xfrm>
            <a:off x="0" y="0"/>
            <a:ext cx="12192000" cy="69246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914400" y="2130425"/>
            <a:ext cx="10363200" cy="1470025"/>
          </a:xfrm>
        </p:spPr>
        <p:txBody>
          <a:bodyPr/>
          <a:lstStyle/>
          <a:p>
            <a:pPr eaLnBrk="1" hangingPunct="1"/>
            <a:endParaRPr lang="en-US"/>
          </a:p>
        </p:txBody>
      </p:sp>
      <p:sp>
        <p:nvSpPr>
          <p:cNvPr id="23555" name="Subtitle 2"/>
          <p:cNvSpPr>
            <a:spLocks noGrp="1"/>
          </p:cNvSpPr>
          <p:nvPr>
            <p:ph type="subTitle" idx="1"/>
          </p:nvPr>
        </p:nvSpPr>
        <p:spPr>
          <a:xfrm>
            <a:off x="1827213" y="3886200"/>
            <a:ext cx="8537575" cy="1752600"/>
          </a:xfrm>
        </p:spPr>
        <p:txBody>
          <a:bodyPr/>
          <a:lstStyle/>
          <a:p>
            <a:pPr eaLnBrk="1" hangingPunct="1"/>
            <a:endParaRPr lang="en-US"/>
          </a:p>
        </p:txBody>
      </p:sp>
      <p:pic>
        <p:nvPicPr>
          <p:cNvPr id="23556" name="Picture 2"/>
          <p:cNvPicPr>
            <a:picLocks noChangeAspect="1" noChangeArrowheads="1"/>
          </p:cNvPicPr>
          <p:nvPr/>
        </p:nvPicPr>
        <p:blipFill>
          <a:blip r:embed="rId2"/>
          <a:srcRect/>
          <a:stretch>
            <a:fillRect/>
          </a:stretch>
        </p:blipFill>
        <p:spPr bwMode="auto">
          <a:xfrm>
            <a:off x="0" y="0"/>
            <a:ext cx="12192000" cy="6934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Practical 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 lpu" id="{9559D905-D79D-4DE8-91F9-E782DB16ED3B}" vid="{B75CE884-AA52-4450-A729-E6C29F577D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Practical 1</Template>
  <TotalTime>932</TotalTime>
  <Words>3684</Words>
  <Application>Microsoft Office PowerPoint</Application>
  <PresentationFormat>Widescreen</PresentationFormat>
  <Paragraphs>540</Paragraphs>
  <Slides>62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Times New Roman</vt:lpstr>
      <vt:lpstr>Wingdings</vt:lpstr>
      <vt:lpstr>Practical 1</vt:lpstr>
      <vt:lpstr>    </vt:lpstr>
      <vt:lpstr>PowerPoint Presentation</vt:lpstr>
      <vt:lpstr>Course Objective</vt:lpstr>
      <vt:lpstr>CO-PO Mapping</vt:lpstr>
      <vt:lpstr>Course parameters</vt:lpstr>
      <vt:lpstr>CA Component</vt:lpstr>
      <vt:lpstr>Books</vt:lpstr>
      <vt:lpstr>PowerPoint Presentation</vt:lpstr>
      <vt:lpstr>PowerPoint Presentation</vt:lpstr>
      <vt:lpstr>PowerPoint Presentation</vt:lpstr>
      <vt:lpstr>PowerPoint Presentation</vt:lpstr>
      <vt:lpstr>PowerPoint Presentation</vt:lpstr>
      <vt:lpstr>WEBSITE ?????</vt:lpstr>
      <vt:lpstr>DOMAIN NAMES</vt:lpstr>
      <vt:lpstr>WEB SERVER</vt:lpstr>
      <vt:lpstr>PowerPoint Presentation</vt:lpstr>
      <vt:lpstr>What we will be studying</vt:lpstr>
      <vt:lpstr>COURSE OUTCOME</vt:lpstr>
      <vt:lpstr>HTML</vt:lpstr>
      <vt:lpstr>HTML</vt:lpstr>
      <vt:lpstr>HTML document structure</vt:lpstr>
      <vt:lpstr>PowerPoint Presentation</vt:lpstr>
      <vt:lpstr>HTML element</vt:lpstr>
      <vt:lpstr>HTML Tag vs. Element </vt:lpstr>
      <vt:lpstr>Nested HTML Elements </vt:lpstr>
      <vt:lpstr>Heading Tags </vt:lpstr>
      <vt:lpstr>Example </vt:lpstr>
      <vt:lpstr>Paragraph Tag </vt:lpstr>
      <vt:lpstr>Example</vt:lpstr>
      <vt:lpstr>Line Break Tag </vt:lpstr>
      <vt:lpstr>Example</vt:lpstr>
      <vt:lpstr>Centering Content </vt:lpstr>
      <vt:lpstr>Example</vt:lpstr>
      <vt:lpstr>Horizontal Rules </vt:lpstr>
      <vt:lpstr>Example</vt:lpstr>
      <vt:lpstr>Preserve Formatting </vt:lpstr>
      <vt:lpstr>Example</vt:lpstr>
      <vt:lpstr>Nonbreaking Spaces </vt:lpstr>
      <vt:lpstr>Example</vt:lpstr>
      <vt:lpstr>HTML Comments </vt:lpstr>
      <vt:lpstr>Example</vt:lpstr>
      <vt:lpstr>Valid vs Invalid Comments </vt:lpstr>
      <vt:lpstr>Multiline Comments </vt:lpstr>
      <vt:lpstr>Example</vt:lpstr>
      <vt:lpstr>Using Comment Tag </vt:lpstr>
      <vt:lpstr>HTML Quotation </vt:lpstr>
      <vt:lpstr>HTML &lt;abbr&gt; for Abbreviations </vt:lpstr>
      <vt:lpstr>HTML &lt;cite&gt; for Work Title </vt:lpstr>
      <vt:lpstr>Example</vt:lpstr>
      <vt:lpstr>TYPES OF TAGS IN HTML</vt:lpstr>
      <vt:lpstr>Basic HTML </vt:lpstr>
      <vt:lpstr>Formatting   </vt:lpstr>
      <vt:lpstr>Forms and Input  </vt:lpstr>
      <vt:lpstr> Frames </vt:lpstr>
      <vt:lpstr> Images </vt:lpstr>
      <vt:lpstr>Audio / Video    </vt:lpstr>
      <vt:lpstr>Links </vt:lpstr>
      <vt:lpstr>Lists </vt:lpstr>
      <vt:lpstr>Tables </vt:lpstr>
      <vt:lpstr>Styles and Semantics     </vt:lpstr>
      <vt:lpstr> Meta Info </vt:lpstr>
      <vt:lpstr>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326:  INTERNET PROGRAMMING</dc:title>
  <dc:creator>Inspiron</dc:creator>
  <cp:lastModifiedBy>satyakumarchaudhary603@outlook.com</cp:lastModifiedBy>
  <cp:revision>46</cp:revision>
  <dcterms:created xsi:type="dcterms:W3CDTF">2016-08-07T09:48:57Z</dcterms:created>
  <dcterms:modified xsi:type="dcterms:W3CDTF">2022-11-17T13:32:11Z</dcterms:modified>
</cp:coreProperties>
</file>