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14" r:id="rId12"/>
    <p:sldId id="299" r:id="rId13"/>
    <p:sldId id="300" r:id="rId14"/>
    <p:sldId id="301" r:id="rId15"/>
    <p:sldId id="302" r:id="rId16"/>
    <p:sldId id="319" r:id="rId17"/>
    <p:sldId id="303" r:id="rId18"/>
    <p:sldId id="307" r:id="rId19"/>
    <p:sldId id="308" r:id="rId20"/>
    <p:sldId id="309" r:id="rId21"/>
    <p:sldId id="320" r:id="rId22"/>
    <p:sldId id="304" r:id="rId23"/>
    <p:sldId id="305" r:id="rId24"/>
    <p:sldId id="310" r:id="rId25"/>
    <p:sldId id="311" r:id="rId26"/>
    <p:sldId id="312" r:id="rId27"/>
    <p:sldId id="313" r:id="rId28"/>
    <p:sldId id="315" r:id="rId29"/>
    <p:sldId id="316" r:id="rId30"/>
    <p:sldId id="317" r:id="rId31"/>
    <p:sldId id="318" r:id="rId32"/>
    <p:sldId id="291" r:id="rId33"/>
    <p:sldId id="292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 autoAdjust="0"/>
    <p:restoredTop sz="9466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3816" y="1325245"/>
            <a:ext cx="5976366" cy="292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accent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8200" y="1325245"/>
            <a:ext cx="77724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290" marR="5080" indent="-657225" algn="ctr">
              <a:lnSpc>
                <a:spcPct val="100000"/>
              </a:lnSpc>
            </a:pPr>
            <a:r>
              <a:rPr lang="en-IN" sz="8000" spc="-10" dirty="0"/>
              <a:t>Data Definition Language </a:t>
            </a:r>
            <a:endParaRPr sz="8000"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D4789-37B7-43B0-88CA-A19608CA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066800"/>
            <a:ext cx="8074025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>
                <a:cs typeface="Calibri"/>
              </a:rPr>
              <a:t>To modify a table by changing the data type of a column in a table</a:t>
            </a: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>
                <a:latin typeface="Calibri"/>
                <a:cs typeface="Calibri"/>
              </a:rPr>
              <a:t>Syntax:</a:t>
            </a: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>
                <a:cs typeface="Calibri"/>
              </a:rPr>
              <a:t>ALTER TABLE </a:t>
            </a:r>
            <a:r>
              <a:rPr lang="en-IN" sz="3200" dirty="0" err="1">
                <a:cs typeface="Calibri"/>
              </a:rPr>
              <a:t>table_name</a:t>
            </a:r>
            <a:r>
              <a:rPr lang="en-IN" sz="3200" dirty="0">
                <a:cs typeface="Calibri"/>
              </a:rPr>
              <a:t> MODIFY </a:t>
            </a:r>
            <a:r>
              <a:rPr lang="en-IN" sz="3200" dirty="0" err="1">
                <a:cs typeface="Calibri"/>
              </a:rPr>
              <a:t>column_name</a:t>
            </a:r>
            <a:r>
              <a:rPr lang="en-IN" sz="3200" dirty="0">
                <a:cs typeface="Calibri"/>
              </a:rPr>
              <a:t> </a:t>
            </a:r>
            <a:r>
              <a:rPr lang="en-IN" sz="3200" dirty="0" err="1">
                <a:cs typeface="Calibri"/>
              </a:rPr>
              <a:t>datatype</a:t>
            </a:r>
            <a:r>
              <a:rPr lang="en-IN" sz="3200" dirty="0">
                <a:cs typeface="Calibri"/>
              </a:rPr>
              <a:t>;</a:t>
            </a: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endParaRPr lang="en-IN" sz="3200" dirty="0"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>
                <a:cs typeface="Calibri"/>
              </a:rPr>
              <a:t>Example: </a:t>
            </a: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>
                <a:cs typeface="Calibri"/>
              </a:rPr>
              <a:t>ALTER TABLE Person MODIFY </a:t>
            </a:r>
            <a:r>
              <a:rPr lang="en-IN" sz="3200" dirty="0" err="1">
                <a:cs typeface="Calibri"/>
              </a:rPr>
              <a:t>Wght_in_kgs</a:t>
            </a:r>
            <a:r>
              <a:rPr lang="en-IN" sz="3200" dirty="0">
                <a:cs typeface="Calibri"/>
              </a:rPr>
              <a:t> </a:t>
            </a:r>
            <a:r>
              <a:rPr lang="en-IN" sz="3200" dirty="0" err="1">
                <a:cs typeface="Calibri"/>
              </a:rPr>
              <a:t>varchar</a:t>
            </a:r>
            <a:r>
              <a:rPr lang="en-IN" sz="3200" dirty="0">
                <a:cs typeface="Calibri"/>
              </a:rPr>
              <a:t>(90);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75EA-3ABA-42CB-B8BA-6037B328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219200"/>
            <a:ext cx="8062417" cy="677108"/>
          </a:xfrm>
        </p:spPr>
        <p:txBody>
          <a:bodyPr/>
          <a:lstStyle/>
          <a:p>
            <a:r>
              <a:rPr lang="en-US" dirty="0" smtClean="0"/>
              <a:t>SQL CONSTAINTS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4616648"/>
          </a:xfrm>
        </p:spPr>
        <p:txBody>
          <a:bodyPr/>
          <a:lstStyle/>
          <a:p>
            <a:r>
              <a:rPr lang="en-US" dirty="0"/>
              <a:t>Constraints can be specified when the table is created with the CREATE TABLE statement, or after the table is created with the ALTER TABLE statement.</a:t>
            </a:r>
          </a:p>
          <a:p>
            <a:r>
              <a:rPr lang="en-US" dirty="0"/>
              <a:t>SQL constraints are used to specify rules for the data in a table.</a:t>
            </a:r>
          </a:p>
          <a:p>
            <a:r>
              <a:rPr lang="en-US" dirty="0"/>
              <a:t>Constraints are used to limit the type of data that can go into a table. This ensures the accuracy and reliability of the data in the table.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75EA-3ABA-42CB-B8BA-6037B328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EAEC-2835-4836-81B1-937215F9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2031325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CONSTRAINTS IN CREATE TABLE COMMAND – 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E349-A152-4242-9FE4-3F3FC654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3693319"/>
          </a:xfrm>
        </p:spPr>
        <p:txBody>
          <a:bodyPr/>
          <a:lstStyle/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Primary key </a:t>
            </a:r>
            <a:r>
              <a:rPr lang="en-IN" dirty="0"/>
              <a:t>is applied to a table so that this column can be used to uniquely identify each row in the table. A table can have only one primary key. A primary key has following features: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IN" dirty="0"/>
              <a:t>Primary Key does not accept duplicate values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IN" dirty="0"/>
              <a:t>Primary Key does not allow null values.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C8C06-191A-4FE7-85AF-40FE4054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E6E9-A155-4FE0-9193-B0138280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189E-9910-47AC-9A35-0C9707C8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461664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Syntax:</a:t>
            </a:r>
          </a:p>
          <a:p>
            <a:r>
              <a:rPr lang="en-IN" dirty="0"/>
              <a:t>Column-name datatype(size) Primary Key</a:t>
            </a:r>
          </a:p>
          <a:p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Example1 :</a:t>
            </a:r>
          </a:p>
          <a:p>
            <a:r>
              <a:rPr lang="en-IN" dirty="0"/>
              <a:t>CREATE TABLE student1( </a:t>
            </a:r>
            <a:r>
              <a:rPr lang="en-IN" dirty="0" err="1"/>
              <a:t>Roll_No</a:t>
            </a:r>
            <a:r>
              <a:rPr lang="en-IN" dirty="0"/>
              <a:t> number(10) PRIMARY KEY,</a:t>
            </a:r>
          </a:p>
          <a:p>
            <a:r>
              <a:rPr lang="en-IN" dirty="0"/>
              <a:t>name varchar(20),</a:t>
            </a:r>
          </a:p>
          <a:p>
            <a:r>
              <a:rPr lang="en-IN" dirty="0"/>
              <a:t>City varchar(20),</a:t>
            </a:r>
          </a:p>
          <a:p>
            <a:r>
              <a:rPr lang="en-IN" dirty="0"/>
              <a:t>State varchar(20));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58B6A-6EBB-473F-AA0E-7F339331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1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E603-814C-4435-97A3-664498CE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2769989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Example2:</a:t>
            </a:r>
          </a:p>
          <a:p>
            <a:r>
              <a:rPr lang="en-IN" dirty="0"/>
              <a:t>CREATE TABLE student1(</a:t>
            </a:r>
            <a:r>
              <a:rPr lang="en-IN" dirty="0" err="1"/>
              <a:t>Roll_no</a:t>
            </a:r>
            <a:r>
              <a:rPr lang="en-IN" dirty="0"/>
              <a:t> number(10),</a:t>
            </a:r>
          </a:p>
          <a:p>
            <a:r>
              <a:rPr lang="en-IN" dirty="0"/>
              <a:t>Name varchar(20),</a:t>
            </a:r>
          </a:p>
          <a:p>
            <a:r>
              <a:rPr lang="en-IN" dirty="0"/>
              <a:t>City varchar(20),</a:t>
            </a:r>
          </a:p>
          <a:p>
            <a:r>
              <a:rPr lang="en-IN" dirty="0"/>
              <a:t>State varchar(20),</a:t>
            </a:r>
          </a:p>
          <a:p>
            <a:r>
              <a:rPr lang="en-IN" dirty="0"/>
              <a:t>PRIMARY KEY (</a:t>
            </a:r>
            <a:r>
              <a:rPr lang="en-IN" dirty="0" err="1"/>
              <a:t>Roll_no</a:t>
            </a:r>
            <a:r>
              <a:rPr lang="en-IN" dirty="0"/>
              <a:t>));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170C0-26E2-4649-8278-FA74D828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04DA-B44E-4BBC-A3A5-D4B9C947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9181-C58E-4191-8DBF-92D2CA4D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2769989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Example 3:</a:t>
            </a:r>
          </a:p>
          <a:p>
            <a:r>
              <a:rPr lang="en-IN" dirty="0"/>
              <a:t>CREATE TABLE student 1(</a:t>
            </a:r>
            <a:r>
              <a:rPr lang="en-IN" dirty="0" err="1"/>
              <a:t>Roll_no</a:t>
            </a:r>
            <a:r>
              <a:rPr lang="en-IN" dirty="0"/>
              <a:t> number(10),</a:t>
            </a:r>
          </a:p>
          <a:p>
            <a:r>
              <a:rPr lang="en-IN" dirty="0"/>
              <a:t>Name varchar(20),</a:t>
            </a:r>
          </a:p>
          <a:p>
            <a:r>
              <a:rPr lang="en-IN" dirty="0"/>
              <a:t>City varchar(20),</a:t>
            </a:r>
          </a:p>
          <a:p>
            <a:r>
              <a:rPr lang="en-IN" dirty="0"/>
              <a:t>State varchar(20),</a:t>
            </a:r>
          </a:p>
          <a:p>
            <a:r>
              <a:rPr lang="en-IN" dirty="0"/>
              <a:t>CONSTRAINT </a:t>
            </a:r>
            <a:r>
              <a:rPr lang="en-IN" dirty="0" err="1"/>
              <a:t>pk</a:t>
            </a:r>
            <a:r>
              <a:rPr lang="en-IN" dirty="0"/>
              <a:t> PRIMARY KEY (</a:t>
            </a:r>
            <a:r>
              <a:rPr lang="en-IN" dirty="0" err="1"/>
              <a:t>Roll_no</a:t>
            </a:r>
            <a:r>
              <a:rPr lang="en-IN" dirty="0"/>
              <a:t>));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778FE-09F8-4C8D-A964-C027ADA4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3231654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On Alter Table</a:t>
            </a:r>
          </a:p>
          <a:p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ADD PRIMARY KEY (ID);</a:t>
            </a:r>
          </a:p>
          <a:p>
            <a:r>
              <a:rPr lang="en-US" dirty="0">
                <a:solidFill>
                  <a:schemeClr val="accent4"/>
                </a:solidFill>
              </a:rPr>
              <a:t>Drop Primary Key</a:t>
            </a:r>
          </a:p>
          <a:p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DROP PRIMARY KEY;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778FE-09F8-4C8D-A964-C027ADA4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5BD7-27DB-4401-8D3A-D97E3FD9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19381"/>
            <a:ext cx="8062417" cy="677108"/>
          </a:xfrm>
        </p:spPr>
        <p:txBody>
          <a:bodyPr/>
          <a:lstStyle/>
          <a:p>
            <a:r>
              <a:rPr lang="en-IN" dirty="0"/>
              <a:t>UNIQUE CONSTRIANT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6F8F-1271-4486-9C19-ACA5181C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167" y="2079371"/>
            <a:ext cx="8040798" cy="323165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Unique constraint is used for the candidate key columns so that they contain the unique values for different entities.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Unique constraint has following characteristics: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Unique Key will not allow duplicate values.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Unique Key </a:t>
            </a:r>
            <a:r>
              <a:rPr lang="en-IN" dirty="0" smtClean="0"/>
              <a:t>can accept </a:t>
            </a:r>
            <a:r>
              <a:rPr lang="en-IN" dirty="0"/>
              <a:t>null values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A table can have many unique constraints.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27D56-E956-40A4-9BB0-62FCE7930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9D40C-DDEA-4398-9C3F-55E2161D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924165" cy="4154984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Syntax: </a:t>
            </a:r>
          </a:p>
          <a:p>
            <a:r>
              <a:rPr lang="en-IN" dirty="0" err="1"/>
              <a:t>Column_name</a:t>
            </a:r>
            <a:r>
              <a:rPr lang="en-IN" dirty="0"/>
              <a:t> datatype(size) Unique</a:t>
            </a:r>
          </a:p>
          <a:p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Example1:</a:t>
            </a:r>
          </a:p>
          <a:p>
            <a:r>
              <a:rPr lang="en-IN" dirty="0"/>
              <a:t>CREATE TABLE Vehicle(</a:t>
            </a:r>
            <a:r>
              <a:rPr lang="en-IN" dirty="0" err="1"/>
              <a:t>Reg_no</a:t>
            </a:r>
            <a:r>
              <a:rPr lang="en-IN" dirty="0"/>
              <a:t> varchar(20) PRIMARY KEY,</a:t>
            </a:r>
          </a:p>
          <a:p>
            <a:r>
              <a:rPr lang="en-IN" dirty="0" err="1"/>
              <a:t>Engine_no</a:t>
            </a:r>
            <a:r>
              <a:rPr lang="en-IN" dirty="0"/>
              <a:t> varchar(20) UNIQUE,</a:t>
            </a:r>
          </a:p>
          <a:p>
            <a:r>
              <a:rPr lang="en-IN" dirty="0" err="1"/>
              <a:t>Product_no</a:t>
            </a:r>
            <a:r>
              <a:rPr lang="en-IN" dirty="0"/>
              <a:t> varchar(20) UNIQUE));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8563E-7B26-4303-B74D-707B34F2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8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C365-18EC-441C-B4C2-5F57653A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D12F-4AE5-449B-9490-666249AB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3231654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Example 2:</a:t>
            </a:r>
          </a:p>
          <a:p>
            <a:r>
              <a:rPr lang="en-IN" dirty="0"/>
              <a:t>CREATE TABLE Vehicle(</a:t>
            </a:r>
            <a:r>
              <a:rPr lang="en-IN" dirty="0" err="1"/>
              <a:t>Reg_no</a:t>
            </a:r>
            <a:r>
              <a:rPr lang="en-IN" dirty="0"/>
              <a:t> varchar(20) ,</a:t>
            </a:r>
          </a:p>
          <a:p>
            <a:r>
              <a:rPr lang="en-IN" dirty="0" err="1"/>
              <a:t>Engine_no</a:t>
            </a:r>
            <a:r>
              <a:rPr lang="en-IN" dirty="0"/>
              <a:t> varchar(20) ,</a:t>
            </a:r>
          </a:p>
          <a:p>
            <a:r>
              <a:rPr lang="en-IN" dirty="0" err="1"/>
              <a:t>Product_no</a:t>
            </a:r>
            <a:r>
              <a:rPr lang="en-IN" dirty="0"/>
              <a:t> varchar(20) </a:t>
            </a:r>
          </a:p>
          <a:p>
            <a:r>
              <a:rPr lang="en-IN" dirty="0"/>
              <a:t>PRIMARY KEY(</a:t>
            </a:r>
            <a:r>
              <a:rPr lang="en-IN" dirty="0" err="1"/>
              <a:t>reg_no</a:t>
            </a:r>
            <a:r>
              <a:rPr lang="en-IN" dirty="0"/>
              <a:t>)</a:t>
            </a:r>
          </a:p>
          <a:p>
            <a:r>
              <a:rPr lang="en-IN" dirty="0"/>
              <a:t>UNIQUE(</a:t>
            </a:r>
            <a:r>
              <a:rPr lang="en-IN" dirty="0" err="1"/>
              <a:t>Engine_no,Product_no</a:t>
            </a:r>
            <a:r>
              <a:rPr lang="en-IN" dirty="0"/>
              <a:t>));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CE23E-E992-49DE-B86F-263BB78A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6" y="0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1354217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Create Table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19201"/>
            <a:ext cx="8455660" cy="6001643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endParaRPr lang="en-IN" dirty="0"/>
          </a:p>
          <a:p>
            <a:pPr marL="457200" indent="-457200" algn="just">
              <a:buFont typeface="Arial" pitchFamily="34" charset="0"/>
              <a:buChar char="•"/>
            </a:pPr>
            <a:endParaRPr lang="en-IN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The create table defines each column of table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Each table column definition is separated from other by comma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SQL statement is terminated by semicolon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Rules for creating a name of table: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Can have up to maximum of 30 characters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A-Z, a-z alphabets and 0-9 numbers are allowed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Should begin with an alphabet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Reserve words are not allowed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EB144-A8AC-4EF8-83CD-C765CB4A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9200" cy="10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9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CCFE-17B1-4DB0-97A8-947FF674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9D292-3937-4D6A-80F6-AD8F578E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3231654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Example 3:</a:t>
            </a:r>
          </a:p>
          <a:p>
            <a:r>
              <a:rPr lang="en-IN" dirty="0"/>
              <a:t>CREATE TABLE Vehicle(</a:t>
            </a:r>
            <a:r>
              <a:rPr lang="en-IN" dirty="0" err="1"/>
              <a:t>Reg_no</a:t>
            </a:r>
            <a:r>
              <a:rPr lang="en-IN" dirty="0"/>
              <a:t> varchar(20) ,</a:t>
            </a:r>
          </a:p>
          <a:p>
            <a:r>
              <a:rPr lang="en-IN" dirty="0" err="1"/>
              <a:t>Engine_no</a:t>
            </a:r>
            <a:r>
              <a:rPr lang="en-IN" dirty="0"/>
              <a:t> varchar(20) ,</a:t>
            </a:r>
          </a:p>
          <a:p>
            <a:r>
              <a:rPr lang="en-IN" dirty="0" err="1"/>
              <a:t>Product_no</a:t>
            </a:r>
            <a:r>
              <a:rPr lang="en-IN" dirty="0"/>
              <a:t> varchar(20) </a:t>
            </a:r>
          </a:p>
          <a:p>
            <a:r>
              <a:rPr lang="en-IN" dirty="0"/>
              <a:t>CONSTRAINT </a:t>
            </a:r>
            <a:r>
              <a:rPr lang="en-IN" dirty="0" err="1"/>
              <a:t>pk</a:t>
            </a:r>
            <a:r>
              <a:rPr lang="en-IN" dirty="0"/>
              <a:t> PRIMARY KEY(</a:t>
            </a:r>
            <a:r>
              <a:rPr lang="en-IN" dirty="0" err="1"/>
              <a:t>reg_no</a:t>
            </a:r>
            <a:r>
              <a:rPr lang="en-IN" dirty="0"/>
              <a:t>)</a:t>
            </a:r>
          </a:p>
          <a:p>
            <a:r>
              <a:rPr lang="en-IN" dirty="0"/>
              <a:t>CONSTRAINT </a:t>
            </a:r>
            <a:r>
              <a:rPr lang="en-IN" dirty="0" err="1"/>
              <a:t>uk</a:t>
            </a:r>
            <a:r>
              <a:rPr lang="en-IN" dirty="0"/>
              <a:t> UNIQUE(</a:t>
            </a:r>
            <a:r>
              <a:rPr lang="en-IN" dirty="0" err="1"/>
              <a:t>Engine_no,Product_no</a:t>
            </a:r>
            <a:r>
              <a:rPr lang="en-IN" dirty="0"/>
              <a:t>));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CE23E-E992-49DE-B86F-263BB78A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6" y="0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7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3231654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With Alter Command</a:t>
            </a:r>
          </a:p>
          <a:p>
            <a:r>
              <a:rPr lang="en-IN" dirty="0"/>
              <a:t>ALTER TABLE Persons</a:t>
            </a:r>
          </a:p>
          <a:p>
            <a:r>
              <a:rPr lang="en-IN" dirty="0"/>
              <a:t>ADD UNIQUE (ID);</a:t>
            </a:r>
          </a:p>
          <a:p>
            <a:r>
              <a:rPr lang="en-IN" dirty="0">
                <a:solidFill>
                  <a:schemeClr val="accent4"/>
                </a:solidFill>
              </a:rPr>
              <a:t>Drop Unique Constraint</a:t>
            </a:r>
          </a:p>
          <a:p>
            <a:r>
              <a:rPr lang="en-IN" dirty="0"/>
              <a:t>ALTER TABLE Persons</a:t>
            </a:r>
          </a:p>
          <a:p>
            <a:r>
              <a:rPr lang="en-IN" dirty="0"/>
              <a:t>DROP CONSTRAINT </a:t>
            </a:r>
            <a:r>
              <a:rPr lang="en-IN" dirty="0" err="1" smtClean="0"/>
              <a:t>uk</a:t>
            </a:r>
            <a:r>
              <a:rPr lang="en-IN" dirty="0" smtClean="0"/>
              <a:t>;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CE23E-E992-49DE-B86F-263BB78A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6" y="0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2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9A15-A967-43F9-AEC8-98636C4E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99" y="1220132"/>
            <a:ext cx="8062417" cy="677108"/>
          </a:xfrm>
        </p:spPr>
        <p:txBody>
          <a:bodyPr/>
          <a:lstStyle/>
          <a:p>
            <a:r>
              <a:rPr lang="en-IN" dirty="0"/>
              <a:t>NOT NULL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61F90-A008-4BA2-BFDA-E8F6805D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23083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NOT NULL constraint ensures that a table cannot be left empty.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When a Not Null constraint is attached to a column then, that column becomes a mandatory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CE23E-E992-49DE-B86F-263BB78A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6" y="0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F633-C02C-49C6-9436-341EF5F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72C8-354A-498C-86E6-E9305D44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461664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Syntax:</a:t>
            </a:r>
          </a:p>
          <a:p>
            <a:r>
              <a:rPr lang="en-IN" dirty="0"/>
              <a:t>Column-name datatype(size) NOT NULL</a:t>
            </a:r>
          </a:p>
          <a:p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Example:</a:t>
            </a:r>
          </a:p>
          <a:p>
            <a:r>
              <a:rPr lang="en-IN" dirty="0"/>
              <a:t>CREATE TABLE </a:t>
            </a:r>
            <a:r>
              <a:rPr lang="en-IN" dirty="0" err="1"/>
              <a:t>dept</a:t>
            </a:r>
            <a:r>
              <a:rPr lang="en-IN" dirty="0"/>
              <a:t>(</a:t>
            </a:r>
            <a:r>
              <a:rPr lang="en-IN" dirty="0" err="1"/>
              <a:t>dept_no</a:t>
            </a:r>
            <a:r>
              <a:rPr lang="en-IN" dirty="0"/>
              <a:t> number(20) PRIMARY KEY,</a:t>
            </a:r>
          </a:p>
          <a:p>
            <a:r>
              <a:rPr lang="en-IN" dirty="0" err="1"/>
              <a:t>Dept_name</a:t>
            </a:r>
            <a:r>
              <a:rPr lang="en-IN" dirty="0"/>
              <a:t> varchar(20) NOT NULL,</a:t>
            </a:r>
          </a:p>
          <a:p>
            <a:r>
              <a:rPr lang="en-IN" dirty="0" err="1"/>
              <a:t>Dept_head</a:t>
            </a:r>
            <a:r>
              <a:rPr lang="en-IN" dirty="0"/>
              <a:t> varchar(20));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2F974-1BB0-42FB-BAA3-29CB89D4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993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5BC3-A309-47E3-ACFD-438AA478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48" y="1143000"/>
            <a:ext cx="8062417" cy="677108"/>
          </a:xfrm>
        </p:spPr>
        <p:txBody>
          <a:bodyPr/>
          <a:lstStyle/>
          <a:p>
            <a:r>
              <a:rPr lang="en-IN" dirty="0"/>
              <a:t>FOREIGN KEY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72749-0F14-4F28-9492-07F8F869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415498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Foreign Key is a column whose values are derived from the primary key of other table.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Foreign key enable us to establish a relationship between tables.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The table in which foreign key is defined is called as foreign table. Table whose primary key is referenced by the foreign table is called primary table or master table.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B833A-AF4E-4179-8678-D6EE2BE87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3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0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EF05-86E6-4469-91C5-5759AD5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660D6-870D-4A53-8CD9-3087C0D1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791" y="1318022"/>
            <a:ext cx="8074025" cy="553997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Foreign key has following characteristics: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FK can contain only those values that are present in the primary key of the master table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The values in the foreign </a:t>
            </a:r>
            <a:r>
              <a:rPr lang="en-IN"/>
              <a:t>key </a:t>
            </a:r>
            <a:r>
              <a:rPr lang="en-IN" smtClean="0"/>
              <a:t>can be </a:t>
            </a:r>
            <a:r>
              <a:rPr lang="en-IN" dirty="0"/>
              <a:t>null or duplicate values.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In FK, if we insert a value that is not present in the primary key of master table then, that record will be rejected by oracle engine.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A record in the master table can not be deleted if the corresponding record in the foreign table exists.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559FF-BF22-4767-A908-7D4C49D5F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3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88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989A6-85ED-4AAD-98CD-A97305FC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74" y="838200"/>
            <a:ext cx="8074025" cy="6463308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      Syntax:</a:t>
            </a:r>
          </a:p>
          <a:p>
            <a:r>
              <a:rPr lang="en-IN" dirty="0"/>
              <a:t>Column-name datatype(size) References Mater-table-name (column-name)</a:t>
            </a:r>
          </a:p>
          <a:p>
            <a:endParaRPr lang="en-IN" dirty="0"/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Example1:</a:t>
            </a:r>
            <a:r>
              <a:rPr lang="en-IN" dirty="0"/>
              <a:t> Let </a:t>
            </a:r>
            <a:r>
              <a:rPr lang="en-IN" dirty="0">
                <a:solidFill>
                  <a:schemeClr val="accent4"/>
                </a:solidFill>
              </a:rPr>
              <a:t>department</a:t>
            </a:r>
            <a:r>
              <a:rPr lang="en-IN" dirty="0"/>
              <a:t> and </a:t>
            </a:r>
            <a:r>
              <a:rPr lang="en-IN" dirty="0">
                <a:solidFill>
                  <a:schemeClr val="accent4"/>
                </a:solidFill>
              </a:rPr>
              <a:t>course</a:t>
            </a:r>
            <a:r>
              <a:rPr lang="en-IN" dirty="0"/>
              <a:t> tables be master and </a:t>
            </a:r>
            <a:r>
              <a:rPr lang="en-IN" dirty="0" smtClean="0"/>
              <a:t>Foreign</a:t>
            </a:r>
            <a:r>
              <a:rPr lang="en-IN" dirty="0" smtClean="0"/>
              <a:t> </a:t>
            </a:r>
            <a:r>
              <a:rPr lang="en-IN" dirty="0"/>
              <a:t>tables </a:t>
            </a:r>
          </a:p>
          <a:p>
            <a:r>
              <a:rPr lang="en-IN" dirty="0"/>
              <a:t>CREATE TABLE Department(</a:t>
            </a:r>
            <a:r>
              <a:rPr lang="en-IN" dirty="0" err="1"/>
              <a:t>dept_id</a:t>
            </a:r>
            <a:r>
              <a:rPr lang="en-IN" dirty="0"/>
              <a:t> varchar(10) Primary Key,</a:t>
            </a:r>
          </a:p>
          <a:p>
            <a:r>
              <a:rPr lang="en-IN" dirty="0" err="1"/>
              <a:t>dept_name</a:t>
            </a:r>
            <a:r>
              <a:rPr lang="en-IN" dirty="0"/>
              <a:t> varchar(20));</a:t>
            </a:r>
          </a:p>
          <a:p>
            <a:endParaRPr lang="en-IN" dirty="0"/>
          </a:p>
          <a:p>
            <a:r>
              <a:rPr lang="en-IN" dirty="0"/>
              <a:t>CREATE TABLE Course(</a:t>
            </a:r>
            <a:r>
              <a:rPr lang="en-IN" dirty="0" err="1"/>
              <a:t>course_id</a:t>
            </a:r>
            <a:r>
              <a:rPr lang="en-IN" dirty="0"/>
              <a:t> char(10) Primary Key, </a:t>
            </a:r>
            <a:r>
              <a:rPr lang="en-IN" dirty="0" err="1"/>
              <a:t>dept_id</a:t>
            </a:r>
            <a:r>
              <a:rPr lang="en-IN" dirty="0"/>
              <a:t> varchar(10) REFERENCES Department (</a:t>
            </a:r>
            <a:r>
              <a:rPr lang="en-IN" dirty="0" err="1"/>
              <a:t>dept_id</a:t>
            </a:r>
            <a:r>
              <a:rPr lang="en-IN" dirty="0"/>
              <a:t>), title varchar(20));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AF739-D120-45D9-8579-8114E1F24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3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69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48" y="1066800"/>
            <a:ext cx="8062417" cy="677108"/>
          </a:xfrm>
        </p:spPr>
        <p:txBody>
          <a:bodyPr/>
          <a:lstStyle/>
          <a:p>
            <a:r>
              <a:rPr lang="en-US" dirty="0" smtClean="0"/>
              <a:t>CHECK Constraint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CHECK constraint is used to limit the value range that can be placed in a column.</a:t>
            </a:r>
          </a:p>
          <a:p>
            <a:r>
              <a:rPr lang="en-US" dirty="0"/>
              <a:t>If you define a CHECK constraint on a single column it allows only certain values for this column.</a:t>
            </a:r>
          </a:p>
          <a:p>
            <a:r>
              <a:rPr lang="en-US" dirty="0"/>
              <a:t>If you define a CHECK constraint on a table it can limit the values in certain columns based on values in other columns in the row.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75EA-3ABA-42CB-B8BA-6037B328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138043"/>
            <a:ext cx="8074025" cy="5909310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varchar(255)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varchar(255),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CHECK (Age&gt;=18)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varchar(255)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varchar(255),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City varchar(255),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CONSTRAINT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CHK_Person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CHECK (Age&gt;=18 AND City='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Sandnes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')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75EA-3ABA-42CB-B8BA-6037B328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143000"/>
            <a:ext cx="8062417" cy="7118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Alter</a:t>
            </a:r>
          </a:p>
          <a:p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CHK_PersonAge</a:t>
            </a:r>
            <a:r>
              <a:rPr lang="en-US" dirty="0"/>
              <a:t> CHECK (Age&gt;=18 AND City='</a:t>
            </a:r>
            <a:r>
              <a:rPr lang="en-US" dirty="0" err="1"/>
              <a:t>Sandnes</a:t>
            </a:r>
            <a:r>
              <a:rPr lang="en-US" dirty="0"/>
              <a:t>');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DROP CONSTRAINT </a:t>
            </a:r>
            <a:r>
              <a:rPr lang="en-US" dirty="0" err="1"/>
              <a:t>CHK_PersonAge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75EA-3ABA-42CB-B8BA-6037B328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400" y="846892"/>
            <a:ext cx="1028699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0">
              <a:lnSpc>
                <a:spcPct val="100000"/>
              </a:lnSpc>
            </a:pP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/>
              <a:t>Syntax of Create Table Statement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8001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IN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/>
              <a:t>CREATE TABLE </a:t>
            </a:r>
            <a:r>
              <a:rPr lang="en-IN" sz="3200" dirty="0" err="1"/>
              <a:t>table_name</a:t>
            </a:r>
            <a:r>
              <a:rPr lang="en-IN" sz="3200" dirty="0"/>
              <a:t> ( column1 datatype, column2 datatype, column3 datatype, .... );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/>
              <a:t>Example: </a:t>
            </a:r>
          </a:p>
          <a:p>
            <a:pPr algn="just"/>
            <a:r>
              <a:rPr lang="en-IN" sz="3200" dirty="0"/>
              <a:t>CREATE TABLE Person ( </a:t>
            </a:r>
            <a:r>
              <a:rPr lang="en-IN" sz="3200" dirty="0" err="1"/>
              <a:t>PersonID</a:t>
            </a:r>
            <a:r>
              <a:rPr lang="en-IN" sz="3200" dirty="0"/>
              <a:t> </a:t>
            </a:r>
            <a:r>
              <a:rPr lang="en-IN" sz="3200" dirty="0" err="1"/>
              <a:t>int</a:t>
            </a:r>
            <a:r>
              <a:rPr lang="en-IN" sz="3200" dirty="0"/>
              <a:t>, </a:t>
            </a:r>
            <a:r>
              <a:rPr lang="en-IN" sz="3200" dirty="0" err="1"/>
              <a:t>LastName</a:t>
            </a:r>
            <a:r>
              <a:rPr lang="en-IN" sz="3200" dirty="0"/>
              <a:t> varchar(10), FirstName varchar(10), Address varchar(10), City varchar(10) );</a:t>
            </a:r>
          </a:p>
          <a:p>
            <a:endParaRPr lang="en-IN" sz="32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FB337-E99A-4FE3-A482-22FB07DA7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77714"/>
            <a:ext cx="8062417" cy="677108"/>
          </a:xfrm>
        </p:spPr>
        <p:txBody>
          <a:bodyPr/>
          <a:lstStyle/>
          <a:p>
            <a:r>
              <a:rPr lang="en-US" dirty="0" smtClean="0"/>
              <a:t>DEFAULT CONSTRAINT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955" y="1371600"/>
            <a:ext cx="8074025" cy="5539978"/>
          </a:xfrm>
        </p:spPr>
        <p:txBody>
          <a:bodyPr/>
          <a:lstStyle/>
          <a:p>
            <a:r>
              <a:rPr lang="en-US" dirty="0"/>
              <a:t>The DEFAULT constraint is used to provide a default value for a column.</a:t>
            </a:r>
          </a:p>
          <a:p>
            <a:r>
              <a:rPr lang="en-US" dirty="0"/>
              <a:t>The default value will be added to all new records IF no other value is specified.</a:t>
            </a:r>
          </a:p>
          <a:p>
            <a:r>
              <a:rPr lang="en-US" dirty="0"/>
              <a:t>Example: 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City varchar(255) DEFAULT 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75EA-3ABA-42CB-B8BA-6037B328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6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75" y="1066800"/>
            <a:ext cx="8062417" cy="7118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1846659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With Alter</a:t>
            </a:r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MODIFY City DEFAULT '</a:t>
            </a:r>
            <a:r>
              <a:rPr lang="en-IN" dirty="0" err="1"/>
              <a:t>Sandnes</a:t>
            </a:r>
            <a:r>
              <a:rPr lang="en-IN" dirty="0"/>
              <a:t>';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75EA-3ABA-42CB-B8BA-6037B328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9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5400" y="609600"/>
            <a:ext cx="90678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TRUNCATING TABLES</a:t>
            </a:r>
          </a:p>
          <a:p>
            <a:pPr algn="just"/>
            <a:r>
              <a:rPr lang="en-IN" sz="3200" dirty="0"/>
              <a:t>It empties a table completely.</a:t>
            </a:r>
          </a:p>
          <a:p>
            <a:pPr algn="just"/>
            <a:r>
              <a:rPr lang="en-IN" sz="3200" dirty="0"/>
              <a:t>Truncate table differs from delete in following ways: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/>
              <a:t>Truncate drop and recreate the table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/>
              <a:t>So, its much faster than deleting rows one by one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/>
              <a:t>Truncate operations are not transaction safe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/>
              <a:t>The number of deleted rows are not returned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Syntax:</a:t>
            </a:r>
          </a:p>
          <a:p>
            <a:pPr algn="just"/>
            <a:r>
              <a:rPr lang="en-IN" sz="3200" dirty="0"/>
              <a:t>TRUNCATE TABLE </a:t>
            </a:r>
            <a:r>
              <a:rPr lang="en-IN" sz="3200" dirty="0" err="1"/>
              <a:t>tablename</a:t>
            </a:r>
            <a:r>
              <a:rPr lang="en-IN" sz="3200" dirty="0"/>
              <a:t>;</a:t>
            </a:r>
          </a:p>
          <a:p>
            <a:pPr algn="just"/>
            <a:r>
              <a:rPr lang="en-IN" sz="3200" dirty="0"/>
              <a:t>Example:</a:t>
            </a:r>
          </a:p>
          <a:p>
            <a:pPr algn="just"/>
            <a:r>
              <a:rPr lang="en-IN" sz="3200" dirty="0"/>
              <a:t>Truncate table person;</a:t>
            </a:r>
          </a:p>
          <a:p>
            <a:pPr algn="just"/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E177-CE94-4A26-831C-A698F745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2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5400" y="609600"/>
            <a:ext cx="9067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DESTROYING TABLES</a:t>
            </a:r>
          </a:p>
          <a:p>
            <a:pPr algn="just"/>
            <a:r>
              <a:rPr lang="en-IN" sz="3200"/>
              <a:t>Drop </a:t>
            </a:r>
            <a:r>
              <a:rPr lang="en-IN" sz="3200" dirty="0"/>
              <a:t>table statement with table name can destroy a specific table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Syntax:</a:t>
            </a:r>
          </a:p>
          <a:p>
            <a:pPr algn="just"/>
            <a:r>
              <a:rPr lang="en-IN" sz="3200" dirty="0"/>
              <a:t>DROP TABLE </a:t>
            </a:r>
            <a:r>
              <a:rPr lang="en-IN" sz="3200" dirty="0" err="1"/>
              <a:t>tablename</a:t>
            </a:r>
            <a:r>
              <a:rPr lang="en-IN" sz="3200" dirty="0"/>
              <a:t>;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Example:</a:t>
            </a:r>
          </a:p>
          <a:p>
            <a:pPr algn="just"/>
            <a:r>
              <a:rPr lang="en-IN" sz="3200" dirty="0"/>
              <a:t>DROP TABLE person;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E177-CE94-4A26-831C-A698F745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533400"/>
            <a:ext cx="102108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0">
              <a:lnSpc>
                <a:spcPct val="100000"/>
              </a:lnSpc>
            </a:pP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/>
              <a:t>Create table using another table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08785"/>
            <a:ext cx="8301355" cy="4875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buFont typeface="Arial" pitchFamily="34" charset="0"/>
              <a:buChar char="•"/>
            </a:pPr>
            <a:endParaRPr lang="en-IN" sz="3200" spc="-25" dirty="0">
              <a:cs typeface="Calibri"/>
            </a:endParaRPr>
          </a:p>
          <a:p>
            <a:pPr marL="469900" marR="5080" indent="-457200" algn="just">
              <a:lnSpc>
                <a:spcPct val="90000"/>
              </a:lnSpc>
              <a:buFont typeface="Arial" pitchFamily="34" charset="0"/>
              <a:buChar char="•"/>
            </a:pPr>
            <a:endParaRPr lang="en-IN" sz="3200" spc="-25" dirty="0">
              <a:cs typeface="Calibri"/>
            </a:endParaRPr>
          </a:p>
          <a:p>
            <a:pPr marL="469900" marR="5080" indent="-4572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IN" sz="3200" spc="-25" dirty="0">
                <a:cs typeface="Calibri"/>
              </a:rPr>
              <a:t>A copy of an existing table can be created using a combination of the CREATE TABLE statement and the SELECT statement.</a:t>
            </a:r>
          </a:p>
          <a:p>
            <a:pPr marL="12700" marR="5080" algn="just">
              <a:lnSpc>
                <a:spcPct val="90000"/>
              </a:lnSpc>
            </a:pPr>
            <a:endParaRPr lang="en-IN" sz="3200" spc="-25" dirty="0">
              <a:cs typeface="Calibri"/>
            </a:endParaRPr>
          </a:p>
          <a:p>
            <a:pPr marL="12700" marR="5080" algn="just">
              <a:lnSpc>
                <a:spcPct val="90000"/>
              </a:lnSpc>
            </a:pPr>
            <a:r>
              <a:rPr lang="en-IN" sz="3200" spc="-25" dirty="0">
                <a:cs typeface="Calibri"/>
              </a:rPr>
              <a:t>Syntax:</a:t>
            </a:r>
          </a:p>
          <a:p>
            <a:pPr marL="12700" marR="5080" algn="just">
              <a:lnSpc>
                <a:spcPct val="90000"/>
              </a:lnSpc>
            </a:pPr>
            <a:r>
              <a:rPr lang="en-IN" sz="3200" spc="-25" dirty="0">
                <a:cs typeface="Calibri"/>
              </a:rPr>
              <a:t>CREATE TABLE </a:t>
            </a:r>
            <a:r>
              <a:rPr lang="en-IN" sz="3200" spc="-25" dirty="0" err="1">
                <a:cs typeface="Calibri"/>
              </a:rPr>
              <a:t>new_table_name</a:t>
            </a:r>
            <a:r>
              <a:rPr lang="en-IN" sz="3200" spc="-25" dirty="0">
                <a:cs typeface="Calibri"/>
              </a:rPr>
              <a:t> AS SELECT column1, column2,...</a:t>
            </a:r>
          </a:p>
          <a:p>
            <a:pPr marL="12700" marR="5080" algn="just">
              <a:lnSpc>
                <a:spcPct val="90000"/>
              </a:lnSpc>
            </a:pPr>
            <a:r>
              <a:rPr lang="en-IN" sz="3200" spc="-25" dirty="0">
                <a:cs typeface="Calibri"/>
              </a:rPr>
              <a:t>FROM </a:t>
            </a:r>
            <a:r>
              <a:rPr lang="en-IN" sz="3200" spc="-25" dirty="0" err="1">
                <a:cs typeface="Calibri"/>
              </a:rPr>
              <a:t>existing_table_name</a:t>
            </a:r>
            <a:r>
              <a:rPr lang="en-IN" sz="3200" spc="-25" dirty="0">
                <a:cs typeface="Calibri"/>
              </a:rPr>
              <a:t>;</a:t>
            </a:r>
          </a:p>
          <a:p>
            <a:pPr marL="12700" marR="5080" algn="just">
              <a:lnSpc>
                <a:spcPct val="90000"/>
              </a:lnSpc>
            </a:pPr>
            <a:endParaRPr lang="en-IN" sz="3200" spc="-25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EE177-CE94-4A26-831C-A698F745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19200"/>
            <a:ext cx="806241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lang="en-IN" sz="3200" b="0" spc="-15" dirty="0">
                <a:solidFill>
                  <a:schemeClr val="tx1"/>
                </a:solidFill>
              </a:rPr>
              <a:t>Example of creating table from another table:</a:t>
            </a:r>
            <a:endParaRPr sz="3200" b="0" spc="-3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33600"/>
            <a:ext cx="80759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spc="-5" dirty="0">
                <a:cs typeface="Calibri"/>
              </a:rPr>
              <a:t>Create table Person2 as select </a:t>
            </a:r>
            <a:r>
              <a:rPr lang="en-IN" sz="3200" spc="-5" dirty="0" err="1">
                <a:cs typeface="Calibri"/>
              </a:rPr>
              <a:t>PersonID</a:t>
            </a:r>
            <a:r>
              <a:rPr lang="en-IN" sz="3200" spc="-5" dirty="0">
                <a:cs typeface="Calibri"/>
              </a:rPr>
              <a:t>, </a:t>
            </a:r>
            <a:r>
              <a:rPr lang="en-IN" sz="3200" spc="-5" dirty="0" err="1">
                <a:cs typeface="Calibri"/>
              </a:rPr>
              <a:t>FirstName</a:t>
            </a:r>
            <a:r>
              <a:rPr lang="en-IN" sz="3200" spc="-5" dirty="0">
                <a:cs typeface="Calibri"/>
              </a:rPr>
              <a:t> From Persons;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64E45-AD5C-4AB1-9A57-577DA563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762000"/>
            <a:ext cx="806241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>
              <a:lnSpc>
                <a:spcPct val="100000"/>
              </a:lnSpc>
            </a:pPr>
            <a:r>
              <a:rPr lang="en-IN" spc="-15" dirty="0"/>
              <a:t>Alter Table Statement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6400"/>
            <a:ext cx="807339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/>
              <a:t>A DBA can make changes to the table structure or column definitions after the table has been created in the database.</a:t>
            </a: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/>
              <a:t>The DDL command ALTER TABLE is used to perform such actions.</a:t>
            </a: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/>
              <a:t>The ALTER TABLE statement is used to add, drop, rename, and modify a column in a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ECDAC-224C-4C5F-BA0A-7A5DBDC99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1358" y="1066800"/>
            <a:ext cx="7480934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spc="-10" dirty="0">
                <a:latin typeface="Calibri"/>
                <a:cs typeface="Calibri"/>
              </a:rPr>
              <a:t>To Add a column in an existing table: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endParaRPr lang="en-IN" sz="3200" spc="-10" dirty="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>
                <a:latin typeface="Calibri"/>
                <a:cs typeface="Calibri"/>
              </a:rPr>
              <a:t>Syntax: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>
                <a:cs typeface="Calibri"/>
              </a:rPr>
              <a:t>ALTER TABLE </a:t>
            </a:r>
            <a:r>
              <a:rPr lang="en-IN" sz="3200" spc="-10" dirty="0" err="1">
                <a:cs typeface="Calibri"/>
              </a:rPr>
              <a:t>table_name</a:t>
            </a:r>
            <a:r>
              <a:rPr lang="en-IN" sz="3200" spc="-10" dirty="0">
                <a:cs typeface="Calibri"/>
              </a:rPr>
              <a:t> ADD </a:t>
            </a:r>
            <a:r>
              <a:rPr lang="en-IN" sz="3200" spc="-10" dirty="0" err="1">
                <a:cs typeface="Calibri"/>
              </a:rPr>
              <a:t>column_name</a:t>
            </a:r>
            <a:r>
              <a:rPr lang="en-IN" sz="3200" spc="-10" dirty="0">
                <a:cs typeface="Calibri"/>
              </a:rPr>
              <a:t> </a:t>
            </a:r>
            <a:r>
              <a:rPr lang="en-IN" sz="3200" spc="-10" dirty="0" err="1">
                <a:cs typeface="Calibri"/>
              </a:rPr>
              <a:t>datatype</a:t>
            </a:r>
            <a:r>
              <a:rPr lang="en-IN" sz="3200" spc="-10" dirty="0">
                <a:cs typeface="Calibri"/>
              </a:rPr>
              <a:t>;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endParaRPr lang="en-IN" sz="3200" spc="-10" dirty="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>
                <a:latin typeface="Calibri"/>
                <a:cs typeface="Calibri"/>
              </a:rPr>
              <a:t>Example: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>
                <a:latin typeface="Calibri"/>
                <a:cs typeface="Calibri"/>
              </a:rPr>
              <a:t>ALTER TABLE Person ADD </a:t>
            </a:r>
            <a:r>
              <a:rPr lang="en-IN" sz="3200" spc="-10" dirty="0" err="1">
                <a:latin typeface="Calibri"/>
                <a:cs typeface="Calibri"/>
              </a:rPr>
              <a:t>weight_in_Kgs</a:t>
            </a:r>
            <a:r>
              <a:rPr lang="en-IN" sz="3200" spc="-10" dirty="0">
                <a:latin typeface="Calibri"/>
                <a:cs typeface="Calibri"/>
              </a:rPr>
              <a:t> </a:t>
            </a:r>
            <a:r>
              <a:rPr lang="en-IN" sz="3200" spc="-10" dirty="0" err="1">
                <a:latin typeface="Calibri"/>
                <a:cs typeface="Calibri"/>
              </a:rPr>
              <a:t>int</a:t>
            </a:r>
            <a:r>
              <a:rPr lang="en-IN" sz="3200" spc="-10" dirty="0">
                <a:latin typeface="Calibri"/>
                <a:cs typeface="Calibri"/>
              </a:rPr>
              <a:t>;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6276-12E8-4035-AD06-E3A18D02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9013" y="1143000"/>
            <a:ext cx="807465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spc="-15" dirty="0">
                <a:latin typeface="Calibri"/>
                <a:cs typeface="Calibri"/>
              </a:rPr>
              <a:t>To delete a column in an existing table: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>
                <a:latin typeface="Calibri"/>
                <a:cs typeface="Calibri"/>
              </a:rPr>
              <a:t>Syntax: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>
                <a:cs typeface="Calibri"/>
              </a:rPr>
              <a:t>ALTER TABLE </a:t>
            </a:r>
            <a:r>
              <a:rPr lang="en-IN" sz="3200" dirty="0" err="1">
                <a:cs typeface="Calibri"/>
              </a:rPr>
              <a:t>table_name</a:t>
            </a:r>
            <a:r>
              <a:rPr lang="en-IN" sz="3200" dirty="0">
                <a:cs typeface="Calibri"/>
              </a:rPr>
              <a:t> DROP COLUMN </a:t>
            </a:r>
            <a:r>
              <a:rPr lang="en-IN" sz="3200" dirty="0" err="1">
                <a:cs typeface="Calibri"/>
              </a:rPr>
              <a:t>column_name</a:t>
            </a:r>
            <a:r>
              <a:rPr lang="en-IN" sz="3200" dirty="0">
                <a:cs typeface="Calibri"/>
              </a:rPr>
              <a:t>;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>
                <a:latin typeface="Calibri"/>
                <a:cs typeface="Calibri"/>
              </a:rPr>
              <a:t>Example: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>
                <a:latin typeface="Calibri"/>
                <a:cs typeface="Calibri"/>
              </a:rPr>
              <a:t>ALTER TABLE Person DROP COLUMN </a:t>
            </a:r>
            <a:r>
              <a:rPr lang="en-IN" sz="3200" spc="-10" dirty="0" err="1">
                <a:cs typeface="Calibri"/>
              </a:rPr>
              <a:t>weight_in_Kgs</a:t>
            </a:r>
            <a:r>
              <a:rPr lang="en-IN" sz="3200" spc="-10" dirty="0"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AE0B-2310-495C-ADE5-C35B919E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200" y="1303759"/>
            <a:ext cx="772922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460"/>
              </a:lnSpc>
            </a:pPr>
            <a:r>
              <a:rPr lang="en-IN" sz="3200" dirty="0">
                <a:latin typeface="Calibri"/>
                <a:cs typeface="Calibri"/>
              </a:rPr>
              <a:t>To rename a column in an existing table:</a:t>
            </a:r>
          </a:p>
          <a:p>
            <a:pPr marL="12700" marR="5080" algn="just">
              <a:lnSpc>
                <a:spcPts val="3460"/>
              </a:lnSpc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>
                <a:latin typeface="Calibri"/>
                <a:cs typeface="Calibri"/>
              </a:rPr>
              <a:t>Syntax:</a:t>
            </a:r>
          </a:p>
          <a:p>
            <a:pPr marL="12700" marR="5080" algn="just">
              <a:lnSpc>
                <a:spcPts val="3460"/>
              </a:lnSpc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>
                <a:latin typeface="Calibri"/>
                <a:cs typeface="Calibri"/>
              </a:rPr>
              <a:t>ALTER TABLE </a:t>
            </a:r>
            <a:r>
              <a:rPr lang="en-IN" sz="3200" dirty="0" err="1">
                <a:latin typeface="Calibri"/>
                <a:cs typeface="Calibri"/>
              </a:rPr>
              <a:t>table_name</a:t>
            </a:r>
            <a:r>
              <a:rPr lang="en-IN" sz="3200" dirty="0">
                <a:latin typeface="Calibri"/>
                <a:cs typeface="Calibri"/>
              </a:rPr>
              <a:t> RENAME COLUMN </a:t>
            </a:r>
            <a:r>
              <a:rPr lang="en-IN" sz="3200" dirty="0" err="1">
                <a:latin typeface="Calibri"/>
                <a:cs typeface="Calibri"/>
              </a:rPr>
              <a:t>existing_column_name</a:t>
            </a: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>
                <a:latin typeface="Calibri"/>
                <a:cs typeface="Calibri"/>
              </a:rPr>
              <a:t>To </a:t>
            </a:r>
            <a:r>
              <a:rPr lang="en-IN" sz="3200" dirty="0" err="1">
                <a:latin typeface="Calibri"/>
                <a:cs typeface="Calibri"/>
              </a:rPr>
              <a:t>new_column_name</a:t>
            </a:r>
            <a:r>
              <a:rPr lang="en-IN" sz="3200" dirty="0">
                <a:latin typeface="Calibri"/>
                <a:cs typeface="Calibri"/>
              </a:rPr>
              <a:t>; </a:t>
            </a:r>
          </a:p>
          <a:p>
            <a:pPr marL="12700" marR="5080" algn="just">
              <a:lnSpc>
                <a:spcPts val="3460"/>
              </a:lnSpc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>
                <a:latin typeface="Calibri"/>
                <a:cs typeface="Calibri"/>
              </a:rPr>
              <a:t>Example:</a:t>
            </a:r>
          </a:p>
          <a:p>
            <a:pPr marL="12700" marR="5080" algn="just">
              <a:lnSpc>
                <a:spcPts val="3460"/>
              </a:lnSpc>
            </a:pPr>
            <a:r>
              <a:rPr lang="en-IN" sz="3200" dirty="0">
                <a:latin typeface="Calibri"/>
                <a:cs typeface="Calibri"/>
              </a:rPr>
              <a:t>ALTER TABLE Person RENAME COLUMN </a:t>
            </a:r>
            <a:r>
              <a:rPr lang="en-IN" sz="3200" spc="-10" dirty="0" err="1">
                <a:cs typeface="Calibri"/>
              </a:rPr>
              <a:t>weight_in_Kgs</a:t>
            </a:r>
            <a:r>
              <a:rPr lang="en-IN" sz="3200" spc="-10" dirty="0">
                <a:cs typeface="Calibri"/>
              </a:rPr>
              <a:t> TO </a:t>
            </a:r>
            <a:r>
              <a:rPr lang="en-IN" sz="3200" spc="-10" dirty="0" err="1">
                <a:cs typeface="Calibri"/>
              </a:rPr>
              <a:t>Wght_in_kgs</a:t>
            </a:r>
            <a:r>
              <a:rPr lang="en-IN" sz="3200" spc="-10" dirty="0">
                <a:cs typeface="Calibri"/>
              </a:rPr>
              <a:t>;</a:t>
            </a: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CAE10-766E-4A30-800F-F2CABC1B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348948" cy="1128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1133</Words>
  <Application>Microsoft Office PowerPoint</Application>
  <PresentationFormat>On-screen Show (4:3)</PresentationFormat>
  <Paragraphs>192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Data Definition Language </vt:lpstr>
      <vt:lpstr> Create Table Statement</vt:lpstr>
      <vt:lpstr> Syntax of Create Table Statement</vt:lpstr>
      <vt:lpstr> Create table using another table</vt:lpstr>
      <vt:lpstr>Example of creating table from another table:</vt:lpstr>
      <vt:lpstr>Alter Table Statement</vt:lpstr>
      <vt:lpstr>PowerPoint Presentation</vt:lpstr>
      <vt:lpstr>PowerPoint Presentation</vt:lpstr>
      <vt:lpstr>PowerPoint Presentation</vt:lpstr>
      <vt:lpstr>PowerPoint Presentation</vt:lpstr>
      <vt:lpstr>SQL CONSTAINTS</vt:lpstr>
      <vt:lpstr> CONSTRAINTS IN CREATE TABLE COMMAND – PRIMARY KEY</vt:lpstr>
      <vt:lpstr>PowerPoint Presentation</vt:lpstr>
      <vt:lpstr>PowerPoint Presentation</vt:lpstr>
      <vt:lpstr>PowerPoint Presentation</vt:lpstr>
      <vt:lpstr>PowerPoint Presentation</vt:lpstr>
      <vt:lpstr>UNIQUE CONSTRIANT</vt:lpstr>
      <vt:lpstr>PowerPoint Presentation</vt:lpstr>
      <vt:lpstr>PowerPoint Presentation</vt:lpstr>
      <vt:lpstr>PowerPoint Presentation</vt:lpstr>
      <vt:lpstr>PowerPoint Presentation</vt:lpstr>
      <vt:lpstr>NOT NULL CONSTRAINT</vt:lpstr>
      <vt:lpstr>PowerPoint Presentation</vt:lpstr>
      <vt:lpstr>FOREIGN KEY CONSTRAINT</vt:lpstr>
      <vt:lpstr>PowerPoint Presentation</vt:lpstr>
      <vt:lpstr>PowerPoint Presentation</vt:lpstr>
      <vt:lpstr>CHECK Constraint</vt:lpstr>
      <vt:lpstr>PowerPoint Presentation</vt:lpstr>
      <vt:lpstr>PowerPoint Presentation</vt:lpstr>
      <vt:lpstr>DEFAULT CONSTRAINT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Sandeep Kaur</cp:lastModifiedBy>
  <cp:revision>47</cp:revision>
  <dcterms:created xsi:type="dcterms:W3CDTF">2017-08-06T12:32:33Z</dcterms:created>
  <dcterms:modified xsi:type="dcterms:W3CDTF">2019-08-20T07:23:37Z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2017-08-06T00:00:00Z</vt:filetime>
  </property>
</Properties>
</file>