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9" r:id="rId5"/>
    <p:sldId id="263" r:id="rId6"/>
    <p:sldId id="265" r:id="rId7"/>
    <p:sldId id="266" r:id="rId8"/>
    <p:sldId id="257" r:id="rId9"/>
    <p:sldId id="270" r:id="rId10"/>
    <p:sldId id="258" r:id="rId11"/>
    <p:sldId id="259" r:id="rId12"/>
    <p:sldId id="260" r:id="rId13"/>
    <p:sldId id="261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4" r:id="rId24"/>
    <p:sldId id="280" r:id="rId25"/>
    <p:sldId id="281" r:id="rId26"/>
    <p:sldId id="285" r:id="rId27"/>
    <p:sldId id="282" r:id="rId28"/>
    <p:sldId id="283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C1AD85-3130-449C-B024-1E0BBEC73F22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Dependencies in DBMS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b="1" i="1" dirty="0"/>
              <a:t>R(A,B,C)</a:t>
            </a:r>
            <a:r>
              <a:rPr lang="en-US" dirty="0"/>
              <a:t> if </a:t>
            </a:r>
            <a:r>
              <a:rPr lang="en-US" b="1" i="1" dirty="0"/>
              <a:t>(A,B)-&gt;C </a:t>
            </a:r>
            <a:r>
              <a:rPr lang="en-US" dirty="0"/>
              <a:t>holds and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neither</a:t>
            </a:r>
            <a:r>
              <a:rPr lang="en-US" dirty="0"/>
              <a:t> </a:t>
            </a:r>
            <a:r>
              <a:rPr lang="en-US" b="1" i="1" dirty="0"/>
              <a:t>A-&gt;C</a:t>
            </a:r>
            <a:r>
              <a:rPr lang="en-US" dirty="0"/>
              <a:t> nor </a:t>
            </a:r>
            <a:r>
              <a:rPr lang="en-US" b="1" i="1" dirty="0"/>
              <a:t>B-&gt;C</a:t>
            </a:r>
            <a:r>
              <a:rPr lang="en-US" dirty="0"/>
              <a:t> holds then it s fully functionally dependent on </a:t>
            </a:r>
            <a:r>
              <a:rPr lang="en-US" b="1" i="1" dirty="0"/>
              <a:t>(A,B</a:t>
            </a:r>
            <a:r>
              <a:rPr lang="en-US" b="1" i="1" dirty="0" smtClean="0"/>
              <a:t>).</a:t>
            </a:r>
          </a:p>
          <a:p>
            <a:r>
              <a:rPr lang="en-US" dirty="0"/>
              <a:t>A functional dependency X → Y is a full functional dependency if removal of any attribute A from X means that the dependency does not hold any more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HU\Desktop\thumb553-Functional dependency-44215f6d6c2ed161fa6e0c2a0fc002ca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304800"/>
            <a:ext cx="8991600" cy="6553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example, in relation Supplier, different cities may have the same status. It may be possible that cities like Amritsar, </a:t>
            </a:r>
            <a:r>
              <a:rPr lang="en-US" dirty="0" err="1"/>
              <a:t>Jalandhar</a:t>
            </a:r>
            <a:r>
              <a:rPr lang="en-US" dirty="0"/>
              <a:t> may have the same status 10.</a:t>
            </a:r>
          </a:p>
          <a:p>
            <a:r>
              <a:rPr lang="en-US" dirty="0"/>
              <a:t>So, the City is not FD on Status.</a:t>
            </a:r>
          </a:p>
          <a:p>
            <a:r>
              <a:rPr lang="en-US" dirty="0"/>
              <a:t>But, the combination of </a:t>
            </a:r>
            <a:r>
              <a:rPr lang="en-US" dirty="0" err="1"/>
              <a:t>Sno</a:t>
            </a:r>
            <a:r>
              <a:rPr lang="en-US" dirty="0"/>
              <a:t>, Status can give only one corresponding City </a:t>
            </a:r>
            <a:r>
              <a:rPr lang="en-US" dirty="0" smtClean="0"/>
              <a:t>because “</a:t>
            </a:r>
            <a:r>
              <a:rPr lang="en-US" dirty="0" err="1" smtClean="0"/>
              <a:t>Sno</a:t>
            </a:r>
            <a:r>
              <a:rPr lang="en-US" dirty="0" smtClean="0"/>
              <a:t>” </a:t>
            </a:r>
            <a:r>
              <a:rPr lang="en-US" dirty="0"/>
              <a:t>is unique. Thus,</a:t>
            </a:r>
          </a:p>
          <a:p>
            <a:r>
              <a:rPr lang="en-US" dirty="0"/>
              <a:t>                                     (</a:t>
            </a:r>
            <a:r>
              <a:rPr lang="en-US" dirty="0" err="1"/>
              <a:t>Sno</a:t>
            </a:r>
            <a:r>
              <a:rPr lang="en-US" dirty="0"/>
              <a:t>, Status)  City</a:t>
            </a:r>
          </a:p>
          <a:p>
            <a:r>
              <a:rPr lang="en-US" dirty="0"/>
              <a:t>It means city is FD on composite attribute (</a:t>
            </a:r>
            <a:r>
              <a:rPr lang="en-US" dirty="0" err="1"/>
              <a:t>Sno</a:t>
            </a:r>
            <a:r>
              <a:rPr lang="en-US" dirty="0"/>
              <a:t>, Status) however City is not fully functional dependent on this composite attribute, which is explained below:</a:t>
            </a:r>
          </a:p>
          <a:p>
            <a:r>
              <a:rPr lang="en-US" dirty="0"/>
              <a:t>                                     </a:t>
            </a:r>
            <a:r>
              <a:rPr lang="en-US" u="sng" dirty="0"/>
              <a:t>(</a:t>
            </a:r>
            <a:r>
              <a:rPr lang="en-US" u="sng" dirty="0" err="1"/>
              <a:t>Sno</a:t>
            </a:r>
            <a:r>
              <a:rPr lang="en-US" u="sng" dirty="0"/>
              <a:t>, Status)</a:t>
            </a:r>
            <a:r>
              <a:rPr lang="en-US" dirty="0"/>
              <a:t>  </a:t>
            </a:r>
            <a:r>
              <a:rPr lang="en-US" u="sng" dirty="0"/>
              <a:t>City</a:t>
            </a:r>
            <a:endParaRPr lang="en-US" dirty="0"/>
          </a:p>
          <a:p>
            <a:r>
              <a:rPr lang="en-US" dirty="0"/>
              <a:t>                                              X               Y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Here Y is FD on X, but X has two proper subsets </a:t>
            </a:r>
            <a:r>
              <a:rPr lang="en-US" dirty="0" err="1"/>
              <a:t>Sno</a:t>
            </a:r>
            <a:r>
              <a:rPr lang="en-US" dirty="0"/>
              <a:t> and Status; city </a:t>
            </a:r>
            <a:r>
              <a:rPr lang="en-US" dirty="0" smtClean="0"/>
              <a:t>is </a:t>
            </a:r>
            <a:r>
              <a:rPr lang="en-US"/>
              <a:t>FD </a:t>
            </a:r>
            <a:r>
              <a:rPr lang="en-US" smtClean="0"/>
              <a:t>on </a:t>
            </a:r>
            <a:r>
              <a:rPr lang="en-US" dirty="0"/>
              <a:t>one proper subset </a:t>
            </a:r>
            <a:r>
              <a:rPr lang="en-US" dirty="0" smtClean="0"/>
              <a:t>of </a:t>
            </a:r>
            <a:r>
              <a:rPr lang="en-US" dirty="0"/>
              <a:t>X i.e. </a:t>
            </a:r>
            <a:r>
              <a:rPr lang="en-US" dirty="0" err="1"/>
              <a:t>Sno</a:t>
            </a:r>
            <a:endParaRPr lang="en-US" dirty="0"/>
          </a:p>
          <a:p>
            <a:r>
              <a:rPr lang="en-US" dirty="0"/>
              <a:t>                                        </a:t>
            </a:r>
            <a:r>
              <a:rPr lang="en-US" dirty="0" err="1"/>
              <a:t>Sno</a:t>
            </a:r>
            <a:r>
              <a:rPr lang="en-US" dirty="0"/>
              <a:t>  City</a:t>
            </a:r>
          </a:p>
          <a:p>
            <a:r>
              <a:rPr lang="en-US" dirty="0"/>
              <a:t>According to </a:t>
            </a:r>
            <a:r>
              <a:rPr lang="en-US" dirty="0" smtClean="0"/>
              <a:t>FFD definition,  </a:t>
            </a:r>
            <a:r>
              <a:rPr lang="en-US" dirty="0"/>
              <a:t>Y must not be FD </a:t>
            </a:r>
            <a:r>
              <a:rPr lang="en-US" dirty="0" smtClean="0"/>
              <a:t>on </a:t>
            </a:r>
            <a:r>
              <a:rPr lang="en-US" dirty="0"/>
              <a:t>any proper subset of X, but here City is FD in one subset </a:t>
            </a:r>
            <a:r>
              <a:rPr lang="en-US" dirty="0" smtClean="0"/>
              <a:t>of </a:t>
            </a:r>
            <a:r>
              <a:rPr lang="en-US" dirty="0"/>
              <a:t>X i.e. </a:t>
            </a:r>
            <a:r>
              <a:rPr lang="en-US" dirty="0" err="1"/>
              <a:t>Sno</a:t>
            </a:r>
            <a:r>
              <a:rPr lang="en-US" dirty="0"/>
              <a:t>, so City is not FFD on (</a:t>
            </a:r>
            <a:r>
              <a:rPr lang="en-US" dirty="0" err="1"/>
              <a:t>Sno</a:t>
            </a:r>
            <a:r>
              <a:rPr lang="en-US" dirty="0"/>
              <a:t>, Status)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/>
              <a:t>Consider another case of SP table:</a:t>
            </a:r>
          </a:p>
          <a:p>
            <a:r>
              <a:rPr lang="en-US" dirty="0"/>
              <a:t>Here, Qty is FD on combination of </a:t>
            </a:r>
            <a:r>
              <a:rPr lang="en-US" dirty="0" err="1" smtClean="0"/>
              <a:t>Sno</a:t>
            </a:r>
            <a:r>
              <a:rPr lang="en-US" dirty="0" smtClean="0"/>
              <a:t>, </a:t>
            </a:r>
            <a:r>
              <a:rPr lang="en-US" dirty="0" err="1"/>
              <a:t>Pno</a:t>
            </a:r>
            <a:r>
              <a:rPr lang="en-US" dirty="0"/>
              <a:t>.</a:t>
            </a:r>
          </a:p>
          <a:p>
            <a:r>
              <a:rPr lang="en-US" dirty="0"/>
              <a:t>                             </a:t>
            </a:r>
            <a:r>
              <a:rPr lang="en-US" u="sng" dirty="0"/>
              <a:t>(</a:t>
            </a:r>
            <a:r>
              <a:rPr lang="en-US" u="sng" dirty="0" err="1"/>
              <a:t>Sno</a:t>
            </a:r>
            <a:r>
              <a:rPr lang="en-US" u="sng" dirty="0"/>
              <a:t>, </a:t>
            </a:r>
            <a:r>
              <a:rPr lang="en-US" u="sng" dirty="0" err="1"/>
              <a:t>Pno</a:t>
            </a:r>
            <a:r>
              <a:rPr lang="en-US" u="sng" dirty="0"/>
              <a:t>) </a:t>
            </a:r>
            <a:r>
              <a:rPr lang="en-US" dirty="0"/>
              <a:t>         </a:t>
            </a:r>
            <a:r>
              <a:rPr lang="en-US" u="sng" dirty="0"/>
              <a:t>Qty</a:t>
            </a:r>
            <a:endParaRPr lang="en-US" dirty="0"/>
          </a:p>
          <a:p>
            <a:r>
              <a:rPr lang="en-US" dirty="0"/>
              <a:t>                                     X                    Y</a:t>
            </a:r>
          </a:p>
          <a:p>
            <a:r>
              <a:rPr lang="en-US" dirty="0"/>
              <a:t>Here, X has two proper subsets </a:t>
            </a:r>
            <a:r>
              <a:rPr lang="en-US" dirty="0" err="1"/>
              <a:t>Sno</a:t>
            </a:r>
            <a:r>
              <a:rPr lang="en-US" dirty="0"/>
              <a:t> and </a:t>
            </a:r>
            <a:r>
              <a:rPr lang="en-US" dirty="0" err="1" smtClean="0"/>
              <a:t>Pno</a:t>
            </a:r>
            <a:endParaRPr lang="en-US" dirty="0"/>
          </a:p>
          <a:p>
            <a:r>
              <a:rPr lang="en-US" dirty="0"/>
              <a:t>Qty is not FD on </a:t>
            </a:r>
            <a:r>
              <a:rPr lang="en-US" dirty="0" err="1"/>
              <a:t>Sno</a:t>
            </a:r>
            <a:r>
              <a:rPr lang="en-US" dirty="0"/>
              <a:t>, because one </a:t>
            </a:r>
            <a:r>
              <a:rPr lang="en-US" dirty="0" err="1" smtClean="0"/>
              <a:t>Sno</a:t>
            </a:r>
            <a:r>
              <a:rPr lang="en-US" dirty="0" smtClean="0"/>
              <a:t> </a:t>
            </a:r>
            <a:r>
              <a:rPr lang="en-US" dirty="0"/>
              <a:t>can supply </a:t>
            </a:r>
            <a:r>
              <a:rPr lang="en-US" dirty="0" smtClean="0"/>
              <a:t>more </a:t>
            </a:r>
            <a:r>
              <a:rPr lang="en-US" dirty="0"/>
              <a:t>than </a:t>
            </a:r>
            <a:r>
              <a:rPr lang="en-US" dirty="0" smtClean="0"/>
              <a:t>one </a:t>
            </a:r>
            <a:r>
              <a:rPr lang="en-US" dirty="0"/>
              <a:t>quantity.</a:t>
            </a:r>
          </a:p>
          <a:p>
            <a:r>
              <a:rPr lang="en-US" dirty="0"/>
              <a:t>Qty is also not FD on </a:t>
            </a:r>
            <a:r>
              <a:rPr lang="en-US" dirty="0" err="1"/>
              <a:t>Pno</a:t>
            </a:r>
            <a:r>
              <a:rPr lang="en-US" dirty="0"/>
              <a:t>, </a:t>
            </a:r>
            <a:r>
              <a:rPr lang="en-US" dirty="0" smtClean="0"/>
              <a:t>because one </a:t>
            </a:r>
            <a:r>
              <a:rPr lang="en-US" dirty="0" err="1" smtClean="0"/>
              <a:t>Pno</a:t>
            </a:r>
            <a:r>
              <a:rPr lang="en-US" dirty="0" smtClean="0"/>
              <a:t> </a:t>
            </a:r>
            <a:r>
              <a:rPr lang="en-US" dirty="0"/>
              <a:t>may be supplied many times by different suppliers with different </a:t>
            </a:r>
            <a:r>
              <a:rPr lang="en-US" dirty="0" smtClean="0"/>
              <a:t>or </a:t>
            </a:r>
            <a:r>
              <a:rPr lang="en-US" dirty="0"/>
              <a:t>same quantities.</a:t>
            </a:r>
          </a:p>
          <a:p>
            <a:r>
              <a:rPr lang="en-US" dirty="0"/>
              <a:t>So, Qty is FFD </a:t>
            </a:r>
            <a:r>
              <a:rPr lang="en-US" dirty="0" smtClean="0"/>
              <a:t>on </a:t>
            </a:r>
            <a:r>
              <a:rPr lang="en-US" dirty="0"/>
              <a:t>(</a:t>
            </a:r>
            <a:r>
              <a:rPr lang="en-US" dirty="0" err="1"/>
              <a:t>Sno</a:t>
            </a:r>
            <a:r>
              <a:rPr lang="en-US" dirty="0"/>
              <a:t>, </a:t>
            </a:r>
            <a:r>
              <a:rPr lang="en-US" dirty="0" err="1"/>
              <a:t>Pno</a:t>
            </a:r>
            <a:r>
              <a:rPr lang="en-US" dirty="0"/>
              <a:t>) 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Transitive Functional Dependency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 Transitive Functional Dependency is a functional dependency where the determinant and the determined both consists of non-key attributes. </a:t>
            </a:r>
          </a:p>
          <a:p>
            <a:r>
              <a:rPr lang="en-US" dirty="0" smtClean="0"/>
              <a:t>X</a:t>
            </a:r>
            <a:r>
              <a:rPr lang="en-IN" sz="2800" dirty="0" smtClean="0"/>
              <a:t>→ </a:t>
            </a:r>
            <a:r>
              <a:rPr lang="en-US" dirty="0" smtClean="0"/>
              <a:t>Y</a:t>
            </a:r>
          </a:p>
          <a:p>
            <a:r>
              <a:rPr lang="en-US" dirty="0" smtClean="0"/>
              <a:t>X non-prime attribute</a:t>
            </a:r>
          </a:p>
          <a:p>
            <a:r>
              <a:rPr lang="en-US" dirty="0" smtClean="0"/>
              <a:t>Y also non prime attribute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Trivial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400" b="1" dirty="0" smtClean="0"/>
              <a:t>Trivial:</a:t>
            </a:r>
            <a:r>
              <a:rPr lang="en-IN" sz="2400" dirty="0" smtClean="0"/>
              <a:t> If an FD X → Y holds where Y subset of X, then it is called a trivial FD. Trivial FDs  always hold.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400" b="1" dirty="0" smtClean="0"/>
              <a:t>Non-trivial:</a:t>
            </a:r>
            <a:r>
              <a:rPr lang="en-IN" sz="2400" dirty="0" smtClean="0"/>
              <a:t> If an FD X → Y holds where Y is not subset of X, then it is called non-trivial FD.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Armstrong’s Axiom Rules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Armstrong axioms consist of the following following rules: </a:t>
            </a:r>
          </a:p>
          <a:p>
            <a:r>
              <a:rPr lang="en-US" b="1" dirty="0" smtClean="0"/>
              <a:t>Primary rules</a:t>
            </a:r>
          </a:p>
          <a:p>
            <a:pPr lvl="1"/>
            <a:r>
              <a:rPr lang="en-US" b="1" dirty="0" smtClean="0"/>
              <a:t>Reflexivity</a:t>
            </a:r>
            <a:r>
              <a:rPr lang="en-US" dirty="0" smtClean="0"/>
              <a:t>: If Y ⊆ X, then X → Y. </a:t>
            </a:r>
          </a:p>
          <a:p>
            <a:pPr lvl="1"/>
            <a:r>
              <a:rPr lang="en-US" b="1" dirty="0" smtClean="0"/>
              <a:t>Augmentation</a:t>
            </a:r>
            <a:r>
              <a:rPr lang="en-US" dirty="0" smtClean="0"/>
              <a:t>: If X → Y , then XZ → YZ. </a:t>
            </a:r>
          </a:p>
          <a:p>
            <a:pPr lvl="1"/>
            <a:r>
              <a:rPr lang="en-US" b="1" dirty="0" smtClean="0"/>
              <a:t>Transitivity</a:t>
            </a:r>
            <a:r>
              <a:rPr lang="en-US" dirty="0" smtClean="0"/>
              <a:t>: If X → Y and Y → Z, then X → Z.</a:t>
            </a:r>
            <a:endParaRPr lang="e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Secondary rules</a:t>
            </a:r>
          </a:p>
          <a:p>
            <a:pPr lvl="1"/>
            <a:r>
              <a:rPr lang="en-US" b="1" dirty="0"/>
              <a:t>Union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If A holds B and A holds C, then A holds BC.</a:t>
            </a:r>
            <a:br>
              <a:rPr lang="en-US" dirty="0"/>
            </a:br>
            <a:r>
              <a:rPr lang="en-US" dirty="0"/>
              <a:t>    If{A → B} and {A → C}, then {A → BC</a:t>
            </a:r>
            <a:r>
              <a:rPr lang="en-US" dirty="0" smtClean="0"/>
              <a:t>}</a:t>
            </a:r>
          </a:p>
          <a:p>
            <a:pPr lvl="1"/>
            <a:r>
              <a:rPr lang="en-US" b="1" dirty="0"/>
              <a:t>Decomposition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If A holds BC and A holds B, then A holds C.</a:t>
            </a:r>
            <a:br>
              <a:rPr lang="en-US" dirty="0"/>
            </a:br>
            <a:r>
              <a:rPr lang="en-US" dirty="0"/>
              <a:t>    If{A → BC} and {A → B}, then {A → C</a:t>
            </a:r>
            <a:r>
              <a:rPr lang="en-US" dirty="0" smtClean="0"/>
              <a:t>}</a:t>
            </a:r>
          </a:p>
          <a:p>
            <a:pPr lvl="1"/>
            <a:r>
              <a:rPr lang="en-US" b="1" dirty="0"/>
              <a:t>Pseudo Transitivity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If A holds B and BC holds D, then AC holds D.</a:t>
            </a:r>
            <a:br>
              <a:rPr lang="en-US" dirty="0"/>
            </a:br>
            <a:r>
              <a:rPr lang="en-US" dirty="0"/>
              <a:t>    If{A → B} and {BC → D}, then {AC → D}</a:t>
            </a:r>
          </a:p>
        </p:txBody>
      </p:sp>
    </p:spTree>
    <p:extLst>
      <p:ext uri="{BB962C8B-B14F-4D97-AF65-F5344CB8AC3E}">
        <p14:creationId xmlns:p14="http://schemas.microsoft.com/office/powerpoint/2010/main" val="270921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relation E = (P, Q, R, S, T, U) having set of Functional Dependencies (FD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P → Q             P → R</a:t>
            </a:r>
            <a:br>
              <a:rPr lang="en-US" dirty="0"/>
            </a:br>
            <a:r>
              <a:rPr lang="en-US" dirty="0"/>
              <a:t>QR → S          Q → T</a:t>
            </a:r>
            <a:br>
              <a:rPr lang="en-US" dirty="0"/>
            </a:br>
            <a:r>
              <a:rPr lang="en-US" dirty="0"/>
              <a:t>QR → U          PR → </a:t>
            </a:r>
            <a:r>
              <a:rPr lang="en-US" dirty="0" smtClean="0"/>
              <a:t>U</a:t>
            </a:r>
          </a:p>
          <a:p>
            <a:pPr marL="0" indent="0">
              <a:buNone/>
            </a:pPr>
            <a:r>
              <a:rPr lang="en-US" b="1" dirty="0"/>
              <a:t>Calculate some members of </a:t>
            </a:r>
            <a:r>
              <a:rPr lang="en-US" b="1" dirty="0" smtClean="0"/>
              <a:t>Axioms as follows: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4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P → 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the above FD set, P → Q and Q → T</a:t>
            </a:r>
            <a:br>
              <a:rPr lang="en-US" dirty="0"/>
            </a:br>
            <a:r>
              <a:rPr lang="en-US" b="1" dirty="0"/>
              <a:t>So, Using Transitive Rule: If {A → B} and {B → C}, then {A → C}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∴ If P → Q and Q → T, then </a:t>
            </a:r>
            <a:r>
              <a:rPr lang="en-US" b="1" dirty="0"/>
              <a:t>P → T.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 →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dependency occurs in a database when information stored in the same database table uniquely determines other information stored in the same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 PR → 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the above FD set, P → Q</a:t>
            </a:r>
            <a:br>
              <a:rPr lang="en-US" dirty="0"/>
            </a:br>
            <a:r>
              <a:rPr lang="en-US" dirty="0"/>
              <a:t>As, QR → S</a:t>
            </a:r>
            <a:br>
              <a:rPr lang="en-US" dirty="0"/>
            </a:br>
            <a:r>
              <a:rPr lang="en-US" b="1" dirty="0"/>
              <a:t>So, Using Pseudo Transitivity Rule: If{A → B} and {BC → D}, then {AC → D}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∴ If P → Q and QR → S, </a:t>
            </a:r>
            <a:r>
              <a:rPr lang="en-US" b="1" dirty="0"/>
              <a:t>then PR → S.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PR →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 QR → SU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above FD set, QR → S and QR → U</a:t>
            </a:r>
            <a:br>
              <a:rPr lang="en-US" dirty="0"/>
            </a:br>
            <a:r>
              <a:rPr lang="en-US" b="1" dirty="0"/>
              <a:t>So, Using Union Rule: If{A → B} and {A → C}, then {A → BC}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∴ If QR → S and QR → U, </a:t>
            </a:r>
            <a:r>
              <a:rPr lang="en-US" b="1" dirty="0"/>
              <a:t>then QR → SU.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QR → 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98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 PR → SU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So, Using </a:t>
            </a:r>
            <a:r>
              <a:rPr lang="en-US" b="1" dirty="0" smtClean="0"/>
              <a:t>Union Rule</a:t>
            </a:r>
            <a:r>
              <a:rPr lang="en-US" b="1" dirty="0"/>
              <a:t>: If{A → B} and </a:t>
            </a:r>
            <a:r>
              <a:rPr lang="en-US" b="1" dirty="0" smtClean="0"/>
              <a:t>{</a:t>
            </a:r>
            <a:r>
              <a:rPr lang="en-US" b="1" dirty="0"/>
              <a:t>A</a:t>
            </a:r>
            <a:r>
              <a:rPr lang="en-US" b="1" dirty="0" smtClean="0"/>
              <a:t> </a:t>
            </a:r>
            <a:r>
              <a:rPr lang="en-US" b="1" dirty="0"/>
              <a:t>→ </a:t>
            </a:r>
            <a:r>
              <a:rPr lang="en-US" b="1" dirty="0" smtClean="0"/>
              <a:t>C}, </a:t>
            </a:r>
            <a:r>
              <a:rPr lang="en-US" b="1" dirty="0"/>
              <a:t>then {</a:t>
            </a:r>
            <a:r>
              <a:rPr lang="en-US" b="1" dirty="0" smtClean="0"/>
              <a:t>A </a:t>
            </a:r>
            <a:r>
              <a:rPr lang="en-US" b="1" dirty="0"/>
              <a:t>→ </a:t>
            </a:r>
            <a:r>
              <a:rPr lang="en-US" b="1" dirty="0" smtClean="0"/>
              <a:t>BC}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∴ If PR → S and PR → U, </a:t>
            </a:r>
            <a:r>
              <a:rPr lang="en-US" b="1" dirty="0"/>
              <a:t>then PR → SU.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PR → 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05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to check whether an FD can be derived from a given FD set</a:t>
            </a:r>
            <a:r>
              <a:rPr lang="en-US" b="1" dirty="0" smtClean="0"/>
              <a:t>?</a:t>
            </a:r>
          </a:p>
          <a:p>
            <a:pPr fontAlgn="base"/>
            <a:r>
              <a:rPr lang="en-US" dirty="0"/>
              <a:t>To check whether an FD A-&gt;B can be derived from an FD set F,</a:t>
            </a:r>
          </a:p>
          <a:p>
            <a:pPr lvl="1" fontAlgn="base"/>
            <a:r>
              <a:rPr lang="en-US" dirty="0"/>
              <a:t>Find (A)+ using FD set F.</a:t>
            </a:r>
          </a:p>
          <a:p>
            <a:pPr lvl="1" fontAlgn="base"/>
            <a:r>
              <a:rPr lang="en-US" dirty="0"/>
              <a:t>If B is subset of (A)+, then A-&gt;B is true else not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17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In a schema with attributes A, B, C, D and E following set of functional dependencies are given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{A -&gt; B, A -&gt; C, CD -&gt; E, B -&gt; D, E -&gt; A}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Which of the following functional dependencies is NOT implied by the above set</a:t>
            </a:r>
            <a:r>
              <a:rPr lang="en-US" b="1" dirty="0" smtClean="0"/>
              <a:t>?</a:t>
            </a:r>
          </a:p>
          <a:p>
            <a:r>
              <a:rPr lang="en-US" dirty="0"/>
              <a:t>A. CD -&gt; AC</a:t>
            </a:r>
            <a:br>
              <a:rPr lang="en-US" dirty="0"/>
            </a:br>
            <a:r>
              <a:rPr lang="en-US" dirty="0"/>
              <a:t>B. BD -&gt; CD</a:t>
            </a:r>
            <a:br>
              <a:rPr lang="en-US" dirty="0"/>
            </a:br>
            <a:r>
              <a:rPr lang="en-US" dirty="0"/>
              <a:t>C. BC -&gt; CD</a:t>
            </a:r>
            <a:br>
              <a:rPr lang="en-US" dirty="0"/>
            </a:br>
            <a:r>
              <a:rPr lang="en-US" dirty="0"/>
              <a:t>D. AC -&gt; BC</a:t>
            </a:r>
          </a:p>
        </p:txBody>
      </p:sp>
    </p:spTree>
    <p:extLst>
      <p:ext uri="{BB962C8B-B14F-4D97-AF65-F5344CB8AC3E}">
        <p14:creationId xmlns:p14="http://schemas.microsoft.com/office/powerpoint/2010/main" val="3964804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Answer:</a:t>
            </a:r>
            <a:r>
              <a:rPr lang="en-US" dirty="0"/>
              <a:t> Using FD set given in question,</a:t>
            </a:r>
            <a:br>
              <a:rPr lang="en-US" dirty="0"/>
            </a:br>
            <a:r>
              <a:rPr lang="en-US" dirty="0"/>
              <a:t>(CD)+ = {CDEAB} which means CD -&gt; AC also holds true.</a:t>
            </a:r>
            <a:br>
              <a:rPr lang="en-US" dirty="0"/>
            </a:br>
            <a:r>
              <a:rPr lang="en-US" dirty="0"/>
              <a:t>(BD)+ = {BD} which means BD -&gt; CD can’t hold true. So this FD is no implied in FD set. So (B) is the required option.</a:t>
            </a:r>
            <a:br>
              <a:rPr lang="en-US" dirty="0"/>
            </a:br>
            <a:r>
              <a:rPr lang="en-US" dirty="0"/>
              <a:t>Others can be checked in the same way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(BC)+ ={B,C,D,E,A} </a:t>
            </a:r>
            <a:r>
              <a:rPr lang="en-US" dirty="0"/>
              <a:t>which means </a:t>
            </a:r>
            <a:r>
              <a:rPr lang="en-US" dirty="0" smtClean="0"/>
              <a:t>BC </a:t>
            </a:r>
            <a:r>
              <a:rPr lang="en-US" dirty="0"/>
              <a:t>-&gt; </a:t>
            </a:r>
            <a:r>
              <a:rPr lang="en-US" dirty="0" smtClean="0"/>
              <a:t>CD </a:t>
            </a:r>
            <a:r>
              <a:rPr lang="en-US" dirty="0"/>
              <a:t>also holds 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(AC)+ ={A,C,B,D,E} </a:t>
            </a:r>
            <a:r>
              <a:rPr lang="en-US" dirty="0"/>
              <a:t>which means </a:t>
            </a:r>
            <a:r>
              <a:rPr lang="en-US" dirty="0" smtClean="0"/>
              <a:t>AC </a:t>
            </a:r>
            <a:r>
              <a:rPr lang="en-US" dirty="0"/>
              <a:t>-&gt; </a:t>
            </a:r>
            <a:r>
              <a:rPr lang="en-US" dirty="0" smtClean="0"/>
              <a:t>BC </a:t>
            </a:r>
            <a:r>
              <a:rPr lang="en-US" dirty="0"/>
              <a:t>also holds true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87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to find Candidate Keys and Super Keys using </a:t>
            </a:r>
            <a:r>
              <a:rPr lang="en-US" b="1" dirty="0" smtClean="0"/>
              <a:t>Attribute Closure?</a:t>
            </a:r>
          </a:p>
          <a:p>
            <a:pPr fontAlgn="base"/>
            <a:r>
              <a:rPr lang="en-US" dirty="0"/>
              <a:t>If attribute closure of an attribute set contains all attributes of relation, the attribute set will be super key of the relation.</a:t>
            </a:r>
          </a:p>
          <a:p>
            <a:pPr fontAlgn="base"/>
            <a:r>
              <a:rPr lang="en-US" dirty="0"/>
              <a:t>If no subset of this attribute set can functionally determine all attributes of the relation, the set will be candidate key as well. </a:t>
            </a:r>
          </a:p>
          <a:p>
            <a:r>
              <a:rPr lang="en-US" b="1" i="1" dirty="0" smtClean="0"/>
              <a:t>Note: Candidate key is the minimal super key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48917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Consider the relation scheme R = {E, F, G, H, I, J, K, L, M, </a:t>
            </a:r>
            <a:r>
              <a:rPr lang="en-US" b="1" dirty="0" smtClean="0"/>
              <a:t>N} </a:t>
            </a:r>
            <a:r>
              <a:rPr lang="en-US" b="1" dirty="0"/>
              <a:t>and the set of functional dependencies {{E, F} -&gt; {G}, {F} -&gt; {I, J}, {E, H} -&gt; {K, L}, K -&gt; {M}, L -&gt; {N} on R. What is the </a:t>
            </a:r>
            <a:r>
              <a:rPr lang="en-US" b="1" dirty="0" smtClean="0"/>
              <a:t>candidate </a:t>
            </a:r>
            <a:r>
              <a:rPr lang="en-US" b="1" dirty="0" smtClean="0"/>
              <a:t>key </a:t>
            </a:r>
            <a:r>
              <a:rPr lang="en-US" b="1" dirty="0"/>
              <a:t>for R? </a:t>
            </a:r>
            <a:endParaRPr lang="en-US" b="1" dirty="0" smtClean="0"/>
          </a:p>
          <a:p>
            <a:r>
              <a:rPr lang="en-US" dirty="0"/>
              <a:t>A. {E, F}</a:t>
            </a:r>
            <a:br>
              <a:rPr lang="en-US" dirty="0"/>
            </a:br>
            <a:r>
              <a:rPr lang="en-US" dirty="0"/>
              <a:t>B. {E, F, H}</a:t>
            </a:r>
            <a:br>
              <a:rPr lang="en-US" dirty="0"/>
            </a:br>
            <a:r>
              <a:rPr lang="en-US" dirty="0"/>
              <a:t>C. {E, F, H, K, L}</a:t>
            </a:r>
            <a:br>
              <a:rPr lang="en-US" dirty="0"/>
            </a:br>
            <a:r>
              <a:rPr lang="en-US" dirty="0"/>
              <a:t>D. {E}</a:t>
            </a:r>
          </a:p>
        </p:txBody>
      </p:sp>
    </p:spTree>
    <p:extLst>
      <p:ext uri="{BB962C8B-B14F-4D97-AF65-F5344CB8AC3E}">
        <p14:creationId xmlns:p14="http://schemas.microsoft.com/office/powerpoint/2010/main" val="1918162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attribute closure of all given options, we get:</a:t>
            </a:r>
            <a:br>
              <a:rPr lang="en-US" dirty="0"/>
            </a:br>
            <a:r>
              <a:rPr lang="en-US" dirty="0"/>
              <a:t>{E,F}+ = {EFGIJ}</a:t>
            </a:r>
            <a:br>
              <a:rPr lang="en-US" dirty="0"/>
            </a:br>
            <a:r>
              <a:rPr lang="en-US" dirty="0"/>
              <a:t>{E,F,H}+ = {EFHGIJKLMN}</a:t>
            </a:r>
            <a:br>
              <a:rPr lang="en-US" dirty="0"/>
            </a:br>
            <a:r>
              <a:rPr lang="en-US" dirty="0"/>
              <a:t>{E,F,H,K,L}+ = </a:t>
            </a:r>
            <a:r>
              <a:rPr lang="en-US" dirty="0" smtClean="0"/>
              <a:t>{EFHGIJKLMN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{E}+ = {E}</a:t>
            </a:r>
            <a:br>
              <a:rPr lang="en-US" dirty="0"/>
            </a:br>
            <a:r>
              <a:rPr lang="en-US" dirty="0"/>
              <a:t>{EFH}+ and {EFHKL}+ results in set of all attributes, but EFH is minimal. So it will be candidate key. So correct option is (B).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1173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Consider a relation scheme R = (A, B, C, D, E, H) on which the following functional dependencies hold: {A–&gt;B, BC–&gt; D, E–&gt;C, D–&gt;A}. What are the candidate keys of R</a:t>
            </a:r>
            <a:r>
              <a:rPr lang="en-US" b="1" dirty="0" smtClean="0"/>
              <a:t>?</a:t>
            </a:r>
          </a:p>
          <a:p>
            <a:r>
              <a:rPr lang="en-US" dirty="0"/>
              <a:t>(a) AE, BE</a:t>
            </a:r>
            <a:br>
              <a:rPr lang="en-US" dirty="0"/>
            </a:br>
            <a:r>
              <a:rPr lang="en-US" dirty="0"/>
              <a:t>(b) AE, BE, DE</a:t>
            </a:r>
            <a:br>
              <a:rPr lang="en-US" dirty="0"/>
            </a:br>
            <a:r>
              <a:rPr lang="en-US" dirty="0"/>
              <a:t>(c) AEH, BEH, BCH</a:t>
            </a:r>
            <a:br>
              <a:rPr lang="en-US" dirty="0"/>
            </a:br>
            <a:r>
              <a:rPr lang="en-US" dirty="0"/>
              <a:t>(d) AEH, BEH, DEH</a:t>
            </a:r>
          </a:p>
        </p:txBody>
      </p:sp>
    </p:spTree>
    <p:extLst>
      <p:ext uri="{BB962C8B-B14F-4D97-AF65-F5344CB8AC3E}">
        <p14:creationId xmlns:p14="http://schemas.microsoft.com/office/powerpoint/2010/main" val="413740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functional dependency is defined as a constraint between two sets of attributes in a relation from a database.</a:t>
            </a:r>
          </a:p>
          <a:p>
            <a:pPr algn="just"/>
            <a:r>
              <a:rPr lang="en-US" dirty="0" smtClean="0"/>
              <a:t>Given a relation </a:t>
            </a:r>
            <a:r>
              <a:rPr lang="en-US" i="1" dirty="0" smtClean="0"/>
              <a:t>R</a:t>
            </a:r>
            <a:r>
              <a:rPr lang="en-US" dirty="0" smtClean="0"/>
              <a:t>, a set of attributes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R</a:t>
            </a:r>
            <a:r>
              <a:rPr lang="en-US" dirty="0" smtClean="0"/>
              <a:t> is said to </a:t>
            </a:r>
            <a:r>
              <a:rPr lang="en-US" b="1" dirty="0" smtClean="0"/>
              <a:t>functionally determine</a:t>
            </a:r>
            <a:r>
              <a:rPr lang="en-US" dirty="0" smtClean="0"/>
              <a:t> another attribute </a:t>
            </a:r>
            <a:r>
              <a:rPr lang="en-US" i="1" dirty="0" smtClean="0"/>
              <a:t>Y</a:t>
            </a:r>
            <a:r>
              <a:rPr lang="en-US" dirty="0" smtClean="0"/>
              <a:t>, also in </a:t>
            </a:r>
            <a:r>
              <a:rPr lang="en-US" i="1" dirty="0" smtClean="0"/>
              <a:t>R</a:t>
            </a:r>
            <a:r>
              <a:rPr lang="en-US" dirty="0" smtClean="0"/>
              <a:t>, (written </a:t>
            </a:r>
            <a:r>
              <a:rPr lang="en-US" i="1" dirty="0" smtClean="0"/>
              <a:t>X</a:t>
            </a:r>
            <a:r>
              <a:rPr lang="en-US" dirty="0" smtClean="0"/>
              <a:t> → </a:t>
            </a:r>
            <a:r>
              <a:rPr lang="en-US" i="1" dirty="0" smtClean="0"/>
              <a:t>Y</a:t>
            </a:r>
            <a:r>
              <a:rPr lang="en-US" dirty="0" smtClean="0"/>
              <a:t>) if and only if</a:t>
            </a:r>
            <a:r>
              <a:rPr lang="en-US" dirty="0"/>
              <a:t> </a:t>
            </a:r>
            <a:r>
              <a:rPr lang="en-US" dirty="0" smtClean="0"/>
              <a:t>each </a:t>
            </a:r>
            <a:r>
              <a:rPr lang="en-US" i="1" dirty="0" smtClean="0"/>
              <a:t>X</a:t>
            </a:r>
            <a:r>
              <a:rPr lang="en-US" dirty="0" smtClean="0"/>
              <a:t> value is associated with at most one </a:t>
            </a:r>
            <a:r>
              <a:rPr lang="en-US" i="1" dirty="0" smtClean="0"/>
              <a:t>Y</a:t>
            </a:r>
            <a:r>
              <a:rPr lang="en-US" dirty="0" smtClean="0"/>
              <a:t> value.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Answer:</a:t>
            </a:r>
            <a:r>
              <a:rPr lang="en-US" dirty="0"/>
              <a:t> (AE)+ = {ABECD} which is not set of all attributes. So AE is not a candidate key. Hence option A and B are wrong.</a:t>
            </a:r>
            <a:br>
              <a:rPr lang="en-US" dirty="0"/>
            </a:br>
            <a:r>
              <a:rPr lang="en-US" dirty="0"/>
              <a:t>(AEH)+ = {ABCDEH}</a:t>
            </a:r>
            <a:br>
              <a:rPr lang="en-US" dirty="0"/>
            </a:br>
            <a:r>
              <a:rPr lang="en-US" dirty="0"/>
              <a:t>(BEH)+ = {BEHCDA}</a:t>
            </a:r>
            <a:br>
              <a:rPr lang="en-US" dirty="0"/>
            </a:br>
            <a:r>
              <a:rPr lang="en-US" dirty="0"/>
              <a:t>(BCH)+ = {BCHDA} which is not set of all attributes. So BCH is not a candidate key. Hence option C is wrong.</a:t>
            </a:r>
            <a:br>
              <a:rPr lang="en-US" dirty="0"/>
            </a:br>
            <a:r>
              <a:rPr lang="en-US" dirty="0"/>
              <a:t>So correct answer is D.</a:t>
            </a:r>
          </a:p>
        </p:txBody>
      </p:sp>
    </p:spTree>
    <p:extLst>
      <p:ext uri="{BB962C8B-B14F-4D97-AF65-F5344CB8AC3E}">
        <p14:creationId xmlns:p14="http://schemas.microsoft.com/office/powerpoint/2010/main" val="10236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71600"/>
            <a:ext cx="7848600" cy="47545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An attribute is </a:t>
            </a:r>
            <a:r>
              <a:rPr lang="en-IN" i="1" dirty="0" smtClean="0"/>
              <a:t>functionally dependent </a:t>
            </a:r>
            <a:r>
              <a:rPr lang="en-IN" dirty="0" smtClean="0"/>
              <a:t>on another if we can use the value of one attribute to determine the value of another. </a:t>
            </a:r>
            <a:endParaRPr lang="en-IN" sz="2800" dirty="0" smtClean="0"/>
          </a:p>
          <a:p>
            <a:pPr algn="just"/>
            <a:r>
              <a:rPr lang="en-IN" dirty="0" smtClean="0"/>
              <a:t>We use the arrow symbol → to indicate a functional dependency. X → Y is read </a:t>
            </a:r>
            <a:r>
              <a:rPr lang="en-IN" i="1" dirty="0" smtClean="0"/>
              <a:t>X functionally determines Y</a:t>
            </a:r>
          </a:p>
          <a:p>
            <a:pPr algn="just"/>
            <a:r>
              <a:rPr lang="en-US" i="1" dirty="0" smtClean="0"/>
              <a:t>X</a:t>
            </a:r>
            <a:r>
              <a:rPr lang="en-US" dirty="0" smtClean="0"/>
              <a:t> is the </a:t>
            </a:r>
            <a:r>
              <a:rPr lang="en-US" i="1" dirty="0" smtClean="0"/>
              <a:t>determinant set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is the </a:t>
            </a:r>
            <a:r>
              <a:rPr lang="en-US" i="1" dirty="0" smtClean="0"/>
              <a:t>dependent attribute</a:t>
            </a:r>
            <a:r>
              <a:rPr lang="en-US" dirty="0" smtClean="0"/>
              <a:t>. Thus, given a </a:t>
            </a:r>
            <a:r>
              <a:rPr lang="en-US" dirty="0" err="1" smtClean="0"/>
              <a:t>tuple</a:t>
            </a:r>
            <a:r>
              <a:rPr lang="en-US" dirty="0" smtClean="0"/>
              <a:t> and the values of the attributes in </a:t>
            </a:r>
            <a:r>
              <a:rPr lang="en-US" i="1" dirty="0" smtClean="0"/>
              <a:t>X</a:t>
            </a:r>
            <a:r>
              <a:rPr lang="en-US" dirty="0" smtClean="0"/>
              <a:t>, one can determine the corresponding value of the </a:t>
            </a:r>
            <a:r>
              <a:rPr lang="en-US" i="1" dirty="0" smtClean="0"/>
              <a:t>Y</a:t>
            </a:r>
            <a:r>
              <a:rPr lang="en-US" dirty="0" smtClean="0"/>
              <a:t> attribute.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US" dirty="0"/>
          </a:p>
        </p:txBody>
      </p:sp>
      <p:pic>
        <p:nvPicPr>
          <p:cNvPr id="2050" name="Picture 2" descr="C:\Users\ASHU\Desktop\Untitled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80626" y="2138878"/>
            <a:ext cx="6782747" cy="39820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Functional Dependence (FD)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5" t="36008" r="33812" b="20335"/>
          <a:stretch/>
        </p:blipFill>
        <p:spPr bwMode="auto">
          <a:xfrm>
            <a:off x="1433181" y="1752601"/>
            <a:ext cx="5513549" cy="370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Functional Dependence (FD)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2" t="35770" r="24624" b="22568"/>
          <a:stretch/>
        </p:blipFill>
        <p:spPr bwMode="auto">
          <a:xfrm>
            <a:off x="685800" y="2286000"/>
            <a:ext cx="764927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fontAlgn="base"/>
            <a:endParaRPr lang="en-US" b="1" dirty="0" smtClean="0"/>
          </a:p>
          <a:p>
            <a:pPr algn="just" fontAlgn="base"/>
            <a:r>
              <a:rPr lang="en-US" sz="3400" dirty="0" smtClean="0"/>
              <a:t>In </a:t>
            </a:r>
            <a:r>
              <a:rPr lang="en-US" sz="3400" dirty="0"/>
              <a:t>a relation </a:t>
            </a:r>
            <a:r>
              <a:rPr lang="en-US" sz="3400" b="1" i="1" dirty="0"/>
              <a:t>R(A,B,C,D)</a:t>
            </a:r>
            <a:r>
              <a:rPr lang="en-US" sz="3400" dirty="0"/>
              <a:t> if the key is </a:t>
            </a:r>
            <a:r>
              <a:rPr lang="en-US" sz="3400" b="1" i="1" dirty="0"/>
              <a:t>(A,B) </a:t>
            </a:r>
            <a:r>
              <a:rPr lang="en-US" sz="3400" dirty="0" smtClean="0"/>
              <a:t>and</a:t>
            </a:r>
          </a:p>
          <a:p>
            <a:pPr algn="just" fontAlgn="base">
              <a:buNone/>
            </a:pPr>
            <a:r>
              <a:rPr lang="en-US" sz="3400" dirty="0"/>
              <a:t> </a:t>
            </a:r>
            <a:r>
              <a:rPr lang="en-US" sz="3400" dirty="0" smtClean="0"/>
              <a:t>   </a:t>
            </a:r>
            <a:r>
              <a:rPr lang="en-US" sz="3400" dirty="0"/>
              <a:t> </a:t>
            </a:r>
            <a:r>
              <a:rPr lang="en-US" sz="3400" b="1" i="1" dirty="0" smtClean="0"/>
              <a:t>(</a:t>
            </a:r>
            <a:r>
              <a:rPr lang="en-US" sz="3400" b="1" i="1" dirty="0"/>
              <a:t>A,B)-&gt;(C,D) </a:t>
            </a:r>
            <a:r>
              <a:rPr lang="en-US" sz="3400" dirty="0"/>
              <a:t>holds, also </a:t>
            </a:r>
            <a:r>
              <a:rPr lang="en-US" sz="3400" b="1" i="1" dirty="0"/>
              <a:t>(A)-&gt;(C)</a:t>
            </a:r>
            <a:r>
              <a:rPr lang="en-US" sz="3400" dirty="0"/>
              <a:t> also holds, </a:t>
            </a:r>
            <a:r>
              <a:rPr lang="en-US" sz="3400" b="1" i="1" dirty="0"/>
              <a:t>C</a:t>
            </a:r>
            <a:r>
              <a:rPr lang="en-US" sz="3400" dirty="0"/>
              <a:t> is said to be partially dependent on </a:t>
            </a:r>
            <a:r>
              <a:rPr lang="en-US" sz="3400" b="1" i="1" dirty="0"/>
              <a:t>(A,B</a:t>
            </a:r>
            <a:r>
              <a:rPr lang="en-US" sz="3400" b="1" i="1" dirty="0" smtClean="0"/>
              <a:t>)</a:t>
            </a:r>
          </a:p>
          <a:p>
            <a:pPr fontAlgn="base"/>
            <a:r>
              <a:rPr lang="en-US" sz="3400" b="1" dirty="0" smtClean="0"/>
              <a:t>Partial </a:t>
            </a:r>
            <a:r>
              <a:rPr lang="en-US" sz="3400" b="1" dirty="0"/>
              <a:t>Functional Dependency</a:t>
            </a:r>
            <a:r>
              <a:rPr lang="en-US" sz="3400" dirty="0"/>
              <a:t> occurs only in relation with composite keys. Partial functional dependency occurs when one or more non key attribute are depending on a part of the primary key.</a:t>
            </a:r>
          </a:p>
          <a:p>
            <a:endParaRPr lang="en-US" sz="3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Table: </a:t>
            </a:r>
            <a:r>
              <a:rPr lang="en-US" dirty="0" err="1" smtClean="0"/>
              <a:t>Stud_id</a:t>
            </a:r>
            <a:r>
              <a:rPr lang="en-US" dirty="0" smtClean="0"/>
              <a:t>, </a:t>
            </a:r>
            <a:r>
              <a:rPr lang="en-US" dirty="0" err="1" smtClean="0"/>
              <a:t>Course_id</a:t>
            </a:r>
            <a:r>
              <a:rPr lang="en-US" dirty="0" smtClean="0"/>
              <a:t>, </a:t>
            </a:r>
            <a:r>
              <a:rPr lang="en-US" dirty="0" err="1" smtClean="0"/>
              <a:t>Stud_name</a:t>
            </a:r>
            <a:r>
              <a:rPr lang="en-US" dirty="0" smtClean="0"/>
              <a:t>, </a:t>
            </a:r>
            <a:r>
              <a:rPr lang="en-US" dirty="0" err="1" smtClean="0"/>
              <a:t>Course_Name</a:t>
            </a:r>
            <a:endParaRPr lang="en-US" dirty="0" smtClean="0"/>
          </a:p>
          <a:p>
            <a:pPr fontAlgn="base"/>
            <a:r>
              <a:rPr lang="en-US" dirty="0" smtClean="0"/>
              <a:t>Where: Primary Key = </a:t>
            </a:r>
            <a:r>
              <a:rPr lang="en-US" dirty="0" err="1" smtClean="0"/>
              <a:t>Stud_id</a:t>
            </a:r>
            <a:r>
              <a:rPr lang="en-US" dirty="0" smtClean="0"/>
              <a:t> + </a:t>
            </a:r>
            <a:r>
              <a:rPr lang="en-US" dirty="0" err="1" smtClean="0"/>
              <a:t>Course_id</a:t>
            </a:r>
            <a:endParaRPr lang="en-US" dirty="0" smtClean="0"/>
          </a:p>
          <a:p>
            <a:pPr fontAlgn="base"/>
            <a:r>
              <a:rPr lang="en-US" dirty="0" smtClean="0"/>
              <a:t>Then: To determine name of student we use only </a:t>
            </a:r>
            <a:r>
              <a:rPr lang="en-US" dirty="0" err="1" smtClean="0"/>
              <a:t>Stud_id</a:t>
            </a:r>
            <a:r>
              <a:rPr lang="en-US" dirty="0" smtClean="0"/>
              <a:t>, which is part of primary key.</a:t>
            </a:r>
          </a:p>
          <a:p>
            <a:pPr fontAlgn="base"/>
            <a:r>
              <a:rPr lang="en-US" dirty="0" smtClean="0"/>
              <a:t>{</a:t>
            </a:r>
            <a:r>
              <a:rPr lang="en-US" dirty="0" err="1" smtClean="0"/>
              <a:t>Stud_id</a:t>
            </a:r>
            <a:r>
              <a:rPr lang="en-US" dirty="0" smtClean="0"/>
              <a:t>} -&gt; {</a:t>
            </a:r>
            <a:r>
              <a:rPr lang="en-US" dirty="0" err="1" smtClean="0"/>
              <a:t>Stud_Name</a:t>
            </a:r>
            <a:r>
              <a:rPr lang="en-US" dirty="0" smtClean="0"/>
              <a:t>}</a:t>
            </a:r>
          </a:p>
          <a:p>
            <a:pPr fontAlgn="base"/>
            <a:r>
              <a:rPr lang="en-US" b="1" dirty="0" err="1" smtClean="0"/>
              <a:t>Hence,Stud_name</a:t>
            </a:r>
            <a:r>
              <a:rPr lang="en-US" b="1" dirty="0" smtClean="0"/>
              <a:t> is partially dependent on </a:t>
            </a:r>
            <a:r>
              <a:rPr lang="en-US" b="1" dirty="0" err="1" smtClean="0"/>
              <a:t>Stud_id</a:t>
            </a:r>
            <a:r>
              <a:rPr lang="en-US" b="1" dirty="0" smtClean="0"/>
              <a:t>. This is called partial dependency.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203</TotalTime>
  <Words>734</Words>
  <Application>Microsoft Office PowerPoint</Application>
  <PresentationFormat>On-screen Show (4:3)</PresentationFormat>
  <Paragraphs>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Constantia</vt:lpstr>
      <vt:lpstr>Times New Roman</vt:lpstr>
      <vt:lpstr>Wingdings 2</vt:lpstr>
      <vt:lpstr>Flow</vt:lpstr>
      <vt:lpstr>Dependencies in DBMS</vt:lpstr>
      <vt:lpstr>Dependency</vt:lpstr>
      <vt:lpstr>Functional Dependency</vt:lpstr>
      <vt:lpstr>PowerPoint Presentation</vt:lpstr>
      <vt:lpstr>Example</vt:lpstr>
      <vt:lpstr>Functional Dependence (FD)</vt:lpstr>
      <vt:lpstr>Functional Dependence (FD)</vt:lpstr>
      <vt:lpstr>Partial functional dependency</vt:lpstr>
      <vt:lpstr>Example </vt:lpstr>
      <vt:lpstr>Fully functional dependency</vt:lpstr>
      <vt:lpstr>PowerPoint Presentation</vt:lpstr>
      <vt:lpstr>PowerPoint Presentation</vt:lpstr>
      <vt:lpstr>PowerPoint Presentation</vt:lpstr>
      <vt:lpstr>Transitive Functional Dependency</vt:lpstr>
      <vt:lpstr>Trivial Functional Dependency</vt:lpstr>
      <vt:lpstr>Armstrong’s Axiom Rules</vt:lpstr>
      <vt:lpstr>PowerPoint Presentation</vt:lpstr>
      <vt:lpstr>Example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Example 3</vt:lpstr>
      <vt:lpstr>PowerPoint Presentation</vt:lpstr>
      <vt:lpstr>Example 4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ASHU</dc:creator>
  <cp:lastModifiedBy>ASHU</cp:lastModifiedBy>
  <cp:revision>27</cp:revision>
  <dcterms:created xsi:type="dcterms:W3CDTF">2018-09-11T04:25:38Z</dcterms:created>
  <dcterms:modified xsi:type="dcterms:W3CDTF">2020-11-16T06:40:55Z</dcterms:modified>
</cp:coreProperties>
</file>