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89" r:id="rId12"/>
    <p:sldId id="269" r:id="rId13"/>
    <p:sldId id="267" r:id="rId14"/>
    <p:sldId id="268" r:id="rId15"/>
    <p:sldId id="272" r:id="rId16"/>
    <p:sldId id="275" r:id="rId17"/>
    <p:sldId id="276" r:id="rId18"/>
    <p:sldId id="277" r:id="rId19"/>
    <p:sldId id="278" r:id="rId20"/>
    <p:sldId id="285" r:id="rId21"/>
    <p:sldId id="281" r:id="rId22"/>
    <p:sldId id="292" r:id="rId23"/>
    <p:sldId id="291" r:id="rId24"/>
    <p:sldId id="282" r:id="rId25"/>
    <p:sldId id="293" r:id="rId26"/>
    <p:sldId id="294" r:id="rId27"/>
    <p:sldId id="290" r:id="rId28"/>
    <p:sldId id="283" r:id="rId29"/>
    <p:sldId id="286" r:id="rId30"/>
    <p:sldId id="287" r:id="rId31"/>
    <p:sldId id="288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arrived a state where neither of the transactions can ever proceed with normal</a:t>
            </a:r>
            <a:r>
              <a:rPr lang="en-US" baseline="0" dirty="0" smtClean="0"/>
              <a:t> execution. This situation is called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pPr/>
              <a:t>6-Oct-20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Concurrency Control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sz="3000" dirty="0"/>
          </a:p>
          <a:p>
            <a:pPr algn="just"/>
            <a:r>
              <a:rPr lang="en-US" sz="3100" b="1" dirty="0" smtClean="0"/>
              <a:t>Starvation </a:t>
            </a:r>
            <a:r>
              <a:rPr lang="en-US" sz="3100" dirty="0" smtClean="0"/>
              <a:t>is the situation when a transaction has to wait for a indefinite period of time to acquire a lock.</a:t>
            </a:r>
            <a:endParaRPr lang="en-US" sz="3100" b="1" dirty="0" smtClean="0"/>
          </a:p>
          <a:p>
            <a:pPr algn="just"/>
            <a:r>
              <a:rPr lang="en-US" sz="3000" b="1" dirty="0" smtClean="0"/>
              <a:t>Starvation </a:t>
            </a:r>
            <a:r>
              <a:rPr lang="en-US" sz="3000" dirty="0"/>
              <a:t>is also possible if concurrency control manager is badly designed. For example: A transaction may be waiting for an X-lock on an item, while a sequence of other transactions request and are granted an S-lock on the same item. </a:t>
            </a:r>
          </a:p>
          <a:p>
            <a:pPr algn="just"/>
            <a:r>
              <a:rPr lang="en-US" sz="3000" dirty="0"/>
              <a:t>The same transaction is repeatedly rolled back due to deadlocks. </a:t>
            </a:r>
          </a:p>
          <a:p>
            <a:pPr algn="just"/>
            <a:r>
              <a:rPr lang="en-US" sz="3000" dirty="0" smtClean="0"/>
              <a:t>Concurrency </a:t>
            </a:r>
            <a:r>
              <a:rPr lang="en-US" sz="3000" dirty="0"/>
              <a:t>control manager can be designed to prevent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Starvation-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Starvation can be best explained with the help of an example – </a:t>
            </a:r>
          </a:p>
          <a:p>
            <a:r>
              <a:rPr lang="en-US" dirty="0" smtClean="0"/>
              <a:t>Suppose there are 3 transactions namely T1, T2, and T3 in a database that are trying to acquire a lock on data item ‘ I ‘ . </a:t>
            </a:r>
          </a:p>
          <a:p>
            <a:r>
              <a:rPr lang="en-US" dirty="0" smtClean="0"/>
              <a:t>Now, suppose the scheduler grants the lock to T1(may be due to some priority), and the other two transactions are waiting for the lock. </a:t>
            </a:r>
          </a:p>
          <a:p>
            <a:r>
              <a:rPr lang="en-US" dirty="0" smtClean="0"/>
              <a:t>As soon as the execution of T1 is over, another transaction T4 also come over and request lock on data item I. </a:t>
            </a:r>
          </a:p>
          <a:p>
            <a:r>
              <a:rPr lang="en-US" dirty="0" smtClean="0"/>
              <a:t>Now, this time the scheduler grants lock to T4, and T2, T3 has to wait again . </a:t>
            </a:r>
          </a:p>
          <a:p>
            <a:r>
              <a:rPr lang="en-US" dirty="0" smtClean="0"/>
              <a:t>In this way if new transactions keep on requesting the lock, T2 and T3 may have to wait for an indefinite period of time, that leads to </a:t>
            </a:r>
            <a:r>
              <a:rPr lang="en-US" b="1" dirty="0" smtClean="0"/>
              <a:t>Starvation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locking protocol </a:t>
            </a:r>
            <a:r>
              <a:rPr lang="en-US" sz="2800" dirty="0"/>
              <a:t>is a set of rules followed by all transactions while requesting and releasing locks. Locking protocols restrict the set of possible schedules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Two types of lock based protocol is: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Two-phase locking protocol</a:t>
            </a:r>
          </a:p>
          <a:p>
            <a:pPr algn="just"/>
            <a:r>
              <a:rPr lang="en-US" sz="2800" dirty="0" smtClean="0"/>
              <a:t>Protocol which is not two phase: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Graph based protocol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6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091" r="24647" b="29861"/>
          <a:stretch/>
        </p:blipFill>
        <p:spPr bwMode="auto">
          <a:xfrm>
            <a:off x="609600" y="1676400"/>
            <a:ext cx="80771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57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Cascading rollback may occur in Two phase locking so in order to avoid it three 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trict </a:t>
            </a:r>
            <a:r>
              <a:rPr lang="en-US" b="1" dirty="0">
                <a:solidFill>
                  <a:srgbClr val="FF0000"/>
                </a:solidFill>
              </a:rPr>
              <a:t>two-phase locking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Here </a:t>
            </a:r>
            <a:r>
              <a:rPr lang="en-US" dirty="0"/>
              <a:t>a transaction must hold all its exclusive locks </a:t>
            </a:r>
            <a:r>
              <a:rPr lang="en-US" dirty="0" smtClean="0"/>
              <a:t>till it commits/aborts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Rigorous </a:t>
            </a:r>
            <a:r>
              <a:rPr lang="en-US" b="1" dirty="0">
                <a:solidFill>
                  <a:srgbClr val="FF0000"/>
                </a:solidFill>
              </a:rPr>
              <a:t>two-phase locking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is </a:t>
            </a:r>
            <a:r>
              <a:rPr lang="en-US" dirty="0"/>
              <a:t>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Two phase locking with Lock Conversion:</a:t>
            </a:r>
            <a:r>
              <a:rPr lang="en-US" b="1" dirty="0" smtClean="0"/>
              <a:t> </a:t>
            </a:r>
            <a:r>
              <a:rPr lang="en-US" dirty="0" smtClean="0"/>
              <a:t>This protocol adds the ability of lock conversion to the basic two phase locking. </a:t>
            </a:r>
            <a:r>
              <a:rPr lang="en-US" dirty="0" err="1" smtClean="0"/>
              <a:t>i.e</a:t>
            </a:r>
            <a:r>
              <a:rPr lang="en-US" dirty="0" smtClean="0"/>
              <a:t> we can convert a shared lock to an exclusive lock and vice versa. The Upgrade(A) instruction is used to convert a shared lock to an exclusive lock. The Downgrade(A) instruction is used to convert an exclusive lock shared lock.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Graph-based protocols are an alternative to two-phase locking </a:t>
            </a:r>
            <a:endParaRPr lang="en-US" sz="2800" dirty="0" smtClean="0"/>
          </a:p>
          <a:p>
            <a:pPr algn="just"/>
            <a:r>
              <a:rPr lang="en-US" sz="2800" dirty="0" smtClean="0"/>
              <a:t>This protocol requires prior knowledge about the order in which database items will be accessed</a:t>
            </a:r>
          </a:p>
          <a:p>
            <a:pPr algn="just"/>
            <a:r>
              <a:rPr lang="en-US" sz="2800" dirty="0" smtClean="0"/>
              <a:t>To acquire such prior knowledge, we impose a partial ordering→ </a:t>
            </a:r>
            <a:r>
              <a:rPr lang="en-US" sz="2800" dirty="0"/>
              <a:t>on the set </a:t>
            </a:r>
            <a:r>
              <a:rPr lang="en-US" sz="2800" b="1" dirty="0"/>
              <a:t>D </a:t>
            </a:r>
            <a:r>
              <a:rPr lang="en-US" sz="2800" dirty="0"/>
              <a:t>= {</a:t>
            </a:r>
            <a:r>
              <a:rPr lang="en-US" sz="2800" i="1" dirty="0"/>
              <a:t>d</a:t>
            </a:r>
            <a:r>
              <a:rPr lang="en-US" sz="2000" i="1" dirty="0"/>
              <a:t>1</a:t>
            </a:r>
            <a:r>
              <a:rPr lang="en-US" sz="2800" i="1" dirty="0"/>
              <a:t>, d</a:t>
            </a:r>
            <a:r>
              <a:rPr lang="en-US" sz="2000" i="1" dirty="0"/>
              <a:t>2</a:t>
            </a:r>
            <a:r>
              <a:rPr lang="en-US" sz="2800" i="1" dirty="0"/>
              <a:t> ,..., d</a:t>
            </a:r>
            <a:r>
              <a:rPr lang="en-US" sz="2000" i="1" dirty="0"/>
              <a:t>h</a:t>
            </a:r>
            <a:r>
              <a:rPr lang="en-US" sz="2800" dirty="0"/>
              <a:t>} of all data items. </a:t>
            </a:r>
            <a:endParaRPr lang="en-US" sz="2800" dirty="0" smtClean="0"/>
          </a:p>
          <a:p>
            <a:pPr lvl="1" algn="just"/>
            <a:r>
              <a:rPr lang="en-US" dirty="0" smtClean="0"/>
              <a:t>If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→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then any transaction accessing both </a:t>
            </a:r>
            <a:r>
              <a:rPr lang="en-US" i="1" dirty="0"/>
              <a:t>d</a:t>
            </a:r>
            <a:r>
              <a:rPr lang="en-US" sz="2000" i="1" dirty="0"/>
              <a:t>i </a:t>
            </a:r>
            <a:r>
              <a:rPr lang="en-US" dirty="0"/>
              <a:t>and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sz="2000" i="1" dirty="0"/>
              <a:t> </a:t>
            </a:r>
            <a:r>
              <a:rPr lang="en-US" dirty="0"/>
              <a:t>must access d</a:t>
            </a:r>
            <a:r>
              <a:rPr lang="en-US" sz="2000" dirty="0"/>
              <a:t>i </a:t>
            </a:r>
            <a:r>
              <a:rPr lang="en-US" dirty="0"/>
              <a:t>before accessing </a:t>
            </a:r>
            <a:r>
              <a:rPr lang="en-US" i="1" dirty="0" err="1"/>
              <a:t>d</a:t>
            </a:r>
            <a:r>
              <a:rPr lang="en-US" sz="2000" i="1" dirty="0" err="1"/>
              <a:t>j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tree or a graph protocol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exclusive locks are </a:t>
            </a:r>
            <a:r>
              <a:rPr lang="en-US" dirty="0" smtClean="0"/>
              <a:t>allowed. Each transaction Ti can lock data item only once, and must observe the following rules: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first lock by </a:t>
            </a:r>
            <a:r>
              <a:rPr lang="en-US" i="1" dirty="0"/>
              <a:t>Ti </a:t>
            </a:r>
            <a:r>
              <a:rPr lang="en-US" dirty="0"/>
              <a:t>may be on any data </a:t>
            </a:r>
            <a:r>
              <a:rPr lang="en-US" dirty="0" smtClean="0"/>
              <a:t>item.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Subsequently</a:t>
            </a:r>
            <a:r>
              <a:rPr lang="en-US" dirty="0"/>
              <a:t>, a data </a:t>
            </a:r>
            <a:r>
              <a:rPr lang="en-US" i="1" dirty="0"/>
              <a:t>Q </a:t>
            </a:r>
            <a:r>
              <a:rPr lang="en-US" dirty="0"/>
              <a:t>can be locked by </a:t>
            </a:r>
            <a:r>
              <a:rPr lang="en-US" i="1" dirty="0"/>
              <a:t>Ti </a:t>
            </a:r>
            <a:r>
              <a:rPr lang="en-US" dirty="0"/>
              <a:t>only if the parent of </a:t>
            </a:r>
            <a:r>
              <a:rPr lang="en-US" i="1" dirty="0"/>
              <a:t>Q </a:t>
            </a:r>
            <a:r>
              <a:rPr lang="en-US" dirty="0"/>
              <a:t>is currently locked by </a:t>
            </a:r>
            <a:r>
              <a:rPr lang="en-US" i="1" dirty="0"/>
              <a:t>Ti</a:t>
            </a:r>
            <a:r>
              <a:rPr lang="en-US" dirty="0"/>
              <a:t>.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items may be unlocked at any time. 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data item that has been locked and unlocked by </a:t>
            </a:r>
            <a:r>
              <a:rPr lang="en-US" i="1" dirty="0"/>
              <a:t>Ti </a:t>
            </a:r>
            <a:r>
              <a:rPr lang="en-US" dirty="0"/>
              <a:t>cannot subsequently be relocked by </a:t>
            </a:r>
            <a:r>
              <a:rPr lang="en-US" i="1" dirty="0"/>
              <a:t>Ti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Protocol: Example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5" t="23785" r="21425" b="11459"/>
          <a:stretch/>
        </p:blipFill>
        <p:spPr bwMode="auto">
          <a:xfrm>
            <a:off x="914400" y="1600200"/>
            <a:ext cx="746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Advantages:</a:t>
            </a:r>
            <a:endParaRPr lang="en-US" dirty="0"/>
          </a:p>
          <a:p>
            <a:pPr lvl="1"/>
            <a:r>
              <a:rPr lang="en-US" dirty="0"/>
              <a:t>The tree protocol ensures conflict </a:t>
            </a:r>
            <a:r>
              <a:rPr lang="en-US" dirty="0" err="1"/>
              <a:t>serializability</a:t>
            </a:r>
            <a:r>
              <a:rPr lang="en-US" dirty="0"/>
              <a:t> as well as freedom from deadlock. </a:t>
            </a:r>
          </a:p>
          <a:p>
            <a:pPr lvl="1"/>
            <a:r>
              <a:rPr lang="en-US" dirty="0" smtClean="0"/>
              <a:t>Unlocking </a:t>
            </a:r>
            <a:r>
              <a:rPr lang="en-US" dirty="0"/>
              <a:t>may occur earlier in the tree-locking protocol than in the two-phase locking protocol. </a:t>
            </a:r>
            <a:endParaRPr lang="en-US" dirty="0" smtClean="0"/>
          </a:p>
          <a:p>
            <a:pPr lvl="2"/>
            <a:r>
              <a:rPr lang="en-US" dirty="0" smtClean="0"/>
              <a:t>shorter </a:t>
            </a:r>
            <a:r>
              <a:rPr lang="en-US" dirty="0"/>
              <a:t>waiting times, and increase in concurrency </a:t>
            </a:r>
          </a:p>
          <a:p>
            <a:pPr lvl="2"/>
            <a:r>
              <a:rPr lang="en-US" dirty="0" smtClean="0"/>
              <a:t>protocol </a:t>
            </a:r>
            <a:r>
              <a:rPr lang="en-US" dirty="0"/>
              <a:t>is deadlock-free, no rollbacks are required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Disadvantages:</a:t>
            </a:r>
            <a:endParaRPr lang="en-US" dirty="0"/>
          </a:p>
          <a:p>
            <a:pPr lvl="1"/>
            <a:r>
              <a:rPr lang="en-US" dirty="0"/>
              <a:t>Transactions may have to lock data items that </a:t>
            </a:r>
            <a:r>
              <a:rPr lang="en-US" dirty="0" smtClean="0"/>
              <a:t>it does not </a:t>
            </a:r>
            <a:r>
              <a:rPr lang="en-US" dirty="0"/>
              <a:t>access. </a:t>
            </a:r>
            <a:endParaRPr lang="en-US" dirty="0" smtClean="0"/>
          </a:p>
          <a:p>
            <a:pPr lvl="2"/>
            <a:r>
              <a:rPr lang="en-US" dirty="0" smtClean="0"/>
              <a:t>increased </a:t>
            </a:r>
            <a:r>
              <a:rPr lang="en-US" dirty="0"/>
              <a:t>locking overhead, and additional waiting time </a:t>
            </a:r>
          </a:p>
          <a:p>
            <a:pPr lvl="2"/>
            <a:r>
              <a:rPr lang="en-US" dirty="0"/>
              <a:t>potential decrease in concurrency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8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Time Stamp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ased Protocol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  <a:endParaRPr lang="en-US" dirty="0" smtClean="0"/>
          </a:p>
          <a:p>
            <a:pPr lvl="1" algn="just"/>
            <a:r>
              <a:rPr lang="en-US" b="1" dirty="0" smtClean="0"/>
              <a:t>W-timestamp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 </a:t>
            </a:r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Concurrency control mechanism is responsible for maintaining the database consistency in case of concurrent execution.</a:t>
            </a:r>
          </a:p>
          <a:p>
            <a:pPr algn="just"/>
            <a:r>
              <a:rPr lang="en-US" dirty="0" smtClean="0"/>
              <a:t>Following are the most common concurrency control protocols: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Lock based protocol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Graph Based protocol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Time stamp </a:t>
            </a:r>
            <a:r>
              <a:rPr lang="en-US" dirty="0">
                <a:solidFill>
                  <a:srgbClr val="FF0000"/>
                </a:solidFill>
              </a:rPr>
              <a:t>based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Validation </a:t>
            </a:r>
            <a:r>
              <a:rPr lang="en-US" dirty="0">
                <a:solidFill>
                  <a:srgbClr val="FF0000"/>
                </a:solidFill>
              </a:rPr>
              <a:t>based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29851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timestamp ordering protocol ensures that any conflicting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operations are executed in timestamp order. </a:t>
            </a:r>
            <a:endParaRPr lang="en-US" dirty="0" smtClean="0"/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a transaction T</a:t>
            </a:r>
            <a:r>
              <a:rPr lang="en-US" sz="1600" dirty="0"/>
              <a:t>i </a:t>
            </a:r>
            <a:r>
              <a:rPr lang="en-US" dirty="0"/>
              <a:t>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≤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needs to read a value of </a:t>
            </a:r>
            <a:r>
              <a:rPr lang="en-US" i="1" dirty="0"/>
              <a:t>Q </a:t>
            </a:r>
            <a:r>
              <a:rPr lang="en-US" dirty="0"/>
              <a:t>that was already overwritten. Hence, the </a:t>
            </a:r>
            <a:r>
              <a:rPr lang="en-US" b="1" dirty="0"/>
              <a:t>read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)≥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 </a:t>
            </a:r>
            <a:r>
              <a:rPr lang="en-US" dirty="0"/>
              <a:t>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Ti=Read Q</a:t>
            </a:r>
          </a:p>
          <a:p>
            <a:r>
              <a:rPr lang="en-US" dirty="0"/>
              <a:t>TS(T1)&lt;= </a:t>
            </a:r>
            <a:r>
              <a:rPr lang="en-US" dirty="0" smtClean="0"/>
              <a:t>W-timestamp(Q</a:t>
            </a:r>
            <a:r>
              <a:rPr lang="en-US" dirty="0"/>
              <a:t>)</a:t>
            </a:r>
          </a:p>
          <a:p>
            <a:r>
              <a:rPr lang="en-US" dirty="0"/>
              <a:t>Eg: TS(T1)=</a:t>
            </a:r>
            <a:r>
              <a:rPr lang="en-US" dirty="0" smtClean="0"/>
              <a:t>9:00:00   </a:t>
            </a:r>
            <a:r>
              <a:rPr lang="en-US" dirty="0"/>
              <a:t>data item Q=1000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W-timestamp=9:00:01  </a:t>
            </a:r>
            <a:r>
              <a:rPr lang="en-US" dirty="0"/>
              <a:t>data item </a:t>
            </a:r>
            <a:r>
              <a:rPr lang="en-US" dirty="0" smtClean="0"/>
              <a:t>Q=1100 by T2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T1 issues read </a:t>
            </a:r>
            <a:r>
              <a:rPr lang="en-US" dirty="0" smtClean="0"/>
              <a:t>operation, </a:t>
            </a:r>
            <a:r>
              <a:rPr lang="en-US" dirty="0"/>
              <a:t>the value of Q at </a:t>
            </a:r>
            <a:r>
              <a:rPr lang="en-US" dirty="0" smtClean="0"/>
              <a:t>9:00:00 </a:t>
            </a:r>
            <a:r>
              <a:rPr lang="en-US" dirty="0"/>
              <a:t>will be read, which is already updated by T2 to 1100 at </a:t>
            </a:r>
            <a:r>
              <a:rPr lang="en-US" dirty="0" smtClean="0"/>
              <a:t>9:00:01. </a:t>
            </a:r>
            <a:r>
              <a:rPr lang="en-US" dirty="0"/>
              <a:t>The value which T1 is going to read will be incorrect</a:t>
            </a:r>
            <a:r>
              <a:rPr lang="en-US" dirty="0" smtClean="0"/>
              <a:t>. </a:t>
            </a:r>
            <a:r>
              <a:rPr lang="en-US" dirty="0"/>
              <a:t>. Hence, read operation of T1 will </a:t>
            </a:r>
            <a:r>
              <a:rPr lang="en-US" dirty="0" smtClean="0"/>
              <a:t>be rejected.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Ti=Read Q</a:t>
            </a:r>
          </a:p>
          <a:p>
            <a:r>
              <a:rPr lang="en-US" dirty="0" smtClean="0"/>
              <a:t>TS(T1)&gt;= </a:t>
            </a:r>
            <a:r>
              <a:rPr lang="en-US" dirty="0" smtClean="0"/>
              <a:t>W-timestamp(Q</a:t>
            </a:r>
            <a:r>
              <a:rPr lang="en-US" dirty="0" smtClean="0"/>
              <a:t>)</a:t>
            </a:r>
          </a:p>
          <a:p>
            <a:r>
              <a:rPr lang="en-US" dirty="0" smtClean="0"/>
              <a:t>Eg:  </a:t>
            </a:r>
            <a:r>
              <a:rPr lang="en-US" dirty="0" smtClean="0"/>
              <a:t>W-timestamp=9:00  </a:t>
            </a:r>
            <a:r>
              <a:rPr lang="en-US" dirty="0" smtClean="0"/>
              <a:t>data item </a:t>
            </a:r>
            <a:r>
              <a:rPr lang="en-US" dirty="0" smtClean="0"/>
              <a:t>Q=1100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TS(T1</a:t>
            </a:r>
            <a:r>
              <a:rPr lang="en-US" dirty="0"/>
              <a:t>)=</a:t>
            </a:r>
            <a:r>
              <a:rPr lang="en-US" dirty="0" smtClean="0"/>
              <a:t>9:05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T1 issues read operation, the value of </a:t>
            </a:r>
            <a:r>
              <a:rPr lang="en-US" dirty="0" smtClean="0"/>
              <a:t>Q updated recently will </a:t>
            </a:r>
            <a:r>
              <a:rPr lang="en-US" dirty="0" smtClean="0"/>
              <a:t>be read, which </a:t>
            </a:r>
            <a:r>
              <a:rPr lang="en-US" dirty="0" smtClean="0"/>
              <a:t>will be</a:t>
            </a:r>
            <a:r>
              <a:rPr lang="en-US" dirty="0" smtClean="0"/>
              <a:t> </a:t>
            </a:r>
            <a:r>
              <a:rPr lang="en-US" dirty="0" smtClean="0"/>
              <a:t>the correct value. Hence, read operation of T1 will be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 smtClean="0"/>
              <a:t>Suppose </a:t>
            </a:r>
            <a:r>
              <a:rPr lang="en-US" dirty="0"/>
              <a:t>that transaction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producing was needed previously, and the system assumed that that value would never be produced. Hence, the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600" i="1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attempting to write an obsolete value of </a:t>
            </a:r>
            <a:r>
              <a:rPr lang="en-US" i="1" dirty="0"/>
              <a:t>Q</a:t>
            </a:r>
            <a:r>
              <a:rPr lang="en-US" dirty="0"/>
              <a:t>. Hence, this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rolled back. </a:t>
            </a:r>
          </a:p>
          <a:p>
            <a:pPr lvl="1"/>
            <a:endParaRPr lang="en-US" dirty="0" smtClean="0"/>
          </a:p>
          <a:p>
            <a:r>
              <a:rPr lang="en-US" dirty="0"/>
              <a:t>Otherwise, the </a:t>
            </a:r>
            <a:r>
              <a:rPr lang="en-US" b="1" dirty="0"/>
              <a:t>write </a:t>
            </a:r>
            <a:r>
              <a:rPr lang="en-US" dirty="0"/>
              <a:t>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Ti=Write </a:t>
            </a:r>
            <a:r>
              <a:rPr lang="en-US" dirty="0"/>
              <a:t>Q</a:t>
            </a:r>
          </a:p>
          <a:p>
            <a:r>
              <a:rPr lang="en-US" dirty="0"/>
              <a:t>TS(T1</a:t>
            </a:r>
            <a:r>
              <a:rPr lang="en-US" dirty="0" smtClean="0"/>
              <a:t>)&lt;=R-timestamp(Q</a:t>
            </a:r>
            <a:r>
              <a:rPr lang="en-US" dirty="0"/>
              <a:t>)</a:t>
            </a:r>
          </a:p>
          <a:p>
            <a:r>
              <a:rPr lang="en-US" dirty="0" smtClean="0"/>
              <a:t>Eg: TS(T1)=</a:t>
            </a:r>
            <a:r>
              <a:rPr lang="en-US" dirty="0" smtClean="0"/>
              <a:t>9:00:00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R-timestamp=9:00:01 			by T2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T1 issues </a:t>
            </a:r>
            <a:r>
              <a:rPr lang="en-US" dirty="0" smtClean="0"/>
              <a:t>write operation, </a:t>
            </a:r>
            <a:r>
              <a:rPr lang="en-US" dirty="0"/>
              <a:t>the value of Q </a:t>
            </a:r>
            <a:r>
              <a:rPr lang="en-US" dirty="0" smtClean="0"/>
              <a:t> which is going to be written by T1 will not be used now, because T2 has already read the previous value of Q at </a:t>
            </a:r>
            <a:r>
              <a:rPr lang="en-US" dirty="0" smtClean="0"/>
              <a:t>9:00:01 before it was updated by T1. </a:t>
            </a:r>
            <a:r>
              <a:rPr lang="en-US" dirty="0" smtClean="0"/>
              <a:t>Hence</a:t>
            </a:r>
            <a:r>
              <a:rPr lang="en-US" dirty="0"/>
              <a:t>, w</a:t>
            </a:r>
            <a:r>
              <a:rPr lang="en-US" dirty="0" smtClean="0"/>
              <a:t>rite operation </a:t>
            </a:r>
            <a:r>
              <a:rPr lang="en-US" dirty="0"/>
              <a:t>of T1 will </a:t>
            </a:r>
            <a:r>
              <a:rPr lang="en-US" dirty="0" smtClean="0"/>
              <a:t>be rejected.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Ti=Write Q</a:t>
            </a:r>
          </a:p>
          <a:p>
            <a:r>
              <a:rPr lang="en-US" dirty="0"/>
              <a:t>TS(T1)&lt;= </a:t>
            </a:r>
            <a:r>
              <a:rPr lang="en-US" dirty="0" smtClean="0"/>
              <a:t>W-timestamp(Q</a:t>
            </a:r>
            <a:r>
              <a:rPr lang="en-US" dirty="0"/>
              <a:t>)</a:t>
            </a:r>
          </a:p>
          <a:p>
            <a:r>
              <a:rPr lang="en-US" dirty="0"/>
              <a:t>Eg: TS(T1)=</a:t>
            </a:r>
            <a:r>
              <a:rPr lang="en-US" dirty="0" smtClean="0"/>
              <a:t>9:00:00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W-timestamp=9:00:01			by T2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T1 issues write </a:t>
            </a:r>
            <a:r>
              <a:rPr lang="en-US" dirty="0" smtClean="0"/>
              <a:t>operation, </a:t>
            </a:r>
            <a:r>
              <a:rPr lang="en-US" dirty="0"/>
              <a:t>the value of Q  which is going to be written by T1 will not be used now, because T2 has already </a:t>
            </a:r>
            <a:r>
              <a:rPr lang="en-US" dirty="0" smtClean="0"/>
              <a:t>written a new value </a:t>
            </a:r>
            <a:r>
              <a:rPr lang="en-US" dirty="0"/>
              <a:t>of Q at </a:t>
            </a:r>
            <a:r>
              <a:rPr lang="en-US" dirty="0" smtClean="0"/>
              <a:t>9:00:01 before it was written by T1. </a:t>
            </a:r>
            <a:r>
              <a:rPr lang="en-US" dirty="0"/>
              <a:t>Hence, write operation of T1 will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97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SH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268" y="1600200"/>
            <a:ext cx="756346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r>
              <a:rPr lang="en-US" dirty="0"/>
              <a:t>Transaction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 smtClean="0"/>
              <a:t>T</a:t>
            </a:r>
            <a:r>
              <a:rPr lang="en-US" sz="3200" b="1" baseline="-25000" dirty="0" smtClean="0"/>
              <a:t>1</a:t>
            </a:r>
            <a:r>
              <a:rPr lang="en-US" b="1" dirty="0" smtClean="0"/>
              <a:t>: </a:t>
            </a:r>
            <a:endParaRPr lang="en-US" b="1" dirty="0"/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</a:t>
            </a:r>
            <a:r>
              <a:rPr lang="en-US" b="1" dirty="0" smtClean="0"/>
              <a:t>);</a:t>
            </a:r>
          </a:p>
          <a:p>
            <a:pPr lvl="1" algn="just">
              <a:defRPr/>
            </a:pPr>
            <a:r>
              <a:rPr lang="en-US" b="1" dirty="0" smtClean="0"/>
              <a:t>T</a:t>
            </a:r>
            <a:r>
              <a:rPr lang="en-US" sz="3200" b="1" baseline="-25000" dirty="0"/>
              <a:t>2</a:t>
            </a:r>
            <a:r>
              <a:rPr lang="en-US" b="1" dirty="0" smtClean="0"/>
              <a:t>: </a:t>
            </a:r>
            <a:endParaRPr lang="en-US" b="1" dirty="0"/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4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</a:t>
            </a:r>
            <a:r>
              <a:rPr lang="en-US" sz="2400" dirty="0" smtClean="0"/>
              <a:t>TS(T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/>
              <a:t>&lt; </a:t>
            </a:r>
            <a:r>
              <a:rPr lang="en-US" sz="2400" dirty="0" smtClean="0"/>
              <a:t>TS(T</a:t>
            </a:r>
            <a:r>
              <a:rPr lang="en-US" sz="2400" baseline="-25000" dirty="0"/>
              <a:t>2</a:t>
            </a:r>
            <a:r>
              <a:rPr lang="en-US" sz="2400" dirty="0" smtClean="0"/>
              <a:t>), </a:t>
            </a:r>
            <a:r>
              <a:rPr lang="en-US" sz="2400" dirty="0"/>
              <a:t>and the schedule is possible under the timestamp protocol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Inconsistency occurs when two transactions attempt to modify the same data item at the same time. </a:t>
            </a:r>
            <a:endParaRPr lang="en-US" dirty="0"/>
          </a:p>
          <a:p>
            <a:pPr algn="just"/>
            <a:r>
              <a:rPr lang="en-US" dirty="0" smtClean="0"/>
              <a:t>A general solution to this problem is that, if one transaction is accessing a data item then, no other transaction should be allowed to modify that data item.</a:t>
            </a:r>
          </a:p>
          <a:p>
            <a:pPr algn="just"/>
            <a:r>
              <a:rPr lang="en-US" dirty="0" smtClean="0"/>
              <a:t>Locks are used to implement this general solution.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Lock-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2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variables local to T</a:t>
            </a:r>
            <a:r>
              <a:rPr lang="en-US" sz="3200" baseline="-25000" dirty="0"/>
              <a:t>i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copy to the database the temporary local variables that hold the results of write operations without causing a violation of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  <a:endParaRPr lang="en-US" sz="2800" dirty="0" smtClean="0"/>
          </a:p>
          <a:p>
            <a:pPr lvl="1"/>
            <a:r>
              <a:rPr lang="en-US" dirty="0" smtClean="0"/>
              <a:t>Start(Ti</a:t>
            </a:r>
            <a:r>
              <a:rPr lang="en-US" dirty="0"/>
              <a:t>) : the time when Ti started its execution </a:t>
            </a:r>
          </a:p>
          <a:p>
            <a:pPr lvl="1"/>
            <a:r>
              <a:rPr lang="en-US" dirty="0"/>
              <a:t>Validation(Ti): the time when Ti entered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  <a:endParaRPr lang="en-US" dirty="0" smtClean="0"/>
          </a:p>
          <a:p>
            <a:pPr algn="just"/>
            <a:r>
              <a:rPr lang="en-US" dirty="0" smtClean="0"/>
              <a:t>A binary lock can have two states</a:t>
            </a:r>
            <a:r>
              <a:rPr lang="en-US" i="1" dirty="0" smtClean="0"/>
              <a:t>-locked and unlocked. </a:t>
            </a:r>
          </a:p>
          <a:p>
            <a:pPr algn="just"/>
            <a:r>
              <a:rPr lang="en-US" dirty="0" smtClean="0"/>
              <a:t>The function lock(X) tells that whether data item X is locked or not at a given time. </a:t>
            </a:r>
          </a:p>
          <a:p>
            <a:pPr algn="just"/>
            <a:r>
              <a:rPr lang="en-US" dirty="0" smtClean="0"/>
              <a:t>If lock(X)=1 then, X is locked and if lock(X)=0 then, X is not locked.</a:t>
            </a:r>
          </a:p>
          <a:p>
            <a:pPr algn="just"/>
            <a:r>
              <a:rPr lang="en-US" dirty="0" smtClean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 smtClean="0"/>
              <a:t>Lock_item</a:t>
            </a:r>
            <a:r>
              <a:rPr lang="en-US" dirty="0" smtClean="0"/>
              <a:t>(X)</a:t>
            </a:r>
          </a:p>
          <a:p>
            <a:pPr lvl="1" algn="just"/>
            <a:r>
              <a:rPr lang="en-US" dirty="0" err="1" smtClean="0"/>
              <a:t>unlock_item</a:t>
            </a:r>
            <a:r>
              <a:rPr lang="en-US" dirty="0" smtClean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437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 smtClean="0"/>
              <a:t>To overcome this problem, we use shared/exclusive 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7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Compatibility Function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Compatibility function can be defined as:</a:t>
            </a:r>
          </a:p>
          <a:p>
            <a:pPr lvl="1" algn="just"/>
            <a:r>
              <a:rPr lang="en-US" sz="2600" dirty="0" smtClean="0"/>
              <a:t>Let M and N be two lock modes. Now suppose that a transaction Ti requests a lock of mode M on data item A on which transaction </a:t>
            </a:r>
            <a:r>
              <a:rPr lang="en-US" sz="2600" dirty="0" err="1" smtClean="0"/>
              <a:t>Tj</a:t>
            </a:r>
            <a:r>
              <a:rPr lang="en-US" sz="2600" dirty="0" smtClean="0"/>
              <a:t> currently holds a lock of mode N. If transaction Ti can be granted a lock on A immediately </a:t>
            </a:r>
            <a:r>
              <a:rPr lang="en-US" sz="2600" dirty="0" err="1" smtClean="0"/>
              <a:t>inspite</a:t>
            </a:r>
            <a:r>
              <a:rPr lang="en-US" sz="2600" dirty="0" smtClean="0"/>
              <a:t> of presence of lock of mode N, then mode M is said to be compatible with mode N.</a:t>
            </a:r>
          </a:p>
          <a:p>
            <a:pPr lvl="1" algn="just"/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3" t="27430" r="34993" b="54688"/>
          <a:stretch/>
        </p:blipFill>
        <p:spPr bwMode="auto">
          <a:xfrm>
            <a:off x="2895600" y="4724400"/>
            <a:ext cx="3352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3091" r="21328" b="13714"/>
          <a:stretch/>
        </p:blipFill>
        <p:spPr bwMode="auto">
          <a:xfrm>
            <a:off x="838200" y="1524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4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1841</Words>
  <Application>Microsoft Office PowerPoint</Application>
  <PresentationFormat>On-screen Show (4:3)</PresentationFormat>
  <Paragraphs>165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Wingdings</vt:lpstr>
      <vt:lpstr>Office Theme</vt:lpstr>
      <vt:lpstr>Concurrency Control</vt:lpstr>
      <vt:lpstr>Concurrency Control</vt:lpstr>
      <vt:lpstr>Lock-Based Protocols </vt:lpstr>
      <vt:lpstr>Locks</vt:lpstr>
      <vt:lpstr>Locks</vt:lpstr>
      <vt:lpstr>Locks</vt:lpstr>
      <vt:lpstr>Locks</vt:lpstr>
      <vt:lpstr>Compatibility Function</vt:lpstr>
      <vt:lpstr>Pitfalls of Lock-Based Protocols </vt:lpstr>
      <vt:lpstr>Pitfalls of Lock-Based Protocols </vt:lpstr>
      <vt:lpstr>Starvation-  Example</vt:lpstr>
      <vt:lpstr>Lock-Based Protocols </vt:lpstr>
      <vt:lpstr>The Two-Phase Locking Protocol </vt:lpstr>
      <vt:lpstr>The Two-Phase Locking Protocol </vt:lpstr>
      <vt:lpstr>Graph Based Protocol</vt:lpstr>
      <vt:lpstr>Graph Based Protocol</vt:lpstr>
      <vt:lpstr>Graph Based Protocol: Example</vt:lpstr>
      <vt:lpstr>Graph Based Protocol</vt:lpstr>
      <vt:lpstr>Time Stamp Based Protocol</vt:lpstr>
      <vt:lpstr>Time Stamp Based Protocol</vt:lpstr>
      <vt:lpstr>Time Stamp Based Protocol</vt:lpstr>
      <vt:lpstr>PowerPoint Presentation</vt:lpstr>
      <vt:lpstr>PowerPoint Presentation</vt:lpstr>
      <vt:lpstr>Time Stamp Based Protocol</vt:lpstr>
      <vt:lpstr>PowerPoint Presentation</vt:lpstr>
      <vt:lpstr>PowerPoint Presentation</vt:lpstr>
      <vt:lpstr>PowerPoint Presentation</vt:lpstr>
      <vt:lpstr>Time Stamp Based Protocol: Example</vt:lpstr>
      <vt:lpstr>Time Stamp Based Protocol</vt:lpstr>
      <vt:lpstr>Validation Based Protocol</vt:lpstr>
      <vt:lpstr>Validation Based Protocol</vt:lpstr>
      <vt:lpstr>Validation Based Protocol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ASHU</cp:lastModifiedBy>
  <cp:revision>1028</cp:revision>
  <dcterms:created xsi:type="dcterms:W3CDTF">2013-08-21T06:36:47Z</dcterms:created>
  <dcterms:modified xsi:type="dcterms:W3CDTF">2020-10-06T03:30:08Z</dcterms:modified>
</cp:coreProperties>
</file>