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7" r:id="rId4"/>
    <p:sldId id="259" r:id="rId5"/>
    <p:sldId id="261" r:id="rId6"/>
    <p:sldId id="260" r:id="rId7"/>
    <p:sldId id="262" r:id="rId8"/>
    <p:sldId id="265" r:id="rId9"/>
    <p:sldId id="266" r:id="rId10"/>
    <p:sldId id="267" r:id="rId11"/>
    <p:sldId id="268" r:id="rId12"/>
    <p:sldId id="270" r:id="rId13"/>
    <p:sldId id="271" r:id="rId14"/>
    <p:sldId id="272" r:id="rId15"/>
    <p:sldId id="283" r:id="rId16"/>
    <p:sldId id="282" r:id="rId17"/>
    <p:sldId id="284" r:id="rId18"/>
    <p:sldId id="286" r:id="rId19"/>
    <p:sldId id="285" r:id="rId20"/>
    <p:sldId id="281" r:id="rId21"/>
    <p:sldId id="287" r:id="rId22"/>
    <p:sldId id="273" r:id="rId23"/>
    <p:sldId id="274" r:id="rId24"/>
    <p:sldId id="275" r:id="rId25"/>
    <p:sldId id="276" r:id="rId26"/>
    <p:sldId id="277" r:id="rId27"/>
    <p:sldId id="278" r:id="rId28"/>
    <p:sldId id="279" r:id="rId29"/>
    <p:sldId id="280"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4/24/2023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pPr/>
              <a:t>4/24/2023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solidFill>
                  <a:srgbClr val="FF0000"/>
                </a:solidFill>
              </a:rPr>
              <a:t>Indexing and Hashing</a:t>
            </a:r>
          </a:p>
        </p:txBody>
      </p:sp>
      <p:sp>
        <p:nvSpPr>
          <p:cNvPr id="5" name="Subtitle 4">
            <a:extLst>
              <a:ext uri="{FF2B5EF4-FFF2-40B4-BE49-F238E27FC236}">
                <a16:creationId xmlns:a16="http://schemas.microsoft.com/office/drawing/2014/main" id="{C7BCD477-1A72-4967-8EB9-AB8A403477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Dense Index Files</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211" t="28125" r="16740" b="21875"/>
          <a:stretch/>
        </p:blipFill>
        <p:spPr bwMode="auto">
          <a:xfrm>
            <a:off x="762000" y="1447800"/>
            <a:ext cx="8001000" cy="497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90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Sparse Index Files</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335" t="24826" r="20937" b="17187"/>
          <a:stretch/>
        </p:blipFill>
        <p:spPr bwMode="auto">
          <a:xfrm>
            <a:off x="762000" y="1371600"/>
            <a:ext cx="7848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Multilevel Index</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041" t="27778" r="21620" b="31423"/>
          <a:stretch/>
        </p:blipFill>
        <p:spPr bwMode="auto">
          <a:xfrm>
            <a:off x="609600" y="15240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40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Multilevel Index</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990" t="12501" r="25330" b="7986"/>
          <a:stretch/>
        </p:blipFill>
        <p:spPr bwMode="auto">
          <a:xfrm>
            <a:off x="1295400" y="1371600"/>
            <a:ext cx="6324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42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Secondary Indices</a:t>
            </a:r>
          </a:p>
        </p:txBody>
      </p:sp>
      <p:sp>
        <p:nvSpPr>
          <p:cNvPr id="3" name="Content Placeholder 2"/>
          <p:cNvSpPr>
            <a:spLocks noGrp="1"/>
          </p:cNvSpPr>
          <p:nvPr>
            <p:ph idx="1"/>
          </p:nvPr>
        </p:nvSpPr>
        <p:spPr/>
        <p:txBody>
          <a:bodyPr>
            <a:normAutofit/>
          </a:bodyPr>
          <a:lstStyle/>
          <a:p>
            <a:pPr algn="just"/>
            <a:r>
              <a:rPr lang="en-US" dirty="0"/>
              <a:t>Secondary indices must be dense, with an index entry for every search-key value, and a pointer to every record in the file. </a:t>
            </a:r>
          </a:p>
          <a:p>
            <a:pPr algn="just"/>
            <a:r>
              <a:rPr lang="en-US" dirty="0"/>
              <a:t>A primary index may be sparse, storing only some of the search-key values, since it is always possible to find records with intermediate search-key values by a sequential access to a part of the file.</a:t>
            </a:r>
          </a:p>
        </p:txBody>
      </p:sp>
    </p:spTree>
    <p:extLst>
      <p:ext uri="{BB962C8B-B14F-4D97-AF65-F5344CB8AC3E}">
        <p14:creationId xmlns:p14="http://schemas.microsoft.com/office/powerpoint/2010/main" val="220717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Secondary Indices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If the search key of a secondary index is not a candidate key, it is not enough to point to just the first record with each search-key value. The remaining records with the same search-key value could be anywhere in the file, since the records are ordered by the search key of the primary index, rather than by the search key of the secondary index. </a:t>
            </a:r>
          </a:p>
          <a:p>
            <a:pPr algn="just"/>
            <a:r>
              <a:rPr lang="en-US" dirty="0"/>
              <a:t>Therefore, a secondary index must contain pointers to all the records.</a:t>
            </a:r>
          </a:p>
          <a:p>
            <a:pPr algn="just"/>
            <a:r>
              <a:rPr lang="en-US" dirty="0"/>
              <a:t>An extra level of indirection is used to implement secondary indices on search keys that are not candidate keys.</a:t>
            </a:r>
          </a:p>
          <a:p>
            <a:endParaRPr lang="en-US" dirty="0"/>
          </a:p>
        </p:txBody>
      </p:sp>
    </p:spTree>
    <p:extLst>
      <p:ext uri="{BB962C8B-B14F-4D97-AF65-F5344CB8AC3E}">
        <p14:creationId xmlns:p14="http://schemas.microsoft.com/office/powerpoint/2010/main" val="303661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701" t="42535" r="13714" b="15278"/>
          <a:stretch/>
        </p:blipFill>
        <p:spPr bwMode="auto">
          <a:xfrm>
            <a:off x="838200" y="1752600"/>
            <a:ext cx="7620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10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Hashing</a:t>
            </a:r>
          </a:p>
        </p:txBody>
      </p:sp>
      <p:sp>
        <p:nvSpPr>
          <p:cNvPr id="3" name="Content Placeholder 2"/>
          <p:cNvSpPr>
            <a:spLocks noGrp="1"/>
          </p:cNvSpPr>
          <p:nvPr>
            <p:ph idx="1"/>
          </p:nvPr>
        </p:nvSpPr>
        <p:spPr/>
        <p:txBody>
          <a:bodyPr>
            <a:normAutofit fontScale="92500"/>
          </a:bodyPr>
          <a:lstStyle/>
          <a:p>
            <a:pPr algn="just"/>
            <a:r>
              <a:rPr lang="en-US" dirty="0"/>
              <a:t>One disadvantage of sequential file organization is that we must access an index structure to locate data, or must use binary search, and that results in more I/O operations.</a:t>
            </a:r>
          </a:p>
          <a:p>
            <a:pPr algn="just"/>
            <a:r>
              <a:rPr lang="en-US" dirty="0"/>
              <a:t>File organizations based on the technique of </a:t>
            </a:r>
            <a:r>
              <a:rPr lang="en-US" b="1" dirty="0"/>
              <a:t>hashing </a:t>
            </a:r>
            <a:r>
              <a:rPr lang="en-US" dirty="0"/>
              <a:t>allow us to avoid accessing an index structure. </a:t>
            </a:r>
          </a:p>
          <a:p>
            <a:pPr algn="just"/>
            <a:r>
              <a:rPr lang="en-US" dirty="0"/>
              <a:t>Hashing also provides a way of constructing indices.</a:t>
            </a:r>
          </a:p>
        </p:txBody>
      </p:sp>
    </p:spTree>
    <p:extLst>
      <p:ext uri="{BB962C8B-B14F-4D97-AF65-F5344CB8AC3E}">
        <p14:creationId xmlns:p14="http://schemas.microsoft.com/office/powerpoint/2010/main" val="315472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a:t>
            </a:r>
          </a:p>
        </p:txBody>
      </p:sp>
      <p:sp>
        <p:nvSpPr>
          <p:cNvPr id="3" name="Content Placeholder 2"/>
          <p:cNvSpPr>
            <a:spLocks noGrp="1"/>
          </p:cNvSpPr>
          <p:nvPr>
            <p:ph idx="1"/>
          </p:nvPr>
        </p:nvSpPr>
        <p:spPr>
          <a:xfrm>
            <a:off x="304800" y="1600200"/>
            <a:ext cx="8610600" cy="4525963"/>
          </a:xfrm>
        </p:spPr>
        <p:txBody>
          <a:bodyPr>
            <a:normAutofit lnSpcReduction="10000"/>
          </a:bodyPr>
          <a:lstStyle/>
          <a:p>
            <a:pPr algn="just"/>
            <a:r>
              <a:rPr lang="en-US" dirty="0"/>
              <a:t>Hash file organization of </a:t>
            </a:r>
            <a:r>
              <a:rPr lang="en-US" i="1" dirty="0"/>
              <a:t>account</a:t>
            </a:r>
            <a:r>
              <a:rPr lang="en-US" dirty="0"/>
              <a:t> file, using </a:t>
            </a:r>
            <a:r>
              <a:rPr lang="en-US" i="1" dirty="0" err="1"/>
              <a:t>branch_name</a:t>
            </a:r>
            <a:r>
              <a:rPr lang="en-US" i="1" dirty="0"/>
              <a:t> </a:t>
            </a:r>
            <a:r>
              <a:rPr lang="en-US" dirty="0"/>
              <a:t>as key</a:t>
            </a:r>
          </a:p>
          <a:p>
            <a:pPr algn="just"/>
            <a:r>
              <a:rPr lang="en-US" dirty="0"/>
              <a:t>There are 10 buckets,</a:t>
            </a:r>
          </a:p>
          <a:p>
            <a:pPr algn="just"/>
            <a:r>
              <a:rPr lang="en-US" dirty="0"/>
              <a:t>The binary representation of the </a:t>
            </a:r>
            <a:r>
              <a:rPr lang="en-US" i="1" dirty="0" err="1"/>
              <a:t>i</a:t>
            </a:r>
            <a:r>
              <a:rPr lang="en-US" dirty="0" err="1"/>
              <a:t>th</a:t>
            </a:r>
            <a:r>
              <a:rPr lang="en-US" dirty="0"/>
              <a:t> character is assumed to be the integer </a:t>
            </a:r>
            <a:r>
              <a:rPr lang="en-US" i="1" dirty="0"/>
              <a:t>i.</a:t>
            </a:r>
            <a:endParaRPr lang="en-US" dirty="0"/>
          </a:p>
          <a:p>
            <a:pPr algn="just"/>
            <a:r>
              <a:rPr lang="en-US" dirty="0"/>
              <a:t>The hash function returns the sum of the binary representations of the characters modulo 10</a:t>
            </a:r>
          </a:p>
          <a:p>
            <a:pPr lvl="1" algn="just"/>
            <a:r>
              <a:rPr lang="en-US" dirty="0"/>
              <a:t>E.g. h(</a:t>
            </a:r>
            <a:r>
              <a:rPr lang="en-US" dirty="0" err="1"/>
              <a:t>Perryridge</a:t>
            </a:r>
            <a:r>
              <a:rPr lang="en-US" dirty="0"/>
              <a:t>) = 5    h(Round Hill) = 3   h(Brighton) = 3</a:t>
            </a:r>
          </a:p>
          <a:p>
            <a:endParaRPr lang="en-US" dirty="0"/>
          </a:p>
        </p:txBody>
      </p:sp>
    </p:spTree>
    <p:extLst>
      <p:ext uri="{BB962C8B-B14F-4D97-AF65-F5344CB8AC3E}">
        <p14:creationId xmlns:p14="http://schemas.microsoft.com/office/powerpoint/2010/main" val="304944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Hashing</a:t>
            </a:r>
          </a:p>
        </p:txBody>
      </p:sp>
      <p:sp>
        <p:nvSpPr>
          <p:cNvPr id="3" name="Content Placeholder 2"/>
          <p:cNvSpPr>
            <a:spLocks noGrp="1"/>
          </p:cNvSpPr>
          <p:nvPr>
            <p:ph idx="1"/>
          </p:nvPr>
        </p:nvSpPr>
        <p:spPr/>
        <p:txBody>
          <a:bodyPr>
            <a:normAutofit fontScale="85000" lnSpcReduction="20000"/>
          </a:bodyPr>
          <a:lstStyle/>
          <a:p>
            <a:pPr algn="just"/>
            <a:r>
              <a:rPr lang="en-US" dirty="0"/>
              <a:t>A </a:t>
            </a:r>
            <a:r>
              <a:rPr lang="en-US" b="1" dirty="0">
                <a:solidFill>
                  <a:schemeClr val="tx2"/>
                </a:solidFill>
              </a:rPr>
              <a:t>bucket</a:t>
            </a:r>
            <a:r>
              <a:rPr lang="en-US" dirty="0"/>
              <a:t> is a unit of storage containing one or more records (a bucket is typically a disk block). </a:t>
            </a:r>
          </a:p>
          <a:p>
            <a:pPr algn="just"/>
            <a:r>
              <a:rPr lang="en-US" dirty="0"/>
              <a:t>In a </a:t>
            </a:r>
            <a:r>
              <a:rPr lang="en-US" b="1" dirty="0">
                <a:solidFill>
                  <a:schemeClr val="tx2"/>
                </a:solidFill>
              </a:rPr>
              <a:t>hash file organization</a:t>
            </a:r>
            <a:r>
              <a:rPr lang="en-US" dirty="0"/>
              <a:t> we obtain the bucket of a record directly from its search-key value using a </a:t>
            </a:r>
            <a:r>
              <a:rPr lang="en-US" b="1" dirty="0">
                <a:solidFill>
                  <a:schemeClr val="tx2"/>
                </a:solidFill>
              </a:rPr>
              <a:t>hash</a:t>
            </a:r>
            <a:r>
              <a:rPr lang="en-US" dirty="0">
                <a:solidFill>
                  <a:schemeClr val="tx2"/>
                </a:solidFill>
              </a:rPr>
              <a:t> </a:t>
            </a:r>
            <a:r>
              <a:rPr lang="en-US" b="1" dirty="0">
                <a:solidFill>
                  <a:schemeClr val="tx2"/>
                </a:solidFill>
              </a:rPr>
              <a:t>function.</a:t>
            </a:r>
            <a:endParaRPr lang="en-US" dirty="0">
              <a:solidFill>
                <a:schemeClr val="tx2"/>
              </a:solidFill>
            </a:endParaRPr>
          </a:p>
          <a:p>
            <a:pPr algn="just"/>
            <a:r>
              <a:rPr lang="en-US" dirty="0"/>
              <a:t>Hash function </a:t>
            </a:r>
            <a:r>
              <a:rPr lang="en-US" i="1" dirty="0"/>
              <a:t>h</a:t>
            </a:r>
            <a:r>
              <a:rPr lang="en-US" dirty="0"/>
              <a:t> is a function from the set of all search-key values </a:t>
            </a:r>
            <a:r>
              <a:rPr lang="en-US" i="1" dirty="0"/>
              <a:t>K</a:t>
            </a:r>
            <a:r>
              <a:rPr lang="en-US" dirty="0"/>
              <a:t> to the set of all bucket addresses </a:t>
            </a:r>
            <a:r>
              <a:rPr lang="en-US" i="1" dirty="0"/>
              <a:t>B.</a:t>
            </a:r>
          </a:p>
          <a:p>
            <a:pPr algn="just"/>
            <a:r>
              <a:rPr lang="en-US" dirty="0"/>
              <a:t>Hash function is used to locate records for access, insertion as well as deletion.</a:t>
            </a:r>
          </a:p>
          <a:p>
            <a:pPr algn="just"/>
            <a:r>
              <a:rPr lang="en-US" dirty="0"/>
              <a:t>Records with different search-key values may be mapped to the same bucket; thus entire bucket has to be searched sequentially to locate a record. </a:t>
            </a:r>
          </a:p>
          <a:p>
            <a:endParaRPr lang="en-US" dirty="0"/>
          </a:p>
        </p:txBody>
      </p:sp>
    </p:spTree>
    <p:extLst>
      <p:ext uri="{BB962C8B-B14F-4D97-AF65-F5344CB8AC3E}">
        <p14:creationId xmlns:p14="http://schemas.microsoft.com/office/powerpoint/2010/main" val="149303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Indexing</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a:t>Indexing is a data structure technique to efficiently retrieve records from database files based on some attributes on which the indexing has been done. </a:t>
            </a:r>
          </a:p>
          <a:p>
            <a:pPr algn="just"/>
            <a:r>
              <a:rPr lang="en-US" dirty="0"/>
              <a:t>Indexing in database systems is similar to the one we see in books.</a:t>
            </a:r>
          </a:p>
          <a:p>
            <a:pPr algn="just"/>
            <a:r>
              <a:rPr lang="en-US" dirty="0"/>
              <a:t>Two basic kinds of indices:</a:t>
            </a:r>
          </a:p>
          <a:p>
            <a:pPr lvl="1" algn="just"/>
            <a:r>
              <a:rPr lang="en-US" b="1" dirty="0">
                <a:solidFill>
                  <a:srgbClr val="FF0000"/>
                </a:solidFill>
              </a:rPr>
              <a:t>Ordered indices:  </a:t>
            </a:r>
            <a:r>
              <a:rPr lang="en-US" dirty="0"/>
              <a:t>search keys are stored in sorted order</a:t>
            </a:r>
          </a:p>
          <a:p>
            <a:pPr lvl="1" algn="just"/>
            <a:r>
              <a:rPr lang="en-US" b="1" dirty="0">
                <a:solidFill>
                  <a:srgbClr val="FF0000"/>
                </a:solidFill>
              </a:rPr>
              <a:t>Hash indices:</a:t>
            </a:r>
            <a:r>
              <a:rPr lang="en-US" dirty="0">
                <a:solidFill>
                  <a:srgbClr val="FF0000"/>
                </a:solidFill>
              </a:rPr>
              <a:t> </a:t>
            </a:r>
            <a:r>
              <a:rPr lang="en-US" altLang="zh-CN" dirty="0">
                <a:ea typeface="宋体" pitchFamily="2" charset="-122"/>
              </a:rPr>
              <a:t>used to access data that is distributed uniformly across a range of buckets</a:t>
            </a:r>
            <a:r>
              <a:rPr lang="en-US" dirty="0"/>
              <a:t> using a “hash function”. </a:t>
            </a:r>
          </a:p>
          <a:p>
            <a:pPr algn="just"/>
            <a:endParaRPr lang="en-US" dirty="0"/>
          </a:p>
        </p:txBody>
      </p:sp>
    </p:spTree>
    <p:extLst>
      <p:ext uri="{BB962C8B-B14F-4D97-AF65-F5344CB8AC3E}">
        <p14:creationId xmlns:p14="http://schemas.microsoft.com/office/powerpoint/2010/main" val="52691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Static Hashing</a:t>
            </a:r>
          </a:p>
        </p:txBody>
      </p:sp>
      <p:sp>
        <p:nvSpPr>
          <p:cNvPr id="3" name="Content Placeholder 2"/>
          <p:cNvSpPr>
            <a:spLocks noGrp="1"/>
          </p:cNvSpPr>
          <p:nvPr>
            <p:ph idx="1"/>
          </p:nvPr>
        </p:nvSpPr>
        <p:spPr/>
        <p:txBody>
          <a:bodyPr/>
          <a:lstStyle/>
          <a:p>
            <a:pPr algn="just"/>
            <a:r>
              <a:rPr lang="en-US" dirty="0"/>
              <a:t>In static hashing, when a search-key value is provided the hash function always computes the same address. </a:t>
            </a:r>
          </a:p>
          <a:p>
            <a:pPr algn="just"/>
            <a:r>
              <a:rPr lang="en-US" dirty="0"/>
              <a:t>For example, if mod-4 hash function is used then it shall generate only 5 values. The output address shall always be same for that function. The numbers of buckets provided remain same at all times.</a:t>
            </a:r>
          </a:p>
        </p:txBody>
      </p:sp>
    </p:spTree>
    <p:extLst>
      <p:ext uri="{BB962C8B-B14F-4D97-AF65-F5344CB8AC3E}">
        <p14:creationId xmlns:p14="http://schemas.microsoft.com/office/powerpoint/2010/main" val="13138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Hash Function</a:t>
            </a:r>
          </a:p>
        </p:txBody>
      </p:sp>
      <p:sp>
        <p:nvSpPr>
          <p:cNvPr id="3" name="Content Placeholder 2"/>
          <p:cNvSpPr>
            <a:spLocks noGrp="1"/>
          </p:cNvSpPr>
          <p:nvPr>
            <p:ph idx="1"/>
          </p:nvPr>
        </p:nvSpPr>
        <p:spPr/>
        <p:txBody>
          <a:bodyPr>
            <a:normAutofit fontScale="85000" lnSpcReduction="10000"/>
          </a:bodyPr>
          <a:lstStyle/>
          <a:p>
            <a:pPr algn="just"/>
            <a:r>
              <a:rPr lang="en-US" dirty="0"/>
              <a:t>Worst hash function maps all search-key values to the same bucket; this makes access time proportional to the number of search-key values in the file.</a:t>
            </a:r>
          </a:p>
          <a:p>
            <a:pPr algn="just"/>
            <a:r>
              <a:rPr lang="en-US" dirty="0"/>
              <a:t>An ideal hash function is having following properties:</a:t>
            </a:r>
          </a:p>
          <a:p>
            <a:pPr algn="just"/>
            <a:r>
              <a:rPr lang="en-US" dirty="0"/>
              <a:t>The distribution is </a:t>
            </a:r>
            <a:r>
              <a:rPr lang="en-US" i="1" dirty="0">
                <a:solidFill>
                  <a:srgbClr val="FF0000"/>
                </a:solidFill>
              </a:rPr>
              <a:t>uniform</a:t>
            </a:r>
            <a:r>
              <a:rPr lang="en-US" dirty="0"/>
              <a:t>. That is, the hash function assigns each bucket the same number of search-key values from the set of </a:t>
            </a:r>
            <a:r>
              <a:rPr lang="en-US" i="1" dirty="0"/>
              <a:t>all </a:t>
            </a:r>
            <a:r>
              <a:rPr lang="en-US" dirty="0"/>
              <a:t>possible search-key values.</a:t>
            </a:r>
          </a:p>
          <a:p>
            <a:pPr algn="just"/>
            <a:r>
              <a:rPr lang="en-US" dirty="0"/>
              <a:t>The distribution is </a:t>
            </a:r>
            <a:r>
              <a:rPr lang="en-US" i="1" dirty="0">
                <a:solidFill>
                  <a:srgbClr val="FF0000"/>
                </a:solidFill>
              </a:rPr>
              <a:t>random</a:t>
            </a:r>
            <a:r>
              <a:rPr lang="en-US" dirty="0"/>
              <a:t>. That is, in the average case, each bucket will have nearly the same number of values assigned to it, regardless of the actual distribution of search-key values.</a:t>
            </a:r>
          </a:p>
        </p:txBody>
      </p:sp>
    </p:spTree>
    <p:extLst>
      <p:ext uri="{BB962C8B-B14F-4D97-AF65-F5344CB8AC3E}">
        <p14:creationId xmlns:p14="http://schemas.microsoft.com/office/powerpoint/2010/main" val="3041903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Handling of Bucket Overflows</a:t>
            </a: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algn="just"/>
            <a:r>
              <a:rPr lang="en-US" dirty="0"/>
              <a:t>If the bucket does not have enough space, a </a:t>
            </a:r>
            <a:r>
              <a:rPr lang="en-US" b="1" dirty="0">
                <a:solidFill>
                  <a:schemeClr val="accent1">
                    <a:lumMod val="75000"/>
                  </a:schemeClr>
                </a:solidFill>
              </a:rPr>
              <a:t>bucket overflow </a:t>
            </a:r>
            <a:r>
              <a:rPr lang="en-US" dirty="0"/>
              <a:t>is said to occur.</a:t>
            </a:r>
          </a:p>
          <a:p>
            <a:pPr algn="just"/>
            <a:r>
              <a:rPr lang="en-US" dirty="0"/>
              <a:t>Bucket overflow can occur for several reasons:</a:t>
            </a:r>
          </a:p>
          <a:p>
            <a:pPr lvl="1" algn="just"/>
            <a:r>
              <a:rPr lang="en-US" b="1" dirty="0">
                <a:solidFill>
                  <a:schemeClr val="accent1">
                    <a:lumMod val="75000"/>
                  </a:schemeClr>
                </a:solidFill>
              </a:rPr>
              <a:t>Insufficient buckets: </a:t>
            </a:r>
            <a:r>
              <a:rPr lang="en-US" dirty="0"/>
              <a:t>The number of buckets, denoted by </a:t>
            </a:r>
            <a:r>
              <a:rPr lang="en-US" i="1" dirty="0" err="1"/>
              <a:t>n</a:t>
            </a:r>
            <a:r>
              <a:rPr lang="en-US" sz="1800" i="1" dirty="0" err="1"/>
              <a:t>B</a:t>
            </a:r>
            <a:r>
              <a:rPr lang="en-US" sz="1800" i="1" dirty="0"/>
              <a:t> </a:t>
            </a:r>
            <a:r>
              <a:rPr lang="en-US" sz="1800" dirty="0"/>
              <a:t>, </a:t>
            </a:r>
            <a:r>
              <a:rPr lang="en-US" dirty="0"/>
              <a:t>must be chosen such that </a:t>
            </a:r>
            <a:r>
              <a:rPr lang="en-US" i="1" dirty="0" err="1"/>
              <a:t>n</a:t>
            </a:r>
            <a:r>
              <a:rPr lang="en-US" sz="1600" i="1" dirty="0" err="1"/>
              <a:t>B</a:t>
            </a:r>
            <a:r>
              <a:rPr lang="en-US" sz="1600" i="1" dirty="0"/>
              <a:t> </a:t>
            </a:r>
            <a:r>
              <a:rPr lang="en-US" sz="2400" i="1" dirty="0"/>
              <a:t>&gt;</a:t>
            </a:r>
            <a:r>
              <a:rPr lang="en-US" sz="1600" i="1" dirty="0"/>
              <a:t> </a:t>
            </a:r>
            <a:r>
              <a:rPr lang="en-US" i="1" dirty="0"/>
              <a:t>n</a:t>
            </a:r>
            <a:r>
              <a:rPr lang="en-US" sz="1600" i="1" dirty="0"/>
              <a:t>r </a:t>
            </a:r>
            <a:r>
              <a:rPr lang="en-US" sz="2400" i="1" dirty="0"/>
              <a:t>/</a:t>
            </a:r>
            <a:r>
              <a:rPr lang="en-US" i="1" dirty="0" err="1"/>
              <a:t>f</a:t>
            </a:r>
            <a:r>
              <a:rPr lang="en-US" sz="1600" i="1" dirty="0" err="1"/>
              <a:t>r</a:t>
            </a:r>
            <a:r>
              <a:rPr lang="en-US" sz="1600" i="1" dirty="0"/>
              <a:t>, </a:t>
            </a:r>
            <a:r>
              <a:rPr lang="en-US" dirty="0"/>
              <a:t>where n</a:t>
            </a:r>
            <a:r>
              <a:rPr lang="en-US" sz="2000" dirty="0"/>
              <a:t>r </a:t>
            </a:r>
            <a:r>
              <a:rPr lang="en-US" dirty="0"/>
              <a:t>denotes the total number of records that will be stored and </a:t>
            </a:r>
            <a:r>
              <a:rPr lang="en-US" i="1" dirty="0" err="1"/>
              <a:t>f</a:t>
            </a:r>
            <a:r>
              <a:rPr lang="en-US" sz="2000" i="1" dirty="0" err="1"/>
              <a:t>r</a:t>
            </a:r>
            <a:r>
              <a:rPr lang="en-US" i="1" dirty="0"/>
              <a:t> </a:t>
            </a:r>
            <a:r>
              <a:rPr lang="en-US" dirty="0"/>
              <a:t>denotes the number of records that will fit in a bucket.</a:t>
            </a:r>
          </a:p>
          <a:p>
            <a:pPr lvl="1" algn="just"/>
            <a:r>
              <a:rPr lang="en-US" b="1" dirty="0">
                <a:solidFill>
                  <a:schemeClr val="accent1">
                    <a:lumMod val="75000"/>
                  </a:schemeClr>
                </a:solidFill>
              </a:rPr>
              <a:t>Skew: </a:t>
            </a:r>
            <a:r>
              <a:rPr lang="en-US" dirty="0"/>
              <a:t>Some buckets are assigned more records than are others, so a bucket may overflow even when other buckets still have space. This situation is called bucket skew. This can occur due to two reasons:</a:t>
            </a:r>
          </a:p>
          <a:p>
            <a:pPr lvl="2" algn="just"/>
            <a:r>
              <a:rPr lang="en-US" dirty="0"/>
              <a:t>multiple records have same search-key value</a:t>
            </a:r>
          </a:p>
          <a:p>
            <a:pPr lvl="2" algn="just"/>
            <a:r>
              <a:rPr lang="en-US" dirty="0"/>
              <a:t>chosen hash function produces non-uniform distribution of key values</a:t>
            </a:r>
          </a:p>
          <a:p>
            <a:pPr lvl="1" algn="just"/>
            <a:endParaRPr lang="en-US" dirty="0"/>
          </a:p>
        </p:txBody>
      </p:sp>
    </p:spTree>
    <p:extLst>
      <p:ext uri="{BB962C8B-B14F-4D97-AF65-F5344CB8AC3E}">
        <p14:creationId xmlns:p14="http://schemas.microsoft.com/office/powerpoint/2010/main" val="4219350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Handling of Bucket Overflows</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sz="2400" dirty="0"/>
              <a:t>Although the probability of bucket overflow can be reduced, it cannot be eliminated; it is handled by using </a:t>
            </a:r>
            <a:r>
              <a:rPr lang="en-US" sz="2400" b="1" i="1" dirty="0">
                <a:solidFill>
                  <a:srgbClr val="3366CC"/>
                </a:solidFill>
              </a:rPr>
              <a:t>overflow buckets</a:t>
            </a:r>
            <a:r>
              <a:rPr lang="en-US" sz="2400" b="1" i="1" dirty="0"/>
              <a:t>.</a:t>
            </a:r>
          </a:p>
          <a:p>
            <a:r>
              <a:rPr lang="en-US" sz="2400" b="1" dirty="0">
                <a:solidFill>
                  <a:srgbClr val="3366CC"/>
                </a:solidFill>
              </a:rPr>
              <a:t>Overflow chaining</a:t>
            </a:r>
            <a:r>
              <a:rPr lang="en-US" sz="2400" dirty="0"/>
              <a:t> – the overflow buckets of a given bucket are chained together in a linked list.</a:t>
            </a:r>
          </a:p>
          <a:p>
            <a:r>
              <a:rPr lang="en-US" sz="2400" dirty="0"/>
              <a:t>Above scheme is called </a:t>
            </a:r>
            <a:r>
              <a:rPr lang="en-US" sz="2400" b="1" dirty="0">
                <a:solidFill>
                  <a:srgbClr val="3366CC"/>
                </a:solidFill>
              </a:rPr>
              <a:t>closed hashing</a:t>
            </a:r>
            <a:r>
              <a:rPr lang="en-US" sz="2400" b="1" dirty="0"/>
              <a:t>.</a:t>
            </a:r>
            <a:r>
              <a:rPr lang="en-US" sz="2400" dirty="0"/>
              <a:t>  </a:t>
            </a:r>
          </a:p>
          <a:p>
            <a:pPr algn="just"/>
            <a:endParaRPr lang="en-US" b="1" i="1" dirty="0"/>
          </a:p>
          <a:p>
            <a:pPr algn="just"/>
            <a:endParaRPr lang="en-US" b="1" dirty="0"/>
          </a:p>
          <a:p>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06" t="32118" r="25720" b="28125"/>
          <a:stretch/>
        </p:blipFill>
        <p:spPr bwMode="auto">
          <a:xfrm>
            <a:off x="1524000" y="3505200"/>
            <a:ext cx="5981700"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073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Handling of Bucket Overflows</a:t>
            </a:r>
            <a:endParaRPr lang="en-US" dirty="0"/>
          </a:p>
        </p:txBody>
      </p:sp>
      <p:sp>
        <p:nvSpPr>
          <p:cNvPr id="3" name="Content Placeholder 2"/>
          <p:cNvSpPr>
            <a:spLocks noGrp="1"/>
          </p:cNvSpPr>
          <p:nvPr>
            <p:ph idx="1"/>
          </p:nvPr>
        </p:nvSpPr>
        <p:spPr>
          <a:xfrm>
            <a:off x="457200" y="1295400"/>
            <a:ext cx="8229600" cy="4830763"/>
          </a:xfrm>
        </p:spPr>
        <p:txBody>
          <a:bodyPr/>
          <a:lstStyle/>
          <a:p>
            <a:pPr marL="342900" lvl="1" indent="-342900" algn="just">
              <a:buFont typeface="Arial" pitchFamily="34" charset="0"/>
              <a:buChar char="•"/>
            </a:pPr>
            <a:r>
              <a:rPr lang="en-US" sz="2400" b="1" dirty="0">
                <a:solidFill>
                  <a:schemeClr val="accent1">
                    <a:lumMod val="75000"/>
                  </a:schemeClr>
                </a:solidFill>
              </a:rPr>
              <a:t>Linear Probing:</a:t>
            </a:r>
            <a:r>
              <a:rPr lang="en-US" sz="2400" dirty="0">
                <a:solidFill>
                  <a:schemeClr val="accent1">
                    <a:lumMod val="75000"/>
                  </a:schemeClr>
                </a:solidFill>
              </a:rPr>
              <a:t> </a:t>
            </a:r>
            <a:r>
              <a:rPr lang="en-US" sz="2400" dirty="0"/>
              <a:t>When hash function generates an address at which data is already stored, the next free bucket is allocated to it. This mechanism is called </a:t>
            </a:r>
            <a:r>
              <a:rPr lang="en-US" sz="2400" b="1" dirty="0">
                <a:solidFill>
                  <a:schemeClr val="accent1">
                    <a:lumMod val="75000"/>
                  </a:schemeClr>
                </a:solidFill>
              </a:rPr>
              <a:t>Open Hashing</a:t>
            </a:r>
            <a:r>
              <a:rPr lang="en-US" sz="2400" dirty="0"/>
              <a:t>. </a:t>
            </a:r>
          </a:p>
          <a:p>
            <a:pPr marL="342900" lvl="1" indent="-342900" algn="just">
              <a:buFont typeface="Arial" pitchFamily="34" charset="0"/>
              <a:buChar char="•"/>
            </a:pPr>
            <a:r>
              <a:rPr lang="en-US" sz="2400" dirty="0"/>
              <a:t>Open hashing does not use overflow buckets,  is not suitable for database applications.</a:t>
            </a:r>
          </a:p>
          <a:p>
            <a:pPr algn="just"/>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213" t="29167" r="35090" b="30208"/>
          <a:stretch/>
        </p:blipFill>
        <p:spPr bwMode="auto">
          <a:xfrm>
            <a:off x="2743200" y="3429000"/>
            <a:ext cx="3733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87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Hash Indices</a:t>
            </a:r>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pPr algn="just"/>
            <a:r>
              <a:rPr lang="en-US" dirty="0"/>
              <a:t>Hashing can be used not only for file organization, but also for index-structure creation.  </a:t>
            </a:r>
          </a:p>
          <a:p>
            <a:pPr algn="just"/>
            <a:r>
              <a:rPr lang="en-US" dirty="0"/>
              <a:t>A </a:t>
            </a:r>
            <a:r>
              <a:rPr lang="en-US" b="1" dirty="0">
                <a:solidFill>
                  <a:srgbClr val="3366CC"/>
                </a:solidFill>
              </a:rPr>
              <a:t>hash index</a:t>
            </a:r>
            <a:r>
              <a:rPr lang="en-US" dirty="0"/>
              <a:t> organizes the search keys, with their associated record pointers, into a hash file structure.</a:t>
            </a:r>
          </a:p>
          <a:p>
            <a:pPr algn="just"/>
            <a:r>
              <a:rPr lang="en-US" dirty="0"/>
              <a:t>The hash function is constructed as follows:</a:t>
            </a:r>
          </a:p>
          <a:p>
            <a:pPr lvl="1" algn="just"/>
            <a:r>
              <a:rPr lang="en-US" dirty="0"/>
              <a:t>Apply hash function on a search key to identify a bucket, and store the key and its associated pointers in the bucket</a:t>
            </a:r>
          </a:p>
          <a:p>
            <a:pPr algn="just"/>
            <a:r>
              <a:rPr lang="en-US" dirty="0"/>
              <a:t>Strictly speaking, hash indices are always secondary indices </a:t>
            </a:r>
          </a:p>
          <a:p>
            <a:pPr lvl="1" algn="just"/>
            <a:r>
              <a:rPr lang="en-US" dirty="0"/>
              <a:t>if the file itself is organized using hashing, a separate primary hash index on it using the same search-key is unnecessary.  </a:t>
            </a:r>
          </a:p>
          <a:p>
            <a:pPr lvl="1" algn="just"/>
            <a:r>
              <a:rPr lang="en-US" dirty="0"/>
              <a:t>However, we use the term hash index to refer to both secondary index structures and hash organized files. </a:t>
            </a:r>
          </a:p>
          <a:p>
            <a:pPr marL="457200" lvl="1" indent="0" algn="just">
              <a:buNone/>
            </a:pPr>
            <a:endParaRPr lang="en-US" dirty="0"/>
          </a:p>
          <a:p>
            <a:endParaRPr lang="en-US" dirty="0"/>
          </a:p>
        </p:txBody>
      </p:sp>
    </p:spTree>
    <p:extLst>
      <p:ext uri="{BB962C8B-B14F-4D97-AF65-F5344CB8AC3E}">
        <p14:creationId xmlns:p14="http://schemas.microsoft.com/office/powerpoint/2010/main" val="338955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 of Hash Index</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239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178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Deficiencies of Static Hashing</a:t>
            </a:r>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pPr algn="just"/>
            <a:r>
              <a:rPr lang="en-US" dirty="0"/>
              <a:t>In static hashing, function </a:t>
            </a:r>
            <a:r>
              <a:rPr lang="en-US" i="1" dirty="0"/>
              <a:t>h</a:t>
            </a:r>
            <a:r>
              <a:rPr lang="en-US" dirty="0"/>
              <a:t> maps search-key values to a fixed set of </a:t>
            </a:r>
            <a:r>
              <a:rPr lang="en-US" i="1" dirty="0"/>
              <a:t>B</a:t>
            </a:r>
            <a:r>
              <a:rPr lang="en-US" dirty="0"/>
              <a:t> of bucket addresses. Databases grow or shrink with time. </a:t>
            </a:r>
          </a:p>
          <a:p>
            <a:pPr lvl="1" algn="just"/>
            <a:r>
              <a:rPr lang="en-US" dirty="0"/>
              <a:t>If initial number of buckets is too small, and file grows, and the hash function is choose based on the current file size, performance will degrade due to too much overflows.</a:t>
            </a:r>
          </a:p>
          <a:p>
            <a:pPr lvl="1" algn="just"/>
            <a:r>
              <a:rPr lang="en-US" dirty="0"/>
              <a:t>If space is allocated for anticipated growth, a significant amount of space will be wasted initially (and buckets will be </a:t>
            </a:r>
            <a:r>
              <a:rPr lang="en-US" dirty="0" err="1"/>
              <a:t>underfull</a:t>
            </a:r>
            <a:r>
              <a:rPr lang="en-US" dirty="0"/>
              <a:t>).</a:t>
            </a:r>
          </a:p>
          <a:p>
            <a:pPr lvl="1" algn="just"/>
            <a:r>
              <a:rPr lang="en-US" dirty="0"/>
              <a:t>If database shrinks, again space will be wasted.</a:t>
            </a:r>
          </a:p>
          <a:p>
            <a:pPr algn="just"/>
            <a:r>
              <a:rPr lang="en-US" b="1" dirty="0">
                <a:solidFill>
                  <a:schemeClr val="accent1">
                    <a:lumMod val="75000"/>
                  </a:schemeClr>
                </a:solidFill>
              </a:rPr>
              <a:t>One solution</a:t>
            </a:r>
            <a:r>
              <a:rPr lang="en-US" dirty="0"/>
              <a:t>: periodic re-organization of the file with a new hash function</a:t>
            </a:r>
          </a:p>
          <a:p>
            <a:pPr lvl="1" algn="just"/>
            <a:r>
              <a:rPr lang="en-US" dirty="0"/>
              <a:t>Expensive, disrupts normal operations</a:t>
            </a:r>
          </a:p>
          <a:p>
            <a:pPr algn="just"/>
            <a:r>
              <a:rPr lang="en-US" b="1" dirty="0">
                <a:solidFill>
                  <a:schemeClr val="accent1">
                    <a:lumMod val="75000"/>
                  </a:schemeClr>
                </a:solidFill>
              </a:rPr>
              <a:t>Better solution</a:t>
            </a:r>
            <a:r>
              <a:rPr lang="en-US" dirty="0"/>
              <a:t>: allow the number of buckets to be modified dynamically. </a:t>
            </a:r>
          </a:p>
          <a:p>
            <a:endParaRPr lang="en-US" dirty="0"/>
          </a:p>
        </p:txBody>
      </p:sp>
    </p:spTree>
    <p:extLst>
      <p:ext uri="{BB962C8B-B14F-4D97-AF65-F5344CB8AC3E}">
        <p14:creationId xmlns:p14="http://schemas.microsoft.com/office/powerpoint/2010/main" val="106238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Dynamic Hashing</a:t>
            </a:r>
          </a:p>
        </p:txBody>
      </p:sp>
      <p:sp>
        <p:nvSpPr>
          <p:cNvPr id="3" name="Content Placeholder 2"/>
          <p:cNvSpPr>
            <a:spLocks noGrp="1"/>
          </p:cNvSpPr>
          <p:nvPr>
            <p:ph idx="1"/>
          </p:nvPr>
        </p:nvSpPr>
        <p:spPr/>
        <p:txBody>
          <a:bodyPr/>
          <a:lstStyle/>
          <a:p>
            <a:pPr algn="just"/>
            <a:r>
              <a:rPr lang="en-US" dirty="0"/>
              <a:t>Dynamic hashing provides a mechanism in which data buckets are added and removed dynamically and on-demand.</a:t>
            </a:r>
          </a:p>
          <a:p>
            <a:pPr algn="just"/>
            <a:r>
              <a:rPr lang="en-US" dirty="0"/>
              <a:t> Dynamic hashing is also known as </a:t>
            </a:r>
            <a:r>
              <a:rPr lang="en-US" b="1" dirty="0">
                <a:solidFill>
                  <a:schemeClr val="accent1">
                    <a:lumMod val="75000"/>
                  </a:schemeClr>
                </a:solidFill>
              </a:rPr>
              <a:t>extended hashing.</a:t>
            </a:r>
          </a:p>
          <a:p>
            <a:pPr algn="just"/>
            <a:r>
              <a:rPr lang="en-US" dirty="0"/>
              <a:t>Hash function, in dynamic hashing, is made to produce large number of values and only a few are used initially.</a:t>
            </a:r>
          </a:p>
          <a:p>
            <a:endParaRPr lang="en-US" dirty="0"/>
          </a:p>
        </p:txBody>
      </p:sp>
    </p:spTree>
    <p:extLst>
      <p:ext uri="{BB962C8B-B14F-4D97-AF65-F5344CB8AC3E}">
        <p14:creationId xmlns:p14="http://schemas.microsoft.com/office/powerpoint/2010/main" val="3102933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Dynamic Hashing</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159" t="12847" r="24842" b="13021"/>
          <a:stretch/>
        </p:blipFill>
        <p:spPr bwMode="auto">
          <a:xfrm>
            <a:off x="1447800" y="1295400"/>
            <a:ext cx="63245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53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Purpose of Indexing</a:t>
            </a:r>
          </a:p>
        </p:txBody>
      </p:sp>
      <p:sp>
        <p:nvSpPr>
          <p:cNvPr id="3" name="Content Placeholder 2"/>
          <p:cNvSpPr>
            <a:spLocks noGrp="1"/>
          </p:cNvSpPr>
          <p:nvPr>
            <p:ph idx="1"/>
          </p:nvPr>
        </p:nvSpPr>
        <p:spPr/>
        <p:txBody>
          <a:bodyPr/>
          <a:lstStyle/>
          <a:p>
            <a:pPr algn="just"/>
            <a:r>
              <a:rPr lang="en-US" altLang="zh-CN" dirty="0">
                <a:ea typeface="宋体" pitchFamily="2" charset="-122"/>
              </a:rPr>
              <a:t>It is a data structure that is added to a file to provide faster access to the data.</a:t>
            </a:r>
          </a:p>
          <a:p>
            <a:pPr algn="just"/>
            <a:r>
              <a:rPr lang="en-US" altLang="zh-CN" dirty="0">
                <a:ea typeface="宋体" pitchFamily="2" charset="-122"/>
              </a:rPr>
              <a:t>It reduces the number of blocks that the DBMS has to check.</a:t>
            </a:r>
            <a:endParaRPr lang="en-US" dirty="0"/>
          </a:p>
          <a:p>
            <a:endParaRPr lang="en-US" dirty="0"/>
          </a:p>
        </p:txBody>
      </p:sp>
    </p:spTree>
    <p:extLst>
      <p:ext uri="{BB962C8B-B14F-4D97-AF65-F5344CB8AC3E}">
        <p14:creationId xmlns:p14="http://schemas.microsoft.com/office/powerpoint/2010/main" val="39852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a:t>Hashing Practice Problems</a:t>
            </a:r>
            <a:br>
              <a:rPr lang="en-US" dirty="0"/>
            </a:br>
            <a:r>
              <a:rPr lang="en-US" dirty="0"/>
              <a:t>Problem 1</a:t>
            </a:r>
          </a:p>
        </p:txBody>
      </p:sp>
      <p:sp>
        <p:nvSpPr>
          <p:cNvPr id="3" name="Content Placeholder 2"/>
          <p:cNvSpPr>
            <a:spLocks noGrp="1"/>
          </p:cNvSpPr>
          <p:nvPr>
            <p:ph idx="1"/>
          </p:nvPr>
        </p:nvSpPr>
        <p:spPr>
          <a:xfrm>
            <a:off x="457200" y="1905000"/>
            <a:ext cx="8229600" cy="4221163"/>
          </a:xfrm>
        </p:spPr>
        <p:txBody>
          <a:bodyPr>
            <a:normAutofit fontScale="92500" lnSpcReduction="20000"/>
          </a:bodyPr>
          <a:lstStyle/>
          <a:p>
            <a:pPr algn="just"/>
            <a:r>
              <a:rPr lang="en-US" dirty="0"/>
              <a:t>Consider a hash table of size seven, with starting index zero, and a hash function (3x + 4)mod7. Assuming the hash table is initially empty, which of the following is the contents of the table when the sequence 1, 3, 8, 10 is inserted into the table using Open hashing? Note that ‘_’ denotes an empty location in the table.</a:t>
            </a:r>
          </a:p>
          <a:p>
            <a:pPr marL="400050" lvl="1" indent="0">
              <a:buNone/>
            </a:pPr>
            <a:r>
              <a:rPr lang="pt-BR" dirty="0"/>
              <a:t>(A) 8, _, _, _, _, _, 10</a:t>
            </a:r>
            <a:br>
              <a:rPr lang="pt-BR" dirty="0"/>
            </a:br>
            <a:r>
              <a:rPr lang="pt-BR" dirty="0"/>
              <a:t>(B) 1, 8, 10, _, _, _, 3</a:t>
            </a:r>
            <a:br>
              <a:rPr lang="pt-BR" dirty="0"/>
            </a:br>
            <a:r>
              <a:rPr lang="pt-BR" dirty="0"/>
              <a:t>(C) 1, _, _, _, _, _,3</a:t>
            </a:r>
            <a:br>
              <a:rPr lang="pt-BR" dirty="0"/>
            </a:br>
            <a:r>
              <a:rPr lang="pt-BR" dirty="0"/>
              <a:t>(D) 1, 10, 8, _, _, _, 3</a:t>
            </a:r>
            <a:endParaRPr lang="en-US" dirty="0"/>
          </a:p>
        </p:txBody>
      </p:sp>
    </p:spTree>
    <p:extLst>
      <p:ext uri="{BB962C8B-B14F-4D97-AF65-F5344CB8AC3E}">
        <p14:creationId xmlns:p14="http://schemas.microsoft.com/office/powerpoint/2010/main" val="351234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1=&gt; (3x+4)mod7=7mod7=0</a:t>
            </a:r>
          </a:p>
          <a:p>
            <a:r>
              <a:rPr lang="en-US" dirty="0"/>
              <a:t>3 =&gt; (3x+4)mod7=13mod7=6</a:t>
            </a:r>
          </a:p>
          <a:p>
            <a:r>
              <a:rPr lang="en-US" dirty="0"/>
              <a:t>8 =&gt; (3x+4)mod7=28mod7=0</a:t>
            </a:r>
          </a:p>
          <a:p>
            <a:pPr marL="400050" lvl="1" indent="0">
              <a:buNone/>
            </a:pPr>
            <a:r>
              <a:rPr lang="en-US" dirty="0"/>
              <a:t>Because address ‘0’ is not empty, store 8 at next empty data bucket ‘1’</a:t>
            </a:r>
          </a:p>
          <a:p>
            <a:r>
              <a:rPr lang="en-US" dirty="0"/>
              <a:t>10 =&gt; (3x+4)mod7=34mod7=6</a:t>
            </a:r>
          </a:p>
          <a:p>
            <a:pPr marL="400050" lvl="2" indent="0">
              <a:buNone/>
            </a:pPr>
            <a:r>
              <a:rPr lang="en-US" dirty="0"/>
              <a:t>Because address ‘6’ is not empty, store 10 at next empty data bucket ‘2’</a:t>
            </a:r>
          </a:p>
          <a:p>
            <a:pPr marL="0" lvl="1" indent="0">
              <a:buNone/>
            </a:pPr>
            <a:r>
              <a:rPr lang="en-US" dirty="0"/>
              <a:t>Correct option is B</a:t>
            </a:r>
          </a:p>
          <a:p>
            <a:endParaRPr lang="en-US" dirty="0"/>
          </a:p>
          <a:p>
            <a:endParaRPr lang="en-US" dirty="0"/>
          </a:p>
          <a:p>
            <a:endParaRPr lang="en-US" dirty="0"/>
          </a:p>
        </p:txBody>
      </p:sp>
    </p:spTree>
    <p:extLst>
      <p:ext uri="{BB962C8B-B14F-4D97-AF65-F5344CB8AC3E}">
        <p14:creationId xmlns:p14="http://schemas.microsoft.com/office/powerpoint/2010/main" val="2411052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a:xfrm>
            <a:off x="457200" y="1417638"/>
            <a:ext cx="8229600" cy="4708525"/>
          </a:xfrm>
        </p:spPr>
        <p:txBody>
          <a:bodyPr/>
          <a:lstStyle/>
          <a:p>
            <a:r>
              <a:rPr lang="en-US" dirty="0"/>
              <a:t>The keys 12, 18, 13, 2, 3, 23, 5 and 15 are inserted into an initially empty hash table of length 10 using open addressing with hash function h(k) = k mod 10 and linear probing. What is the resultant hash table?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588" y="3962401"/>
            <a:ext cx="6306704" cy="2781000"/>
          </a:xfrm>
          <a:prstGeom prst="rect">
            <a:avLst/>
          </a:prstGeom>
        </p:spPr>
      </p:pic>
    </p:spTree>
    <p:extLst>
      <p:ext uri="{BB962C8B-B14F-4D97-AF65-F5344CB8AC3E}">
        <p14:creationId xmlns:p14="http://schemas.microsoft.com/office/powerpoint/2010/main" val="2761893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http://geeksforgeeks.org/wp-content/uploads/gate_2009_hash.GIF"/>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20000"/>
          </a:bodyPr>
          <a:lstStyle/>
          <a:p>
            <a:r>
              <a:rPr lang="en-US" dirty="0"/>
              <a:t>H(k)=kmod10</a:t>
            </a:r>
          </a:p>
          <a:p>
            <a:r>
              <a:rPr lang="en-US" dirty="0"/>
              <a:t>12=&gt; 12mod10=2</a:t>
            </a:r>
          </a:p>
          <a:p>
            <a:r>
              <a:rPr lang="en-US" dirty="0"/>
              <a:t>18=&gt;18mod10=8</a:t>
            </a:r>
          </a:p>
          <a:p>
            <a:r>
              <a:rPr lang="en-US" dirty="0"/>
              <a:t>13=&gt;13mod10=3</a:t>
            </a:r>
          </a:p>
          <a:p>
            <a:r>
              <a:rPr lang="en-US" dirty="0"/>
              <a:t>2=&gt;2mod10=2, not empty, next available=4</a:t>
            </a:r>
          </a:p>
          <a:p>
            <a:r>
              <a:rPr lang="en-US" dirty="0"/>
              <a:t>3=&gt;3mod10=3, not empty, next available=5</a:t>
            </a:r>
          </a:p>
          <a:p>
            <a:r>
              <a:rPr lang="en-US" dirty="0"/>
              <a:t>23=&gt;23mod10=3, not empty, next available=6</a:t>
            </a:r>
          </a:p>
          <a:p>
            <a:r>
              <a:rPr lang="en-US" dirty="0"/>
              <a:t>5=&gt;5mod10=5, not empty, next available=7</a:t>
            </a:r>
          </a:p>
          <a:p>
            <a:r>
              <a:rPr lang="en-US" dirty="0"/>
              <a:t>15=&gt;15mod10=5, not empty, next available=9</a:t>
            </a:r>
          </a:p>
          <a:p>
            <a:pPr marL="0" indent="0">
              <a:buNone/>
            </a:pPr>
            <a:r>
              <a:rPr lang="en-US" dirty="0"/>
              <a:t>Correct option is 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66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normAutofit fontScale="77500" lnSpcReduction="20000"/>
          </a:bodyPr>
          <a:lstStyle/>
          <a:p>
            <a:r>
              <a:rPr lang="en-US" dirty="0"/>
              <a:t>For question number 2, what would the correct option if method used is closed hashing?</a:t>
            </a:r>
          </a:p>
          <a:p>
            <a:r>
              <a:rPr lang="en-US" dirty="0"/>
              <a:t>H(k)=kmod10</a:t>
            </a:r>
          </a:p>
          <a:p>
            <a:r>
              <a:rPr lang="en-US" dirty="0"/>
              <a:t>12=&gt; 12mod10=2</a:t>
            </a:r>
          </a:p>
          <a:p>
            <a:r>
              <a:rPr lang="en-US" dirty="0"/>
              <a:t>18=&gt;18mod10=8</a:t>
            </a:r>
          </a:p>
          <a:p>
            <a:r>
              <a:rPr lang="en-US" dirty="0"/>
              <a:t>13=&gt;13mod10=3</a:t>
            </a:r>
          </a:p>
          <a:p>
            <a:r>
              <a:rPr lang="en-US" dirty="0"/>
              <a:t>2=&gt;2mod10=2</a:t>
            </a:r>
          </a:p>
          <a:p>
            <a:r>
              <a:rPr lang="en-US" dirty="0"/>
              <a:t>3=&gt;3mod10=3</a:t>
            </a:r>
          </a:p>
          <a:p>
            <a:r>
              <a:rPr lang="en-US" dirty="0"/>
              <a:t>23=&gt;23mod10=3</a:t>
            </a:r>
          </a:p>
          <a:p>
            <a:r>
              <a:rPr lang="en-US" dirty="0"/>
              <a:t>5=&gt;5mod10=5</a:t>
            </a:r>
          </a:p>
          <a:p>
            <a:r>
              <a:rPr lang="en-US" dirty="0"/>
              <a:t>15=&gt;15mod10=5</a:t>
            </a:r>
          </a:p>
          <a:p>
            <a:pPr marL="0" indent="0">
              <a:buNone/>
            </a:pPr>
            <a:r>
              <a:rPr lang="en-US" dirty="0"/>
              <a:t>Correct option is D</a:t>
            </a:r>
          </a:p>
          <a:p>
            <a:endParaRPr lang="en-US" dirty="0"/>
          </a:p>
        </p:txBody>
      </p:sp>
    </p:spTree>
    <p:extLst>
      <p:ext uri="{BB962C8B-B14F-4D97-AF65-F5344CB8AC3E}">
        <p14:creationId xmlns:p14="http://schemas.microsoft.com/office/powerpoint/2010/main" val="2297865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a:t>
            </a:r>
          </a:p>
        </p:txBody>
      </p:sp>
      <p:sp>
        <p:nvSpPr>
          <p:cNvPr id="3" name="Content Placeholder 2"/>
          <p:cNvSpPr>
            <a:spLocks noGrp="1"/>
          </p:cNvSpPr>
          <p:nvPr>
            <p:ph idx="1"/>
          </p:nvPr>
        </p:nvSpPr>
        <p:spPr>
          <a:xfrm>
            <a:off x="457200" y="1417638"/>
            <a:ext cx="8229600" cy="4708525"/>
          </a:xfrm>
        </p:spPr>
        <p:txBody>
          <a:bodyPr/>
          <a:lstStyle/>
          <a:p>
            <a:pPr algn="just"/>
            <a:r>
              <a:rPr lang="en-US" dirty="0"/>
              <a:t>A hash table of length 10 uses open addressing with hash function h(k)=k mod 10, and linear probing. After inserting 6 values into an empty hash table, the table is as shown below.</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810000"/>
            <a:ext cx="1600200" cy="2895600"/>
          </a:xfrm>
          <a:prstGeom prst="rect">
            <a:avLst/>
          </a:prstGeom>
        </p:spPr>
      </p:pic>
    </p:spTree>
    <p:extLst>
      <p:ext uri="{BB962C8B-B14F-4D97-AF65-F5344CB8AC3E}">
        <p14:creationId xmlns:p14="http://schemas.microsoft.com/office/powerpoint/2010/main" val="2332171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Which one of the following choices gives a possible order in which the key values could have been inserted in the table?</a:t>
            </a:r>
            <a:br>
              <a:rPr lang="en-US" dirty="0"/>
            </a:br>
            <a:r>
              <a:rPr lang="en-US" dirty="0"/>
              <a:t>(A) 46, 42, 34, 52, 23, 33</a:t>
            </a:r>
            <a:br>
              <a:rPr lang="en-US" dirty="0"/>
            </a:br>
            <a:r>
              <a:rPr lang="en-US" dirty="0"/>
              <a:t>(B) 34, 42, 23, 52, 33, 46</a:t>
            </a:r>
            <a:br>
              <a:rPr lang="en-US" dirty="0"/>
            </a:br>
            <a:r>
              <a:rPr lang="en-US" dirty="0"/>
              <a:t>(C) 46, 34, 42, 23, 52, 33</a:t>
            </a:r>
            <a:br>
              <a:rPr lang="en-US" dirty="0"/>
            </a:br>
            <a:r>
              <a:rPr lang="en-US" dirty="0"/>
              <a:t>(D) 42, 46, 33, 23, 34, 52</a:t>
            </a:r>
          </a:p>
        </p:txBody>
      </p:sp>
    </p:spTree>
    <p:extLst>
      <p:ext uri="{BB962C8B-B14F-4D97-AF65-F5344CB8AC3E}">
        <p14:creationId xmlns:p14="http://schemas.microsoft.com/office/powerpoint/2010/main" val="2727199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fontAlgn="base"/>
            <a:r>
              <a:rPr lang="en-US" b="1" dirty="0"/>
              <a:t>Solution:</a:t>
            </a:r>
            <a:r>
              <a:rPr lang="en-US" dirty="0"/>
              <a:t> We will check whether sequence given in option A can lead to hash table given in question. Option A inserts 46, 42, 34, 52, 23, 33 as:</a:t>
            </a:r>
          </a:p>
          <a:p>
            <a:pPr fontAlgn="base"/>
            <a:r>
              <a:rPr lang="en-US" dirty="0"/>
              <a:t>For key 46, h(46) is 46%10 = 6. Therefore, 46 is placed at 6th index </a:t>
            </a:r>
            <a:br>
              <a:rPr lang="en-US" dirty="0"/>
            </a:br>
            <a:r>
              <a:rPr lang="en-US" dirty="0"/>
              <a:t>For key 42, h(42) is 42%10 = 2. Therefore, 42 is placed at 2nd index For key 34, h(34) is 34%10 = 4. Therefore, 34 is placed at 4th index </a:t>
            </a:r>
          </a:p>
          <a:p>
            <a:pPr fontAlgn="base"/>
            <a:r>
              <a:rPr lang="en-US" dirty="0"/>
              <a:t>For key 52, h(52) is 52%10 = 2. However, index 2 is occupied with 42. Therefore, 52 is placed at 3rd index in the hash table. But in given hash table, 52 is placed at 5th index. Therefore, sequence in option A can’t generate hash table given in question.</a:t>
            </a:r>
          </a:p>
          <a:p>
            <a:pPr fontAlgn="base"/>
            <a:r>
              <a:rPr lang="en-US" dirty="0"/>
              <a:t>In the similar way, we can check for other options as well which leads to answer as (C).</a:t>
            </a:r>
          </a:p>
          <a:p>
            <a:endParaRPr lang="en-US" dirty="0"/>
          </a:p>
        </p:txBody>
      </p:sp>
    </p:spTree>
    <p:extLst>
      <p:ext uri="{BB962C8B-B14F-4D97-AF65-F5344CB8AC3E}">
        <p14:creationId xmlns:p14="http://schemas.microsoft.com/office/powerpoint/2010/main" val="403597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Index Evaluation Metrics</a:t>
            </a:r>
          </a:p>
        </p:txBody>
      </p:sp>
      <p:sp>
        <p:nvSpPr>
          <p:cNvPr id="3" name="Content Placeholder 2"/>
          <p:cNvSpPr>
            <a:spLocks noGrp="1"/>
          </p:cNvSpPr>
          <p:nvPr>
            <p:ph idx="1"/>
          </p:nvPr>
        </p:nvSpPr>
        <p:spPr>
          <a:xfrm>
            <a:off x="457200" y="1219200"/>
            <a:ext cx="8229600" cy="5486400"/>
          </a:xfrm>
        </p:spPr>
        <p:txBody>
          <a:bodyPr>
            <a:normAutofit fontScale="77500" lnSpcReduction="20000"/>
          </a:bodyPr>
          <a:lstStyle/>
          <a:p>
            <a:r>
              <a:rPr lang="en-US" b="1" dirty="0">
                <a:solidFill>
                  <a:schemeClr val="accent1">
                    <a:lumMod val="75000"/>
                  </a:schemeClr>
                </a:solidFill>
              </a:rPr>
              <a:t>Access types</a:t>
            </a:r>
            <a:r>
              <a:rPr lang="en-US" dirty="0">
                <a:solidFill>
                  <a:schemeClr val="accent1">
                    <a:lumMod val="75000"/>
                  </a:schemeClr>
                </a:solidFill>
              </a:rPr>
              <a:t>: </a:t>
            </a:r>
            <a:r>
              <a:rPr lang="en-US" dirty="0"/>
              <a:t>Access types supported efficiently.  E.g., </a:t>
            </a:r>
          </a:p>
          <a:p>
            <a:pPr lvl="1"/>
            <a:r>
              <a:rPr lang="en-US" dirty="0"/>
              <a:t>records with a specified value in the attribute</a:t>
            </a:r>
          </a:p>
          <a:p>
            <a:pPr lvl="1"/>
            <a:r>
              <a:rPr lang="en-US" dirty="0"/>
              <a:t>or records with an attribute value falling in a specified range of values.</a:t>
            </a:r>
          </a:p>
          <a:p>
            <a:r>
              <a:rPr lang="en-US" altLang="zh-CN" b="1" dirty="0">
                <a:solidFill>
                  <a:schemeClr val="accent1">
                    <a:lumMod val="75000"/>
                  </a:schemeClr>
                </a:solidFill>
                <a:ea typeface="宋体" pitchFamily="2" charset="-122"/>
              </a:rPr>
              <a:t>Access time</a:t>
            </a:r>
            <a:r>
              <a:rPr lang="en-US" altLang="zh-CN" dirty="0">
                <a:solidFill>
                  <a:schemeClr val="accent1">
                    <a:lumMod val="75000"/>
                  </a:schemeClr>
                </a:solidFill>
                <a:ea typeface="宋体" pitchFamily="2" charset="-122"/>
              </a:rPr>
              <a:t>: </a:t>
            </a:r>
            <a:r>
              <a:rPr lang="en-US" altLang="zh-CN" dirty="0">
                <a:ea typeface="宋体" pitchFamily="2" charset="-122"/>
              </a:rPr>
              <a:t>Time it takes to find a particular data item, or set of items, using the technique</a:t>
            </a:r>
          </a:p>
          <a:p>
            <a:r>
              <a:rPr lang="en-US" altLang="zh-CN" b="1" dirty="0">
                <a:solidFill>
                  <a:schemeClr val="accent1">
                    <a:lumMod val="75000"/>
                  </a:schemeClr>
                </a:solidFill>
                <a:ea typeface="宋体" pitchFamily="2" charset="-122"/>
              </a:rPr>
              <a:t>Insertion time</a:t>
            </a:r>
            <a:r>
              <a:rPr lang="en-US" altLang="zh-CN" dirty="0">
                <a:solidFill>
                  <a:schemeClr val="accent1">
                    <a:lumMod val="75000"/>
                  </a:schemeClr>
                </a:solidFill>
                <a:ea typeface="宋体" pitchFamily="2" charset="-122"/>
              </a:rPr>
              <a:t>: </a:t>
            </a:r>
            <a:r>
              <a:rPr lang="en-US" altLang="zh-CN" dirty="0">
                <a:ea typeface="宋体" pitchFamily="2" charset="-122"/>
              </a:rPr>
              <a:t>Time it takes to insert a new data item. This value includes the time it takes to find the correct place to insert the new data item, as well as the time it takes to update the index structure</a:t>
            </a:r>
          </a:p>
          <a:p>
            <a:r>
              <a:rPr lang="en-US" altLang="zh-CN" b="1" dirty="0">
                <a:solidFill>
                  <a:schemeClr val="accent1">
                    <a:lumMod val="75000"/>
                  </a:schemeClr>
                </a:solidFill>
                <a:ea typeface="宋体" pitchFamily="2" charset="-122"/>
              </a:rPr>
              <a:t>Deletion time: </a:t>
            </a:r>
            <a:r>
              <a:rPr lang="en-US" altLang="zh-CN" dirty="0">
                <a:ea typeface="宋体" pitchFamily="2" charset="-122"/>
              </a:rPr>
              <a:t>Time it takes to delete a data item. This value includes the time it takes to find the item to be deleted, as well as the time it takes to update the index structure</a:t>
            </a:r>
          </a:p>
          <a:p>
            <a:r>
              <a:rPr lang="en-US" altLang="zh-CN" b="1" dirty="0">
                <a:solidFill>
                  <a:schemeClr val="accent1">
                    <a:lumMod val="75000"/>
                  </a:schemeClr>
                </a:solidFill>
                <a:ea typeface="宋体" pitchFamily="2" charset="-122"/>
              </a:rPr>
              <a:t>Space overhead</a:t>
            </a:r>
            <a:r>
              <a:rPr lang="en-US" altLang="zh-CN" dirty="0">
                <a:ea typeface="宋体" pitchFamily="2" charset="-122"/>
              </a:rPr>
              <a:t>: The additional space occupied by an index structure. </a:t>
            </a:r>
            <a:endParaRPr lang="en-US" dirty="0"/>
          </a:p>
          <a:p>
            <a:endParaRPr lang="en-US" dirty="0"/>
          </a:p>
        </p:txBody>
      </p:sp>
    </p:spTree>
    <p:extLst>
      <p:ext uri="{BB962C8B-B14F-4D97-AF65-F5344CB8AC3E}">
        <p14:creationId xmlns:p14="http://schemas.microsoft.com/office/powerpoint/2010/main" val="118075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Basic Concepts</a:t>
            </a:r>
            <a:endParaRPr lang="en-US" dirty="0"/>
          </a:p>
        </p:txBody>
      </p:sp>
      <p:sp>
        <p:nvSpPr>
          <p:cNvPr id="3" name="Content Placeholder 2"/>
          <p:cNvSpPr>
            <a:spLocks noGrp="1"/>
          </p:cNvSpPr>
          <p:nvPr>
            <p:ph idx="1"/>
          </p:nvPr>
        </p:nvSpPr>
        <p:spPr/>
        <p:txBody>
          <a:bodyPr/>
          <a:lstStyle/>
          <a:p>
            <a:pPr algn="just"/>
            <a:r>
              <a:rPr lang="en-US" b="1" dirty="0">
                <a:solidFill>
                  <a:schemeClr val="accent1">
                    <a:lumMod val="75000"/>
                  </a:schemeClr>
                </a:solidFill>
              </a:rPr>
              <a:t>Search Key: </a:t>
            </a:r>
            <a:r>
              <a:rPr lang="en-US" dirty="0"/>
              <a:t>An attribute or set of attributes used to look up records in a file is called search key.</a:t>
            </a:r>
          </a:p>
          <a:p>
            <a:pPr algn="just"/>
            <a:r>
              <a:rPr lang="en-US" dirty="0"/>
              <a:t>An </a:t>
            </a:r>
            <a:r>
              <a:rPr lang="en-US" b="1" dirty="0">
                <a:solidFill>
                  <a:schemeClr val="accent1">
                    <a:lumMod val="75000"/>
                  </a:schemeClr>
                </a:solidFill>
              </a:rPr>
              <a:t>Index file </a:t>
            </a:r>
            <a:r>
              <a:rPr lang="en-US" dirty="0"/>
              <a:t>consists of records( called index entries) of the form</a:t>
            </a:r>
          </a:p>
          <a:p>
            <a:pPr algn="just"/>
            <a:endParaRPr lang="en-US" dirty="0"/>
          </a:p>
          <a:p>
            <a:pPr algn="just"/>
            <a:endParaRPr lang="en-US" dirty="0"/>
          </a:p>
          <a:p>
            <a:pPr marL="0" indent="0" algn="just">
              <a:buNone/>
            </a:pPr>
            <a:endParaRPr lang="en-US" dirty="0"/>
          </a:p>
          <a:p>
            <a:pPr algn="just"/>
            <a:endParaRPr lang="en-US" dirty="0"/>
          </a:p>
          <a:p>
            <a:pPr marL="0" indent="0" algn="just">
              <a:buNone/>
            </a:pPr>
            <a:endParaRPr lang="en-US" dirty="0"/>
          </a:p>
          <a:p>
            <a:pPr marL="0" indent="0" algn="just">
              <a:buNone/>
            </a:pP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35" t="42351" r="18498" b="49440"/>
          <a:stretch/>
        </p:blipFill>
        <p:spPr bwMode="auto">
          <a:xfrm>
            <a:off x="1066800" y="4565177"/>
            <a:ext cx="7438084" cy="60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09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lumMod val="75000"/>
                  </a:schemeClr>
                </a:solidFill>
              </a:rPr>
              <a:t>Ordered Indices</a:t>
            </a:r>
            <a:endParaRPr lang="en-US" b="1" dirty="0">
              <a:solidFill>
                <a:schemeClr val="accent1">
                  <a:lumMod val="75000"/>
                </a:schemeClr>
              </a:solidFill>
            </a:endParaRPr>
          </a:p>
        </p:txBody>
      </p:sp>
      <p:sp>
        <p:nvSpPr>
          <p:cNvPr id="4" name="Content Placeholder 3"/>
          <p:cNvSpPr>
            <a:spLocks noGrp="1"/>
          </p:cNvSpPr>
          <p:nvPr>
            <p:ph idx="1"/>
          </p:nvPr>
        </p:nvSpPr>
        <p:spPr/>
        <p:txBody>
          <a:bodyPr>
            <a:normAutofit/>
          </a:bodyPr>
          <a:lstStyle/>
          <a:p>
            <a:pPr algn="just"/>
            <a:r>
              <a:rPr lang="en-US" dirty="0"/>
              <a:t>Each index structure is associated with a particular search key.</a:t>
            </a:r>
          </a:p>
          <a:p>
            <a:pPr algn="just"/>
            <a:r>
              <a:rPr lang="en-US" dirty="0"/>
              <a:t>An </a:t>
            </a:r>
            <a:r>
              <a:rPr lang="en-US" b="1" dirty="0">
                <a:solidFill>
                  <a:srgbClr val="000099"/>
                </a:solidFill>
              </a:rPr>
              <a:t>ordered index</a:t>
            </a:r>
            <a:r>
              <a:rPr lang="en-US" b="1" dirty="0"/>
              <a:t>, </a:t>
            </a:r>
            <a:r>
              <a:rPr lang="en-US" dirty="0"/>
              <a:t>stores the value of the search keys in sorted order and associates with each search key the record that contains it. </a:t>
            </a:r>
            <a:r>
              <a:rPr lang="en-US" dirty="0">
                <a:solidFill>
                  <a:srgbClr val="FF0000"/>
                </a:solidFill>
              </a:rPr>
              <a:t>E.g.</a:t>
            </a:r>
            <a:r>
              <a:rPr lang="en-US" dirty="0"/>
              <a:t>, index of a book, library catalog.</a:t>
            </a:r>
          </a:p>
          <a:p>
            <a:pPr algn="just"/>
            <a:r>
              <a:rPr lang="en-US" dirty="0"/>
              <a:t>A file may have several indices, on different search keys.</a:t>
            </a:r>
          </a:p>
          <a:p>
            <a:endParaRPr lang="en-US" dirty="0"/>
          </a:p>
          <a:p>
            <a:endParaRPr lang="en-US" dirty="0"/>
          </a:p>
        </p:txBody>
      </p:sp>
    </p:spTree>
    <p:extLst>
      <p:ext uri="{BB962C8B-B14F-4D97-AF65-F5344CB8AC3E}">
        <p14:creationId xmlns:p14="http://schemas.microsoft.com/office/powerpoint/2010/main" val="120937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Ordered Indices</a:t>
            </a:r>
          </a:p>
        </p:txBody>
      </p:sp>
      <p:sp>
        <p:nvSpPr>
          <p:cNvPr id="3" name="Content Placeholder 2"/>
          <p:cNvSpPr>
            <a:spLocks noGrp="1"/>
          </p:cNvSpPr>
          <p:nvPr>
            <p:ph idx="1"/>
          </p:nvPr>
        </p:nvSpPr>
        <p:spPr>
          <a:xfrm>
            <a:off x="228600" y="1600200"/>
            <a:ext cx="8610600" cy="4525963"/>
          </a:xfrm>
        </p:spPr>
        <p:txBody>
          <a:bodyPr>
            <a:normAutofit fontScale="85000" lnSpcReduction="10000"/>
          </a:bodyPr>
          <a:lstStyle/>
          <a:p>
            <a:pPr algn="just"/>
            <a:r>
              <a:rPr lang="en-US" b="1" dirty="0">
                <a:solidFill>
                  <a:srgbClr val="000099"/>
                </a:solidFill>
              </a:rPr>
              <a:t>Primary index</a:t>
            </a:r>
            <a:r>
              <a:rPr lang="en-US" b="1" dirty="0"/>
              <a:t>: </a:t>
            </a:r>
            <a:r>
              <a:rPr lang="en-US" dirty="0"/>
              <a:t>in a sequentially ordered file, the index whose search key specifies the sequential order of the file.</a:t>
            </a:r>
          </a:p>
          <a:p>
            <a:pPr lvl="1" algn="just"/>
            <a:r>
              <a:rPr lang="en-US" dirty="0"/>
              <a:t>Also called </a:t>
            </a:r>
            <a:r>
              <a:rPr lang="en-US" b="1" dirty="0">
                <a:solidFill>
                  <a:srgbClr val="000099"/>
                </a:solidFill>
              </a:rPr>
              <a:t>clustering index</a:t>
            </a:r>
            <a:endParaRPr lang="en-US" dirty="0">
              <a:solidFill>
                <a:srgbClr val="000099"/>
              </a:solidFill>
            </a:endParaRPr>
          </a:p>
          <a:p>
            <a:pPr lvl="1" algn="just"/>
            <a:r>
              <a:rPr lang="en-US" dirty="0"/>
              <a:t>The search key of a primary index is usually but not necessarily the primary key.</a:t>
            </a:r>
          </a:p>
          <a:p>
            <a:pPr algn="just"/>
            <a:r>
              <a:rPr lang="en-US" b="1" dirty="0">
                <a:solidFill>
                  <a:srgbClr val="000099"/>
                </a:solidFill>
              </a:rPr>
              <a:t>Secondary index</a:t>
            </a:r>
            <a:r>
              <a:rPr lang="en-US" dirty="0"/>
              <a:t>:</a:t>
            </a:r>
            <a:r>
              <a:rPr lang="en-US" b="1" dirty="0"/>
              <a:t> </a:t>
            </a:r>
            <a:r>
              <a:rPr lang="en-US" dirty="0"/>
              <a:t>an index whose search key specifies an order different from the sequential order of the file.  </a:t>
            </a:r>
          </a:p>
          <a:p>
            <a:pPr lvl="1" algn="just"/>
            <a:r>
              <a:rPr lang="en-US" dirty="0"/>
              <a:t>Also called </a:t>
            </a:r>
            <a:r>
              <a:rPr lang="en-US" b="1" dirty="0">
                <a:solidFill>
                  <a:srgbClr val="000099"/>
                </a:solidFill>
              </a:rPr>
              <a:t>non-clustering index.</a:t>
            </a:r>
          </a:p>
          <a:p>
            <a:pPr algn="just"/>
            <a:r>
              <a:rPr lang="en-US" dirty="0">
                <a:solidFill>
                  <a:srgbClr val="000099"/>
                </a:solidFill>
              </a:rPr>
              <a:t>Index-sequential file</a:t>
            </a:r>
            <a:r>
              <a:rPr lang="en-US" b="1" dirty="0"/>
              <a:t>:</a:t>
            </a:r>
            <a:r>
              <a:rPr lang="en-US" dirty="0"/>
              <a:t> ordered sequential file with a primary index.</a:t>
            </a:r>
          </a:p>
          <a:p>
            <a:endParaRPr lang="en-US" dirty="0"/>
          </a:p>
        </p:txBody>
      </p:sp>
    </p:spTree>
    <p:extLst>
      <p:ext uri="{BB962C8B-B14F-4D97-AF65-F5344CB8AC3E}">
        <p14:creationId xmlns:p14="http://schemas.microsoft.com/office/powerpoint/2010/main" val="189038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45" t="17724" r="23533" b="7836"/>
          <a:stretch/>
        </p:blipFill>
        <p:spPr bwMode="auto">
          <a:xfrm>
            <a:off x="457200" y="457200"/>
            <a:ext cx="8382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64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Dense Index Files</a:t>
            </a:r>
          </a:p>
        </p:txBody>
      </p:sp>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4944" t="28646" r="17618" b="17187"/>
          <a:stretch/>
        </p:blipFill>
        <p:spPr bwMode="auto">
          <a:xfrm>
            <a:off x="609600" y="1371600"/>
            <a:ext cx="807719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085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8592</TotalTime>
  <Words>1992</Words>
  <Application>Microsoft Office PowerPoint</Application>
  <PresentationFormat>On-screen Show (4:3)</PresentationFormat>
  <Paragraphs>154</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Indexing and Hashing</vt:lpstr>
      <vt:lpstr>Indexing</vt:lpstr>
      <vt:lpstr>Purpose of Indexing</vt:lpstr>
      <vt:lpstr>Index Evaluation Metrics</vt:lpstr>
      <vt:lpstr>Basic Concepts</vt:lpstr>
      <vt:lpstr>Ordered Indices</vt:lpstr>
      <vt:lpstr>Ordered Indices</vt:lpstr>
      <vt:lpstr>PowerPoint Presentation</vt:lpstr>
      <vt:lpstr>Dense Index Files</vt:lpstr>
      <vt:lpstr>Dense Index Files</vt:lpstr>
      <vt:lpstr>Sparse Index Files</vt:lpstr>
      <vt:lpstr>Multilevel Index</vt:lpstr>
      <vt:lpstr>Multilevel Index</vt:lpstr>
      <vt:lpstr>Secondary Indices</vt:lpstr>
      <vt:lpstr>Secondary Indices</vt:lpstr>
      <vt:lpstr>EXAMPLE</vt:lpstr>
      <vt:lpstr>Hashing</vt:lpstr>
      <vt:lpstr>Example</vt:lpstr>
      <vt:lpstr>Hashing</vt:lpstr>
      <vt:lpstr>Static Hashing</vt:lpstr>
      <vt:lpstr>Hash Function</vt:lpstr>
      <vt:lpstr>Handling of Bucket Overflows</vt:lpstr>
      <vt:lpstr>Handling of Bucket Overflows</vt:lpstr>
      <vt:lpstr>Handling of Bucket Overflows</vt:lpstr>
      <vt:lpstr>Hash Indices</vt:lpstr>
      <vt:lpstr>Example of Hash Index</vt:lpstr>
      <vt:lpstr>Deficiencies of Static Hashing</vt:lpstr>
      <vt:lpstr>Dynamic Hashing</vt:lpstr>
      <vt:lpstr>Dynamic Hashing</vt:lpstr>
      <vt:lpstr>Hashing Practice Problems Problem 1</vt:lpstr>
      <vt:lpstr>PowerPoint Presentation</vt:lpstr>
      <vt:lpstr>Problem 2</vt:lpstr>
      <vt:lpstr>PowerPoint Presentation</vt:lpstr>
      <vt:lpstr>Problem 3</vt:lpstr>
      <vt:lpstr>Problem 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HP</cp:lastModifiedBy>
  <cp:revision>965</cp:revision>
  <dcterms:created xsi:type="dcterms:W3CDTF">2013-08-21T06:36:47Z</dcterms:created>
  <dcterms:modified xsi:type="dcterms:W3CDTF">2023-04-24T09:41:13Z</dcterms:modified>
</cp:coreProperties>
</file>