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315" r:id="rId3"/>
    <p:sldId id="316" r:id="rId4"/>
    <p:sldId id="269" r:id="rId5"/>
    <p:sldId id="270" r:id="rId6"/>
    <p:sldId id="271" r:id="rId7"/>
    <p:sldId id="272" r:id="rId8"/>
    <p:sldId id="259" r:id="rId9"/>
    <p:sldId id="260" r:id="rId10"/>
    <p:sldId id="335" r:id="rId11"/>
    <p:sldId id="336" r:id="rId12"/>
    <p:sldId id="337" r:id="rId13"/>
    <p:sldId id="261" r:id="rId14"/>
    <p:sldId id="262" r:id="rId15"/>
    <p:sldId id="263" r:id="rId16"/>
    <p:sldId id="264" r:id="rId17"/>
    <p:sldId id="266" r:id="rId18"/>
    <p:sldId id="267" r:id="rId19"/>
    <p:sldId id="275" r:id="rId20"/>
    <p:sldId id="333" r:id="rId21"/>
    <p:sldId id="317" r:id="rId22"/>
    <p:sldId id="318" r:id="rId23"/>
    <p:sldId id="334" r:id="rId24"/>
    <p:sldId id="319" r:id="rId25"/>
    <p:sldId id="320" r:id="rId26"/>
    <p:sldId id="278" r:id="rId27"/>
    <p:sldId id="279" r:id="rId28"/>
    <p:sldId id="321" r:id="rId29"/>
    <p:sldId id="280" r:id="rId30"/>
    <p:sldId id="281" r:id="rId31"/>
    <p:sldId id="322" r:id="rId32"/>
    <p:sldId id="323" r:id="rId33"/>
    <p:sldId id="324" r:id="rId34"/>
    <p:sldId id="325" r:id="rId35"/>
    <p:sldId id="286" r:id="rId36"/>
    <p:sldId id="313" r:id="rId37"/>
    <p:sldId id="287" r:id="rId38"/>
    <p:sldId id="289" r:id="rId39"/>
    <p:sldId id="329" r:id="rId40"/>
    <p:sldId id="330" r:id="rId41"/>
    <p:sldId id="314" r:id="rId42"/>
    <p:sldId id="291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12" r:id="rId58"/>
    <p:sldId id="307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100" d="100"/>
          <a:sy n="100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03308-6170-4DB2-B54B-1632D21B043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45F52-CCC1-46C7-AF7A-ED071E16F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1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5F52-CCC1-46C7-AF7A-ED071E16F31A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Productivity is rate of output pr unit input. Output is KLOC and input </a:t>
            </a:r>
            <a:r>
              <a:rPr lang="en-US"/>
              <a:t>is 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5F52-CCC1-46C7-AF7A-ED071E16F31A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7F503-3B80-418E-A0EC-3933EBB911E6}" type="slidenum">
              <a:rPr lang="en-GB" altLang="en-US" smtClean="0"/>
              <a:t>32</a:t>
            </a:fld>
            <a:endParaRPr lang="en-GB" altLang="en-US"/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94674-7577-4FB9-A6B7-6209A21187AA}" type="slidenum">
              <a:rPr lang="en-GB" altLang="en-US" smtClean="0"/>
              <a:t>33</a:t>
            </a:fld>
            <a:endParaRPr lang="en-GB" altLang="en-US"/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880B0-2B74-4341-8D3A-47C238BA95EA}" type="slidenum">
              <a:rPr lang="en-GB" altLang="en-US" smtClean="0"/>
              <a:t>34</a:t>
            </a:fld>
            <a:endParaRPr lang="en-GB" altLang="en-US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4B563-2601-4E28-9D12-8A3050139916}" type="slidenum">
              <a:rPr lang="en-GB" altLang="en-US" smtClean="0"/>
              <a:t>39</a:t>
            </a:fld>
            <a:endParaRPr lang="en-GB" altLang="en-US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C3CB0-9E21-4E47-A4D2-0D65D9CE6CA0}" type="slidenum">
              <a:rPr lang="en-GB" altLang="en-US" smtClean="0"/>
              <a:t>40</a:t>
            </a:fld>
            <a:endParaRPr lang="en-GB" altLang="en-US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5F52-CCC1-46C7-AF7A-ED071E16F31A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5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METRICS FOR PROJECT SIZE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Before discussing the available metrics to estimate the size of a project, let us examine what does the term “project size” exactly mean. </a:t>
            </a:r>
          </a:p>
          <a:p>
            <a:r>
              <a:rPr lang="en-US" dirty="0"/>
              <a:t>The size of a project is obviously not the number of bytes that the source code occupies, neither is it the size of the executable code.</a:t>
            </a:r>
          </a:p>
          <a:p>
            <a:r>
              <a:rPr lang="en-US" dirty="0"/>
              <a:t>The project size is a measure of the problem complexity in terms of the effort and time required to develop the product.</a:t>
            </a:r>
          </a:p>
          <a:p>
            <a:r>
              <a:rPr lang="en-US" dirty="0"/>
              <a:t>Currently, two metrics are popularly being used to measure size—</a:t>
            </a:r>
          </a:p>
          <a:p>
            <a:pPr marL="514350" indent="-514350">
              <a:buAutoNum type="arabicPeriod"/>
            </a:pPr>
            <a:r>
              <a:rPr lang="en-US" dirty="0"/>
              <a:t>lines of code (LOC) and </a:t>
            </a:r>
          </a:p>
          <a:p>
            <a:pPr marL="514350" indent="-514350">
              <a:buAutoNum type="arabicPeriod"/>
            </a:pPr>
            <a:r>
              <a:rPr lang="en-US" dirty="0"/>
              <a:t>function point (FP).</a:t>
            </a:r>
          </a:p>
        </p:txBody>
      </p:sp>
    </p:spTree>
    <p:extLst>
      <p:ext uri="{BB962C8B-B14F-4D97-AF65-F5344CB8AC3E}">
        <p14:creationId xmlns:p14="http://schemas.microsoft.com/office/powerpoint/2010/main" val="52727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Lines of Code (LOC)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LOC is possibly the simplest among all metrics available to measure project size. </a:t>
            </a:r>
          </a:p>
          <a:p>
            <a:pPr algn="just"/>
            <a:r>
              <a:rPr lang="en-US" dirty="0"/>
              <a:t>Consequently, this metric is extremely popular. This metric measures the size of a project by counting the number of source instructions in the developed program. </a:t>
            </a:r>
          </a:p>
          <a:p>
            <a:pPr algn="just"/>
            <a:r>
              <a:rPr lang="en-US" dirty="0"/>
              <a:t>Obviously, while counting the number of source instructions, comment lines, and header lines are ignored.</a:t>
            </a:r>
          </a:p>
        </p:txBody>
      </p:sp>
    </p:spTree>
    <p:extLst>
      <p:ext uri="{BB962C8B-B14F-4D97-AF65-F5344CB8AC3E}">
        <p14:creationId xmlns:p14="http://schemas.microsoft.com/office/powerpoint/2010/main" val="126217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b="1" dirty="0"/>
              <a:t>Function Point (FP)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Function point metric was proposed by Albrecht in 1983. This metric overcomes many of the shortcomings of the LOC metric. </a:t>
            </a:r>
          </a:p>
          <a:p>
            <a:pPr algn="just"/>
            <a:r>
              <a:rPr lang="en-US" dirty="0"/>
              <a:t>Function point metric has several advantages over LOC metric. </a:t>
            </a:r>
          </a:p>
          <a:p>
            <a:pPr algn="just"/>
            <a:r>
              <a:rPr lang="en-US" dirty="0"/>
              <a:t>One of the important advantages of the function point metric over the LOC metric is that it can easily be computed from the problem specification itself. </a:t>
            </a:r>
          </a:p>
          <a:p>
            <a:pPr algn="just"/>
            <a:r>
              <a:rPr lang="en-US" dirty="0"/>
              <a:t>Using the LOC metric, on the other hand, the size can accurately be determined only after the product has fully been developed.</a:t>
            </a:r>
          </a:p>
        </p:txBody>
      </p:sp>
    </p:spTree>
    <p:extLst>
      <p:ext uri="{BB962C8B-B14F-4D97-AF65-F5344CB8AC3E}">
        <p14:creationId xmlns:p14="http://schemas.microsoft.com/office/powerpoint/2010/main" val="155997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Estimation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Empirical estimation techniques</a:t>
            </a:r>
          </a:p>
          <a:p>
            <a:r>
              <a:rPr lang="en-IN" dirty="0"/>
              <a:t>Heuristic techniques</a:t>
            </a:r>
          </a:p>
          <a:p>
            <a:r>
              <a:rPr lang="en-IN" dirty="0"/>
              <a:t>Analytical estimation techniques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Empirical Estimation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Based on making an </a:t>
            </a:r>
            <a:r>
              <a:rPr lang="en-IN" b="1" dirty="0"/>
              <a:t>educated guess </a:t>
            </a:r>
            <a:r>
              <a:rPr lang="en-IN" dirty="0"/>
              <a:t>of the </a:t>
            </a:r>
            <a:r>
              <a:rPr lang="en-IN" b="1" dirty="0"/>
              <a:t>project parameters. </a:t>
            </a:r>
          </a:p>
          <a:p>
            <a:r>
              <a:rPr lang="en-IN" b="1" dirty="0"/>
              <a:t>Prior experience </a:t>
            </a:r>
            <a:r>
              <a:rPr lang="en-IN" dirty="0"/>
              <a:t>with development of similar products is helpful. </a:t>
            </a:r>
          </a:p>
          <a:p>
            <a:r>
              <a:rPr lang="en-IN" dirty="0"/>
              <a:t>Although empirical estimation techniques are based on </a:t>
            </a:r>
            <a:r>
              <a:rPr lang="en-IN" b="1" dirty="0"/>
              <a:t>common sense</a:t>
            </a:r>
            <a:r>
              <a:rPr lang="en-IN" dirty="0"/>
              <a:t>, different activities involved in estimation have been formalized over the years. </a:t>
            </a:r>
          </a:p>
          <a:p>
            <a:pPr>
              <a:buNone/>
            </a:pPr>
            <a:r>
              <a:rPr lang="en-IN" dirty="0"/>
              <a:t>Two popular empirical estimation techniques are:    1) Expert judgment technique</a:t>
            </a:r>
          </a:p>
          <a:p>
            <a:pPr>
              <a:buNone/>
            </a:pPr>
            <a:r>
              <a:rPr lang="en-IN" dirty="0"/>
              <a:t>     2) Delphi cost estimation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Expert Judgment Technique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>
            <a:normAutofit/>
          </a:bodyPr>
          <a:lstStyle/>
          <a:p>
            <a:r>
              <a:rPr lang="en-IN" dirty="0"/>
              <a:t>An expert makes an educated guess of the </a:t>
            </a:r>
            <a:r>
              <a:rPr lang="en-IN" b="1" dirty="0"/>
              <a:t>problem size </a:t>
            </a:r>
            <a:r>
              <a:rPr lang="en-IN" dirty="0"/>
              <a:t>after analyzing the problem thoroughly.</a:t>
            </a:r>
          </a:p>
          <a:p>
            <a:r>
              <a:rPr lang="en-IN" dirty="0"/>
              <a:t>Estimates the </a:t>
            </a:r>
            <a:r>
              <a:rPr lang="en-IN" b="1" dirty="0"/>
              <a:t>cost</a:t>
            </a:r>
            <a:r>
              <a:rPr lang="en-IN" dirty="0"/>
              <a:t> of the different components (i.e. modules or subsystems) of the system and then combines them to arrive at the overall estimate. </a:t>
            </a:r>
          </a:p>
          <a:p>
            <a:r>
              <a:rPr lang="en-IN" dirty="0"/>
              <a:t>However, this technique is subject to human errors and individual bias.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Delphi 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638800"/>
          </a:xfrm>
        </p:spPr>
        <p:txBody>
          <a:bodyPr>
            <a:normAutofit/>
          </a:bodyPr>
          <a:lstStyle/>
          <a:p>
            <a:r>
              <a:rPr lang="en-IN" dirty="0"/>
              <a:t>It overcomes some of the shortcomings of the expert judgment approach. </a:t>
            </a:r>
          </a:p>
          <a:p>
            <a:r>
              <a:rPr lang="en-IN" dirty="0"/>
              <a:t>Delphi estimation is carried out by a team comprising of a </a:t>
            </a:r>
            <a:r>
              <a:rPr lang="en-IN" b="1" dirty="0"/>
              <a:t>group of experts and a coordinator.</a:t>
            </a:r>
          </a:p>
          <a:p>
            <a:r>
              <a:rPr lang="en-IN" dirty="0"/>
              <a:t>No discussion among the estimators is allowed during the entire estimation process.</a:t>
            </a:r>
          </a:p>
          <a:p>
            <a:r>
              <a:rPr lang="en-IN" dirty="0"/>
              <a:t>The coordinator provides each estimator with a copy of the SRS document and a form for recording his cost estimate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Heuristic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It assumes that the </a:t>
            </a:r>
            <a:r>
              <a:rPr lang="en-IN" b="1" dirty="0"/>
              <a:t>relationships among the different project parameters </a:t>
            </a:r>
            <a:r>
              <a:rPr lang="en-IN" dirty="0"/>
              <a:t>can be modelled using </a:t>
            </a:r>
            <a:r>
              <a:rPr lang="en-IN" b="1" dirty="0"/>
              <a:t>suitable mathematical expressions</a:t>
            </a:r>
            <a:r>
              <a:rPr lang="en-IN" dirty="0"/>
              <a:t>. </a:t>
            </a:r>
          </a:p>
          <a:p>
            <a:r>
              <a:rPr lang="en-IN" dirty="0"/>
              <a:t>Once the basic (independent) parameters are known, the other (dependent) parameters can be easily determined by substituting the value of the basic parameters in the mathematical expression. </a:t>
            </a:r>
          </a:p>
          <a:p>
            <a:r>
              <a:rPr lang="en-IN" dirty="0"/>
              <a:t>Two classes:</a:t>
            </a:r>
          </a:p>
          <a:p>
            <a:pPr>
              <a:buNone/>
            </a:pPr>
            <a:r>
              <a:rPr lang="en-IN" dirty="0"/>
              <a:t>    1)  single variable model and </a:t>
            </a:r>
          </a:p>
          <a:p>
            <a:pPr>
              <a:buNone/>
            </a:pPr>
            <a:r>
              <a:rPr lang="en-IN" dirty="0"/>
              <a:t>    2)  multi variable 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Single variable estimation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It provides a means to estimate the desired characteristics of a problem, using some previously estimated basic (independent) characteristic of the software product such as its size.</a:t>
            </a:r>
          </a:p>
          <a:p>
            <a:pPr>
              <a:buNone/>
            </a:pPr>
            <a:r>
              <a:rPr lang="en-IN" dirty="0"/>
              <a:t>            Estimated Parameter =</a:t>
            </a:r>
            <a:endParaRPr lang="en-IN" b="1" dirty="0"/>
          </a:p>
          <a:p>
            <a:r>
              <a:rPr lang="en-IN" dirty="0"/>
              <a:t>e is the characteristic of the software which has already been estimated (independent variable)</a:t>
            </a:r>
          </a:p>
          <a:p>
            <a:r>
              <a:rPr lang="en-IN" dirty="0"/>
              <a:t>c1 and d1 are constants determined using data collected from past projects (historical data).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505200"/>
            <a:ext cx="1447801" cy="9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Multivariable cost estimation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2004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Where e1, e2, … are the basic (independent) characteristics of the software already estimated, and c1, c2, d1, d2, … are constants.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Multivariable estimation models are expected to give more accurate estimates.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782706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Responsibilities of a software project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Activities can be broadly classified into project planning, and project monitoring and control activities.</a:t>
            </a:r>
          </a:p>
          <a:p>
            <a:r>
              <a:rPr lang="en-US" dirty="0"/>
              <a:t>It includes: </a:t>
            </a:r>
          </a:p>
          <a:p>
            <a:pPr>
              <a:buNone/>
            </a:pPr>
            <a:r>
              <a:rPr lang="en-IN" dirty="0"/>
              <a:t>     project proposal writing, project cost estimation, scheduling, project staffing, project monitoring and control, risk management, interfacing with clients, managerial report writing and presentations, etc.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Estimation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derives the required results starting with basic assumptions regarding the project.</a:t>
            </a:r>
            <a:br>
              <a:rPr lang="en-US" dirty="0"/>
            </a:br>
            <a:r>
              <a:rPr lang="en-US" dirty="0"/>
              <a:t>- Thus, unlike empirical and heuristic techniques, analytical techniques do have scientific basis,</a:t>
            </a:r>
            <a:br>
              <a:rPr lang="en-US" dirty="0"/>
            </a:br>
            <a:r>
              <a:rPr lang="en-US" dirty="0"/>
              <a:t>- </a:t>
            </a:r>
            <a:r>
              <a:rPr lang="en-US" b="1" dirty="0"/>
              <a:t>Halstead's software science </a:t>
            </a:r>
            <a:r>
              <a:rPr lang="en-US" dirty="0"/>
              <a:t>is an example of an analytical technique.</a:t>
            </a:r>
            <a:br>
              <a:rPr lang="en-US" dirty="0"/>
            </a:br>
            <a:r>
              <a:rPr lang="en-US" dirty="0"/>
              <a:t>- It can be used to derive some interesting results starting with a few simple assumptions.</a:t>
            </a:r>
            <a:br>
              <a:rPr lang="en-US" dirty="0"/>
            </a:br>
            <a:r>
              <a:rPr lang="en-US" dirty="0"/>
              <a:t>- It is especially useful for estimating software maintenance efforts. </a:t>
            </a:r>
            <a:br>
              <a:rPr lang="en-US" dirty="0"/>
            </a:br>
            <a:r>
              <a:rPr lang="en-US" dirty="0"/>
              <a:t>- In fact, it outperforms both empirical and heuristic techniques when used for predicting software maintenance efforts.</a:t>
            </a:r>
          </a:p>
        </p:txBody>
      </p:sp>
    </p:spTree>
    <p:extLst>
      <p:ext uri="{BB962C8B-B14F-4D97-AF65-F5344CB8AC3E}">
        <p14:creationId xmlns:p14="http://schemas.microsoft.com/office/powerpoint/2010/main" val="281641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3057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05799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4672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71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382000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153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person-months (PM).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effort estimation is expressed in units of person-months (PM). </a:t>
            </a:r>
          </a:p>
          <a:p>
            <a:r>
              <a:rPr lang="en-IN" dirty="0"/>
              <a:t>An effort of 100 PM does not imply that 100 persons should work for 1 month nor does it imply that 1 person should be employed for 100 months, but it denotes the area under the person-month curve .</a:t>
            </a:r>
          </a:p>
          <a:p>
            <a:r>
              <a:rPr lang="en-IN" dirty="0"/>
              <a:t>It is the area under the person-month plot.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person-months (PM)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84" y="1600200"/>
            <a:ext cx="75136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00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Estimation of development effort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763000" cy="171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5029200" cy="365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Skills necessary for software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Theoretical knowledge of different project management techniques like cost estimation, risk management, configuration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Good qualitative judgment and decision taking capabilities.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Good communication skills and the ability get work done.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Estimation of development time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847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648200" cy="357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048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2800A-3677-4448-9D96-0D8A185572E2}" type="slidenum">
              <a:rPr lang="en-GB"/>
              <a:t>32</a:t>
            </a:fld>
            <a:endParaRPr lang="en-GB"/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534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/>
              <a:t>Example: 4.5</a:t>
            </a:r>
            <a:endParaRPr lang="en-GB" altLang="en-US" sz="2400"/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304800" y="2149475"/>
            <a:ext cx="8534400" cy="89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600">
                <a:solidFill>
                  <a:srgbClr val="660066"/>
                </a:solidFill>
              </a:rPr>
              <a:t>Suppose that a project was estimated to be 400 KLOC. Calculate the effort and development time.</a:t>
            </a:r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304800" y="114935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752CC-4957-44F9-A463-3FFE19422541}" type="slidenum">
              <a:rPr lang="en-GB"/>
              <a:t>33</a:t>
            </a:fld>
            <a:endParaRPr lang="en-GB"/>
          </a:p>
        </p:txBody>
      </p:sp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292100" y="1295400"/>
            <a:ext cx="11715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u="sng">
                <a:solidFill>
                  <a:srgbClr val="FF3300"/>
                </a:solidFill>
              </a:rPr>
              <a:t>Solution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292100" y="1828800"/>
            <a:ext cx="84867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The basic COCOMO equation take the form:</a:t>
            </a: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04800" y="114935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21888" name="Object 1024"/>
          <p:cNvGraphicFramePr>
            <a:graphicFrameLocks noChangeAspect="1"/>
          </p:cNvGraphicFramePr>
          <p:nvPr/>
        </p:nvGraphicFramePr>
        <p:xfrm>
          <a:off x="1981200" y="2286000"/>
          <a:ext cx="24257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298400" imgH="5791200" progId="Equation.3">
                  <p:embed/>
                </p:oleObj>
              </mc:Choice>
              <mc:Fallback>
                <p:oleObj name="Equation" r:id="rId3" imgW="25298400" imgH="5791200" progId="Equation.3">
                  <p:embed/>
                  <p:pic>
                    <p:nvPicPr>
                      <p:cNvPr id="0" name="Object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2425700" cy="554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89" name="Object 1025"/>
          <p:cNvGraphicFramePr>
            <a:graphicFrameLocks noChangeAspect="1"/>
          </p:cNvGraphicFramePr>
          <p:nvPr/>
        </p:nvGraphicFramePr>
        <p:xfrm>
          <a:off x="1966913" y="2874963"/>
          <a:ext cx="24542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603200" imgH="5791200" progId="Equation.3">
                  <p:embed/>
                </p:oleObj>
              </mc:Choice>
              <mc:Fallback>
                <p:oleObj name="Equation" r:id="rId5" imgW="25603200" imgH="5791200" progId="Equation.3">
                  <p:embed/>
                  <p:pic>
                    <p:nvPicPr>
                      <p:cNvPr id="0" name="Object 102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6913" y="2874963"/>
                        <a:ext cx="2454275" cy="554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7" name="Text Box 13"/>
          <p:cNvSpPr txBox="1">
            <a:spLocks noChangeArrowheads="1"/>
          </p:cNvSpPr>
          <p:nvPr/>
        </p:nvSpPr>
        <p:spPr bwMode="auto">
          <a:xfrm>
            <a:off x="304800" y="3505200"/>
            <a:ext cx="84867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Estimated size of the project = 400 KLOC</a:t>
            </a:r>
          </a:p>
        </p:txBody>
      </p:sp>
      <p:sp>
        <p:nvSpPr>
          <p:cNvPr id="262158" name="Text Box 14"/>
          <p:cNvSpPr txBox="1">
            <a:spLocks noChangeArrowheads="1"/>
          </p:cNvSpPr>
          <p:nvPr/>
        </p:nvSpPr>
        <p:spPr bwMode="auto">
          <a:xfrm>
            <a:off x="276225" y="4054475"/>
            <a:ext cx="23907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660066"/>
                </a:solidFill>
              </a:rPr>
              <a:t>(i) </a:t>
            </a:r>
            <a:r>
              <a:rPr lang="en-US" altLang="en-US" sz="2400">
                <a:solidFill>
                  <a:srgbClr val="660066"/>
                </a:solidFill>
              </a:rPr>
              <a:t> Organic mode</a:t>
            </a:r>
          </a:p>
        </p:txBody>
      </p:sp>
      <p:sp>
        <p:nvSpPr>
          <p:cNvPr id="262159" name="Text Box 15"/>
          <p:cNvSpPr txBox="1">
            <a:spLocks noChangeArrowheads="1"/>
          </p:cNvSpPr>
          <p:nvPr/>
        </p:nvSpPr>
        <p:spPr bwMode="auto">
          <a:xfrm>
            <a:off x="1600200" y="4649788"/>
            <a:ext cx="670560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E = 2.4(400)</a:t>
            </a:r>
            <a:r>
              <a:rPr lang="en-US" altLang="en-US" sz="2400" baseline="30000" dirty="0"/>
              <a:t>1.05 </a:t>
            </a:r>
            <a:r>
              <a:rPr lang="en-US" altLang="en-US" sz="2400" dirty="0"/>
              <a:t>= 1295.31 PM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D = 2.5(1295.31)</a:t>
            </a:r>
            <a:r>
              <a:rPr lang="en-US" altLang="en-US" sz="2400" baseline="30000" dirty="0"/>
              <a:t>0.38 </a:t>
            </a:r>
            <a:r>
              <a:rPr lang="en-US" altLang="en-US" sz="2400" dirty="0"/>
              <a:t>= 38.07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4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26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/>
      <p:bldP spid="262147" grpId="0"/>
      <p:bldP spid="262157" grpId="0"/>
      <p:bldP spid="262158" grpId="0"/>
      <p:bldP spid="2621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48014-654D-4112-A523-6F3BBB57F345}" type="slidenum">
              <a:rPr lang="en-GB"/>
              <a:t>34</a:t>
            </a:fld>
            <a:endParaRPr lang="en-GB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304800" y="114935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276225" y="1524000"/>
            <a:ext cx="58959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660066"/>
                </a:solidFill>
              </a:rPr>
              <a:t>(ii) </a:t>
            </a:r>
            <a:r>
              <a:rPr lang="en-US" altLang="en-US" sz="2400">
                <a:solidFill>
                  <a:srgbClr val="660066"/>
                </a:solidFill>
              </a:rPr>
              <a:t> Semidetached mode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1600200" y="2119313"/>
            <a:ext cx="670560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E = 3.0(400)</a:t>
            </a:r>
            <a:r>
              <a:rPr lang="en-US" altLang="en-US" sz="2400" baseline="30000" dirty="0"/>
              <a:t>1.12 </a:t>
            </a:r>
            <a:r>
              <a:rPr lang="en-US" altLang="en-US" sz="2400" dirty="0"/>
              <a:t>= 2462.79 PM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D = 2.5(2462.79)</a:t>
            </a:r>
            <a:r>
              <a:rPr lang="en-US" altLang="en-US" sz="2400" baseline="30000" dirty="0"/>
              <a:t>0.35 </a:t>
            </a:r>
            <a:r>
              <a:rPr lang="en-US" altLang="en-US" sz="2400" dirty="0"/>
              <a:t>= 38.45 M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304800" y="3505200"/>
            <a:ext cx="5715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660066"/>
                </a:solidFill>
              </a:rPr>
              <a:t>(iii) </a:t>
            </a:r>
            <a:r>
              <a:rPr lang="en-US" altLang="en-US" sz="2400">
                <a:solidFill>
                  <a:srgbClr val="660066"/>
                </a:solidFill>
              </a:rPr>
              <a:t> Embedded mode</a:t>
            </a: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1628775" y="4100513"/>
            <a:ext cx="670560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E = 3.6(400)</a:t>
            </a:r>
            <a:r>
              <a:rPr lang="en-US" altLang="en-US" sz="2400" baseline="30000" dirty="0"/>
              <a:t>1.20 </a:t>
            </a:r>
            <a:r>
              <a:rPr lang="en-US" altLang="en-US" sz="2400" dirty="0"/>
              <a:t>= 4772.81 PM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D = 2.5(4772.8)</a:t>
            </a:r>
            <a:r>
              <a:rPr lang="en-US" altLang="en-US" sz="2400" baseline="30000" dirty="0"/>
              <a:t>0.32 </a:t>
            </a:r>
            <a:r>
              <a:rPr lang="en-US" altLang="en-US" sz="2400"/>
              <a:t>= 37.59 </a:t>
            </a:r>
            <a:r>
              <a:rPr lang="en-US" altLang="en-US" sz="2400" dirty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5" grpId="0"/>
      <p:bldP spid="265226" grpId="0"/>
      <p:bldP spid="265227" grpId="0"/>
      <p:bldP spid="2652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basic COCOMO model assumes that effort and development time are </a:t>
            </a:r>
            <a:r>
              <a:rPr lang="en-IN" b="1" dirty="0"/>
              <a:t>functions of the product size</a:t>
            </a:r>
            <a:r>
              <a:rPr lang="en-IN" dirty="0"/>
              <a:t> alone. </a:t>
            </a:r>
          </a:p>
          <a:p>
            <a:pPr algn="just"/>
            <a:r>
              <a:rPr lang="en-IN" dirty="0"/>
              <a:t>However, a host of other project parameters besides the product size affect the effort required to develop the product as well as the development time. </a:t>
            </a:r>
          </a:p>
          <a:p>
            <a:pPr algn="just"/>
            <a:r>
              <a:rPr lang="en-IN" dirty="0"/>
              <a:t>Therefore, in order to obtain </a:t>
            </a:r>
            <a:r>
              <a:rPr lang="en-IN" b="1" dirty="0"/>
              <a:t>an accurate estimation</a:t>
            </a:r>
            <a:r>
              <a:rPr lang="en-IN" dirty="0"/>
              <a:t> of the effort and project duration, the </a:t>
            </a:r>
            <a:r>
              <a:rPr lang="en-IN" b="1" dirty="0"/>
              <a:t>effect of all relevant parameters </a:t>
            </a:r>
            <a:r>
              <a:rPr lang="en-IN" dirty="0"/>
              <a:t>must be taken into account.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2058194"/>
            <a:ext cx="65913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Cost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Boehm requires the project manager to </a:t>
            </a:r>
            <a:r>
              <a:rPr lang="en-IN" b="1" dirty="0"/>
              <a:t>rate these 15 different parameters</a:t>
            </a:r>
            <a:r>
              <a:rPr lang="en-IN" dirty="0"/>
              <a:t> for a particular project on a scale of one to three.</a:t>
            </a:r>
          </a:p>
          <a:p>
            <a:pPr algn="just"/>
            <a:r>
              <a:rPr lang="en-IN" dirty="0"/>
              <a:t>Then, depending on these ratings, he suggests </a:t>
            </a:r>
            <a:r>
              <a:rPr lang="en-IN" b="1" dirty="0"/>
              <a:t>appropriate cost driver values </a:t>
            </a:r>
            <a:r>
              <a:rPr lang="en-IN" dirty="0"/>
              <a:t>which should be multiplied with the initial estimate obtained using the basic COCOMO.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Cost Drivers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b="1" dirty="0"/>
              <a:t>Product: </a:t>
            </a:r>
            <a:r>
              <a:rPr lang="en-IN" sz="2400" dirty="0"/>
              <a:t>The characteristics of the product that are considered include the  inherent complexity of the product, reliability requirements of the product, etc.</a:t>
            </a:r>
          </a:p>
          <a:p>
            <a:pPr algn="just">
              <a:buNone/>
            </a:pPr>
            <a:r>
              <a:rPr lang="en-IN" sz="2400" b="1" dirty="0"/>
              <a:t>Computer: </a:t>
            </a:r>
            <a:r>
              <a:rPr lang="en-IN" sz="2400" dirty="0"/>
              <a:t>Characteristics of the computer that are considered include the execution speed required, storage space required etc. </a:t>
            </a:r>
          </a:p>
          <a:p>
            <a:pPr algn="just">
              <a:buNone/>
            </a:pPr>
            <a:r>
              <a:rPr lang="en-IN" sz="2400" b="1" dirty="0"/>
              <a:t>Personnel: </a:t>
            </a:r>
            <a:r>
              <a:rPr lang="en-IN" sz="2400" dirty="0"/>
              <a:t>The attributes of development personnel that are considered include the experience level of personnel, programming capability, analysis capability, etc.</a:t>
            </a:r>
          </a:p>
          <a:p>
            <a:pPr algn="just">
              <a:buNone/>
            </a:pPr>
            <a:r>
              <a:rPr lang="en-IN" sz="2400" b="1" dirty="0"/>
              <a:t>Development Environment: </a:t>
            </a:r>
            <a:r>
              <a:rPr lang="en-IN" sz="2400" dirty="0"/>
              <a:t>Development environment attributes capture the development facilities available to the developers.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9CAAA-E7D3-4EC7-9B8C-8B338EA61C2B}" type="slidenum">
              <a:rPr lang="en-GB"/>
              <a:t>39</a:t>
            </a:fld>
            <a:endParaRPr lang="en-GB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04800" y="1574800"/>
            <a:ext cx="838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71475" indent="-371475" algn="just">
              <a:spcBef>
                <a:spcPct val="50000"/>
              </a:spcBef>
            </a:pPr>
            <a:r>
              <a:rPr lang="en-US" altLang="en-US" sz="2400">
                <a:solidFill>
                  <a:srgbClr val="663300"/>
                </a:solidFill>
              </a:rPr>
              <a:t>Cost drivers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04800" y="1152525"/>
            <a:ext cx="769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en-US" sz="2400" b="1" u="sng">
                <a:solidFill>
                  <a:srgbClr val="003300"/>
                </a:solidFill>
                <a:latin typeface="Arial" panose="020B0604020202020204" pitchFamily="34" charset="0"/>
              </a:rPr>
              <a:t>Intermediate Model</a:t>
            </a:r>
          </a:p>
        </p:txBody>
      </p:sp>
      <p:sp>
        <p:nvSpPr>
          <p:cNvPr id="56325" name="Text Box 9"/>
          <p:cNvSpPr txBox="1">
            <a:spLocks noChangeArrowheads="1"/>
          </p:cNvSpPr>
          <p:nvPr/>
        </p:nvSpPr>
        <p:spPr bwMode="auto">
          <a:xfrm>
            <a:off x="304800" y="288925"/>
            <a:ext cx="85344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accent2"/>
                </a:solidFill>
                <a:latin typeface="Monotype Corsiva" panose="03010101010201010101" pitchFamily="64" charset="0"/>
                <a:cs typeface="Times New Roman" panose="02020603050405020304" pitchFamily="18" charset="0"/>
              </a:rPr>
              <a:t>Software Project Planning</a:t>
            </a:r>
          </a:p>
        </p:txBody>
      </p:sp>
      <p:sp>
        <p:nvSpPr>
          <p:cNvPr id="56326" name="Line 10"/>
          <p:cNvSpPr>
            <a:spLocks noChangeShapeType="1"/>
          </p:cNvSpPr>
          <p:nvPr/>
        </p:nvSpPr>
        <p:spPr bwMode="auto">
          <a:xfrm>
            <a:off x="304800" y="1038225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04800" y="1978025"/>
            <a:ext cx="838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71475" indent="-371475" algn="just">
              <a:spcBef>
                <a:spcPct val="50000"/>
              </a:spcBef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660066"/>
                </a:solidFill>
              </a:rPr>
              <a:t>(</a:t>
            </a:r>
            <a:r>
              <a:rPr lang="en-US" altLang="en-US" sz="2400" i="1">
                <a:solidFill>
                  <a:srgbClr val="660066"/>
                </a:solidFill>
              </a:rPr>
              <a:t>i</a:t>
            </a:r>
            <a:r>
              <a:rPr lang="en-US" altLang="en-US" sz="2400">
                <a:solidFill>
                  <a:srgbClr val="660066"/>
                </a:solidFill>
              </a:rPr>
              <a:t>)	Product Attributes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04800" y="2511425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Required s/w reliability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04800" y="3022600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Size of application database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04800" y="3576638"/>
            <a:ext cx="8382000" cy="347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Complexity of the product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04800" y="4054475"/>
            <a:ext cx="838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71475" indent="-371475" algn="just">
              <a:spcBef>
                <a:spcPct val="50000"/>
              </a:spcBef>
            </a:pPr>
            <a:r>
              <a:rPr lang="en-US" altLang="en-US" sz="2400">
                <a:solidFill>
                  <a:srgbClr val="660066"/>
                </a:solidFill>
              </a:rPr>
              <a:t>	(</a:t>
            </a:r>
            <a:r>
              <a:rPr lang="en-US" altLang="en-US" sz="2400" i="1">
                <a:solidFill>
                  <a:srgbClr val="660066"/>
                </a:solidFill>
              </a:rPr>
              <a:t>ii</a:t>
            </a:r>
            <a:r>
              <a:rPr lang="en-US" altLang="en-US" sz="2400">
                <a:solidFill>
                  <a:srgbClr val="660066"/>
                </a:solidFill>
              </a:rPr>
              <a:t>) </a:t>
            </a:r>
            <a:r>
              <a:rPr lang="en-US" altLang="en-US" sz="2400">
                <a:solidFill>
                  <a:srgbClr val="A50021"/>
                </a:solidFill>
              </a:rPr>
              <a:t>  </a:t>
            </a:r>
            <a:r>
              <a:rPr lang="en-US" altLang="en-US" sz="2400">
                <a:solidFill>
                  <a:srgbClr val="660066"/>
                </a:solidFill>
              </a:rPr>
              <a:t>Hardware Attributes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304800" y="4645025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Run time performance constraints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304800" y="5156200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Memory constraints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304800" y="5634038"/>
            <a:ext cx="8382000" cy="347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Virtual machine volatility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304800" y="6111875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Turnaround time</a:t>
            </a:r>
            <a:endParaRPr lang="en-GB" altLang="en-US" sz="24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896" grpId="0"/>
      <p:bldP spid="37900" grpId="0"/>
      <p:bldP spid="37901" grpId="0"/>
      <p:bldP spid="37902" grpId="0"/>
      <p:bldP spid="37903" grpId="0"/>
      <p:bldP spid="37904" grpId="0"/>
      <p:bldP spid="37905" grpId="0"/>
      <p:bldP spid="37906" grpId="0"/>
      <p:bldP spid="37907" grpId="0"/>
      <p:bldP spid="379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a project is found to be feasible, software project managers undertake project planning. </a:t>
            </a:r>
          </a:p>
          <a:p>
            <a:r>
              <a:rPr lang="en-IN" dirty="0"/>
              <a:t>Project planning is undertaken and completed even before any development activity starts.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A6EED-2BB3-485D-9680-6636267B71AC}" type="slidenum">
              <a:rPr lang="en-GB"/>
              <a:t>40</a:t>
            </a:fld>
            <a:endParaRPr lang="en-GB"/>
          </a:p>
        </p:txBody>
      </p:sp>
      <p:sp>
        <p:nvSpPr>
          <p:cNvPr id="57347" name="Text Box 7"/>
          <p:cNvSpPr txBox="1">
            <a:spLocks noChangeArrowheads="1"/>
          </p:cNvSpPr>
          <p:nvPr/>
        </p:nvSpPr>
        <p:spPr bwMode="auto">
          <a:xfrm>
            <a:off x="304800" y="288925"/>
            <a:ext cx="85344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accent2"/>
                </a:solidFill>
                <a:latin typeface="Monotype Corsiva" panose="03010101010201010101" pitchFamily="64" charset="0"/>
                <a:cs typeface="Times New Roman" panose="02020603050405020304" pitchFamily="18" charset="0"/>
              </a:rPr>
              <a:t>Software Project Planning</a:t>
            </a:r>
          </a:p>
        </p:txBody>
      </p:sp>
      <p:sp>
        <p:nvSpPr>
          <p:cNvPr id="57348" name="Line 8"/>
          <p:cNvSpPr>
            <a:spLocks noChangeShapeType="1"/>
          </p:cNvSpPr>
          <p:nvPr/>
        </p:nvSpPr>
        <p:spPr bwMode="auto">
          <a:xfrm>
            <a:off x="304800" y="1066800"/>
            <a:ext cx="861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04800" y="1295400"/>
            <a:ext cx="838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71475" indent="-371475" algn="just">
              <a:spcBef>
                <a:spcPct val="50000"/>
              </a:spcBef>
            </a:pPr>
            <a:r>
              <a:rPr lang="en-US" altLang="en-US" sz="2400"/>
              <a:t>	(</a:t>
            </a:r>
            <a:r>
              <a:rPr lang="en-US" altLang="en-US" sz="2400" i="1"/>
              <a:t>iii</a:t>
            </a:r>
            <a:r>
              <a:rPr lang="en-US" altLang="en-US" sz="2400"/>
              <a:t>)	</a:t>
            </a:r>
            <a:r>
              <a:rPr lang="en-US" altLang="en-US" sz="2400">
                <a:solidFill>
                  <a:srgbClr val="660066"/>
                </a:solidFill>
              </a:rPr>
              <a:t>Personal Attributes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04800" y="1828800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Analyst capability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04800" y="2333625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336600"/>
                </a:solidFill>
              </a:rPr>
              <a:t>Programmer capability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4800" y="2819400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Application experience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04800" y="3294063"/>
            <a:ext cx="8382000" cy="347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336600"/>
                </a:solidFill>
              </a:rPr>
              <a:t>Virtual m/c experience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304800" y="3771900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Programming language experience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04800" y="4195763"/>
            <a:ext cx="838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71475" indent="-371475" algn="just">
              <a:spcBef>
                <a:spcPct val="50000"/>
              </a:spcBef>
            </a:pPr>
            <a:r>
              <a:rPr lang="en-US" altLang="en-US" sz="2400"/>
              <a:t>	(</a:t>
            </a:r>
            <a:r>
              <a:rPr lang="en-US" altLang="en-US" sz="2400" i="1"/>
              <a:t>iv</a:t>
            </a:r>
            <a:r>
              <a:rPr lang="en-US" altLang="en-US" sz="2400"/>
              <a:t>)	</a:t>
            </a:r>
            <a:r>
              <a:rPr lang="en-US" altLang="en-US" sz="2400">
                <a:solidFill>
                  <a:srgbClr val="660066"/>
                </a:solidFill>
              </a:rPr>
              <a:t>Project Attributes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04800" y="4762500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Modern programming practices 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04800" y="5254625"/>
            <a:ext cx="83820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336600"/>
                </a:solidFill>
              </a:rPr>
              <a:t> Use of software tools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304800" y="5732463"/>
            <a:ext cx="8382000" cy="347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285875" lvl="2" indent="-371475" algn="just">
              <a:lnSpc>
                <a:spcPct val="7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A50021"/>
                </a:solidFill>
              </a:rPr>
              <a:t>Required development Schedule</a:t>
            </a:r>
            <a:endParaRPr lang="en-GB" altLang="en-US" sz="24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1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10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1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1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2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/>
      <p:bldP spid="38922" grpId="0"/>
      <p:bldP spid="38923" grpId="0"/>
      <p:bldP spid="38924" grpId="0"/>
      <p:bldP spid="38925" grpId="0"/>
      <p:bldP spid="38926" grpId="0"/>
      <p:bldP spid="38927" grpId="0"/>
      <p:bldP spid="38928" grpId="0"/>
      <p:bldP spid="38929" grpId="0"/>
      <p:bldP spid="389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70486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A major shortcoming of both the basic and intermediate COCOMO models is that they consider a software product as a </a:t>
            </a:r>
            <a:r>
              <a:rPr lang="en-IN" b="1" dirty="0"/>
              <a:t>single homogeneous entity. </a:t>
            </a:r>
          </a:p>
          <a:p>
            <a:pPr algn="just"/>
            <a:r>
              <a:rPr lang="en-IN" dirty="0"/>
              <a:t>However, most large systems are made up several smaller sub-systems.</a:t>
            </a:r>
          </a:p>
          <a:p>
            <a:pPr algn="just"/>
            <a:r>
              <a:rPr lang="en-IN" dirty="0"/>
              <a:t> These subsystems may have widely different characteristics. </a:t>
            </a:r>
          </a:p>
          <a:p>
            <a:pPr algn="just"/>
            <a:r>
              <a:rPr lang="en-IN" dirty="0"/>
              <a:t>For example, some subsystems may be considered as organic type, some semidetached, and some embedded.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Staffing level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Once the effort required to develop a software has been determined, it is necessary to determine the staffing requirement for the project. </a:t>
            </a:r>
          </a:p>
          <a:p>
            <a:pPr algn="just"/>
            <a:r>
              <a:rPr lang="en-IN" dirty="0" err="1"/>
              <a:t>Norden</a:t>
            </a:r>
            <a:r>
              <a:rPr lang="en-IN" dirty="0"/>
              <a:t> and Putnam studied the staffing patterns of several R &amp; D projects.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Norden’s</a:t>
            </a:r>
            <a:r>
              <a:rPr lang="en-IN" b="1" dirty="0"/>
              <a:t>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rmAutofit fontScale="92500"/>
          </a:bodyPr>
          <a:lstStyle/>
          <a:p>
            <a:r>
              <a:rPr lang="en-IN" dirty="0"/>
              <a:t>He found that the staffing pattern can be approximated by the </a:t>
            </a:r>
            <a:r>
              <a:rPr lang="en-IN" b="1" dirty="0"/>
              <a:t>Rayleigh distribution curve</a:t>
            </a:r>
            <a:r>
              <a:rPr lang="en-IN" dirty="0"/>
              <a:t>.</a:t>
            </a:r>
          </a:p>
          <a:p>
            <a:r>
              <a:rPr lang="en-IN" dirty="0"/>
              <a:t> </a:t>
            </a:r>
            <a:r>
              <a:rPr lang="en-IN" dirty="0" err="1"/>
              <a:t>Norden</a:t>
            </a:r>
            <a:r>
              <a:rPr lang="en-IN" dirty="0"/>
              <a:t> represented the Rayleigh curve by the following equation:</a:t>
            </a:r>
          </a:p>
          <a:p>
            <a:endParaRPr lang="en-US" dirty="0"/>
          </a:p>
          <a:p>
            <a:r>
              <a:rPr lang="en-IN" dirty="0"/>
              <a:t>e</a:t>
            </a:r>
            <a:r>
              <a:rPr lang="en-IN"/>
              <a:t> </a:t>
            </a:r>
            <a:r>
              <a:rPr lang="en-IN" dirty="0"/>
              <a:t>is the effort required at time t. E is an indication of the number of engineers (or the staffing level) at any particular time during the duration of the project</a:t>
            </a:r>
          </a:p>
          <a:p>
            <a:r>
              <a:rPr lang="en-IN" dirty="0"/>
              <a:t> K is the area under the curve, and</a:t>
            </a:r>
          </a:p>
          <a:p>
            <a:r>
              <a:rPr lang="en-IN" dirty="0"/>
              <a:t> td is the time at which the curve attains its maximum value.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971800"/>
            <a:ext cx="3979744" cy="89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094135" cy="488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It involves deciding which tasks would be taken up when. Activities undertaken:</a:t>
            </a:r>
          </a:p>
          <a:p>
            <a:pPr>
              <a:buNone/>
            </a:pPr>
            <a:r>
              <a:rPr lang="en-IN" dirty="0"/>
              <a:t>1. Identify all the tasks needed to complete the project.</a:t>
            </a:r>
          </a:p>
          <a:p>
            <a:pPr>
              <a:buNone/>
            </a:pPr>
            <a:r>
              <a:rPr lang="en-IN" dirty="0"/>
              <a:t>2. Break down large tasks into small activities.</a:t>
            </a:r>
          </a:p>
          <a:p>
            <a:pPr>
              <a:buNone/>
            </a:pPr>
            <a:r>
              <a:rPr lang="en-IN" dirty="0"/>
              <a:t>3. Determine the dependency among different activities.</a:t>
            </a:r>
          </a:p>
          <a:p>
            <a:pPr>
              <a:buNone/>
            </a:pPr>
            <a:r>
              <a:rPr lang="en-IN" dirty="0"/>
              <a:t>4. Establish the most likely estimates for the time durations necessary to complete the activities.</a:t>
            </a:r>
          </a:p>
          <a:p>
            <a:pPr>
              <a:buNone/>
            </a:pPr>
            <a:r>
              <a:rPr lang="en-IN" dirty="0"/>
              <a:t>5. Allocate resources to activities.</a:t>
            </a:r>
          </a:p>
          <a:p>
            <a:pPr>
              <a:buNone/>
            </a:pPr>
            <a:r>
              <a:rPr lang="en-IN" dirty="0"/>
              <a:t>6. Plan the starting and ending dates for various activities.</a:t>
            </a:r>
          </a:p>
          <a:p>
            <a:pPr>
              <a:buNone/>
            </a:pPr>
            <a:r>
              <a:rPr lang="en-IN" dirty="0"/>
              <a:t>7. Determine the critical path. A critical path is the chain of activities that determines the duration of the project.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 breakdown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Work Breakdown Structure (WBS) is used to decompose a given task set recursively into small activities. </a:t>
            </a:r>
          </a:p>
          <a:p>
            <a:r>
              <a:rPr lang="en-IN" dirty="0"/>
              <a:t>The root of the tree is </a:t>
            </a:r>
            <a:r>
              <a:rPr lang="en-IN" dirty="0" err="1"/>
              <a:t>labeled</a:t>
            </a:r>
            <a:r>
              <a:rPr lang="en-IN" dirty="0"/>
              <a:t> by the </a:t>
            </a:r>
            <a:r>
              <a:rPr lang="en-IN" b="1" dirty="0"/>
              <a:t>problem name. </a:t>
            </a:r>
          </a:p>
          <a:p>
            <a:r>
              <a:rPr lang="en-IN" dirty="0"/>
              <a:t>Each node of the tree is broken down into smaller activities that are made the children of the node. </a:t>
            </a:r>
          </a:p>
          <a:p>
            <a:r>
              <a:rPr lang="en-IN" dirty="0"/>
              <a:t>Each activity is recursively decomposed into smaller sub-activities until at the </a:t>
            </a:r>
            <a:r>
              <a:rPr lang="en-IN" b="1" dirty="0"/>
              <a:t>leaf level</a:t>
            </a:r>
            <a:r>
              <a:rPr lang="en-IN" dirty="0"/>
              <a:t>, the activities requires approximately </a:t>
            </a:r>
            <a:r>
              <a:rPr lang="en-IN" b="1" dirty="0"/>
              <a:t>two weeks to develop.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Work breakdown </a:t>
            </a:r>
            <a:r>
              <a:rPr lang="en-IN" b="1"/>
              <a:t>structure of </a:t>
            </a:r>
            <a:r>
              <a:rPr lang="en-IN" b="1" dirty="0"/>
              <a:t>MIS problem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667669"/>
            <a:ext cx="75438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Activity networks and critical path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648200"/>
          </a:xfrm>
        </p:spPr>
        <p:txBody>
          <a:bodyPr/>
          <a:lstStyle/>
          <a:p>
            <a:r>
              <a:rPr lang="en-IN" dirty="0"/>
              <a:t>WBS representation of a project is transformed into an activity network by representing activities identified in WBS along with their interdependencies. </a:t>
            </a:r>
          </a:p>
          <a:p>
            <a:r>
              <a:rPr lang="en-IN" dirty="0"/>
              <a:t>An activity network shows the different </a:t>
            </a:r>
            <a:r>
              <a:rPr lang="en-IN" b="1" dirty="0"/>
              <a:t>activities</a:t>
            </a:r>
            <a:r>
              <a:rPr lang="en-IN" dirty="0"/>
              <a:t> making up a project, their estimated </a:t>
            </a:r>
            <a:r>
              <a:rPr lang="en-IN" b="1" dirty="0"/>
              <a:t>durations</a:t>
            </a:r>
            <a:r>
              <a:rPr lang="en-IN" dirty="0"/>
              <a:t>, and </a:t>
            </a:r>
            <a:r>
              <a:rPr lang="en-IN" b="1" dirty="0"/>
              <a:t>interdependencies.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Essential activities in Project Planning: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/>
              <a:t>1)  Estimating the following attributes of the project:</a:t>
            </a:r>
          </a:p>
          <a:p>
            <a:r>
              <a:rPr lang="en-IN" b="1" dirty="0"/>
              <a:t>Project size: </a:t>
            </a:r>
            <a:r>
              <a:rPr lang="en-IN" dirty="0"/>
              <a:t>What will be problem complexity in terms of the effort and time required to develop the product?</a:t>
            </a:r>
          </a:p>
          <a:p>
            <a:r>
              <a:rPr lang="en-IN" b="1" dirty="0"/>
              <a:t>Cost: </a:t>
            </a:r>
            <a:r>
              <a:rPr lang="en-IN" dirty="0"/>
              <a:t>How much is it going to cost to develop the project?</a:t>
            </a:r>
          </a:p>
          <a:p>
            <a:r>
              <a:rPr lang="en-IN" b="1" dirty="0"/>
              <a:t>Duration: </a:t>
            </a:r>
            <a:r>
              <a:rPr lang="en-IN" dirty="0"/>
              <a:t>How long is it going to take to complete development?</a:t>
            </a:r>
          </a:p>
          <a:p>
            <a:r>
              <a:rPr lang="en-IN" b="1" dirty="0"/>
              <a:t>Effort: </a:t>
            </a:r>
            <a:r>
              <a:rPr lang="en-IN" dirty="0"/>
              <a:t>How much effort would be required?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effectiveness of the subsequent planning activities is based on the accuracy of these estimations.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Activity network representation of the MIS problem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2422"/>
            <a:ext cx="8229600" cy="414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Critical Path Method (CPM)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</a:t>
            </a:r>
            <a:r>
              <a:rPr lang="en-IN" b="1" dirty="0"/>
              <a:t>minimum time (MT) </a:t>
            </a:r>
            <a:r>
              <a:rPr lang="en-IN" dirty="0"/>
              <a:t>to complete the project is the maximum of all paths from start to finish. </a:t>
            </a:r>
          </a:p>
          <a:p>
            <a:r>
              <a:rPr lang="en-IN" dirty="0"/>
              <a:t>The </a:t>
            </a:r>
            <a:r>
              <a:rPr lang="en-IN" b="1" dirty="0"/>
              <a:t>earliest start (ES) </a:t>
            </a:r>
            <a:r>
              <a:rPr lang="en-IN" dirty="0"/>
              <a:t>time of a task is the maximum of all paths from the start to the task.</a:t>
            </a:r>
          </a:p>
          <a:p>
            <a:r>
              <a:rPr lang="en-IN" dirty="0"/>
              <a:t> The </a:t>
            </a:r>
            <a:r>
              <a:rPr lang="en-IN" b="1" dirty="0"/>
              <a:t>latest start time </a:t>
            </a:r>
            <a:r>
              <a:rPr lang="en-IN" dirty="0"/>
              <a:t>is the difference between MT and the maximum of all paths from this task to the finish. </a:t>
            </a:r>
          </a:p>
          <a:p>
            <a:r>
              <a:rPr lang="en-IN" dirty="0"/>
              <a:t>The </a:t>
            </a:r>
            <a:r>
              <a:rPr lang="en-IN" b="1" dirty="0"/>
              <a:t>earliest finish time (EF) </a:t>
            </a:r>
            <a:r>
              <a:rPr lang="en-IN" dirty="0"/>
              <a:t>of a task is the sum of the earliest start time of the task and the duration of the task.</a:t>
            </a:r>
          </a:p>
          <a:p>
            <a:r>
              <a:rPr lang="en-IN" dirty="0"/>
              <a:t>The </a:t>
            </a:r>
            <a:r>
              <a:rPr lang="en-IN" b="1" dirty="0"/>
              <a:t>latest finish (LF) time </a:t>
            </a:r>
            <a:r>
              <a:rPr lang="en-IN" dirty="0"/>
              <a:t>of a task can be obtained by subtracting maximum of all paths from this task to finish from MT. </a:t>
            </a:r>
          </a:p>
          <a:p>
            <a:r>
              <a:rPr lang="en-IN" dirty="0"/>
              <a:t>The </a:t>
            </a:r>
            <a:r>
              <a:rPr lang="en-IN" b="1" dirty="0"/>
              <a:t>slack time (ST) </a:t>
            </a:r>
            <a:r>
              <a:rPr lang="en-IN" dirty="0"/>
              <a:t>is LS – EF and equivalently can be written as LF – EF.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slack time (or float time) is the total time that a task may be delayed before it will affect the end time of the project.</a:t>
            </a:r>
          </a:p>
          <a:p>
            <a:r>
              <a:rPr lang="en-IN" dirty="0"/>
              <a:t>The slack time indicates the “flexibility” in starting and completion of tasks.</a:t>
            </a:r>
          </a:p>
          <a:p>
            <a:r>
              <a:rPr lang="en-IN" dirty="0"/>
              <a:t> A critical task is one with a zero slack time. A path from the start node to the finish node containing only critical tasks is called a </a:t>
            </a:r>
            <a:r>
              <a:rPr lang="en-IN" b="1" dirty="0"/>
              <a:t>critical path.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for different tasks of MIS Problem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122699" cy="296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768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Used to allocate resources to activities (resource planning). </a:t>
            </a:r>
          </a:p>
          <a:p>
            <a:pPr>
              <a:buNone/>
            </a:pPr>
            <a:r>
              <a:rPr lang="en-IN" dirty="0"/>
              <a:t>              The resources allocated to activities include staff, hardware, and software. </a:t>
            </a:r>
          </a:p>
          <a:p>
            <a:r>
              <a:rPr lang="en-IN" dirty="0"/>
              <a:t>A Gantt chart is a special type of bar chart where each bar represents an activity.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bars are drawn along a time line.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length of each bar is proportional to the duration of time planned for the corresponding activity.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for MIS problem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71031"/>
            <a:ext cx="6629400" cy="528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PERT (Project Evaluation and Review Technique) charts consist of a network of boxes and arrows. </a:t>
            </a:r>
          </a:p>
          <a:p>
            <a:r>
              <a:rPr lang="en-IN" dirty="0"/>
              <a:t>The boxes represent activities and the arrows represent task dependencies.</a:t>
            </a:r>
          </a:p>
          <a:p>
            <a:r>
              <a:rPr lang="en-IN" dirty="0"/>
              <a:t>The boxes of PERT charts are usually annotated with the pessimistic, likely, and optimistic estimates for every task.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Gantt chart representation of a project schedule is helpful in planning the utilization of resources, while PERT chart is useful for monitoring the timely progress of activities.</a:t>
            </a:r>
          </a:p>
          <a:p>
            <a:r>
              <a:rPr lang="en-IN" dirty="0"/>
              <a:t>Also, it is easier to identify parallel activities in a project using a PERT chart.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PERT chart representation of the MIS problem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2" y="1439069"/>
            <a:ext cx="81819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2) Scheduling manpower and other resources</a:t>
            </a:r>
          </a:p>
          <a:p>
            <a:pPr>
              <a:buNone/>
            </a:pPr>
            <a:r>
              <a:rPr lang="en-IN" dirty="0"/>
              <a:t>3) Staff organization and staffing plans</a:t>
            </a:r>
          </a:p>
          <a:p>
            <a:pPr>
              <a:buNone/>
            </a:pPr>
            <a:r>
              <a:rPr lang="en-IN" dirty="0"/>
              <a:t>4) Risk identification, analysis</a:t>
            </a:r>
          </a:p>
          <a:p>
            <a:pPr>
              <a:buNone/>
            </a:pPr>
            <a:r>
              <a:rPr lang="en-IN" dirty="0"/>
              <a:t>5) Miscellaneous plans such as quality assurance plan, configuration management plan,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Precedence ordering among project planning activities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4022"/>
            <a:ext cx="8229600" cy="381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Software Project Management Plan (SPMP)`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1. </a:t>
            </a:r>
            <a:r>
              <a:rPr lang="en-IN" b="1" dirty="0"/>
              <a:t>Introduction</a:t>
            </a:r>
          </a:p>
          <a:p>
            <a:pPr>
              <a:buNone/>
            </a:pPr>
            <a:r>
              <a:rPr lang="en-IN" dirty="0"/>
              <a:t>(a) Objectives</a:t>
            </a:r>
          </a:p>
          <a:p>
            <a:pPr>
              <a:buNone/>
            </a:pPr>
            <a:r>
              <a:rPr lang="en-IN" dirty="0"/>
              <a:t>(b) Major Functions</a:t>
            </a:r>
          </a:p>
          <a:p>
            <a:pPr>
              <a:buNone/>
            </a:pPr>
            <a:r>
              <a:rPr lang="en-IN" dirty="0"/>
              <a:t>(c) Performance Issues</a:t>
            </a:r>
          </a:p>
          <a:p>
            <a:pPr>
              <a:buNone/>
            </a:pPr>
            <a:r>
              <a:rPr lang="en-IN" dirty="0"/>
              <a:t>(d) Management </a:t>
            </a:r>
          </a:p>
          <a:p>
            <a:pPr>
              <a:buNone/>
            </a:pPr>
            <a:r>
              <a:rPr lang="en-IN" dirty="0"/>
              <a:t>2. </a:t>
            </a:r>
            <a:r>
              <a:rPr lang="en-IN" b="1" dirty="0"/>
              <a:t>Project Estimates</a:t>
            </a:r>
          </a:p>
          <a:p>
            <a:pPr>
              <a:buNone/>
            </a:pPr>
            <a:r>
              <a:rPr lang="en-IN" dirty="0"/>
              <a:t>(a) Historical Data Used</a:t>
            </a:r>
          </a:p>
          <a:p>
            <a:pPr>
              <a:buNone/>
            </a:pPr>
            <a:r>
              <a:rPr lang="en-IN" dirty="0"/>
              <a:t>(b) Estimation Techniques Used</a:t>
            </a:r>
          </a:p>
          <a:p>
            <a:pPr>
              <a:buNone/>
            </a:pPr>
            <a:r>
              <a:rPr lang="en-IN" dirty="0"/>
              <a:t>(c) Effort, Resource, Cost, and Project Duration Estimates</a:t>
            </a:r>
          </a:p>
          <a:p>
            <a:pPr>
              <a:buNone/>
            </a:pPr>
            <a:r>
              <a:rPr lang="en-IN" dirty="0"/>
              <a:t>3. </a:t>
            </a:r>
            <a:r>
              <a:rPr lang="en-IN" b="1" dirty="0"/>
              <a:t>Schedule</a:t>
            </a:r>
          </a:p>
          <a:p>
            <a:pPr>
              <a:buNone/>
            </a:pPr>
            <a:r>
              <a:rPr lang="en-IN" dirty="0"/>
              <a:t>(a) Work Breakdown Structure</a:t>
            </a:r>
          </a:p>
          <a:p>
            <a:pPr>
              <a:buNone/>
            </a:pPr>
            <a:r>
              <a:rPr lang="en-IN" dirty="0"/>
              <a:t>(b) Task Network Representation</a:t>
            </a:r>
          </a:p>
          <a:p>
            <a:pPr>
              <a:buNone/>
            </a:pPr>
            <a:r>
              <a:rPr lang="en-IN" dirty="0"/>
              <a:t>(c) Gantt Chart Representation</a:t>
            </a:r>
          </a:p>
          <a:p>
            <a:pPr>
              <a:buNone/>
            </a:pPr>
            <a:r>
              <a:rPr lang="en-IN" dirty="0"/>
              <a:t>(d) PERT Chart Representation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Software Project Management Plan (SPMP)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4. </a:t>
            </a:r>
            <a:r>
              <a:rPr lang="en-IN" b="1" dirty="0"/>
              <a:t>Project Resources</a:t>
            </a:r>
          </a:p>
          <a:p>
            <a:pPr>
              <a:buNone/>
            </a:pPr>
            <a:r>
              <a:rPr lang="en-IN" dirty="0"/>
              <a:t>(a) People</a:t>
            </a:r>
          </a:p>
          <a:p>
            <a:pPr>
              <a:buNone/>
            </a:pPr>
            <a:r>
              <a:rPr lang="en-IN" dirty="0"/>
              <a:t>(b) Hardware and Software</a:t>
            </a:r>
          </a:p>
          <a:p>
            <a:pPr>
              <a:buNone/>
            </a:pPr>
            <a:r>
              <a:rPr lang="en-IN" dirty="0"/>
              <a:t>(c) Special Resources</a:t>
            </a:r>
          </a:p>
          <a:p>
            <a:pPr>
              <a:buNone/>
            </a:pPr>
            <a:r>
              <a:rPr lang="en-IN" dirty="0"/>
              <a:t>5. </a:t>
            </a:r>
            <a:r>
              <a:rPr lang="en-IN" b="1" dirty="0"/>
              <a:t>Staff Organization</a:t>
            </a:r>
          </a:p>
          <a:p>
            <a:pPr>
              <a:buNone/>
            </a:pPr>
            <a:r>
              <a:rPr lang="en-IN" dirty="0"/>
              <a:t>(a) Team Structure</a:t>
            </a:r>
          </a:p>
          <a:p>
            <a:pPr>
              <a:buNone/>
            </a:pPr>
            <a:r>
              <a:rPr lang="en-IN" dirty="0"/>
              <a:t>(b) Management Reporting</a:t>
            </a:r>
          </a:p>
          <a:p>
            <a:pPr>
              <a:buNone/>
            </a:pPr>
            <a:r>
              <a:rPr lang="en-IN" dirty="0"/>
              <a:t>6. </a:t>
            </a:r>
            <a:r>
              <a:rPr lang="en-IN" b="1" dirty="0"/>
              <a:t>Risk Management Plan</a:t>
            </a:r>
          </a:p>
          <a:p>
            <a:pPr>
              <a:buNone/>
            </a:pPr>
            <a:r>
              <a:rPr lang="en-IN" dirty="0"/>
              <a:t>(a) Risk Analysis</a:t>
            </a:r>
          </a:p>
          <a:p>
            <a:pPr>
              <a:buNone/>
            </a:pPr>
            <a:r>
              <a:rPr lang="en-IN" dirty="0"/>
              <a:t>(b) Risk Identification</a:t>
            </a:r>
          </a:p>
          <a:p>
            <a:pPr>
              <a:buNone/>
            </a:pPr>
            <a:r>
              <a:rPr lang="en-IN" dirty="0"/>
              <a:t>(c) Risk Estimation</a:t>
            </a:r>
          </a:p>
          <a:p>
            <a:pPr>
              <a:buNone/>
            </a:pPr>
            <a:r>
              <a:rPr lang="en-IN" dirty="0"/>
              <a:t>7. </a:t>
            </a:r>
            <a:r>
              <a:rPr lang="en-IN" b="1" dirty="0"/>
              <a:t>Project Tracking and Control Plan</a:t>
            </a:r>
          </a:p>
          <a:p>
            <a:pPr>
              <a:buNone/>
            </a:pPr>
            <a:r>
              <a:rPr lang="en-IN" dirty="0"/>
              <a:t>8. </a:t>
            </a:r>
            <a:r>
              <a:rPr lang="en-IN" b="1" dirty="0"/>
              <a:t>Miscellaneous Plans</a:t>
            </a:r>
          </a:p>
          <a:p>
            <a:pPr>
              <a:buNone/>
            </a:pPr>
            <a:r>
              <a:rPr lang="en-IN" dirty="0"/>
              <a:t>(a) Process Tailoring</a:t>
            </a:r>
          </a:p>
          <a:p>
            <a:pPr>
              <a:buNone/>
            </a:pPr>
            <a:r>
              <a:rPr lang="en-IN" dirty="0"/>
              <a:t>(b) Quality Assurance Plan</a:t>
            </a:r>
          </a:p>
          <a:p>
            <a:pPr>
              <a:buNone/>
            </a:pPr>
            <a:r>
              <a:rPr lang="en-IN" dirty="0"/>
              <a:t>(c) Configuration Management Plan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15104</TotalTime>
  <Words>2538</Words>
  <Application>Microsoft Office PowerPoint</Application>
  <PresentationFormat>On-screen Show (4:3)</PresentationFormat>
  <Paragraphs>237</Paragraphs>
  <Slides>58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Monotype Corsiva</vt:lpstr>
      <vt:lpstr>Wingdings</vt:lpstr>
      <vt:lpstr>Office Theme</vt:lpstr>
      <vt:lpstr>Equation</vt:lpstr>
      <vt:lpstr>Software Project Management</vt:lpstr>
      <vt:lpstr>Responsibilities of a software project manager</vt:lpstr>
      <vt:lpstr>Skills necessary for software project management</vt:lpstr>
      <vt:lpstr>Project planning</vt:lpstr>
      <vt:lpstr>Essential activities in Project Planning:</vt:lpstr>
      <vt:lpstr>PowerPoint Presentation</vt:lpstr>
      <vt:lpstr>Precedence ordering among project planning activities</vt:lpstr>
      <vt:lpstr>Software Project Management Plan (SPMP)`</vt:lpstr>
      <vt:lpstr>Software Project Management Plan (SPMP)</vt:lpstr>
      <vt:lpstr>METRICS FOR PROJECT SIZE ESTIMATION</vt:lpstr>
      <vt:lpstr>Lines of Code (LOC)</vt:lpstr>
      <vt:lpstr>Function Point (FP) Metric</vt:lpstr>
      <vt:lpstr>Project Estimation techniques</vt:lpstr>
      <vt:lpstr>Empirical Estimation Techniques</vt:lpstr>
      <vt:lpstr>Expert Judgment Technique </vt:lpstr>
      <vt:lpstr>Delphi cost estimation</vt:lpstr>
      <vt:lpstr>Heuristic Techniques</vt:lpstr>
      <vt:lpstr>Single variable estimation models</vt:lpstr>
      <vt:lpstr>Multivariable cost estimation model</vt:lpstr>
      <vt:lpstr>Analytical Estimation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person-months (PM).</vt:lpstr>
      <vt:lpstr>person-months (PM)</vt:lpstr>
      <vt:lpstr>PowerPoint Presentation</vt:lpstr>
      <vt:lpstr>Estimation of development effort</vt:lpstr>
      <vt:lpstr>Estimation of development time</vt:lpstr>
      <vt:lpstr>PowerPoint Presentation</vt:lpstr>
      <vt:lpstr>PowerPoint Presentation</vt:lpstr>
      <vt:lpstr>PowerPoint Presentation</vt:lpstr>
      <vt:lpstr>PowerPoint Presentation</vt:lpstr>
      <vt:lpstr>Intermediate COCOMO model</vt:lpstr>
      <vt:lpstr>PowerPoint Presentation</vt:lpstr>
      <vt:lpstr>15 Cost Drivers</vt:lpstr>
      <vt:lpstr>Classification of Cost Drivers</vt:lpstr>
      <vt:lpstr>PowerPoint Presentation</vt:lpstr>
      <vt:lpstr>PowerPoint Presentation</vt:lpstr>
      <vt:lpstr>PowerPoint Presentation</vt:lpstr>
      <vt:lpstr>Complete COCOMO model</vt:lpstr>
      <vt:lpstr>Staffing level estimation</vt:lpstr>
      <vt:lpstr>Norden’s Work</vt:lpstr>
      <vt:lpstr>PowerPoint Presentation</vt:lpstr>
      <vt:lpstr>Project scheduling</vt:lpstr>
      <vt:lpstr>Work breakdown structure</vt:lpstr>
      <vt:lpstr>Work breakdown structure of MIS problem</vt:lpstr>
      <vt:lpstr>Activity networks and critical path method</vt:lpstr>
      <vt:lpstr>Activity network representation of the MIS problem</vt:lpstr>
      <vt:lpstr>Critical Path Method (CPM)</vt:lpstr>
      <vt:lpstr>Slack Time</vt:lpstr>
      <vt:lpstr>Parameters for different tasks of MIS Problem</vt:lpstr>
      <vt:lpstr>Gantt chart</vt:lpstr>
      <vt:lpstr>Gantt chart for MIS problem</vt:lpstr>
      <vt:lpstr>PERT chart</vt:lpstr>
      <vt:lpstr>PowerPoint Presentation</vt:lpstr>
      <vt:lpstr>PERT chart representation of the MIS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Ramandeep Singh</dc:creator>
  <cp:lastModifiedBy>SANGEETA DHANKHAR</cp:lastModifiedBy>
  <cp:revision>60</cp:revision>
  <dcterms:created xsi:type="dcterms:W3CDTF">2006-08-16T00:00:00Z</dcterms:created>
  <dcterms:modified xsi:type="dcterms:W3CDTF">2023-04-12T05:24:11Z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