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5" r:id="rId3"/>
    <p:sldId id="266" r:id="rId4"/>
    <p:sldId id="279" r:id="rId5"/>
    <p:sldId id="280" r:id="rId6"/>
    <p:sldId id="281" r:id="rId7"/>
    <p:sldId id="282" r:id="rId8"/>
    <p:sldId id="283" r:id="rId9"/>
    <p:sldId id="267" r:id="rId10"/>
    <p:sldId id="268" r:id="rId11"/>
    <p:sldId id="269" r:id="rId12"/>
    <p:sldId id="270" r:id="rId13"/>
    <p:sldId id="272" r:id="rId14"/>
    <p:sldId id="273" r:id="rId15"/>
    <p:sldId id="274" r:id="rId16"/>
    <p:sldId id="256" r:id="rId17"/>
    <p:sldId id="257" r:id="rId18"/>
    <p:sldId id="258" r:id="rId19"/>
    <p:sldId id="259" r:id="rId20"/>
    <p:sldId id="271" r:id="rId21"/>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9889-5564-B75E-1772-1EBC750F1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7D85D3-9AD2-AE95-DF25-E7BA426B2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BBEEE5-6F07-43E6-9F30-C9C053F78980}"/>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8DA2A084-94B2-A3DF-CF48-5FD260C46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08B25-78D6-F3C0-2BEB-311BA84B56A0}"/>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53715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1B9F-8ECC-E34C-ADF6-512E98B20F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9FB905-61A6-2FF9-EEB5-F8F7F2227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5EED-95F2-1E85-3DD4-1609B711B01D}"/>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6DA05AF2-EBE9-D3EA-B1E5-0F3CCEB12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7260A-9D1A-5698-0617-06E9F66A2002}"/>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116522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69835-7F2D-8E10-BF07-19BB00CF3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FCA5E0-8037-B008-B597-0C00497AD5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F9900-B621-45D5-8072-F770F3095E77}"/>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4B52664A-753D-B765-7524-353B9455A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A59BE-4064-220D-8315-631A62E2FB1D}"/>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215977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CE2F-11EC-33A3-A2E8-95744241A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6B49F-81BE-C395-8A7F-322363FAD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A3EC1-3A3C-E565-DD33-13189328870D}"/>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DAE160DD-4E1F-81E5-9008-CE3B20FB0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4CFED-374B-30CA-B351-465CAAEFC7D3}"/>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21250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5CBF-5C76-2E8D-5CE4-825557D8E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B37539-0CBB-ED86-B5D8-1EC5710D9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67526-313E-B5C5-C47B-E2E86474C52F}"/>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53CCE85A-2162-AAAA-93F4-FAB135D99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F872C-3E22-CB52-B751-266E95081357}"/>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108168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702C-06AC-D09A-A991-2152D7533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91FFD0-E408-32F4-0289-61DD1C8E9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D8D556-30AA-EC2F-9023-E68687D7C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156EF5-57F7-D681-8A06-752C5AF934EA}"/>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6" name="Footer Placeholder 5">
            <a:extLst>
              <a:ext uri="{FF2B5EF4-FFF2-40B4-BE49-F238E27FC236}">
                <a16:creationId xmlns:a16="http://schemas.microsoft.com/office/drawing/2014/main" id="{ADB0F633-7895-6385-F8D1-7B95E3108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3100F-6D21-F38D-8091-E886C1992512}"/>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358317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A149-4DB3-B8B7-EC76-48A6B15FB4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D9F1B7-26A1-CE1B-5BE6-2E9EB5612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D959C-8B74-80D9-D060-3E46D6AF3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5D872C-BDC2-ADE8-B966-25EAB2431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9E11E-64CA-3895-95ED-FD6C14AF9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FF0352-0FD3-99EC-D459-2C59A9D177BE}"/>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8" name="Footer Placeholder 7">
            <a:extLst>
              <a:ext uri="{FF2B5EF4-FFF2-40B4-BE49-F238E27FC236}">
                <a16:creationId xmlns:a16="http://schemas.microsoft.com/office/drawing/2014/main" id="{9C562E9E-1029-A760-3CCC-89E3915930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FB4ABE-58EB-14D9-D99F-A761CD90463F}"/>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16817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4122-E15C-3CFF-49AB-6933D93F7F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40E05D-24B9-7A3A-FF1D-37BF35C67EC1}"/>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4" name="Footer Placeholder 3">
            <a:extLst>
              <a:ext uri="{FF2B5EF4-FFF2-40B4-BE49-F238E27FC236}">
                <a16:creationId xmlns:a16="http://schemas.microsoft.com/office/drawing/2014/main" id="{688952A0-709E-584D-2A7B-259C437D84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744601-658A-ABB4-374C-03166D3B9A83}"/>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209565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B7793-FD38-65ED-69EC-0A8CC066A43F}"/>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3" name="Footer Placeholder 2">
            <a:extLst>
              <a:ext uri="{FF2B5EF4-FFF2-40B4-BE49-F238E27FC236}">
                <a16:creationId xmlns:a16="http://schemas.microsoft.com/office/drawing/2014/main" id="{0E431FD0-63C8-5683-4C35-18456A6266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2F7996-0741-6EB6-E70A-D4995C61AFD9}"/>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179865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D078-B0BC-48FC-9462-C16056330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B95517-E397-0C4D-851D-1818907A0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033EFC-7C69-CE9A-62C5-FE13DA31B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F4844-DA1C-9279-77C6-94723A9C464A}"/>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6" name="Footer Placeholder 5">
            <a:extLst>
              <a:ext uri="{FF2B5EF4-FFF2-40B4-BE49-F238E27FC236}">
                <a16:creationId xmlns:a16="http://schemas.microsoft.com/office/drawing/2014/main" id="{F15150F4-8CD9-D4E5-43FA-2BA61CF51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B7572-0C4B-B0FC-F290-B9D45EA45A5D}"/>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250987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F3D7-CCC9-28C5-D41F-F24C83A50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763934-D7BA-A9D7-2375-56DEFAF76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609C3D-EEB2-0668-AD87-5C1F23D20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891B7-B4FE-5E77-371B-53550F16F020}"/>
              </a:ext>
            </a:extLst>
          </p:cNvPr>
          <p:cNvSpPr>
            <a:spLocks noGrp="1"/>
          </p:cNvSpPr>
          <p:nvPr>
            <p:ph type="dt" sz="half" idx="10"/>
          </p:nvPr>
        </p:nvSpPr>
        <p:spPr/>
        <p:txBody>
          <a:bodyPr/>
          <a:lstStyle/>
          <a:p>
            <a:fld id="{892A7F47-9496-4A9C-AE71-D608A4535707}" type="datetimeFigureOut">
              <a:rPr lang="en-IN" smtClean="0"/>
              <a:t>25-02-2023</a:t>
            </a:fld>
            <a:endParaRPr lang="en-IN"/>
          </a:p>
        </p:txBody>
      </p:sp>
      <p:sp>
        <p:nvSpPr>
          <p:cNvPr id="6" name="Footer Placeholder 5">
            <a:extLst>
              <a:ext uri="{FF2B5EF4-FFF2-40B4-BE49-F238E27FC236}">
                <a16:creationId xmlns:a16="http://schemas.microsoft.com/office/drawing/2014/main" id="{35C1B623-7A05-6B8D-13FF-9F129F99F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91970A-BFF4-A2DE-E48C-56CDF3FA7AC6}"/>
              </a:ext>
            </a:extLst>
          </p:cNvPr>
          <p:cNvSpPr>
            <a:spLocks noGrp="1"/>
          </p:cNvSpPr>
          <p:nvPr>
            <p:ph type="sldNum" sz="quarter" idx="12"/>
          </p:nvPr>
        </p:nvSpPr>
        <p:spPr/>
        <p:txBody>
          <a:bodyPr/>
          <a:lstStyle/>
          <a:p>
            <a:fld id="{1BC0C3CD-87E1-4C04-ADE6-15B4CB05FD43}" type="slidenum">
              <a:rPr lang="en-IN" smtClean="0"/>
              <a:t>‹#›</a:t>
            </a:fld>
            <a:endParaRPr lang="en-IN"/>
          </a:p>
        </p:txBody>
      </p:sp>
    </p:spTree>
    <p:extLst>
      <p:ext uri="{BB962C8B-B14F-4D97-AF65-F5344CB8AC3E}">
        <p14:creationId xmlns:p14="http://schemas.microsoft.com/office/powerpoint/2010/main" val="5572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7DC07-83AE-E7F5-7387-72FC44258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28C242-E51A-5D5A-6843-0FD1EE9F7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77649-5DC6-A726-7BFD-893F3B230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A7F47-9496-4A9C-AE71-D608A4535707}" type="datetimeFigureOut">
              <a:rPr lang="en-IN" smtClean="0"/>
              <a:t>25-02-2023</a:t>
            </a:fld>
            <a:endParaRPr lang="en-IN"/>
          </a:p>
        </p:txBody>
      </p:sp>
      <p:sp>
        <p:nvSpPr>
          <p:cNvPr id="5" name="Footer Placeholder 4">
            <a:extLst>
              <a:ext uri="{FF2B5EF4-FFF2-40B4-BE49-F238E27FC236}">
                <a16:creationId xmlns:a16="http://schemas.microsoft.com/office/drawing/2014/main" id="{D2A4A8F1-BFD9-70DD-6F3A-D1B33BF38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F58000-CF14-FEBD-D064-814D3F981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0C3CD-87E1-4C04-ADE6-15B4CB05FD43}" type="slidenum">
              <a:rPr lang="en-IN" smtClean="0"/>
              <a:t>‹#›</a:t>
            </a:fld>
            <a:endParaRPr lang="en-IN"/>
          </a:p>
        </p:txBody>
      </p:sp>
    </p:spTree>
    <p:extLst>
      <p:ext uri="{BB962C8B-B14F-4D97-AF65-F5344CB8AC3E}">
        <p14:creationId xmlns:p14="http://schemas.microsoft.com/office/powerpoint/2010/main" val="335833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287C-CF2E-F04F-A311-E141470269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D9449BE-EEFC-C34E-BA80-3CB60E6818E2}"/>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C45B0357-09B8-FA69-9D3B-2E72AC68E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57095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1EE88-2AF1-5CDE-B76D-AB0162708EC1}"/>
              </a:ext>
            </a:extLst>
          </p:cNvPr>
          <p:cNvSpPr>
            <a:spLocks noGrp="1"/>
          </p:cNvSpPr>
          <p:nvPr>
            <p:ph idx="1"/>
          </p:nvPr>
        </p:nvSpPr>
        <p:spPr/>
        <p:txBody>
          <a:bodyPr/>
          <a:lstStyle/>
          <a:p>
            <a:r>
              <a:rPr lang="en-US" b="1" i="0" dirty="0">
                <a:solidFill>
                  <a:srgbClr val="333333"/>
                </a:solidFill>
                <a:effectLst/>
                <a:latin typeface="inter-bold"/>
              </a:rPr>
              <a:t>Dependency:</a:t>
            </a:r>
            <a:r>
              <a:rPr lang="en-US" b="0" i="0" dirty="0">
                <a:solidFill>
                  <a:srgbClr val="333333"/>
                </a:solidFill>
                <a:effectLst/>
                <a:latin typeface="inter-regular"/>
              </a:rPr>
              <a:t> Dependency is a kind of relationship in which a change in target element affects the source element, or simply we can say the source element is dependent on the target element. It is one of the most important notations in UML. It depicts the dependency from one entity to another.</a:t>
            </a:r>
          </a:p>
          <a:p>
            <a:r>
              <a:rPr lang="en-US" b="0" i="0" dirty="0">
                <a:solidFill>
                  <a:srgbClr val="333333"/>
                </a:solidFill>
                <a:effectLst/>
                <a:latin typeface="inter-regular"/>
              </a:rPr>
              <a:t>It is denoted by a dotted line followed by an arrow at one side.</a:t>
            </a:r>
            <a:endParaRPr lang="en-IN" dirty="0"/>
          </a:p>
        </p:txBody>
      </p:sp>
      <p:pic>
        <p:nvPicPr>
          <p:cNvPr id="1047" name="Picture 1046">
            <a:extLst>
              <a:ext uri="{FF2B5EF4-FFF2-40B4-BE49-F238E27FC236}">
                <a16:creationId xmlns:a16="http://schemas.microsoft.com/office/drawing/2014/main" id="{FBF5D525-8C98-080D-99B1-C3473811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476" y="4877640"/>
            <a:ext cx="4391864" cy="940454"/>
          </a:xfrm>
          <a:prstGeom prst="rect">
            <a:avLst/>
          </a:prstGeom>
        </p:spPr>
      </p:pic>
    </p:spTree>
    <p:extLst>
      <p:ext uri="{BB962C8B-B14F-4D97-AF65-F5344CB8AC3E}">
        <p14:creationId xmlns:p14="http://schemas.microsoft.com/office/powerpoint/2010/main" val="224273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6E298-14A3-2557-706E-545740A41F1D}"/>
              </a:ext>
            </a:extLst>
          </p:cNvPr>
          <p:cNvSpPr>
            <a:spLocks noGrp="1"/>
          </p:cNvSpPr>
          <p:nvPr>
            <p:ph idx="1"/>
          </p:nvPr>
        </p:nvSpPr>
        <p:spPr/>
        <p:txBody>
          <a:bodyPr/>
          <a:lstStyle/>
          <a:p>
            <a:pPr algn="just"/>
            <a:r>
              <a:rPr lang="en-US" b="1" i="0" dirty="0">
                <a:solidFill>
                  <a:srgbClr val="333333"/>
                </a:solidFill>
                <a:effectLst/>
                <a:latin typeface="inter-bold"/>
              </a:rPr>
              <a:t>Association:</a:t>
            </a:r>
            <a:r>
              <a:rPr lang="en-US" b="0" i="0" dirty="0">
                <a:solidFill>
                  <a:srgbClr val="333333"/>
                </a:solidFill>
                <a:effectLst/>
                <a:latin typeface="inter-regular"/>
              </a:rPr>
              <a:t> A set of links that associates the entities to the UML model. It tells how many elements are actually taking part in forming that relationship.</a:t>
            </a:r>
          </a:p>
          <a:p>
            <a:pPr algn="just"/>
            <a:r>
              <a:rPr lang="en-US" b="0" i="0" dirty="0">
                <a:solidFill>
                  <a:srgbClr val="333333"/>
                </a:solidFill>
                <a:effectLst/>
                <a:latin typeface="inter-regular"/>
              </a:rPr>
              <a:t>It is denoted by a dotted line with arrowheads on both sides to describe the relationship with the element on both sides.</a:t>
            </a:r>
          </a:p>
          <a:p>
            <a:endParaRPr lang="en-IN" dirty="0"/>
          </a:p>
        </p:txBody>
      </p:sp>
      <p:pic>
        <p:nvPicPr>
          <p:cNvPr id="5" name="Picture 4">
            <a:extLst>
              <a:ext uri="{FF2B5EF4-FFF2-40B4-BE49-F238E27FC236}">
                <a16:creationId xmlns:a16="http://schemas.microsoft.com/office/drawing/2014/main" id="{F6C3040F-773A-E698-EC2F-C2375C485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12" y="4410637"/>
            <a:ext cx="3675529" cy="821110"/>
          </a:xfrm>
          <a:prstGeom prst="rect">
            <a:avLst/>
          </a:prstGeom>
        </p:spPr>
      </p:pic>
    </p:spTree>
    <p:extLst>
      <p:ext uri="{BB962C8B-B14F-4D97-AF65-F5344CB8AC3E}">
        <p14:creationId xmlns:p14="http://schemas.microsoft.com/office/powerpoint/2010/main" val="32738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19E7A-855C-67C8-F0D1-2DB5A0083261}"/>
              </a:ext>
            </a:extLst>
          </p:cNvPr>
          <p:cNvSpPr>
            <a:spLocks noGrp="1"/>
          </p:cNvSpPr>
          <p:nvPr>
            <p:ph idx="1"/>
          </p:nvPr>
        </p:nvSpPr>
        <p:spPr/>
        <p:txBody>
          <a:bodyPr/>
          <a:lstStyle/>
          <a:p>
            <a:pPr algn="just"/>
            <a:r>
              <a:rPr lang="en-US" b="1" i="0" dirty="0">
                <a:solidFill>
                  <a:srgbClr val="333333"/>
                </a:solidFill>
                <a:effectLst/>
                <a:latin typeface="inter-bold"/>
              </a:rPr>
              <a:t>Generalization:</a:t>
            </a:r>
            <a:r>
              <a:rPr lang="en-US" b="0" i="0" dirty="0">
                <a:solidFill>
                  <a:srgbClr val="333333"/>
                </a:solidFill>
                <a:effectLst/>
                <a:latin typeface="inter-regular"/>
              </a:rPr>
              <a:t> It portrays the relationship between a general thing (a parent class or superclass) and a specific kind of that thing (a child class or subclass). It is used to describe the concept of inheritance.</a:t>
            </a:r>
          </a:p>
          <a:p>
            <a:pPr algn="just"/>
            <a:r>
              <a:rPr lang="en-US" b="0" i="0" dirty="0">
                <a:solidFill>
                  <a:srgbClr val="333333"/>
                </a:solidFill>
                <a:effectLst/>
                <a:latin typeface="inter-regular"/>
              </a:rPr>
              <a:t>It is denoted by a straight line followed by an empty arrowhead at one side.</a:t>
            </a:r>
          </a:p>
          <a:p>
            <a:endParaRPr lang="en-IN" dirty="0"/>
          </a:p>
        </p:txBody>
      </p:sp>
      <p:pic>
        <p:nvPicPr>
          <p:cNvPr id="5" name="Picture 4">
            <a:extLst>
              <a:ext uri="{FF2B5EF4-FFF2-40B4-BE49-F238E27FC236}">
                <a16:creationId xmlns:a16="http://schemas.microsoft.com/office/drawing/2014/main" id="{FDA4D865-3F40-EAA9-3C68-911A8258F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437" y="4303060"/>
            <a:ext cx="5011270" cy="969588"/>
          </a:xfrm>
          <a:prstGeom prst="rect">
            <a:avLst/>
          </a:prstGeom>
        </p:spPr>
      </p:pic>
    </p:spTree>
    <p:extLst>
      <p:ext uri="{BB962C8B-B14F-4D97-AF65-F5344CB8AC3E}">
        <p14:creationId xmlns:p14="http://schemas.microsoft.com/office/powerpoint/2010/main" val="839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0B122-B6C9-2500-C0B8-6B6CFCCCB413}"/>
              </a:ext>
            </a:extLst>
          </p:cNvPr>
          <p:cNvSpPr>
            <a:spLocks noGrp="1"/>
          </p:cNvSpPr>
          <p:nvPr>
            <p:ph idx="1"/>
          </p:nvPr>
        </p:nvSpPr>
        <p:spPr/>
        <p:txBody>
          <a:bodyPr/>
          <a:lstStyle/>
          <a:p>
            <a:pPr algn="just"/>
            <a:r>
              <a:rPr lang="en-US" b="1" i="0" dirty="0">
                <a:solidFill>
                  <a:srgbClr val="333333"/>
                </a:solidFill>
                <a:effectLst/>
                <a:latin typeface="inter-bold"/>
              </a:rPr>
              <a:t>Realization:</a:t>
            </a:r>
            <a:r>
              <a:rPr lang="en-US" b="0" i="0" dirty="0">
                <a:solidFill>
                  <a:srgbClr val="333333"/>
                </a:solidFill>
                <a:effectLst/>
                <a:latin typeface="inter-regular"/>
              </a:rPr>
              <a:t> It is a semantic kind of relationship between two things, where one defines the behavior to be carried out, and the other one implements the mentioned behavior. It exists in interfaces.</a:t>
            </a:r>
          </a:p>
          <a:p>
            <a:pPr algn="just"/>
            <a:r>
              <a:rPr lang="en-US" b="0" i="0" dirty="0">
                <a:solidFill>
                  <a:srgbClr val="333333"/>
                </a:solidFill>
                <a:effectLst/>
                <a:latin typeface="inter-regular"/>
              </a:rPr>
              <a:t>It is denoted by a dotted line with an empty arrowhead at one side.</a:t>
            </a:r>
          </a:p>
          <a:p>
            <a:endParaRPr lang="en-IN" dirty="0"/>
          </a:p>
        </p:txBody>
      </p:sp>
      <p:pic>
        <p:nvPicPr>
          <p:cNvPr id="5" name="Picture 4">
            <a:extLst>
              <a:ext uri="{FF2B5EF4-FFF2-40B4-BE49-F238E27FC236}">
                <a16:creationId xmlns:a16="http://schemas.microsoft.com/office/drawing/2014/main" id="{80D7A1DE-0BFC-B0BC-3575-ACA2011D1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440" y="4606457"/>
            <a:ext cx="4750454" cy="1175778"/>
          </a:xfrm>
          <a:prstGeom prst="rect">
            <a:avLst/>
          </a:prstGeom>
        </p:spPr>
      </p:pic>
    </p:spTree>
    <p:extLst>
      <p:ext uri="{BB962C8B-B14F-4D97-AF65-F5344CB8AC3E}">
        <p14:creationId xmlns:p14="http://schemas.microsoft.com/office/powerpoint/2010/main" val="397014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3A07-0E96-C32C-9531-E2B70E3A39D0}"/>
              </a:ext>
            </a:extLst>
          </p:cNvPr>
          <p:cNvSpPr>
            <a:spLocks noGrp="1"/>
          </p:cNvSpPr>
          <p:nvPr>
            <p:ph type="title"/>
          </p:nvPr>
        </p:nvSpPr>
        <p:spPr/>
        <p:txBody>
          <a:bodyPr/>
          <a:lstStyle/>
          <a:p>
            <a:r>
              <a:rPr lang="en-US" b="0" i="0" dirty="0">
                <a:solidFill>
                  <a:srgbClr val="610B38"/>
                </a:solidFill>
                <a:effectLst/>
                <a:latin typeface="erdana"/>
              </a:rPr>
              <a:t>Diagrams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9462EC3-E3E6-DAB2-B795-07AA42D7AD1F}"/>
              </a:ext>
            </a:extLst>
          </p:cNvPr>
          <p:cNvSpPr>
            <a:spLocks noGrp="1"/>
          </p:cNvSpPr>
          <p:nvPr>
            <p:ph idx="1"/>
          </p:nvPr>
        </p:nvSpPr>
        <p:spPr/>
        <p:txBody>
          <a:bodyPr/>
          <a:lstStyle/>
          <a:p>
            <a:pPr algn="just"/>
            <a:r>
              <a:rPr lang="en-US" b="0" i="0" dirty="0">
                <a:solidFill>
                  <a:srgbClr val="333333"/>
                </a:solidFill>
                <a:effectLst/>
                <a:latin typeface="inter-regular"/>
              </a:rPr>
              <a:t>The diagrams are the graphical implementation of the models that incorporate symbols and text. Each symbol has a different meaning in the context of the UML diagram. There are thirteen different types of UML diagrams that are available in UML 2.0, such that each diagram has its own set of a symbol. And each diagram manifests a different dimension, perspective, and view of the system.</a:t>
            </a:r>
          </a:p>
          <a:p>
            <a:endParaRPr lang="en-IN" dirty="0"/>
          </a:p>
        </p:txBody>
      </p:sp>
    </p:spTree>
    <p:extLst>
      <p:ext uri="{BB962C8B-B14F-4D97-AF65-F5344CB8AC3E}">
        <p14:creationId xmlns:p14="http://schemas.microsoft.com/office/powerpoint/2010/main" val="212341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9346-0ED8-F325-902C-A85F80952D3D}"/>
              </a:ext>
            </a:extLst>
          </p:cNvPr>
          <p:cNvSpPr>
            <a:spLocks noGrp="1"/>
          </p:cNvSpPr>
          <p:nvPr>
            <p:ph type="title"/>
          </p:nvPr>
        </p:nvSpPr>
        <p:spPr/>
        <p:txBody>
          <a:bodyPr>
            <a:normAutofit fontScale="90000"/>
          </a:bodyPr>
          <a:lstStyle/>
          <a:p>
            <a:r>
              <a:rPr lang="en-US" b="0" i="0" dirty="0">
                <a:solidFill>
                  <a:srgbClr val="333333"/>
                </a:solidFill>
                <a:effectLst/>
                <a:latin typeface="inter-regular"/>
              </a:rPr>
              <a:t>UML diagrams are classified into three categories that are given below:</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36BA1557-7676-F9AC-6ED6-57C367A97483}"/>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Structural Diagram</a:t>
            </a:r>
          </a:p>
          <a:p>
            <a:pPr algn="just">
              <a:buFont typeface="+mj-lt"/>
              <a:buAutoNum type="arabicPeriod"/>
            </a:pPr>
            <a:r>
              <a:rPr lang="en-US" b="0" i="0" dirty="0">
                <a:solidFill>
                  <a:srgbClr val="000000"/>
                </a:solidFill>
                <a:effectLst/>
                <a:latin typeface="inter-regular"/>
              </a:rPr>
              <a:t>Behavioral Diagram</a:t>
            </a:r>
          </a:p>
          <a:p>
            <a:pPr algn="just">
              <a:buFont typeface="+mj-lt"/>
              <a:buAutoNum type="arabicPeriod"/>
            </a:pPr>
            <a:r>
              <a:rPr lang="en-US" b="0" i="0" dirty="0">
                <a:solidFill>
                  <a:srgbClr val="000000"/>
                </a:solidFill>
                <a:effectLst/>
                <a:latin typeface="inter-regular"/>
              </a:rPr>
              <a:t>Interaction Diagram</a:t>
            </a:r>
          </a:p>
          <a:p>
            <a:endParaRPr lang="en-IN" dirty="0"/>
          </a:p>
        </p:txBody>
      </p:sp>
    </p:spTree>
    <p:extLst>
      <p:ext uri="{BB962C8B-B14F-4D97-AF65-F5344CB8AC3E}">
        <p14:creationId xmlns:p14="http://schemas.microsoft.com/office/powerpoint/2010/main" val="6669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223A-42BB-DBA6-84A0-BFF047FC05B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E925BDF-649C-3BE4-AF7A-2A23EF736913}"/>
              </a:ext>
            </a:extLst>
          </p:cNvPr>
          <p:cNvSpPr>
            <a:spLocks noGrp="1"/>
          </p:cNvSpPr>
          <p:nvPr>
            <p:ph type="subTitle" idx="1"/>
          </p:nvPr>
        </p:nvSpPr>
        <p:spPr/>
        <p:txBody>
          <a:bodyPr/>
          <a:lstStyle/>
          <a:p>
            <a:endParaRPr lang="en-IN"/>
          </a:p>
        </p:txBody>
      </p:sp>
      <p:pic>
        <p:nvPicPr>
          <p:cNvPr id="5" name="Picture 4" descr="Graphical user interface, text, application, email&#10;&#10;Description automatically generated">
            <a:extLst>
              <a:ext uri="{FF2B5EF4-FFF2-40B4-BE49-F238E27FC236}">
                <a16:creationId xmlns:a16="http://schemas.microsoft.com/office/drawing/2014/main" id="{12988454-DB16-CCB0-616D-E2ED75126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84030"/>
            <a:ext cx="8641080" cy="5994184"/>
          </a:xfrm>
          <a:prstGeom prst="rect">
            <a:avLst/>
          </a:prstGeom>
        </p:spPr>
      </p:pic>
    </p:spTree>
    <p:extLst>
      <p:ext uri="{BB962C8B-B14F-4D97-AF65-F5344CB8AC3E}">
        <p14:creationId xmlns:p14="http://schemas.microsoft.com/office/powerpoint/2010/main" val="120840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F134-6E31-1E8A-2AF2-0C7216CBE786}"/>
              </a:ext>
            </a:extLst>
          </p:cNvPr>
          <p:cNvSpPr>
            <a:spLocks noGrp="1"/>
          </p:cNvSpPr>
          <p:nvPr>
            <p:ph type="title"/>
          </p:nvPr>
        </p:nvSpPr>
        <p:spPr/>
        <p:txBody>
          <a:bodyPr/>
          <a:lstStyle/>
          <a:p>
            <a:endParaRPr lang="en-IN"/>
          </a:p>
        </p:txBody>
      </p:sp>
      <p:pic>
        <p:nvPicPr>
          <p:cNvPr id="5" name="Content Placeholder 4" descr="Graphical user interface, text, application&#10;&#10;Description automatically generated">
            <a:extLst>
              <a:ext uri="{FF2B5EF4-FFF2-40B4-BE49-F238E27FC236}">
                <a16:creationId xmlns:a16="http://schemas.microsoft.com/office/drawing/2014/main" id="{FACE8A98-D193-CF90-6B97-C74CE581D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20"/>
            <a:ext cx="9357360" cy="6639339"/>
          </a:xfrm>
        </p:spPr>
      </p:pic>
    </p:spTree>
    <p:extLst>
      <p:ext uri="{BB962C8B-B14F-4D97-AF65-F5344CB8AC3E}">
        <p14:creationId xmlns:p14="http://schemas.microsoft.com/office/powerpoint/2010/main" val="352879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AA86-5D0D-971C-6B3E-C3426D9CBC7E}"/>
              </a:ext>
            </a:extLst>
          </p:cNvPr>
          <p:cNvSpPr>
            <a:spLocks noGrp="1"/>
          </p:cNvSpPr>
          <p:nvPr>
            <p:ph type="title"/>
          </p:nvPr>
        </p:nvSpPr>
        <p:spPr/>
        <p:txBody>
          <a:bodyPr/>
          <a:lstStyle/>
          <a:p>
            <a:endParaRPr lang="en-IN"/>
          </a:p>
        </p:txBody>
      </p:sp>
      <p:pic>
        <p:nvPicPr>
          <p:cNvPr id="5" name="Content Placeholder 4" descr="A picture containing diagram&#10;&#10;Description automatically generated">
            <a:extLst>
              <a:ext uri="{FF2B5EF4-FFF2-40B4-BE49-F238E27FC236}">
                <a16:creationId xmlns:a16="http://schemas.microsoft.com/office/drawing/2014/main" id="{3FF75317-9F79-8E63-DD87-24F4E5FA8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80" y="-149087"/>
            <a:ext cx="9212580" cy="6641962"/>
          </a:xfrm>
        </p:spPr>
      </p:pic>
    </p:spTree>
    <p:extLst>
      <p:ext uri="{BB962C8B-B14F-4D97-AF65-F5344CB8AC3E}">
        <p14:creationId xmlns:p14="http://schemas.microsoft.com/office/powerpoint/2010/main" val="181513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E609-C6EC-F0AA-EDCC-6D7BDA31C2C0}"/>
              </a:ext>
            </a:extLst>
          </p:cNvPr>
          <p:cNvSpPr>
            <a:spLocks noGrp="1"/>
          </p:cNvSpPr>
          <p:nvPr>
            <p:ph type="title"/>
          </p:nvPr>
        </p:nvSpPr>
        <p:spPr/>
        <p:txBody>
          <a:bodyPr/>
          <a:lstStyle/>
          <a:p>
            <a:endParaRPr lang="en-IN" dirty="0"/>
          </a:p>
        </p:txBody>
      </p:sp>
      <p:pic>
        <p:nvPicPr>
          <p:cNvPr id="5" name="Content Placeholder 4" descr="Text&#10;&#10;Description automatically generated">
            <a:extLst>
              <a:ext uri="{FF2B5EF4-FFF2-40B4-BE49-F238E27FC236}">
                <a16:creationId xmlns:a16="http://schemas.microsoft.com/office/drawing/2014/main" id="{F9BF00FC-0E5F-E96F-28EC-B73FDFBBE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77240"/>
            <a:ext cx="8420919" cy="5399723"/>
          </a:xfrm>
        </p:spPr>
      </p:pic>
    </p:spTree>
    <p:extLst>
      <p:ext uri="{BB962C8B-B14F-4D97-AF65-F5344CB8AC3E}">
        <p14:creationId xmlns:p14="http://schemas.microsoft.com/office/powerpoint/2010/main" val="235730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56E3-FBBB-9105-9DC2-D0C7A65EA418}"/>
              </a:ext>
            </a:extLst>
          </p:cNvPr>
          <p:cNvSpPr>
            <a:spLocks noGrp="1"/>
          </p:cNvSpPr>
          <p:nvPr>
            <p:ph type="title"/>
          </p:nvPr>
        </p:nvSpPr>
        <p:spPr/>
        <p:txBody>
          <a:bodyPr/>
          <a:lstStyle/>
          <a:p>
            <a:r>
              <a:rPr lang="en-US" b="0" i="0" dirty="0">
                <a:solidFill>
                  <a:srgbClr val="610B38"/>
                </a:solidFill>
                <a:effectLst/>
                <a:latin typeface="erdana"/>
              </a:rPr>
              <a:t>UML-Building Blocks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1FFD442-149F-B665-C4F1-34E615AFBBA3}"/>
              </a:ext>
            </a:extLst>
          </p:cNvPr>
          <p:cNvSpPr>
            <a:spLocks noGrp="1"/>
          </p:cNvSpPr>
          <p:nvPr>
            <p:ph idx="1"/>
          </p:nvPr>
        </p:nvSpPr>
        <p:spPr/>
        <p:txBody>
          <a:bodyPr/>
          <a:lstStyle/>
          <a:p>
            <a:pPr algn="just"/>
            <a:r>
              <a:rPr lang="en-US" b="0" i="0" dirty="0">
                <a:solidFill>
                  <a:srgbClr val="333333"/>
                </a:solidFill>
                <a:effectLst/>
                <a:latin typeface="inter-regular"/>
              </a:rPr>
              <a:t>UML is composed of three main building blocks, i.e., things, relationships, and diagrams. Building blocks generate one complete UML model diagram by rotating around several different blocks. It plays an essential role in developing UML diagrams. The basic UML building blocks are listed below:</a:t>
            </a:r>
          </a:p>
          <a:p>
            <a:pPr algn="just">
              <a:buFont typeface="+mj-lt"/>
              <a:buAutoNum type="arabicPeriod"/>
            </a:pPr>
            <a:r>
              <a:rPr lang="en-US" b="0" i="0" dirty="0">
                <a:solidFill>
                  <a:srgbClr val="000000"/>
                </a:solidFill>
                <a:effectLst/>
                <a:latin typeface="inter-regular"/>
              </a:rPr>
              <a:t>Things</a:t>
            </a:r>
          </a:p>
          <a:p>
            <a:pPr algn="just">
              <a:buFont typeface="+mj-lt"/>
              <a:buAutoNum type="arabicPeriod"/>
            </a:pPr>
            <a:r>
              <a:rPr lang="en-US" b="0" i="0" dirty="0">
                <a:solidFill>
                  <a:srgbClr val="000000"/>
                </a:solidFill>
                <a:effectLst/>
                <a:latin typeface="inter-regular"/>
              </a:rPr>
              <a:t>Relationships</a:t>
            </a:r>
          </a:p>
          <a:p>
            <a:pPr algn="just">
              <a:buFont typeface="+mj-lt"/>
              <a:buAutoNum type="arabicPeriod"/>
            </a:pPr>
            <a:r>
              <a:rPr lang="en-US" b="0" i="0" dirty="0">
                <a:solidFill>
                  <a:srgbClr val="000000"/>
                </a:solidFill>
                <a:effectLst/>
                <a:latin typeface="inter-regular"/>
              </a:rPr>
              <a:t>Diagrams</a:t>
            </a:r>
          </a:p>
          <a:p>
            <a:endParaRPr lang="en-IN" dirty="0"/>
          </a:p>
        </p:txBody>
      </p:sp>
    </p:spTree>
    <p:extLst>
      <p:ext uri="{BB962C8B-B14F-4D97-AF65-F5344CB8AC3E}">
        <p14:creationId xmlns:p14="http://schemas.microsoft.com/office/powerpoint/2010/main" val="415304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5178CA1F-E182-C265-883D-FFF52FEC3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62940"/>
            <a:ext cx="8190895" cy="5514023"/>
          </a:xfrm>
        </p:spPr>
      </p:pic>
    </p:spTree>
    <p:extLst>
      <p:ext uri="{BB962C8B-B14F-4D97-AF65-F5344CB8AC3E}">
        <p14:creationId xmlns:p14="http://schemas.microsoft.com/office/powerpoint/2010/main" val="387349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ADCB-C9FD-0A2C-2190-7962EA04FA05}"/>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C27FBB15-FA5A-F5BD-66F5-4E3569C5C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596"/>
            <a:ext cx="10515600" cy="5887403"/>
          </a:xfrm>
        </p:spPr>
      </p:pic>
    </p:spTree>
    <p:extLst>
      <p:ext uri="{BB962C8B-B14F-4D97-AF65-F5344CB8AC3E}">
        <p14:creationId xmlns:p14="http://schemas.microsoft.com/office/powerpoint/2010/main" val="380823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E5C4-AA09-24A2-A9B2-C7DBB66E4DEE}"/>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809D1B30-8C4E-EE53-1930-041AF55D0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2912"/>
            <a:ext cx="10515600" cy="5910263"/>
          </a:xfrm>
        </p:spPr>
      </p:pic>
    </p:spTree>
    <p:extLst>
      <p:ext uri="{BB962C8B-B14F-4D97-AF65-F5344CB8AC3E}">
        <p14:creationId xmlns:p14="http://schemas.microsoft.com/office/powerpoint/2010/main" val="196009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34A-2E85-7087-9B5E-E313E9BFEB68}"/>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967E5662-1E6E-44E2-3902-766DC0FA3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38231"/>
            <a:ext cx="10515600" cy="5811838"/>
          </a:xfrm>
        </p:spPr>
      </p:pic>
    </p:spTree>
    <p:extLst>
      <p:ext uri="{BB962C8B-B14F-4D97-AF65-F5344CB8AC3E}">
        <p14:creationId xmlns:p14="http://schemas.microsoft.com/office/powerpoint/2010/main" val="391499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980-C82F-D379-2049-AB98ECE0CAE6}"/>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8C60E34A-2712-C743-9E9E-01E22F6F9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126"/>
            <a:ext cx="10515600" cy="6016943"/>
          </a:xfrm>
        </p:spPr>
      </p:pic>
    </p:spTree>
    <p:extLst>
      <p:ext uri="{BB962C8B-B14F-4D97-AF65-F5344CB8AC3E}">
        <p14:creationId xmlns:p14="http://schemas.microsoft.com/office/powerpoint/2010/main" val="138032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A065-7FEF-E167-A1FD-CA16B6A67E02}"/>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5" name="Content Placeholder 4" descr="Diagram&#10;&#10;Description automatically generated">
            <a:extLst>
              <a:ext uri="{FF2B5EF4-FFF2-40B4-BE49-F238E27FC236}">
                <a16:creationId xmlns:a16="http://schemas.microsoft.com/office/drawing/2014/main" id="{302F81E9-6B9C-1F21-0EEA-E9242AF7FC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47" y="1001011"/>
            <a:ext cx="9014460" cy="5280978"/>
          </a:xfrm>
        </p:spPr>
      </p:pic>
    </p:spTree>
    <p:extLst>
      <p:ext uri="{BB962C8B-B14F-4D97-AF65-F5344CB8AC3E}">
        <p14:creationId xmlns:p14="http://schemas.microsoft.com/office/powerpoint/2010/main" val="420981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08A3-463C-59D4-2528-05942054BD02}"/>
              </a:ext>
            </a:extLst>
          </p:cNvPr>
          <p:cNvSpPr>
            <a:spLocks noGrp="1"/>
          </p:cNvSpPr>
          <p:nvPr>
            <p:ph type="title"/>
          </p:nvPr>
        </p:nvSpPr>
        <p:spPr/>
        <p:txBody>
          <a:bodyPr/>
          <a:lstStyle/>
          <a:p>
            <a:r>
              <a:rPr lang="en-US" b="0" i="0" dirty="0">
                <a:solidFill>
                  <a:srgbClr val="610B38"/>
                </a:solidFill>
                <a:effectLst/>
                <a:latin typeface="erdana"/>
              </a:rPr>
              <a:t>Things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265C08E-9C63-A8D0-363B-514AF5C71CAA}"/>
              </a:ext>
            </a:extLst>
          </p:cNvPr>
          <p:cNvSpPr>
            <a:spLocks noGrp="1"/>
          </p:cNvSpPr>
          <p:nvPr>
            <p:ph idx="1"/>
          </p:nvPr>
        </p:nvSpPr>
        <p:spPr/>
        <p:txBody>
          <a:bodyPr/>
          <a:lstStyle/>
          <a:p>
            <a:pPr algn="just"/>
            <a:r>
              <a:rPr lang="en-US" b="0" i="0" dirty="0">
                <a:solidFill>
                  <a:srgbClr val="333333"/>
                </a:solidFill>
                <a:effectLst/>
                <a:latin typeface="inter-regular"/>
              </a:rPr>
              <a:t>Anything that is a real world entity or object is termed as things. It can be divided into several different categories:</a:t>
            </a:r>
          </a:p>
          <a:p>
            <a:pPr algn="just">
              <a:buFont typeface="Arial" panose="020B0604020202020204" pitchFamily="34" charset="0"/>
              <a:buChar char="•"/>
            </a:pPr>
            <a:r>
              <a:rPr lang="en-US" b="0" i="0" dirty="0">
                <a:solidFill>
                  <a:srgbClr val="000000"/>
                </a:solidFill>
                <a:effectLst/>
                <a:latin typeface="inter-regular"/>
              </a:rPr>
              <a:t>Structural things</a:t>
            </a:r>
          </a:p>
          <a:p>
            <a:pPr algn="just">
              <a:buFont typeface="Arial" panose="020B0604020202020204" pitchFamily="34" charset="0"/>
              <a:buChar char="•"/>
            </a:pPr>
            <a:r>
              <a:rPr lang="en-US" b="0" i="0" dirty="0">
                <a:solidFill>
                  <a:srgbClr val="000000"/>
                </a:solidFill>
                <a:effectLst/>
                <a:latin typeface="inter-regular"/>
              </a:rPr>
              <a:t>Behavioral things</a:t>
            </a:r>
          </a:p>
          <a:p>
            <a:pPr algn="just">
              <a:buFont typeface="Arial" panose="020B0604020202020204" pitchFamily="34" charset="0"/>
              <a:buChar char="•"/>
            </a:pPr>
            <a:r>
              <a:rPr lang="en-US" b="0" i="0" dirty="0">
                <a:solidFill>
                  <a:srgbClr val="000000"/>
                </a:solidFill>
                <a:effectLst/>
                <a:latin typeface="inter-regular"/>
              </a:rPr>
              <a:t>Grouping things</a:t>
            </a:r>
          </a:p>
          <a:p>
            <a:pPr algn="just">
              <a:buFont typeface="Arial" panose="020B0604020202020204" pitchFamily="34" charset="0"/>
              <a:buChar char="•"/>
            </a:pPr>
            <a:r>
              <a:rPr lang="en-US" b="0" i="0" dirty="0" err="1">
                <a:solidFill>
                  <a:srgbClr val="000000"/>
                </a:solidFill>
                <a:effectLst/>
                <a:latin typeface="inter-regular"/>
              </a:rPr>
              <a:t>Annotational</a:t>
            </a:r>
            <a:r>
              <a:rPr lang="en-US" b="0" i="0" dirty="0">
                <a:solidFill>
                  <a:srgbClr val="000000"/>
                </a:solidFill>
                <a:effectLst/>
                <a:latin typeface="inter-regular"/>
              </a:rPr>
              <a:t> things</a:t>
            </a:r>
          </a:p>
          <a:p>
            <a:endParaRPr lang="en-IN" dirty="0"/>
          </a:p>
        </p:txBody>
      </p:sp>
    </p:spTree>
    <p:extLst>
      <p:ext uri="{BB962C8B-B14F-4D97-AF65-F5344CB8AC3E}">
        <p14:creationId xmlns:p14="http://schemas.microsoft.com/office/powerpoint/2010/main" val="36589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F114B-108A-BD3D-8F79-87D80D01D9D7}"/>
              </a:ext>
            </a:extLst>
          </p:cNvPr>
          <p:cNvSpPr>
            <a:spLocks noGrp="1"/>
          </p:cNvSpPr>
          <p:nvPr>
            <p:ph idx="1"/>
          </p:nvPr>
        </p:nvSpPr>
        <p:spPr>
          <a:xfrm>
            <a:off x="838200" y="1825624"/>
            <a:ext cx="10515600" cy="4486275"/>
          </a:xfrm>
        </p:spPr>
        <p:txBody>
          <a:bodyPr/>
          <a:lstStyle/>
          <a:p>
            <a:pPr algn="just"/>
            <a:r>
              <a:rPr lang="en-US" b="1" i="0" dirty="0">
                <a:solidFill>
                  <a:srgbClr val="000000"/>
                </a:solidFill>
                <a:effectLst/>
                <a:latin typeface="Nunito" pitchFamily="2" charset="0"/>
              </a:rPr>
              <a:t>Structural things</a:t>
            </a:r>
            <a:r>
              <a:rPr lang="en-US" b="0" i="0" dirty="0">
                <a:solidFill>
                  <a:srgbClr val="000000"/>
                </a:solidFill>
                <a:effectLst/>
                <a:latin typeface="Nunito" pitchFamily="2" charset="0"/>
              </a:rPr>
              <a:t> define the static part of the model. They represent the physical and conceptual elements. Following are the brief descriptions of the structural things.</a:t>
            </a:r>
          </a:p>
          <a:p>
            <a:pPr algn="just"/>
            <a:r>
              <a:rPr lang="en-US" b="1" i="0" dirty="0">
                <a:solidFill>
                  <a:srgbClr val="000000"/>
                </a:solidFill>
                <a:effectLst/>
                <a:latin typeface="Nunito" pitchFamily="2" charset="0"/>
              </a:rPr>
              <a:t>Class −</a:t>
            </a:r>
            <a:r>
              <a:rPr lang="en-US" b="0" i="0" dirty="0">
                <a:solidFill>
                  <a:srgbClr val="000000"/>
                </a:solidFill>
                <a:effectLst/>
                <a:latin typeface="Nunito" pitchFamily="2" charset="0"/>
              </a:rPr>
              <a:t> Class represents a set of objects having similar responsibilities.</a:t>
            </a:r>
          </a:p>
          <a:p>
            <a:endParaRPr lang="en-IN" dirty="0"/>
          </a:p>
        </p:txBody>
      </p:sp>
      <p:pic>
        <p:nvPicPr>
          <p:cNvPr id="6" name="Picture 5">
            <a:extLst>
              <a:ext uri="{FF2B5EF4-FFF2-40B4-BE49-F238E27FC236}">
                <a16:creationId xmlns:a16="http://schemas.microsoft.com/office/drawing/2014/main" id="{68AC8A59-3E94-5F0E-853B-9FAD8B09F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382" y="3774209"/>
            <a:ext cx="4608946" cy="2537691"/>
          </a:xfrm>
          <a:prstGeom prst="rect">
            <a:avLst/>
          </a:prstGeom>
        </p:spPr>
      </p:pic>
    </p:spTree>
    <p:extLst>
      <p:ext uri="{BB962C8B-B14F-4D97-AF65-F5344CB8AC3E}">
        <p14:creationId xmlns:p14="http://schemas.microsoft.com/office/powerpoint/2010/main" val="292745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50544-2D50-4899-66A6-3A4D2088B1C1}"/>
              </a:ext>
            </a:extLst>
          </p:cNvPr>
          <p:cNvSpPr>
            <a:spLocks noGrp="1"/>
          </p:cNvSpPr>
          <p:nvPr>
            <p:ph idx="1"/>
          </p:nvPr>
        </p:nvSpPr>
        <p:spPr/>
        <p:txBody>
          <a:bodyPr/>
          <a:lstStyle/>
          <a:p>
            <a:r>
              <a:rPr lang="en-US" b="1" i="0" dirty="0">
                <a:solidFill>
                  <a:srgbClr val="000000"/>
                </a:solidFill>
                <a:effectLst/>
                <a:latin typeface="Nunito" pitchFamily="2" charset="0"/>
              </a:rPr>
              <a:t>Interface −</a:t>
            </a:r>
            <a:r>
              <a:rPr lang="en-US" b="0" i="0" dirty="0">
                <a:solidFill>
                  <a:srgbClr val="000000"/>
                </a:solidFill>
                <a:effectLst/>
                <a:latin typeface="Nunito" pitchFamily="2" charset="0"/>
              </a:rPr>
              <a:t> Interface defines a set of operations, which specify the responsibility of a class.</a:t>
            </a:r>
            <a:endParaRPr lang="en-IN" dirty="0"/>
          </a:p>
        </p:txBody>
      </p:sp>
      <p:pic>
        <p:nvPicPr>
          <p:cNvPr id="5" name="Picture 4" descr="Text&#10;&#10;Description automatically generated">
            <a:extLst>
              <a:ext uri="{FF2B5EF4-FFF2-40B4-BE49-F238E27FC236}">
                <a16:creationId xmlns:a16="http://schemas.microsoft.com/office/drawing/2014/main" id="{92D78AE1-4987-7AA7-BEE1-08CAAFCD4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746" y="2918691"/>
            <a:ext cx="3728604" cy="1690254"/>
          </a:xfrm>
          <a:prstGeom prst="rect">
            <a:avLst/>
          </a:prstGeom>
        </p:spPr>
      </p:pic>
    </p:spTree>
    <p:extLst>
      <p:ext uri="{BB962C8B-B14F-4D97-AF65-F5344CB8AC3E}">
        <p14:creationId xmlns:p14="http://schemas.microsoft.com/office/powerpoint/2010/main" val="288809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058E7-E95E-6DA7-0AB6-DE2A15B2F123}"/>
              </a:ext>
            </a:extLst>
          </p:cNvPr>
          <p:cNvSpPr>
            <a:spLocks noGrp="1"/>
          </p:cNvSpPr>
          <p:nvPr>
            <p:ph idx="1"/>
          </p:nvPr>
        </p:nvSpPr>
        <p:spPr/>
        <p:txBody>
          <a:bodyPr/>
          <a:lstStyle/>
          <a:p>
            <a:r>
              <a:rPr lang="en-IN" b="1" i="0" dirty="0">
                <a:solidFill>
                  <a:srgbClr val="000000"/>
                </a:solidFill>
                <a:effectLst/>
                <a:latin typeface="Nunito" pitchFamily="2" charset="0"/>
              </a:rPr>
              <a:t>Collaboration −</a:t>
            </a:r>
            <a:r>
              <a:rPr lang="en-IN" b="0" i="0" dirty="0">
                <a:solidFill>
                  <a:srgbClr val="000000"/>
                </a:solidFill>
                <a:effectLst/>
                <a:latin typeface="Nunito" pitchFamily="2" charset="0"/>
              </a:rPr>
              <a:t>Collaboration defines an interaction between elements.</a:t>
            </a:r>
            <a:endParaRPr lang="en-IN" dirty="0"/>
          </a:p>
        </p:txBody>
      </p:sp>
      <p:pic>
        <p:nvPicPr>
          <p:cNvPr id="5" name="Picture 4">
            <a:extLst>
              <a:ext uri="{FF2B5EF4-FFF2-40B4-BE49-F238E27FC236}">
                <a16:creationId xmlns:a16="http://schemas.microsoft.com/office/drawing/2014/main" id="{6EC71395-E167-5375-3167-5D107B276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46" y="3209924"/>
            <a:ext cx="3977842" cy="2027093"/>
          </a:xfrm>
          <a:prstGeom prst="rect">
            <a:avLst/>
          </a:prstGeom>
        </p:spPr>
      </p:pic>
    </p:spTree>
    <p:extLst>
      <p:ext uri="{BB962C8B-B14F-4D97-AF65-F5344CB8AC3E}">
        <p14:creationId xmlns:p14="http://schemas.microsoft.com/office/powerpoint/2010/main" val="371316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C289D-8F1D-709F-5D01-E6CBCFA45DB6}"/>
              </a:ext>
            </a:extLst>
          </p:cNvPr>
          <p:cNvSpPr>
            <a:spLocks noGrp="1"/>
          </p:cNvSpPr>
          <p:nvPr>
            <p:ph idx="1"/>
          </p:nvPr>
        </p:nvSpPr>
        <p:spPr/>
        <p:txBody>
          <a:bodyPr/>
          <a:lstStyle/>
          <a:p>
            <a:r>
              <a:rPr lang="en-US" b="1" i="0" dirty="0">
                <a:solidFill>
                  <a:srgbClr val="000000"/>
                </a:solidFill>
                <a:effectLst/>
                <a:latin typeface="Nunito" pitchFamily="2" charset="0"/>
              </a:rPr>
              <a:t>Use case −</a:t>
            </a:r>
            <a:r>
              <a:rPr lang="en-US" b="0" i="0" dirty="0">
                <a:solidFill>
                  <a:srgbClr val="000000"/>
                </a:solidFill>
                <a:effectLst/>
                <a:latin typeface="Nunito" pitchFamily="2" charset="0"/>
              </a:rPr>
              <a:t>Use case represents a set of actions performed by a system for a specific goal.</a:t>
            </a:r>
            <a:endParaRPr lang="en-IN" dirty="0"/>
          </a:p>
        </p:txBody>
      </p:sp>
      <p:pic>
        <p:nvPicPr>
          <p:cNvPr id="5" name="Picture 4">
            <a:extLst>
              <a:ext uri="{FF2B5EF4-FFF2-40B4-BE49-F238E27FC236}">
                <a16:creationId xmlns:a16="http://schemas.microsoft.com/office/drawing/2014/main" id="{3DBA7728-5215-142E-A2A2-BD3A22317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729" y="3228974"/>
            <a:ext cx="3111033" cy="2230531"/>
          </a:xfrm>
          <a:prstGeom prst="rect">
            <a:avLst/>
          </a:prstGeom>
        </p:spPr>
      </p:pic>
    </p:spTree>
    <p:extLst>
      <p:ext uri="{BB962C8B-B14F-4D97-AF65-F5344CB8AC3E}">
        <p14:creationId xmlns:p14="http://schemas.microsoft.com/office/powerpoint/2010/main" val="780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41B8A-C09C-9F9C-76A7-249FC6EA8A1A}"/>
              </a:ext>
            </a:extLst>
          </p:cNvPr>
          <p:cNvSpPr>
            <a:spLocks noGrp="1"/>
          </p:cNvSpPr>
          <p:nvPr>
            <p:ph idx="1"/>
          </p:nvPr>
        </p:nvSpPr>
        <p:spPr/>
        <p:txBody>
          <a:bodyPr/>
          <a:lstStyle/>
          <a:p>
            <a:r>
              <a:rPr lang="en-US" b="1" i="0" dirty="0">
                <a:solidFill>
                  <a:srgbClr val="000000"/>
                </a:solidFill>
                <a:effectLst/>
                <a:latin typeface="Nunito" pitchFamily="2" charset="0"/>
              </a:rPr>
              <a:t>Component −</a:t>
            </a:r>
            <a:r>
              <a:rPr lang="en-US" b="0" i="0" dirty="0">
                <a:solidFill>
                  <a:srgbClr val="000000"/>
                </a:solidFill>
                <a:effectLst/>
                <a:latin typeface="Nunito" pitchFamily="2" charset="0"/>
              </a:rPr>
              <a:t>Component describes the physical part of a system.</a:t>
            </a:r>
          </a:p>
          <a:p>
            <a:endParaRPr lang="en-IN" dirty="0"/>
          </a:p>
        </p:txBody>
      </p:sp>
      <p:pic>
        <p:nvPicPr>
          <p:cNvPr id="5" name="Picture 4">
            <a:extLst>
              <a:ext uri="{FF2B5EF4-FFF2-40B4-BE49-F238E27FC236}">
                <a16:creationId xmlns:a16="http://schemas.microsoft.com/office/drawing/2014/main" id="{777463A2-F705-309B-AE27-32F640EA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428" y="3306575"/>
            <a:ext cx="8096250" cy="2486025"/>
          </a:xfrm>
          <a:prstGeom prst="rect">
            <a:avLst/>
          </a:prstGeom>
        </p:spPr>
      </p:pic>
    </p:spTree>
    <p:extLst>
      <p:ext uri="{BB962C8B-B14F-4D97-AF65-F5344CB8AC3E}">
        <p14:creationId xmlns:p14="http://schemas.microsoft.com/office/powerpoint/2010/main" val="328187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0ACE-1CB1-E96B-35CD-DA2E22585801}"/>
              </a:ext>
            </a:extLst>
          </p:cNvPr>
          <p:cNvSpPr>
            <a:spLocks noGrp="1"/>
          </p:cNvSpPr>
          <p:nvPr>
            <p:ph type="title"/>
          </p:nvPr>
        </p:nvSpPr>
        <p:spPr/>
        <p:txBody>
          <a:bodyPr/>
          <a:lstStyle/>
          <a:p>
            <a:r>
              <a:rPr lang="en-IN" b="0" i="0" dirty="0">
                <a:solidFill>
                  <a:srgbClr val="610B38"/>
                </a:solidFill>
                <a:effectLst/>
                <a:latin typeface="erdana"/>
              </a:rPr>
              <a:t>Relationships</a:t>
            </a:r>
            <a:br>
              <a:rPr lang="en-IN" b="0" i="0" dirty="0">
                <a:solidFill>
                  <a:srgbClr val="610B38"/>
                </a:solidFill>
                <a:effectLst/>
                <a:latin typeface="erdana"/>
              </a:rPr>
            </a:br>
            <a:endParaRPr lang="en-IN" u="sng" dirty="0"/>
          </a:p>
        </p:txBody>
      </p:sp>
      <p:sp>
        <p:nvSpPr>
          <p:cNvPr id="3" name="Content Placeholder 2">
            <a:extLst>
              <a:ext uri="{FF2B5EF4-FFF2-40B4-BE49-F238E27FC236}">
                <a16:creationId xmlns:a16="http://schemas.microsoft.com/office/drawing/2014/main" id="{C3BF238D-7181-341E-41AA-FFA2140D9C2D}"/>
              </a:ext>
            </a:extLst>
          </p:cNvPr>
          <p:cNvSpPr>
            <a:spLocks noGrp="1"/>
          </p:cNvSpPr>
          <p:nvPr>
            <p:ph idx="1"/>
          </p:nvPr>
        </p:nvSpPr>
        <p:spPr/>
        <p:txBody>
          <a:bodyPr/>
          <a:lstStyle/>
          <a:p>
            <a:pPr algn="just"/>
            <a:r>
              <a:rPr lang="en-US" b="0" i="0" dirty="0">
                <a:solidFill>
                  <a:srgbClr val="333333"/>
                </a:solidFill>
                <a:effectLst/>
                <a:latin typeface="inter-regular"/>
              </a:rPr>
              <a:t>It illustrates the meaningful connections between things. It shows the association between the entities and defines the functionality of an application. There are four types of relationships given below:</a:t>
            </a:r>
          </a:p>
          <a:p>
            <a:endParaRPr lang="en-IN" dirty="0"/>
          </a:p>
        </p:txBody>
      </p:sp>
    </p:spTree>
    <p:extLst>
      <p:ext uri="{BB962C8B-B14F-4D97-AF65-F5344CB8AC3E}">
        <p14:creationId xmlns:p14="http://schemas.microsoft.com/office/powerpoint/2010/main" val="343599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550</Words>
  <Application>Microsoft Office PowerPoint</Application>
  <PresentationFormat>Widescreen</PresentationFormat>
  <Paragraphs>34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erdana</vt:lpstr>
      <vt:lpstr>inter-bold</vt:lpstr>
      <vt:lpstr>inter-regular</vt:lpstr>
      <vt:lpstr>Nunito</vt:lpstr>
      <vt:lpstr>Office Theme</vt:lpstr>
      <vt:lpstr>PowerPoint Presentation</vt:lpstr>
      <vt:lpstr>UML-Building Blocks </vt:lpstr>
      <vt:lpstr>Things </vt:lpstr>
      <vt:lpstr>PowerPoint Presentation</vt:lpstr>
      <vt:lpstr>PowerPoint Presentation</vt:lpstr>
      <vt:lpstr>PowerPoint Presentation</vt:lpstr>
      <vt:lpstr>PowerPoint Presentation</vt:lpstr>
      <vt:lpstr>PowerPoint Presentation</vt:lpstr>
      <vt:lpstr>Relationships </vt:lpstr>
      <vt:lpstr>PowerPoint Presentation</vt:lpstr>
      <vt:lpstr>PowerPoint Presentation</vt:lpstr>
      <vt:lpstr>PowerPoint Presentation</vt:lpstr>
      <vt:lpstr>PowerPoint Presentation</vt:lpstr>
      <vt:lpstr>Diagrams </vt:lpstr>
      <vt:lpstr>UML diagrams are classified into three categories that are given below: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DHANKHAR</dc:creator>
  <cp:lastModifiedBy>SANGEETA DHANKHAR</cp:lastModifiedBy>
  <cp:revision>15</cp:revision>
  <dcterms:created xsi:type="dcterms:W3CDTF">2023-02-20T05:49:38Z</dcterms:created>
  <dcterms:modified xsi:type="dcterms:W3CDTF">2023-02-25T06:08:58Z</dcterms:modified>
</cp:coreProperties>
</file>