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8E82C-B726-4CD3-BE4D-722BD856305E}" type="datetimeFigureOut">
              <a:rPr lang="en-US" smtClean="0"/>
              <a:t>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388E-11B6-4A73-824E-D1E0B3B9D6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1</a:t>
            </a:fld>
            <a:r>
              <a:rPr lang="en-US" dirty="0" smtClean="0"/>
              <a:t>				          Lecture </a:t>
            </a:r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Overview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276475" y="1371600"/>
            <a:ext cx="4657725" cy="4852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400" dirty="0">
                <a:solidFill>
                  <a:schemeClr val="tx1"/>
                </a:solidFill>
              </a:rPr>
              <a:t>Transfer Language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Register Transfer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Bus and Memory Transfers</a:t>
            </a: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Arithmetic 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Logic </a:t>
            </a:r>
            <a:r>
              <a:rPr lang="en-US" altLang="ko-KR" sz="2400" dirty="0" smtClean="0">
                <a:solidFill>
                  <a:schemeClr val="tx1"/>
                </a:solidFill>
              </a:rPr>
              <a:t>Micro-operations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Shift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Micro-operations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endParaRPr lang="en-US" altLang="ko-KR" sz="2400" b="1" dirty="0">
              <a:solidFill>
                <a:schemeClr val="tx1"/>
              </a:solidFill>
            </a:endParaRPr>
          </a:p>
          <a:p>
            <a:pPr defTabSz="762000">
              <a:lnSpc>
                <a:spcPct val="100000"/>
              </a:lnSpc>
              <a:buFont typeface="Wingdings" pitchFamily="2" charset="2"/>
              <a:buChar char="Ø"/>
            </a:pPr>
            <a:r>
              <a:rPr lang="en-US" altLang="ko-KR" sz="2400" b="1" dirty="0" smtClean="0">
                <a:solidFill>
                  <a:schemeClr val="tx1"/>
                </a:solidFill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</a:rPr>
              <a:t>Arithmetic Logic Shift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2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Shift Microoperations</a:t>
            </a:r>
            <a:endParaRPr lang="en-US" sz="3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04800" y="1066800"/>
            <a:ext cx="8382343" cy="5181600"/>
            <a:chOff x="304800" y="912813"/>
            <a:chExt cx="8382343" cy="5181600"/>
          </a:xfrm>
        </p:grpSpPr>
        <p:sp>
          <p:nvSpPr>
            <p:cNvPr id="11" name="Rectangle 58"/>
            <p:cNvSpPr>
              <a:spLocks noChangeArrowheads="1"/>
            </p:cNvSpPr>
            <p:nvPr/>
          </p:nvSpPr>
          <p:spPr bwMode="auto">
            <a:xfrm>
              <a:off x="241141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Line 60"/>
            <p:cNvSpPr>
              <a:spLocks noChangeShapeType="1"/>
            </p:cNvSpPr>
            <p:nvPr/>
          </p:nvSpPr>
          <p:spPr bwMode="auto">
            <a:xfrm>
              <a:off x="277177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13213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Line 62"/>
            <p:cNvSpPr>
              <a:spLocks noChangeShapeType="1"/>
            </p:cNvSpPr>
            <p:nvPr/>
          </p:nvSpPr>
          <p:spPr bwMode="auto">
            <a:xfrm>
              <a:off x="349250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5" name="Rectangle 63"/>
            <p:cNvSpPr>
              <a:spLocks noChangeArrowheads="1"/>
            </p:cNvSpPr>
            <p:nvPr/>
          </p:nvSpPr>
          <p:spPr bwMode="auto">
            <a:xfrm>
              <a:off x="385286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" name="Line 64"/>
            <p:cNvSpPr>
              <a:spLocks noChangeShapeType="1"/>
            </p:cNvSpPr>
            <p:nvPr/>
          </p:nvSpPr>
          <p:spPr bwMode="auto">
            <a:xfrm>
              <a:off x="421322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7" name="Rectangle 65"/>
            <p:cNvSpPr>
              <a:spLocks noChangeArrowheads="1"/>
            </p:cNvSpPr>
            <p:nvPr/>
          </p:nvSpPr>
          <p:spPr bwMode="auto">
            <a:xfrm>
              <a:off x="457358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" name="Line 66"/>
            <p:cNvSpPr>
              <a:spLocks noChangeShapeType="1"/>
            </p:cNvSpPr>
            <p:nvPr/>
          </p:nvSpPr>
          <p:spPr bwMode="auto">
            <a:xfrm>
              <a:off x="49339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9" name="Rectangle 67"/>
            <p:cNvSpPr>
              <a:spLocks noChangeArrowheads="1"/>
            </p:cNvSpPr>
            <p:nvPr/>
          </p:nvSpPr>
          <p:spPr bwMode="auto">
            <a:xfrm>
              <a:off x="529431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Line 68"/>
            <p:cNvSpPr>
              <a:spLocks noChangeShapeType="1"/>
            </p:cNvSpPr>
            <p:nvPr/>
          </p:nvSpPr>
          <p:spPr bwMode="auto">
            <a:xfrm>
              <a:off x="565467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1" name="Rectangle 69"/>
            <p:cNvSpPr>
              <a:spLocks noChangeArrowheads="1"/>
            </p:cNvSpPr>
            <p:nvPr/>
          </p:nvSpPr>
          <p:spPr bwMode="auto">
            <a:xfrm>
              <a:off x="601503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Line 70"/>
            <p:cNvSpPr>
              <a:spLocks noChangeShapeType="1"/>
            </p:cNvSpPr>
            <p:nvPr/>
          </p:nvSpPr>
          <p:spPr bwMode="auto">
            <a:xfrm>
              <a:off x="637540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3" name="Rectangle 71"/>
            <p:cNvSpPr>
              <a:spLocks noChangeArrowheads="1"/>
            </p:cNvSpPr>
            <p:nvPr/>
          </p:nvSpPr>
          <p:spPr bwMode="auto">
            <a:xfrm>
              <a:off x="6735763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Line 72"/>
            <p:cNvSpPr>
              <a:spLocks noChangeShapeType="1"/>
            </p:cNvSpPr>
            <p:nvPr/>
          </p:nvSpPr>
          <p:spPr bwMode="auto">
            <a:xfrm>
              <a:off x="7096125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5" name="Rectangle 73"/>
            <p:cNvSpPr>
              <a:spLocks noChangeArrowheads="1"/>
            </p:cNvSpPr>
            <p:nvPr/>
          </p:nvSpPr>
          <p:spPr bwMode="auto">
            <a:xfrm>
              <a:off x="7456488" y="4076700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Line 74"/>
            <p:cNvSpPr>
              <a:spLocks noChangeShapeType="1"/>
            </p:cNvSpPr>
            <p:nvPr/>
          </p:nvSpPr>
          <p:spPr bwMode="auto">
            <a:xfrm>
              <a:off x="78168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7" name="Line 75"/>
            <p:cNvSpPr>
              <a:spLocks noChangeShapeType="1"/>
            </p:cNvSpPr>
            <p:nvPr/>
          </p:nvSpPr>
          <p:spPr bwMode="auto">
            <a:xfrm>
              <a:off x="2051050" y="4292600"/>
              <a:ext cx="360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28" name="Rectangle 76"/>
            <p:cNvSpPr>
              <a:spLocks noChangeArrowheads="1"/>
            </p:cNvSpPr>
            <p:nvPr/>
          </p:nvSpPr>
          <p:spPr bwMode="auto">
            <a:xfrm flipH="1">
              <a:off x="24082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Line 77"/>
            <p:cNvSpPr>
              <a:spLocks noChangeShapeType="1"/>
            </p:cNvSpPr>
            <p:nvPr/>
          </p:nvSpPr>
          <p:spPr bwMode="auto">
            <a:xfrm flipH="1">
              <a:off x="27686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0" name="Rectangle 78"/>
            <p:cNvSpPr>
              <a:spLocks noChangeArrowheads="1"/>
            </p:cNvSpPr>
            <p:nvPr/>
          </p:nvSpPr>
          <p:spPr bwMode="auto">
            <a:xfrm flipH="1">
              <a:off x="31289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Line 79"/>
            <p:cNvSpPr>
              <a:spLocks noChangeShapeType="1"/>
            </p:cNvSpPr>
            <p:nvPr/>
          </p:nvSpPr>
          <p:spPr bwMode="auto">
            <a:xfrm flipH="1">
              <a:off x="34893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2" name="Rectangle 80"/>
            <p:cNvSpPr>
              <a:spLocks noChangeArrowheads="1"/>
            </p:cNvSpPr>
            <p:nvPr/>
          </p:nvSpPr>
          <p:spPr bwMode="auto">
            <a:xfrm flipH="1">
              <a:off x="38496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" name="Line 81"/>
            <p:cNvSpPr>
              <a:spLocks noChangeShapeType="1"/>
            </p:cNvSpPr>
            <p:nvPr/>
          </p:nvSpPr>
          <p:spPr bwMode="auto">
            <a:xfrm flipH="1">
              <a:off x="42100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4" name="Rectangle 82"/>
            <p:cNvSpPr>
              <a:spLocks noChangeArrowheads="1"/>
            </p:cNvSpPr>
            <p:nvPr/>
          </p:nvSpPr>
          <p:spPr bwMode="auto">
            <a:xfrm flipH="1">
              <a:off x="45704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5" name="Line 83"/>
            <p:cNvSpPr>
              <a:spLocks noChangeShapeType="1"/>
            </p:cNvSpPr>
            <p:nvPr/>
          </p:nvSpPr>
          <p:spPr bwMode="auto">
            <a:xfrm flipH="1">
              <a:off x="49307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6" name="Rectangle 84"/>
            <p:cNvSpPr>
              <a:spLocks noChangeArrowheads="1"/>
            </p:cNvSpPr>
            <p:nvPr/>
          </p:nvSpPr>
          <p:spPr bwMode="auto">
            <a:xfrm flipH="1">
              <a:off x="52911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Line 85"/>
            <p:cNvSpPr>
              <a:spLocks noChangeShapeType="1"/>
            </p:cNvSpPr>
            <p:nvPr/>
          </p:nvSpPr>
          <p:spPr bwMode="auto">
            <a:xfrm flipH="1">
              <a:off x="56515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38" name="Rectangle 86"/>
            <p:cNvSpPr>
              <a:spLocks noChangeArrowheads="1"/>
            </p:cNvSpPr>
            <p:nvPr/>
          </p:nvSpPr>
          <p:spPr bwMode="auto">
            <a:xfrm flipH="1">
              <a:off x="60118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Line 87"/>
            <p:cNvSpPr>
              <a:spLocks noChangeShapeType="1"/>
            </p:cNvSpPr>
            <p:nvPr/>
          </p:nvSpPr>
          <p:spPr bwMode="auto">
            <a:xfrm flipH="1">
              <a:off x="63722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0" name="Rectangle 88"/>
            <p:cNvSpPr>
              <a:spLocks noChangeArrowheads="1"/>
            </p:cNvSpPr>
            <p:nvPr/>
          </p:nvSpPr>
          <p:spPr bwMode="auto">
            <a:xfrm flipH="1">
              <a:off x="67325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Line 89"/>
            <p:cNvSpPr>
              <a:spLocks noChangeShapeType="1"/>
            </p:cNvSpPr>
            <p:nvPr/>
          </p:nvSpPr>
          <p:spPr bwMode="auto">
            <a:xfrm flipH="1">
              <a:off x="70929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2" name="Rectangle 90"/>
            <p:cNvSpPr>
              <a:spLocks noChangeArrowheads="1"/>
            </p:cNvSpPr>
            <p:nvPr/>
          </p:nvSpPr>
          <p:spPr bwMode="auto">
            <a:xfrm flipH="1">
              <a:off x="74533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" name="Line 91"/>
            <p:cNvSpPr>
              <a:spLocks noChangeShapeType="1"/>
            </p:cNvSpPr>
            <p:nvPr/>
          </p:nvSpPr>
          <p:spPr bwMode="auto">
            <a:xfrm flipH="1">
              <a:off x="7812088" y="58769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4" name="Line 92"/>
            <p:cNvSpPr>
              <a:spLocks noChangeShapeType="1"/>
            </p:cNvSpPr>
            <p:nvPr/>
          </p:nvSpPr>
          <p:spPr bwMode="auto">
            <a:xfrm flipH="1">
              <a:off x="20478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5" name="Rectangle 93"/>
            <p:cNvSpPr txBox="1">
              <a:spLocks noChangeArrowheads="1"/>
            </p:cNvSpPr>
            <p:nvPr/>
          </p:nvSpPr>
          <p:spPr bwMode="auto">
            <a:xfrm>
              <a:off x="304800" y="912813"/>
              <a:ext cx="8382000" cy="190500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There are three types of shifts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Logical shift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Circular shift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Arithmetic shift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What differentiates them is the information that goes into the serial input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Text Box 94"/>
            <p:cNvSpPr txBox="1">
              <a:spLocks noChangeArrowheads="1"/>
            </p:cNvSpPr>
            <p:nvPr/>
          </p:nvSpPr>
          <p:spPr bwMode="auto">
            <a:xfrm>
              <a:off x="1187450" y="3810000"/>
              <a:ext cx="659155" cy="491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input</a:t>
              </a:r>
            </a:p>
          </p:txBody>
        </p:sp>
        <p:sp>
          <p:nvSpPr>
            <p:cNvPr id="47" name="Line 95"/>
            <p:cNvSpPr>
              <a:spLocks noChangeShapeType="1"/>
            </p:cNvSpPr>
            <p:nvPr/>
          </p:nvSpPr>
          <p:spPr bwMode="auto">
            <a:xfrm flipH="1" flipV="1">
              <a:off x="1908175" y="4076700"/>
              <a:ext cx="142875" cy="215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48" name="Rectangle 96"/>
            <p:cNvSpPr>
              <a:spLocks noChangeArrowheads="1"/>
            </p:cNvSpPr>
            <p:nvPr/>
          </p:nvSpPr>
          <p:spPr bwMode="auto">
            <a:xfrm>
              <a:off x="468313" y="2817813"/>
              <a:ext cx="4572000" cy="2554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A right shift operation</a:t>
              </a: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endParaRPr lang="en-US" altLang="ko-KR" sz="2000" b="1" dirty="0">
                <a:solidFill>
                  <a:schemeClr val="tx1"/>
                </a:solidFill>
              </a:endParaRPr>
            </a:p>
            <a:p>
              <a:pPr>
                <a:buFontTx/>
                <a:buChar char="•"/>
              </a:pPr>
              <a:r>
                <a:rPr lang="en-US" altLang="ko-KR" sz="2000" b="1" dirty="0">
                  <a:solidFill>
                    <a:schemeClr val="tx1"/>
                  </a:solidFill>
                </a:rPr>
                <a:t> A left shift operation</a:t>
              </a:r>
            </a:p>
          </p:txBody>
        </p:sp>
        <p:sp>
          <p:nvSpPr>
            <p:cNvPr id="49" name="Text Box 97"/>
            <p:cNvSpPr txBox="1">
              <a:spLocks noChangeArrowheads="1"/>
            </p:cNvSpPr>
            <p:nvPr/>
          </p:nvSpPr>
          <p:spPr bwMode="auto">
            <a:xfrm>
              <a:off x="8027988" y="5229225"/>
              <a:ext cx="659155" cy="491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 b="1"/>
                <a:t>input</a:t>
              </a:r>
            </a:p>
          </p:txBody>
        </p:sp>
        <p:sp>
          <p:nvSpPr>
            <p:cNvPr id="50" name="Line 98"/>
            <p:cNvSpPr>
              <a:spLocks noChangeShapeType="1"/>
            </p:cNvSpPr>
            <p:nvPr/>
          </p:nvSpPr>
          <p:spPr bwMode="auto">
            <a:xfrm flipV="1">
              <a:off x="8172450" y="5732463"/>
              <a:ext cx="14446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3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Logical Shift </a:t>
            </a:r>
            <a:endParaRPr lang="en-US" sz="32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406400" y="1025525"/>
            <a:ext cx="8356600" cy="5680075"/>
            <a:chOff x="476250" y="914400"/>
            <a:chExt cx="8356600" cy="5680075"/>
          </a:xfrm>
        </p:grpSpPr>
        <p:sp>
          <p:nvSpPr>
            <p:cNvPr id="51" name="Rectangle 38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8199438" cy="568007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logical shift the serial input to the shift is a 0.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logical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logical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Register Transfer Language, the following notation is used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	for a logical shift left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shr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for a logical shift right	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Examples: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R2 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shr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R2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R3 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shl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R3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52" name="Group 46"/>
            <p:cNvGrpSpPr>
              <a:grpSpLocks/>
            </p:cNvGrpSpPr>
            <p:nvPr/>
          </p:nvGrpSpPr>
          <p:grpSpPr bwMode="auto">
            <a:xfrm>
              <a:off x="1908175" y="2078038"/>
              <a:ext cx="6557963" cy="700087"/>
              <a:chOff x="1202" y="1117"/>
              <a:chExt cx="4131" cy="441"/>
            </a:xfrm>
          </p:grpSpPr>
          <p:sp>
            <p:nvSpPr>
              <p:cNvPr id="53" name="Rectangle 4"/>
              <p:cNvSpPr>
                <a:spLocks noChangeArrowheads="1"/>
              </p:cNvSpPr>
              <p:nvPr/>
            </p:nvSpPr>
            <p:spPr bwMode="auto">
              <a:xfrm>
                <a:off x="170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4" name="Line 5"/>
              <p:cNvSpPr>
                <a:spLocks noChangeShapeType="1"/>
              </p:cNvSpPr>
              <p:nvPr/>
            </p:nvSpPr>
            <p:spPr bwMode="auto">
              <a:xfrm>
                <a:off x="192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215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238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260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8" name="Line 9"/>
              <p:cNvSpPr>
                <a:spLocks noChangeShapeType="1"/>
              </p:cNvSpPr>
              <p:nvPr/>
            </p:nvSpPr>
            <p:spPr bwMode="auto">
              <a:xfrm>
                <a:off x="283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59" name="Rectangle 10"/>
              <p:cNvSpPr>
                <a:spLocks noChangeArrowheads="1"/>
              </p:cNvSpPr>
              <p:nvPr/>
            </p:nvSpPr>
            <p:spPr bwMode="auto">
              <a:xfrm>
                <a:off x="3063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0" name="Line 11"/>
              <p:cNvSpPr>
                <a:spLocks noChangeShapeType="1"/>
              </p:cNvSpPr>
              <p:nvPr/>
            </p:nvSpPr>
            <p:spPr bwMode="auto">
              <a:xfrm>
                <a:off x="3290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1" name="Rectangle 12"/>
              <p:cNvSpPr>
                <a:spLocks noChangeArrowheads="1"/>
              </p:cNvSpPr>
              <p:nvPr/>
            </p:nvSpPr>
            <p:spPr bwMode="auto">
              <a:xfrm>
                <a:off x="3517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2" name="Line 13"/>
              <p:cNvSpPr>
                <a:spLocks noChangeShapeType="1"/>
              </p:cNvSpPr>
              <p:nvPr/>
            </p:nvSpPr>
            <p:spPr bwMode="auto">
              <a:xfrm>
                <a:off x="374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3" name="Rectangle 14"/>
              <p:cNvSpPr>
                <a:spLocks noChangeArrowheads="1"/>
              </p:cNvSpPr>
              <p:nvPr/>
            </p:nvSpPr>
            <p:spPr bwMode="auto">
              <a:xfrm>
                <a:off x="397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19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5" name="Rectangle 16"/>
              <p:cNvSpPr>
                <a:spLocks noChangeArrowheads="1"/>
              </p:cNvSpPr>
              <p:nvPr/>
            </p:nvSpPr>
            <p:spPr bwMode="auto">
              <a:xfrm>
                <a:off x="442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Line 17"/>
              <p:cNvSpPr>
                <a:spLocks noChangeShapeType="1"/>
              </p:cNvSpPr>
              <p:nvPr/>
            </p:nvSpPr>
            <p:spPr bwMode="auto">
              <a:xfrm>
                <a:off x="465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7" name="Rectangle 18"/>
              <p:cNvSpPr>
                <a:spLocks noChangeArrowheads="1"/>
              </p:cNvSpPr>
              <p:nvPr/>
            </p:nvSpPr>
            <p:spPr bwMode="auto">
              <a:xfrm>
                <a:off x="487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8" name="Line 19"/>
              <p:cNvSpPr>
                <a:spLocks noChangeShapeType="1"/>
              </p:cNvSpPr>
              <p:nvPr/>
            </p:nvSpPr>
            <p:spPr bwMode="auto">
              <a:xfrm>
                <a:off x="510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47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0" name="Line 40"/>
              <p:cNvSpPr>
                <a:spLocks noChangeShapeType="1"/>
              </p:cNvSpPr>
              <p:nvPr/>
            </p:nvSpPr>
            <p:spPr bwMode="auto">
              <a:xfrm flipH="1" flipV="1">
                <a:off x="1384" y="1285"/>
                <a:ext cx="9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1" name="Text Box 45"/>
              <p:cNvSpPr txBox="1">
                <a:spLocks noChangeArrowheads="1"/>
              </p:cNvSpPr>
              <p:nvPr/>
            </p:nvSpPr>
            <p:spPr bwMode="auto">
              <a:xfrm>
                <a:off x="1202" y="1117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</p:grpSp>
        <p:grpSp>
          <p:nvGrpSpPr>
            <p:cNvPr id="72" name="Group 48"/>
            <p:cNvGrpSpPr>
              <a:grpSpLocks/>
            </p:cNvGrpSpPr>
            <p:nvPr/>
          </p:nvGrpSpPr>
          <p:grpSpPr bwMode="auto">
            <a:xfrm>
              <a:off x="2335213" y="3359150"/>
              <a:ext cx="6497637" cy="720725"/>
              <a:chOff x="1471" y="1888"/>
              <a:chExt cx="4093" cy="454"/>
            </a:xfrm>
          </p:grpSpPr>
          <p:sp>
            <p:nvSpPr>
              <p:cNvPr id="73" name="Rectangle 21"/>
              <p:cNvSpPr>
                <a:spLocks noChangeArrowheads="1"/>
              </p:cNvSpPr>
              <p:nvPr/>
            </p:nvSpPr>
            <p:spPr bwMode="auto">
              <a:xfrm flipH="1">
                <a:off x="169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>
                <a:off x="192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5" name="Rectangle 23"/>
              <p:cNvSpPr>
                <a:spLocks noChangeArrowheads="1"/>
              </p:cNvSpPr>
              <p:nvPr/>
            </p:nvSpPr>
            <p:spPr bwMode="auto">
              <a:xfrm flipH="1">
                <a:off x="215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6" name="Line 24"/>
              <p:cNvSpPr>
                <a:spLocks noChangeShapeType="1"/>
              </p:cNvSpPr>
              <p:nvPr/>
            </p:nvSpPr>
            <p:spPr bwMode="auto">
              <a:xfrm flipH="1">
                <a:off x="237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7" name="Rectangle 25"/>
              <p:cNvSpPr>
                <a:spLocks noChangeArrowheads="1"/>
              </p:cNvSpPr>
              <p:nvPr/>
            </p:nvSpPr>
            <p:spPr bwMode="auto">
              <a:xfrm flipH="1">
                <a:off x="260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8" name="Line 26"/>
              <p:cNvSpPr>
                <a:spLocks noChangeShapeType="1"/>
              </p:cNvSpPr>
              <p:nvPr/>
            </p:nvSpPr>
            <p:spPr bwMode="auto">
              <a:xfrm flipH="1">
                <a:off x="2833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79" name="Rectangle 27"/>
              <p:cNvSpPr>
                <a:spLocks noChangeArrowheads="1"/>
              </p:cNvSpPr>
              <p:nvPr/>
            </p:nvSpPr>
            <p:spPr bwMode="auto">
              <a:xfrm flipH="1">
                <a:off x="3060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0" name="Line 28"/>
              <p:cNvSpPr>
                <a:spLocks noChangeShapeType="1"/>
              </p:cNvSpPr>
              <p:nvPr/>
            </p:nvSpPr>
            <p:spPr bwMode="auto">
              <a:xfrm flipH="1">
                <a:off x="3287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1" name="Rectangle 29"/>
              <p:cNvSpPr>
                <a:spLocks noChangeArrowheads="1"/>
              </p:cNvSpPr>
              <p:nvPr/>
            </p:nvSpPr>
            <p:spPr bwMode="auto">
              <a:xfrm flipH="1">
                <a:off x="3514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2" name="Line 30"/>
              <p:cNvSpPr>
                <a:spLocks noChangeShapeType="1"/>
              </p:cNvSpPr>
              <p:nvPr/>
            </p:nvSpPr>
            <p:spPr bwMode="auto">
              <a:xfrm flipH="1">
                <a:off x="374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3" name="Rectangle 31"/>
              <p:cNvSpPr>
                <a:spLocks noChangeArrowheads="1"/>
              </p:cNvSpPr>
              <p:nvPr/>
            </p:nvSpPr>
            <p:spPr bwMode="auto">
              <a:xfrm flipH="1">
                <a:off x="396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4" name="Line 32"/>
              <p:cNvSpPr>
                <a:spLocks noChangeShapeType="1"/>
              </p:cNvSpPr>
              <p:nvPr/>
            </p:nvSpPr>
            <p:spPr bwMode="auto">
              <a:xfrm flipH="1">
                <a:off x="419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5" name="Rectangle 33"/>
              <p:cNvSpPr>
                <a:spLocks noChangeArrowheads="1"/>
              </p:cNvSpPr>
              <p:nvPr/>
            </p:nvSpPr>
            <p:spPr bwMode="auto">
              <a:xfrm flipH="1">
                <a:off x="442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6" name="Line 34"/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7" name="Rectangle 35"/>
              <p:cNvSpPr>
                <a:spLocks noChangeArrowheads="1"/>
              </p:cNvSpPr>
              <p:nvPr/>
            </p:nvSpPr>
            <p:spPr bwMode="auto">
              <a:xfrm flipH="1">
                <a:off x="487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88" name="Line 36"/>
              <p:cNvSpPr>
                <a:spLocks noChangeShapeType="1"/>
              </p:cNvSpPr>
              <p:nvPr/>
            </p:nvSpPr>
            <p:spPr bwMode="auto">
              <a:xfrm flipH="1">
                <a:off x="5102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89" name="Line 37"/>
              <p:cNvSpPr>
                <a:spLocks noChangeShapeType="1"/>
              </p:cNvSpPr>
              <p:nvPr/>
            </p:nvSpPr>
            <p:spPr bwMode="auto">
              <a:xfrm flipH="1">
                <a:off x="147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0" name="Line 43"/>
              <p:cNvSpPr>
                <a:spLocks noChangeShapeType="1"/>
              </p:cNvSpPr>
              <p:nvPr/>
            </p:nvSpPr>
            <p:spPr bwMode="auto">
              <a:xfrm flipV="1">
                <a:off x="5329" y="2114"/>
                <a:ext cx="9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1" name="Rectangle 47"/>
              <p:cNvSpPr>
                <a:spLocks noChangeArrowheads="1"/>
              </p:cNvSpPr>
              <p:nvPr/>
            </p:nvSpPr>
            <p:spPr bwMode="auto">
              <a:xfrm>
                <a:off x="5374" y="1888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4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Circular Shift </a:t>
            </a:r>
            <a:endParaRPr lang="en-US" sz="3200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28600" y="1143000"/>
            <a:ext cx="8305800" cy="5661025"/>
            <a:chOff x="476250" y="914400"/>
            <a:chExt cx="7989888" cy="5661025"/>
          </a:xfrm>
        </p:grpSpPr>
        <p:sp>
          <p:nvSpPr>
            <p:cNvPr id="49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8" cy="5661025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circular shift the serial input is the bit that is shifted out of the other end of the register.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circular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circular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 a RTL, the following notation is used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 	for a circular shift left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cir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	for a circular shift right	</a:t>
              </a:r>
            </a:p>
            <a:p>
              <a:pPr marL="742950" marR="0" lvl="1" indent="-28575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–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Examples: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R2 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 </a:t>
              </a:r>
              <a:r>
                <a:rPr kumimoji="0" lang="en-US" altLang="ko-KR" sz="16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cir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R2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R3  </a:t>
              </a:r>
              <a:r>
                <a:rPr kumimoji="0" lang="en-US" altLang="ko-KR" sz="16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cil</a:t>
              </a:r>
              <a:r>
                <a:rPr kumimoji="0" lang="en-US" altLang="ko-KR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Symbol" pitchFamily="18" charset="2"/>
                </a:rPr>
                <a:t> R3</a:t>
              </a:r>
            </a:p>
            <a:p>
              <a:pPr marL="1143000" marR="0" lvl="2" indent="-228600" algn="l" defTabSz="914400" rtl="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50" name="Group 53"/>
            <p:cNvGrpSpPr>
              <a:grpSpLocks/>
            </p:cNvGrpSpPr>
            <p:nvPr/>
          </p:nvGrpSpPr>
          <p:grpSpPr bwMode="auto">
            <a:xfrm>
              <a:off x="2333625" y="2303463"/>
              <a:ext cx="6126163" cy="623887"/>
              <a:chOff x="1474" y="1285"/>
              <a:chExt cx="3859" cy="393"/>
            </a:xfrm>
          </p:grpSpPr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170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92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2" name="Rectangle 8"/>
              <p:cNvSpPr>
                <a:spLocks noChangeArrowheads="1"/>
              </p:cNvSpPr>
              <p:nvPr/>
            </p:nvSpPr>
            <p:spPr bwMode="auto">
              <a:xfrm>
                <a:off x="215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238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4" name="Rectangle 10"/>
              <p:cNvSpPr>
                <a:spLocks noChangeArrowheads="1"/>
              </p:cNvSpPr>
              <p:nvPr/>
            </p:nvSpPr>
            <p:spPr bwMode="auto">
              <a:xfrm>
                <a:off x="260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283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6" name="Rectangle 12"/>
              <p:cNvSpPr>
                <a:spLocks noChangeArrowheads="1"/>
              </p:cNvSpPr>
              <p:nvPr/>
            </p:nvSpPr>
            <p:spPr bwMode="auto">
              <a:xfrm>
                <a:off x="3063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3290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98" name="Rectangle 14"/>
              <p:cNvSpPr>
                <a:spLocks noChangeArrowheads="1"/>
              </p:cNvSpPr>
              <p:nvPr/>
            </p:nvSpPr>
            <p:spPr bwMode="auto">
              <a:xfrm>
                <a:off x="3517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74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0" name="Rectangle 16"/>
              <p:cNvSpPr>
                <a:spLocks noChangeArrowheads="1"/>
              </p:cNvSpPr>
              <p:nvPr/>
            </p:nvSpPr>
            <p:spPr bwMode="auto">
              <a:xfrm>
                <a:off x="3971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1" name="Line 17"/>
              <p:cNvSpPr>
                <a:spLocks noChangeShapeType="1"/>
              </p:cNvSpPr>
              <p:nvPr/>
            </p:nvSpPr>
            <p:spPr bwMode="auto">
              <a:xfrm>
                <a:off x="4198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2" name="Rectangle 18"/>
              <p:cNvSpPr>
                <a:spLocks noChangeArrowheads="1"/>
              </p:cNvSpPr>
              <p:nvPr/>
            </p:nvSpPr>
            <p:spPr bwMode="auto">
              <a:xfrm>
                <a:off x="4425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3" name="Line 19"/>
              <p:cNvSpPr>
                <a:spLocks noChangeShapeType="1"/>
              </p:cNvSpPr>
              <p:nvPr/>
            </p:nvSpPr>
            <p:spPr bwMode="auto">
              <a:xfrm>
                <a:off x="4652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4" name="Rectangle 20"/>
              <p:cNvSpPr>
                <a:spLocks noChangeArrowheads="1"/>
              </p:cNvSpPr>
              <p:nvPr/>
            </p:nvSpPr>
            <p:spPr bwMode="auto">
              <a:xfrm>
                <a:off x="4879" y="1285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05" name="Line 21"/>
              <p:cNvSpPr>
                <a:spLocks noChangeShapeType="1"/>
              </p:cNvSpPr>
              <p:nvPr/>
            </p:nvSpPr>
            <p:spPr bwMode="auto">
              <a:xfrm>
                <a:off x="5106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6" name="Line 22"/>
              <p:cNvSpPr>
                <a:spLocks noChangeShapeType="1"/>
              </p:cNvSpPr>
              <p:nvPr/>
            </p:nvSpPr>
            <p:spPr bwMode="auto">
              <a:xfrm>
                <a:off x="1474" y="1421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7" name="Line 47"/>
              <p:cNvSpPr>
                <a:spLocks noChangeShapeType="1"/>
              </p:cNvSpPr>
              <p:nvPr/>
            </p:nvSpPr>
            <p:spPr bwMode="auto">
              <a:xfrm flipV="1">
                <a:off x="1478" y="1421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8" name="Line 48"/>
              <p:cNvSpPr>
                <a:spLocks noChangeShapeType="1"/>
              </p:cNvSpPr>
              <p:nvPr/>
            </p:nvSpPr>
            <p:spPr bwMode="auto">
              <a:xfrm flipV="1">
                <a:off x="5329" y="1429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09" name="Line 49"/>
              <p:cNvSpPr>
                <a:spLocks noChangeShapeType="1"/>
              </p:cNvSpPr>
              <p:nvPr/>
            </p:nvSpPr>
            <p:spPr bwMode="auto">
              <a:xfrm>
                <a:off x="1478" y="1678"/>
                <a:ext cx="38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110" name="Group 54"/>
            <p:cNvGrpSpPr>
              <a:grpSpLocks/>
            </p:cNvGrpSpPr>
            <p:nvPr/>
          </p:nvGrpSpPr>
          <p:grpSpPr bwMode="auto">
            <a:xfrm>
              <a:off x="2335213" y="3656013"/>
              <a:ext cx="6130925" cy="614362"/>
              <a:chOff x="1471" y="2069"/>
              <a:chExt cx="3862" cy="387"/>
            </a:xfrm>
          </p:grpSpPr>
          <p:sp>
            <p:nvSpPr>
              <p:cNvPr id="111" name="Rectangle 26"/>
              <p:cNvSpPr>
                <a:spLocks noChangeArrowheads="1"/>
              </p:cNvSpPr>
              <p:nvPr/>
            </p:nvSpPr>
            <p:spPr bwMode="auto">
              <a:xfrm flipH="1">
                <a:off x="169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2" name="Line 27"/>
              <p:cNvSpPr>
                <a:spLocks noChangeShapeType="1"/>
              </p:cNvSpPr>
              <p:nvPr/>
            </p:nvSpPr>
            <p:spPr bwMode="auto">
              <a:xfrm flipH="1">
                <a:off x="192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3" name="Rectangle 28"/>
              <p:cNvSpPr>
                <a:spLocks noChangeArrowheads="1"/>
              </p:cNvSpPr>
              <p:nvPr/>
            </p:nvSpPr>
            <p:spPr bwMode="auto">
              <a:xfrm flipH="1">
                <a:off x="215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4" name="Line 29"/>
              <p:cNvSpPr>
                <a:spLocks noChangeShapeType="1"/>
              </p:cNvSpPr>
              <p:nvPr/>
            </p:nvSpPr>
            <p:spPr bwMode="auto">
              <a:xfrm flipH="1">
                <a:off x="237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5" name="Rectangle 30"/>
              <p:cNvSpPr>
                <a:spLocks noChangeArrowheads="1"/>
              </p:cNvSpPr>
              <p:nvPr/>
            </p:nvSpPr>
            <p:spPr bwMode="auto">
              <a:xfrm flipH="1">
                <a:off x="260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6" name="Line 31"/>
              <p:cNvSpPr>
                <a:spLocks noChangeShapeType="1"/>
              </p:cNvSpPr>
              <p:nvPr/>
            </p:nvSpPr>
            <p:spPr bwMode="auto">
              <a:xfrm flipH="1">
                <a:off x="2833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7" name="Rectangle 32"/>
              <p:cNvSpPr>
                <a:spLocks noChangeArrowheads="1"/>
              </p:cNvSpPr>
              <p:nvPr/>
            </p:nvSpPr>
            <p:spPr bwMode="auto">
              <a:xfrm flipH="1">
                <a:off x="3060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18" name="Line 33"/>
              <p:cNvSpPr>
                <a:spLocks noChangeShapeType="1"/>
              </p:cNvSpPr>
              <p:nvPr/>
            </p:nvSpPr>
            <p:spPr bwMode="auto">
              <a:xfrm flipH="1">
                <a:off x="3287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19" name="Rectangle 34"/>
              <p:cNvSpPr>
                <a:spLocks noChangeArrowheads="1"/>
              </p:cNvSpPr>
              <p:nvPr/>
            </p:nvSpPr>
            <p:spPr bwMode="auto">
              <a:xfrm flipH="1">
                <a:off x="3514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0" name="Line 35"/>
              <p:cNvSpPr>
                <a:spLocks noChangeShapeType="1"/>
              </p:cNvSpPr>
              <p:nvPr/>
            </p:nvSpPr>
            <p:spPr bwMode="auto">
              <a:xfrm flipH="1">
                <a:off x="374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1" name="Rectangle 36"/>
              <p:cNvSpPr>
                <a:spLocks noChangeArrowheads="1"/>
              </p:cNvSpPr>
              <p:nvPr/>
            </p:nvSpPr>
            <p:spPr bwMode="auto">
              <a:xfrm flipH="1">
                <a:off x="3968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2" name="Line 37"/>
              <p:cNvSpPr>
                <a:spLocks noChangeShapeType="1"/>
              </p:cNvSpPr>
              <p:nvPr/>
            </p:nvSpPr>
            <p:spPr bwMode="auto">
              <a:xfrm flipH="1">
                <a:off x="4195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3" name="Rectangle 38"/>
              <p:cNvSpPr>
                <a:spLocks noChangeArrowheads="1"/>
              </p:cNvSpPr>
              <p:nvPr/>
            </p:nvSpPr>
            <p:spPr bwMode="auto">
              <a:xfrm flipH="1">
                <a:off x="4422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4" name="Line 39"/>
              <p:cNvSpPr>
                <a:spLocks noChangeShapeType="1"/>
              </p:cNvSpPr>
              <p:nvPr/>
            </p:nvSpPr>
            <p:spPr bwMode="auto">
              <a:xfrm flipH="1">
                <a:off x="4649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5" name="Rectangle 40"/>
              <p:cNvSpPr>
                <a:spLocks noChangeArrowheads="1"/>
              </p:cNvSpPr>
              <p:nvPr/>
            </p:nvSpPr>
            <p:spPr bwMode="auto">
              <a:xfrm flipH="1">
                <a:off x="4876" y="2069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26" name="Line 41"/>
              <p:cNvSpPr>
                <a:spLocks noChangeShapeType="1"/>
              </p:cNvSpPr>
              <p:nvPr/>
            </p:nvSpPr>
            <p:spPr bwMode="auto">
              <a:xfrm flipH="1">
                <a:off x="5102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7" name="Line 42"/>
              <p:cNvSpPr>
                <a:spLocks noChangeShapeType="1"/>
              </p:cNvSpPr>
              <p:nvPr/>
            </p:nvSpPr>
            <p:spPr bwMode="auto">
              <a:xfrm flipH="1">
                <a:off x="1471" y="2205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8" name="Line 50"/>
              <p:cNvSpPr>
                <a:spLocks noChangeShapeType="1"/>
              </p:cNvSpPr>
              <p:nvPr/>
            </p:nvSpPr>
            <p:spPr bwMode="auto">
              <a:xfrm flipV="1">
                <a:off x="1482" y="2199"/>
                <a:ext cx="0" cy="25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29" name="Line 51"/>
              <p:cNvSpPr>
                <a:spLocks noChangeShapeType="1"/>
              </p:cNvSpPr>
              <p:nvPr/>
            </p:nvSpPr>
            <p:spPr bwMode="auto">
              <a:xfrm flipV="1">
                <a:off x="5333" y="2207"/>
                <a:ext cx="0" cy="24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30" name="Line 52"/>
              <p:cNvSpPr>
                <a:spLocks noChangeShapeType="1"/>
              </p:cNvSpPr>
              <p:nvPr/>
            </p:nvSpPr>
            <p:spPr bwMode="auto">
              <a:xfrm>
                <a:off x="1482" y="2456"/>
                <a:ext cx="38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5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Shift </a:t>
            </a:r>
            <a:endParaRPr lang="en-US" sz="3200" dirty="0"/>
          </a:p>
        </p:txBody>
      </p:sp>
      <p:grpSp>
        <p:nvGrpSpPr>
          <p:cNvPr id="179" name="Group 178"/>
          <p:cNvGrpSpPr/>
          <p:nvPr/>
        </p:nvGrpSpPr>
        <p:grpSpPr>
          <a:xfrm>
            <a:off x="381000" y="1073150"/>
            <a:ext cx="8439150" cy="5251450"/>
            <a:chOff x="476250" y="914400"/>
            <a:chExt cx="8024813" cy="5251450"/>
          </a:xfrm>
        </p:grpSpPr>
        <p:sp>
          <p:nvSpPr>
            <p:cNvPr id="135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9" cy="52514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shift is meant for signed binary numbers (integer)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left shift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multiplies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signed number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by two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arithmetic right shift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divides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a signed number 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by two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The main distinction of an arithmetic shift is that it must keep the sign of the number the same as it performs the multiplication or division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right arithmetic shift operation: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 left arithmetic shift operation:</a:t>
              </a:r>
              <a:endPara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endParaRPr>
            </a:p>
          </p:txBody>
        </p:sp>
        <p:grpSp>
          <p:nvGrpSpPr>
            <p:cNvPr id="136" name="Group 72"/>
            <p:cNvGrpSpPr>
              <a:grpSpLocks/>
            </p:cNvGrpSpPr>
            <p:nvPr/>
          </p:nvGrpSpPr>
          <p:grpSpPr bwMode="auto">
            <a:xfrm>
              <a:off x="2014538" y="4105275"/>
              <a:ext cx="6148387" cy="739775"/>
              <a:chOff x="1269" y="2546"/>
              <a:chExt cx="3873" cy="466"/>
            </a:xfrm>
          </p:grpSpPr>
          <p:sp>
            <p:nvSpPr>
              <p:cNvPr id="137" name="Rectangle 48"/>
              <p:cNvSpPr>
                <a:spLocks noChangeArrowheads="1"/>
              </p:cNvSpPr>
              <p:nvPr/>
            </p:nvSpPr>
            <p:spPr bwMode="auto">
              <a:xfrm>
                <a:off x="1496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38" name="Line 49"/>
              <p:cNvSpPr>
                <a:spLocks noChangeShapeType="1"/>
              </p:cNvSpPr>
              <p:nvPr/>
            </p:nvSpPr>
            <p:spPr bwMode="auto">
              <a:xfrm>
                <a:off x="1723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39" name="Rectangle 50"/>
              <p:cNvSpPr>
                <a:spLocks noChangeArrowheads="1"/>
              </p:cNvSpPr>
              <p:nvPr/>
            </p:nvSpPr>
            <p:spPr bwMode="auto">
              <a:xfrm>
                <a:off x="1950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0" name="Line 51"/>
              <p:cNvSpPr>
                <a:spLocks noChangeShapeType="1"/>
              </p:cNvSpPr>
              <p:nvPr/>
            </p:nvSpPr>
            <p:spPr bwMode="auto">
              <a:xfrm>
                <a:off x="2177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1" name="Rectangle 52"/>
              <p:cNvSpPr>
                <a:spLocks noChangeArrowheads="1"/>
              </p:cNvSpPr>
              <p:nvPr/>
            </p:nvSpPr>
            <p:spPr bwMode="auto">
              <a:xfrm>
                <a:off x="2404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2" name="Line 53"/>
              <p:cNvSpPr>
                <a:spLocks noChangeShapeType="1"/>
              </p:cNvSpPr>
              <p:nvPr/>
            </p:nvSpPr>
            <p:spPr bwMode="auto">
              <a:xfrm>
                <a:off x="2631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3" name="Rectangle 54"/>
              <p:cNvSpPr>
                <a:spLocks noChangeArrowheads="1"/>
              </p:cNvSpPr>
              <p:nvPr/>
            </p:nvSpPr>
            <p:spPr bwMode="auto">
              <a:xfrm>
                <a:off x="2858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4" name="Line 55"/>
              <p:cNvSpPr>
                <a:spLocks noChangeShapeType="1"/>
              </p:cNvSpPr>
              <p:nvPr/>
            </p:nvSpPr>
            <p:spPr bwMode="auto">
              <a:xfrm>
                <a:off x="3085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5" name="Rectangle 56"/>
              <p:cNvSpPr>
                <a:spLocks noChangeArrowheads="1"/>
              </p:cNvSpPr>
              <p:nvPr/>
            </p:nvSpPr>
            <p:spPr bwMode="auto">
              <a:xfrm>
                <a:off x="3312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6" name="Line 57"/>
              <p:cNvSpPr>
                <a:spLocks noChangeShapeType="1"/>
              </p:cNvSpPr>
              <p:nvPr/>
            </p:nvSpPr>
            <p:spPr bwMode="auto">
              <a:xfrm>
                <a:off x="3539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7" name="Rectangle 58"/>
              <p:cNvSpPr>
                <a:spLocks noChangeArrowheads="1"/>
              </p:cNvSpPr>
              <p:nvPr/>
            </p:nvSpPr>
            <p:spPr bwMode="auto">
              <a:xfrm>
                <a:off x="3766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48" name="Line 59"/>
              <p:cNvSpPr>
                <a:spLocks noChangeShapeType="1"/>
              </p:cNvSpPr>
              <p:nvPr/>
            </p:nvSpPr>
            <p:spPr bwMode="auto">
              <a:xfrm>
                <a:off x="3993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49" name="Rectangle 60"/>
              <p:cNvSpPr>
                <a:spLocks noChangeArrowheads="1"/>
              </p:cNvSpPr>
              <p:nvPr/>
            </p:nvSpPr>
            <p:spPr bwMode="auto">
              <a:xfrm>
                <a:off x="4220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0" name="Line 61"/>
              <p:cNvSpPr>
                <a:spLocks noChangeShapeType="1"/>
              </p:cNvSpPr>
              <p:nvPr/>
            </p:nvSpPr>
            <p:spPr bwMode="auto">
              <a:xfrm>
                <a:off x="4447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1" name="Rectangle 62"/>
              <p:cNvSpPr>
                <a:spLocks noChangeArrowheads="1"/>
              </p:cNvSpPr>
              <p:nvPr/>
            </p:nvSpPr>
            <p:spPr bwMode="auto">
              <a:xfrm>
                <a:off x="4674" y="2546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52" name="Line 64"/>
              <p:cNvSpPr>
                <a:spLocks noChangeShapeType="1"/>
              </p:cNvSpPr>
              <p:nvPr/>
            </p:nvSpPr>
            <p:spPr bwMode="auto">
              <a:xfrm>
                <a:off x="1269" y="2682"/>
                <a:ext cx="2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3" name="Line 67"/>
              <p:cNvSpPr>
                <a:spLocks noChangeShapeType="1"/>
              </p:cNvSpPr>
              <p:nvPr/>
            </p:nvSpPr>
            <p:spPr bwMode="auto">
              <a:xfrm>
                <a:off x="1269" y="2682"/>
                <a:ext cx="0" cy="3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4" name="Line 68"/>
              <p:cNvSpPr>
                <a:spLocks noChangeShapeType="1"/>
              </p:cNvSpPr>
              <p:nvPr/>
            </p:nvSpPr>
            <p:spPr bwMode="auto">
              <a:xfrm>
                <a:off x="1269" y="3012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5" name="Line 69"/>
              <p:cNvSpPr>
                <a:spLocks noChangeShapeType="1"/>
              </p:cNvSpPr>
              <p:nvPr/>
            </p:nvSpPr>
            <p:spPr bwMode="auto">
              <a:xfrm flipV="1">
                <a:off x="1614" y="2819"/>
                <a:ext cx="0" cy="19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6" name="Line 70"/>
              <p:cNvSpPr>
                <a:spLocks noChangeShapeType="1"/>
              </p:cNvSpPr>
              <p:nvPr/>
            </p:nvSpPr>
            <p:spPr bwMode="auto">
              <a:xfrm>
                <a:off x="4901" y="2682"/>
                <a:ext cx="1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57" name="Line 71"/>
              <p:cNvSpPr>
                <a:spLocks noChangeShapeType="1"/>
              </p:cNvSpPr>
              <p:nvPr/>
            </p:nvSpPr>
            <p:spPr bwMode="auto">
              <a:xfrm>
                <a:off x="5034" y="2682"/>
                <a:ext cx="108" cy="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  <p:grpSp>
          <p:nvGrpSpPr>
            <p:cNvPr id="158" name="Group 115"/>
            <p:cNvGrpSpPr>
              <a:grpSpLocks/>
            </p:cNvGrpSpPr>
            <p:nvPr/>
          </p:nvGrpSpPr>
          <p:grpSpPr bwMode="auto">
            <a:xfrm>
              <a:off x="1876425" y="5311775"/>
              <a:ext cx="6624638" cy="720725"/>
              <a:chOff x="1182" y="3346"/>
              <a:chExt cx="4173" cy="454"/>
            </a:xfrm>
          </p:grpSpPr>
          <p:sp>
            <p:nvSpPr>
              <p:cNvPr id="159" name="Rectangle 94"/>
              <p:cNvSpPr>
                <a:spLocks noChangeArrowheads="1"/>
              </p:cNvSpPr>
              <p:nvPr/>
            </p:nvSpPr>
            <p:spPr bwMode="auto">
              <a:xfrm flipH="1">
                <a:off x="1489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0" name="Line 95"/>
              <p:cNvSpPr>
                <a:spLocks noChangeShapeType="1"/>
              </p:cNvSpPr>
              <p:nvPr/>
            </p:nvSpPr>
            <p:spPr bwMode="auto">
              <a:xfrm flipH="1">
                <a:off x="1716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1" name="Rectangle 96"/>
              <p:cNvSpPr>
                <a:spLocks noChangeArrowheads="1"/>
              </p:cNvSpPr>
              <p:nvPr/>
            </p:nvSpPr>
            <p:spPr bwMode="auto">
              <a:xfrm flipH="1">
                <a:off x="1943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2" name="Line 97"/>
              <p:cNvSpPr>
                <a:spLocks noChangeShapeType="1"/>
              </p:cNvSpPr>
              <p:nvPr/>
            </p:nvSpPr>
            <p:spPr bwMode="auto">
              <a:xfrm flipH="1">
                <a:off x="2170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3" name="Rectangle 98"/>
              <p:cNvSpPr>
                <a:spLocks noChangeArrowheads="1"/>
              </p:cNvSpPr>
              <p:nvPr/>
            </p:nvSpPr>
            <p:spPr bwMode="auto">
              <a:xfrm flipH="1">
                <a:off x="2397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4" name="Line 99"/>
              <p:cNvSpPr>
                <a:spLocks noChangeShapeType="1"/>
              </p:cNvSpPr>
              <p:nvPr/>
            </p:nvSpPr>
            <p:spPr bwMode="auto">
              <a:xfrm flipH="1">
                <a:off x="2624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5" name="Rectangle 100"/>
              <p:cNvSpPr>
                <a:spLocks noChangeArrowheads="1"/>
              </p:cNvSpPr>
              <p:nvPr/>
            </p:nvSpPr>
            <p:spPr bwMode="auto">
              <a:xfrm flipH="1">
                <a:off x="2851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6" name="Line 101"/>
              <p:cNvSpPr>
                <a:spLocks noChangeShapeType="1"/>
              </p:cNvSpPr>
              <p:nvPr/>
            </p:nvSpPr>
            <p:spPr bwMode="auto">
              <a:xfrm flipH="1">
                <a:off x="3078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7" name="Rectangle 102"/>
              <p:cNvSpPr>
                <a:spLocks noChangeArrowheads="1"/>
              </p:cNvSpPr>
              <p:nvPr/>
            </p:nvSpPr>
            <p:spPr bwMode="auto">
              <a:xfrm flipH="1">
                <a:off x="3305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68" name="Line 103"/>
              <p:cNvSpPr>
                <a:spLocks noChangeShapeType="1"/>
              </p:cNvSpPr>
              <p:nvPr/>
            </p:nvSpPr>
            <p:spPr bwMode="auto">
              <a:xfrm flipH="1">
                <a:off x="3532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69" name="Rectangle 104"/>
              <p:cNvSpPr>
                <a:spLocks noChangeArrowheads="1"/>
              </p:cNvSpPr>
              <p:nvPr/>
            </p:nvSpPr>
            <p:spPr bwMode="auto">
              <a:xfrm flipH="1">
                <a:off x="3759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0" name="Line 105"/>
              <p:cNvSpPr>
                <a:spLocks noChangeShapeType="1"/>
              </p:cNvSpPr>
              <p:nvPr/>
            </p:nvSpPr>
            <p:spPr bwMode="auto">
              <a:xfrm flipH="1">
                <a:off x="3986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1" name="Rectangle 106"/>
              <p:cNvSpPr>
                <a:spLocks noChangeArrowheads="1"/>
              </p:cNvSpPr>
              <p:nvPr/>
            </p:nvSpPr>
            <p:spPr bwMode="auto">
              <a:xfrm flipH="1">
                <a:off x="4213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2" name="Line 107"/>
              <p:cNvSpPr>
                <a:spLocks noChangeShapeType="1"/>
              </p:cNvSpPr>
              <p:nvPr/>
            </p:nvSpPr>
            <p:spPr bwMode="auto">
              <a:xfrm flipH="1">
                <a:off x="4440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3" name="Rectangle 108"/>
              <p:cNvSpPr>
                <a:spLocks noChangeArrowheads="1"/>
              </p:cNvSpPr>
              <p:nvPr/>
            </p:nvSpPr>
            <p:spPr bwMode="auto">
              <a:xfrm flipH="1">
                <a:off x="4667" y="3527"/>
                <a:ext cx="227" cy="27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174" name="Line 109"/>
              <p:cNvSpPr>
                <a:spLocks noChangeShapeType="1"/>
              </p:cNvSpPr>
              <p:nvPr/>
            </p:nvSpPr>
            <p:spPr bwMode="auto">
              <a:xfrm flipH="1">
                <a:off x="4893" y="3663"/>
                <a:ext cx="227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5" name="Line 111"/>
              <p:cNvSpPr>
                <a:spLocks noChangeShapeType="1"/>
              </p:cNvSpPr>
              <p:nvPr/>
            </p:nvSpPr>
            <p:spPr bwMode="auto">
              <a:xfrm flipV="1">
                <a:off x="5120" y="3572"/>
                <a:ext cx="91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6" name="Rectangle 112"/>
              <p:cNvSpPr>
                <a:spLocks noChangeArrowheads="1"/>
              </p:cNvSpPr>
              <p:nvPr/>
            </p:nvSpPr>
            <p:spPr bwMode="auto">
              <a:xfrm>
                <a:off x="5165" y="3346"/>
                <a:ext cx="190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ko-KR" sz="1800" b="1"/>
                  <a:t>0</a:t>
                </a:r>
              </a:p>
            </p:txBody>
          </p:sp>
          <p:sp>
            <p:nvSpPr>
              <p:cNvPr id="177" name="Line 113"/>
              <p:cNvSpPr>
                <a:spLocks noChangeShapeType="1"/>
              </p:cNvSpPr>
              <p:nvPr/>
            </p:nvSpPr>
            <p:spPr bwMode="auto">
              <a:xfrm flipH="1">
                <a:off x="1269" y="3664"/>
                <a:ext cx="2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 b="1"/>
              </a:p>
            </p:txBody>
          </p:sp>
          <p:sp>
            <p:nvSpPr>
              <p:cNvPr id="178" name="Line 114"/>
              <p:cNvSpPr>
                <a:spLocks noChangeShapeType="1"/>
              </p:cNvSpPr>
              <p:nvPr/>
            </p:nvSpPr>
            <p:spPr bwMode="auto">
              <a:xfrm flipH="1">
                <a:off x="1182" y="3664"/>
                <a:ext cx="87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b="1"/>
              </a:p>
            </p:txBody>
          </p:sp>
        </p:grpSp>
      </p:grpSp>
      <p:sp>
        <p:nvSpPr>
          <p:cNvPr id="180" name="Text Box 116"/>
          <p:cNvSpPr txBox="1">
            <a:spLocks noChangeArrowheads="1"/>
          </p:cNvSpPr>
          <p:nvPr/>
        </p:nvSpPr>
        <p:spPr bwMode="auto">
          <a:xfrm>
            <a:off x="2338388" y="4215110"/>
            <a:ext cx="4411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/>
              <a:t>sign</a:t>
            </a:r>
          </a:p>
          <a:p>
            <a:pPr algn="ctr"/>
            <a:r>
              <a:rPr lang="en-US" altLang="ko-KR" sz="1200" b="1" dirty="0"/>
              <a:t>bit</a:t>
            </a:r>
          </a:p>
        </p:txBody>
      </p:sp>
      <p:sp>
        <p:nvSpPr>
          <p:cNvPr id="181" name="Text Box 117"/>
          <p:cNvSpPr txBox="1">
            <a:spLocks noChangeArrowheads="1"/>
          </p:cNvSpPr>
          <p:nvPr/>
        </p:nvSpPr>
        <p:spPr bwMode="auto">
          <a:xfrm>
            <a:off x="2339975" y="5710535"/>
            <a:ext cx="4411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200" b="1"/>
              <a:t>sign</a:t>
            </a:r>
          </a:p>
          <a:p>
            <a:pPr algn="ctr"/>
            <a:r>
              <a:rPr lang="en-US" altLang="ko-KR" sz="1200" b="1"/>
              <a:t>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6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Shift </a:t>
            </a:r>
            <a:endParaRPr lang="en-US" sz="3200" dirty="0"/>
          </a:p>
        </p:txBody>
      </p:sp>
      <p:grpSp>
        <p:nvGrpSpPr>
          <p:cNvPr id="90" name="Group 89"/>
          <p:cNvGrpSpPr/>
          <p:nvPr/>
        </p:nvGrpSpPr>
        <p:grpSpPr>
          <a:xfrm>
            <a:off x="476250" y="1300162"/>
            <a:ext cx="7989888" cy="4719638"/>
            <a:chOff x="476250" y="914400"/>
            <a:chExt cx="7989888" cy="4719638"/>
          </a:xfrm>
        </p:grpSpPr>
        <p:sp>
          <p:nvSpPr>
            <p:cNvPr id="54" name="Rectangle 4"/>
            <p:cNvSpPr txBox="1">
              <a:spLocks noChangeArrowheads="1"/>
            </p:cNvSpPr>
            <p:nvPr/>
          </p:nvSpPr>
          <p:spPr bwMode="auto">
            <a:xfrm>
              <a:off x="476250" y="914400"/>
              <a:ext cx="7989888" cy="971550"/>
            </a:xfrm>
            <a:prstGeom prst="rect">
              <a:avLst/>
            </a:prstGeom>
            <a:noFill/>
            <a:ln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 left arithmetic shift operation must be checked for the </a:t>
              </a:r>
              <a:r>
                <a:rPr kumimoji="0" lang="en-US" altLang="ko-KR" sz="2000" b="1" i="0" u="sng" strike="noStrike" kern="1200" cap="none" spc="0" normalizeH="0" baseline="0" noProof="0" dirty="0" smtClean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overflow</a:t>
              </a: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 flipH="1">
              <a:off x="198120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29"/>
            <p:cNvSpPr>
              <a:spLocks noChangeShapeType="1"/>
            </p:cNvSpPr>
            <p:nvPr/>
          </p:nvSpPr>
          <p:spPr bwMode="auto">
            <a:xfrm flipH="1">
              <a:off x="234156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 flipH="1">
              <a:off x="270192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Line 31"/>
            <p:cNvSpPr>
              <a:spLocks noChangeShapeType="1"/>
            </p:cNvSpPr>
            <p:nvPr/>
          </p:nvSpPr>
          <p:spPr bwMode="auto">
            <a:xfrm flipH="1">
              <a:off x="306228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 flipH="1">
              <a:off x="342265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78301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 flipH="1">
              <a:off x="414337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Line 35"/>
            <p:cNvSpPr>
              <a:spLocks noChangeShapeType="1"/>
            </p:cNvSpPr>
            <p:nvPr/>
          </p:nvSpPr>
          <p:spPr bwMode="auto">
            <a:xfrm flipH="1">
              <a:off x="450373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 flipH="1">
              <a:off x="486410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Line 37"/>
            <p:cNvSpPr>
              <a:spLocks noChangeShapeType="1"/>
            </p:cNvSpPr>
            <p:nvPr/>
          </p:nvSpPr>
          <p:spPr bwMode="auto">
            <a:xfrm flipH="1">
              <a:off x="522446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 flipH="1">
              <a:off x="558482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 flipH="1">
              <a:off x="5945188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 flipH="1">
              <a:off x="6305550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 flipH="1">
              <a:off x="6665913" y="20288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 flipH="1">
              <a:off x="7026275" y="1812925"/>
              <a:ext cx="360363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Line 43"/>
            <p:cNvSpPr>
              <a:spLocks noChangeShapeType="1"/>
            </p:cNvSpPr>
            <p:nvPr/>
          </p:nvSpPr>
          <p:spPr bwMode="auto">
            <a:xfrm flipH="1">
              <a:off x="7385050" y="20288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1" name="Line 44"/>
            <p:cNvSpPr>
              <a:spLocks noChangeShapeType="1"/>
            </p:cNvSpPr>
            <p:nvPr/>
          </p:nvSpPr>
          <p:spPr bwMode="auto">
            <a:xfrm flipV="1">
              <a:off x="7745413" y="1884363"/>
              <a:ext cx="144462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2" name="Rectangle 45"/>
            <p:cNvSpPr>
              <a:spLocks noChangeArrowheads="1"/>
            </p:cNvSpPr>
            <p:nvPr/>
          </p:nvSpPr>
          <p:spPr bwMode="auto">
            <a:xfrm>
              <a:off x="7816850" y="1525588"/>
              <a:ext cx="30168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0</a:t>
              </a:r>
            </a:p>
          </p:txBody>
        </p:sp>
        <p:sp>
          <p:nvSpPr>
            <p:cNvPr id="73" name="Line 46"/>
            <p:cNvSpPr>
              <a:spLocks noChangeShapeType="1"/>
            </p:cNvSpPr>
            <p:nvPr/>
          </p:nvSpPr>
          <p:spPr bwMode="auto">
            <a:xfrm flipH="1">
              <a:off x="1631950" y="2030413"/>
              <a:ext cx="3492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74" name="Arc 49"/>
            <p:cNvSpPr>
              <a:spLocks/>
            </p:cNvSpPr>
            <p:nvPr/>
          </p:nvSpPr>
          <p:spPr bwMode="auto">
            <a:xfrm>
              <a:off x="3340100" y="2630488"/>
              <a:ext cx="481013" cy="203200"/>
            </a:xfrm>
            <a:custGeom>
              <a:avLst/>
              <a:gdLst>
                <a:gd name="T0" fmla="*/ 0 w 21600"/>
                <a:gd name="T1" fmla="*/ 0 h 21600"/>
                <a:gd name="T2" fmla="*/ 481013 w 21600"/>
                <a:gd name="T3" fmla="*/ 203200 h 21600"/>
                <a:gd name="T4" fmla="*/ 0 w 21600"/>
                <a:gd name="T5" fmla="*/ 20320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Arc 50"/>
            <p:cNvSpPr>
              <a:spLocks/>
            </p:cNvSpPr>
            <p:nvPr/>
          </p:nvSpPr>
          <p:spPr bwMode="auto">
            <a:xfrm>
              <a:off x="3340100" y="2822575"/>
              <a:ext cx="493713" cy="225425"/>
            </a:xfrm>
            <a:custGeom>
              <a:avLst/>
              <a:gdLst>
                <a:gd name="T0" fmla="*/ 493713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Arc 51"/>
            <p:cNvSpPr>
              <a:spLocks/>
            </p:cNvSpPr>
            <p:nvPr/>
          </p:nvSpPr>
          <p:spPr bwMode="auto">
            <a:xfrm>
              <a:off x="3316288" y="2630488"/>
              <a:ext cx="122237" cy="234950"/>
            </a:xfrm>
            <a:custGeom>
              <a:avLst/>
              <a:gdLst>
                <a:gd name="T0" fmla="*/ 0 w 21600"/>
                <a:gd name="T1" fmla="*/ 0 h 21600"/>
                <a:gd name="T2" fmla="*/ 122237 w 21600"/>
                <a:gd name="T3" fmla="*/ 234950 h 21600"/>
                <a:gd name="T4" fmla="*/ 0 w 21600"/>
                <a:gd name="T5" fmla="*/ 23495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Arc 52"/>
            <p:cNvSpPr>
              <a:spLocks/>
            </p:cNvSpPr>
            <p:nvPr/>
          </p:nvSpPr>
          <p:spPr bwMode="auto">
            <a:xfrm>
              <a:off x="3327400" y="2822575"/>
              <a:ext cx="111125" cy="225425"/>
            </a:xfrm>
            <a:custGeom>
              <a:avLst/>
              <a:gdLst>
                <a:gd name="T0" fmla="*/ 111125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Arc 53"/>
            <p:cNvSpPr>
              <a:spLocks/>
            </p:cNvSpPr>
            <p:nvPr/>
          </p:nvSpPr>
          <p:spPr bwMode="auto">
            <a:xfrm>
              <a:off x="3190875" y="2640013"/>
              <a:ext cx="125413" cy="236537"/>
            </a:xfrm>
            <a:custGeom>
              <a:avLst/>
              <a:gdLst>
                <a:gd name="T0" fmla="*/ 0 w 21600"/>
                <a:gd name="T1" fmla="*/ 0 h 21600"/>
                <a:gd name="T2" fmla="*/ 125413 w 21600"/>
                <a:gd name="T3" fmla="*/ 236537 h 21600"/>
                <a:gd name="T4" fmla="*/ 0 w 21600"/>
                <a:gd name="T5" fmla="*/ 23653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Arc 54"/>
            <p:cNvSpPr>
              <a:spLocks/>
            </p:cNvSpPr>
            <p:nvPr/>
          </p:nvSpPr>
          <p:spPr bwMode="auto">
            <a:xfrm>
              <a:off x="3203575" y="2822575"/>
              <a:ext cx="112713" cy="225425"/>
            </a:xfrm>
            <a:custGeom>
              <a:avLst/>
              <a:gdLst>
                <a:gd name="T0" fmla="*/ 112713 w 21600"/>
                <a:gd name="T1" fmla="*/ 0 h 21600"/>
                <a:gd name="T2" fmla="*/ 0 w 21600"/>
                <a:gd name="T3" fmla="*/ 22542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Line 55"/>
            <p:cNvSpPr>
              <a:spLocks noChangeShapeType="1"/>
            </p:cNvSpPr>
            <p:nvPr/>
          </p:nvSpPr>
          <p:spPr bwMode="auto">
            <a:xfrm flipH="1">
              <a:off x="2894013" y="2719388"/>
              <a:ext cx="5318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Line 56"/>
            <p:cNvSpPr>
              <a:spLocks noChangeShapeType="1"/>
            </p:cNvSpPr>
            <p:nvPr/>
          </p:nvSpPr>
          <p:spPr bwMode="auto">
            <a:xfrm flipH="1">
              <a:off x="1631950" y="2967038"/>
              <a:ext cx="17938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2" name="Line 57"/>
            <p:cNvSpPr>
              <a:spLocks noChangeShapeType="1"/>
            </p:cNvSpPr>
            <p:nvPr/>
          </p:nvSpPr>
          <p:spPr bwMode="auto">
            <a:xfrm>
              <a:off x="3859213" y="2833688"/>
              <a:ext cx="2841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Line 58"/>
            <p:cNvSpPr>
              <a:spLocks noChangeShapeType="1"/>
            </p:cNvSpPr>
            <p:nvPr/>
          </p:nvSpPr>
          <p:spPr bwMode="auto">
            <a:xfrm>
              <a:off x="1631950" y="2030413"/>
              <a:ext cx="0" cy="936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4" name="Line 59"/>
            <p:cNvSpPr>
              <a:spLocks noChangeShapeType="1"/>
            </p:cNvSpPr>
            <p:nvPr/>
          </p:nvSpPr>
          <p:spPr bwMode="auto">
            <a:xfrm>
              <a:off x="2894013" y="2246313"/>
              <a:ext cx="0" cy="473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85" name="Rectangle 60"/>
            <p:cNvSpPr>
              <a:spLocks noChangeArrowheads="1"/>
            </p:cNvSpPr>
            <p:nvPr/>
          </p:nvSpPr>
          <p:spPr bwMode="auto">
            <a:xfrm flipH="1">
              <a:off x="4143375" y="2605088"/>
              <a:ext cx="360363" cy="433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4143375" y="2663825"/>
              <a:ext cx="3209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/>
                <a:t>V</a:t>
              </a:r>
            </a:p>
          </p:txBody>
        </p:sp>
        <p:sp>
          <p:nvSpPr>
            <p:cNvPr id="87" name="Text Box 62"/>
            <p:cNvSpPr txBox="1">
              <a:spLocks noChangeArrowheads="1"/>
            </p:cNvSpPr>
            <p:nvPr/>
          </p:nvSpPr>
          <p:spPr bwMode="auto">
            <a:xfrm>
              <a:off x="4772025" y="2473325"/>
              <a:ext cx="3551870" cy="9233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 b="1" i="1">
                  <a:solidFill>
                    <a:schemeClr val="tx2"/>
                  </a:solidFill>
                </a:rPr>
                <a:t>Before the shift, if the leftmost two</a:t>
              </a:r>
            </a:p>
            <a:p>
              <a:r>
                <a:rPr lang="en-US" altLang="ko-KR" sz="1800" b="1" i="1">
                  <a:solidFill>
                    <a:schemeClr val="tx2"/>
                  </a:solidFill>
                </a:rPr>
                <a:t>bits differ, the shift will result in an</a:t>
              </a:r>
            </a:p>
            <a:p>
              <a:r>
                <a:rPr lang="en-US" altLang="ko-KR" sz="1800" b="1" i="1">
                  <a:solidFill>
                    <a:schemeClr val="tx2"/>
                  </a:solidFill>
                </a:rPr>
                <a:t>overflow</a:t>
              </a:r>
            </a:p>
          </p:txBody>
        </p:sp>
        <p:sp>
          <p:nvSpPr>
            <p:cNvPr id="88" name="Rectangle 63"/>
            <p:cNvSpPr>
              <a:spLocks noChangeArrowheads="1"/>
            </p:cNvSpPr>
            <p:nvPr/>
          </p:nvSpPr>
          <p:spPr bwMode="auto">
            <a:xfrm>
              <a:off x="476250" y="3829050"/>
              <a:ext cx="7989888" cy="1804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285750" indent="-28575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•"/>
              </a:pPr>
              <a:r>
                <a:rPr lang="en-US" altLang="ko-KR" sz="2000" b="1">
                  <a:solidFill>
                    <a:schemeClr val="tx1"/>
                  </a:solidFill>
                </a:rPr>
                <a:t>In a RTL, the following notation is used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 i="1">
                  <a:solidFill>
                    <a:schemeClr val="tx1"/>
                  </a:solidFill>
                </a:rPr>
                <a:t>ashl</a:t>
              </a:r>
              <a:r>
                <a:rPr lang="en-US" altLang="ko-KR" sz="1600" b="1">
                  <a:solidFill>
                    <a:schemeClr val="tx1"/>
                  </a:solidFill>
                </a:rPr>
                <a:t>  	for an arithmetic shift left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 i="1">
                  <a:solidFill>
                    <a:schemeClr val="tx1"/>
                  </a:solidFill>
                </a:rPr>
                <a:t>ashr</a:t>
              </a:r>
              <a:r>
                <a:rPr lang="en-US" altLang="ko-KR" sz="1600" b="1">
                  <a:solidFill>
                    <a:schemeClr val="tx1"/>
                  </a:solidFill>
                </a:rPr>
                <a:t>	for an arithmetic shift right	</a:t>
              </a:r>
            </a:p>
            <a:p>
              <a:pPr marL="685800" lvl="1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–"/>
              </a:pPr>
              <a:r>
                <a:rPr lang="en-US" altLang="ko-KR" sz="1600" b="1">
                  <a:solidFill>
                    <a:schemeClr val="tx1"/>
                  </a:solidFill>
                </a:rPr>
                <a:t>Examples: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r>
                <a:rPr lang="en-US" altLang="ko-KR" sz="1600" b="1">
                  <a:solidFill>
                    <a:schemeClr val="tx1"/>
                  </a:solidFill>
                </a:rPr>
                <a:t>R2 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 </a:t>
              </a:r>
              <a:r>
                <a:rPr lang="en-US" altLang="ko-KR" sz="1600" b="1" i="1">
                  <a:solidFill>
                    <a:schemeClr val="tx1"/>
                  </a:solidFill>
                  <a:sym typeface="Symbol" pitchFamily="18" charset="2"/>
                </a:rPr>
                <a:t>ashr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 R2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R3  </a:t>
              </a:r>
              <a:r>
                <a:rPr lang="en-US" altLang="ko-KR" sz="1600" b="1" i="1">
                  <a:solidFill>
                    <a:schemeClr val="tx1"/>
                  </a:solidFill>
                  <a:sym typeface="Symbol" pitchFamily="18" charset="2"/>
                </a:rPr>
                <a:t>ashl</a:t>
              </a:r>
              <a:r>
                <a:rPr lang="en-US" altLang="ko-KR" sz="1600" b="1">
                  <a:solidFill>
                    <a:schemeClr val="tx1"/>
                  </a:solidFill>
                  <a:sym typeface="Symbol" pitchFamily="18" charset="2"/>
                </a:rPr>
                <a:t> R3</a:t>
              </a:r>
            </a:p>
            <a:p>
              <a:pPr marL="1143000" lvl="2" indent="-228600" defTabSz="762000">
                <a:lnSpc>
                  <a:spcPct val="80000"/>
                </a:lnSpc>
                <a:spcBef>
                  <a:spcPct val="30000"/>
                </a:spcBef>
                <a:buSzPct val="100000"/>
                <a:buFontTx/>
                <a:buChar char="»"/>
              </a:pPr>
              <a:endParaRPr lang="en-US" altLang="ko-KR" sz="1600" b="1">
                <a:solidFill>
                  <a:schemeClr val="tx1"/>
                </a:solidFill>
                <a:sym typeface="Symbol" pitchFamily="18" charset="2"/>
              </a:endParaRPr>
            </a:p>
          </p:txBody>
        </p: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1962150" y="1846263"/>
              <a:ext cx="4411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b="1" dirty="0"/>
                <a:t>sign</a:t>
              </a:r>
            </a:p>
            <a:p>
              <a:pPr algn="ctr"/>
              <a:r>
                <a:rPr lang="en-US" altLang="ko-KR" sz="1200" b="1" dirty="0"/>
                <a:t>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7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Hardware Implementation of Shift </a:t>
            </a:r>
            <a:r>
              <a:rPr lang="en-US" sz="3200" dirty="0" err="1" smtClean="0"/>
              <a:t>Microoperation</a:t>
            </a:r>
            <a:endParaRPr lang="en-US" sz="3200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2133600" y="1143000"/>
            <a:ext cx="4495800" cy="5410200"/>
            <a:chOff x="1316038" y="1296988"/>
            <a:chExt cx="4284961" cy="5018916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3808413" y="2135188"/>
              <a:ext cx="950912" cy="601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3771900" y="21224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771900" y="2373313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3771900" y="252730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 flipH="1">
              <a:off x="3376613" y="226060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2201863" y="250190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 flipH="1">
              <a:off x="2787650" y="2687638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4775200" y="2381250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5241925" y="2252663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H0</a:t>
              </a: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4065588" y="2317750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3808413" y="3065463"/>
              <a:ext cx="950912" cy="6032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1" name="Rectangle 15"/>
            <p:cNvSpPr>
              <a:spLocks noChangeArrowheads="1"/>
            </p:cNvSpPr>
            <p:nvPr/>
          </p:nvSpPr>
          <p:spPr bwMode="auto">
            <a:xfrm>
              <a:off x="3773488" y="3051175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92" name="Rectangle 16"/>
            <p:cNvSpPr>
              <a:spLocks noChangeArrowheads="1"/>
            </p:cNvSpPr>
            <p:nvPr/>
          </p:nvSpPr>
          <p:spPr bwMode="auto">
            <a:xfrm>
              <a:off x="3773488" y="3305175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93" name="Rectangle 17"/>
            <p:cNvSpPr>
              <a:spLocks noChangeArrowheads="1"/>
            </p:cNvSpPr>
            <p:nvPr/>
          </p:nvSpPr>
          <p:spPr bwMode="auto">
            <a:xfrm>
              <a:off x="3773488" y="345598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94" name="Line 18"/>
            <p:cNvSpPr>
              <a:spLocks noChangeShapeType="1"/>
            </p:cNvSpPr>
            <p:nvPr/>
          </p:nvSpPr>
          <p:spPr bwMode="auto">
            <a:xfrm flipH="1">
              <a:off x="3376613" y="3192463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 flipH="1">
              <a:off x="3101975" y="3433763"/>
              <a:ext cx="7064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" name="Line 20"/>
            <p:cNvSpPr>
              <a:spLocks noChangeShapeType="1"/>
            </p:cNvSpPr>
            <p:nvPr/>
          </p:nvSpPr>
          <p:spPr bwMode="auto">
            <a:xfrm flipH="1">
              <a:off x="1820863" y="3619500"/>
              <a:ext cx="1987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Line 21"/>
            <p:cNvSpPr>
              <a:spLocks noChangeShapeType="1"/>
            </p:cNvSpPr>
            <p:nvPr/>
          </p:nvSpPr>
          <p:spPr bwMode="auto">
            <a:xfrm>
              <a:off x="4775200" y="3313113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Rectangle 22"/>
            <p:cNvSpPr>
              <a:spLocks noChangeArrowheads="1"/>
            </p:cNvSpPr>
            <p:nvPr/>
          </p:nvSpPr>
          <p:spPr bwMode="auto">
            <a:xfrm>
              <a:off x="5241925" y="3184525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H1</a:t>
              </a:r>
            </a:p>
          </p:txBody>
        </p:sp>
        <p:sp>
          <p:nvSpPr>
            <p:cNvPr id="99" name="Rectangle 23"/>
            <p:cNvSpPr>
              <a:spLocks noChangeArrowheads="1"/>
            </p:cNvSpPr>
            <p:nvPr/>
          </p:nvSpPr>
          <p:spPr bwMode="auto">
            <a:xfrm>
              <a:off x="4065588" y="3249613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3808413" y="3997325"/>
              <a:ext cx="950912" cy="604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1" name="Rectangle 25"/>
            <p:cNvSpPr>
              <a:spLocks noChangeArrowheads="1"/>
            </p:cNvSpPr>
            <p:nvPr/>
          </p:nvSpPr>
          <p:spPr bwMode="auto">
            <a:xfrm>
              <a:off x="3773488" y="3984625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3773488" y="4235450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103" name="Rectangle 27"/>
            <p:cNvSpPr>
              <a:spLocks noChangeArrowheads="1"/>
            </p:cNvSpPr>
            <p:nvPr/>
          </p:nvSpPr>
          <p:spPr bwMode="auto">
            <a:xfrm>
              <a:off x="3773488" y="4389438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 flipH="1">
              <a:off x="3376613" y="4124325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5" name="Line 29"/>
            <p:cNvSpPr>
              <a:spLocks noChangeShapeType="1"/>
            </p:cNvSpPr>
            <p:nvPr/>
          </p:nvSpPr>
          <p:spPr bwMode="auto">
            <a:xfrm flipH="1">
              <a:off x="2787650" y="4365625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 flipH="1">
              <a:off x="2201863" y="455295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7" name="Line 31"/>
            <p:cNvSpPr>
              <a:spLocks noChangeShapeType="1"/>
            </p:cNvSpPr>
            <p:nvPr/>
          </p:nvSpPr>
          <p:spPr bwMode="auto">
            <a:xfrm>
              <a:off x="4775200" y="4244975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8" name="Rectangle 32"/>
            <p:cNvSpPr>
              <a:spLocks noChangeArrowheads="1"/>
            </p:cNvSpPr>
            <p:nvPr/>
          </p:nvSpPr>
          <p:spPr bwMode="auto">
            <a:xfrm>
              <a:off x="5241925" y="4116388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H2</a:t>
              </a:r>
            </a:p>
          </p:txBody>
        </p:sp>
        <p:sp>
          <p:nvSpPr>
            <p:cNvPr id="109" name="Rectangle 33"/>
            <p:cNvSpPr>
              <a:spLocks noChangeArrowheads="1"/>
            </p:cNvSpPr>
            <p:nvPr/>
          </p:nvSpPr>
          <p:spPr bwMode="auto">
            <a:xfrm>
              <a:off x="4065588" y="4181475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10" name="Rectangle 34"/>
            <p:cNvSpPr>
              <a:spLocks noChangeArrowheads="1"/>
            </p:cNvSpPr>
            <p:nvPr/>
          </p:nvSpPr>
          <p:spPr bwMode="auto">
            <a:xfrm>
              <a:off x="3808413" y="4930775"/>
              <a:ext cx="950912" cy="601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Rectangle 35"/>
            <p:cNvSpPr>
              <a:spLocks noChangeArrowheads="1"/>
            </p:cNvSpPr>
            <p:nvPr/>
          </p:nvSpPr>
          <p:spPr bwMode="auto">
            <a:xfrm>
              <a:off x="3773488" y="4916488"/>
              <a:ext cx="25487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</a:t>
              </a:r>
            </a:p>
          </p:txBody>
        </p:sp>
        <p:sp>
          <p:nvSpPr>
            <p:cNvPr id="112" name="Rectangle 36"/>
            <p:cNvSpPr>
              <a:spLocks noChangeArrowheads="1"/>
            </p:cNvSpPr>
            <p:nvPr/>
          </p:nvSpPr>
          <p:spPr bwMode="auto">
            <a:xfrm>
              <a:off x="3773488" y="5167313"/>
              <a:ext cx="261291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</a:t>
              </a:r>
            </a:p>
            <a:p>
              <a:pPr defTabSz="762000" latinLnBrk="1"/>
              <a:endParaRPr lang="en-US" altLang="ko-KR" sz="1200" b="1"/>
            </a:p>
          </p:txBody>
        </p:sp>
        <p:sp>
          <p:nvSpPr>
            <p:cNvPr id="113" name="Rectangle 37"/>
            <p:cNvSpPr>
              <a:spLocks noChangeArrowheads="1"/>
            </p:cNvSpPr>
            <p:nvPr/>
          </p:nvSpPr>
          <p:spPr bwMode="auto">
            <a:xfrm>
              <a:off x="3773488" y="5319713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1</a:t>
              </a:r>
            </a:p>
          </p:txBody>
        </p:sp>
        <p:sp>
          <p:nvSpPr>
            <p:cNvPr id="114" name="Line 38"/>
            <p:cNvSpPr>
              <a:spLocks noChangeShapeType="1"/>
            </p:cNvSpPr>
            <p:nvPr/>
          </p:nvSpPr>
          <p:spPr bwMode="auto">
            <a:xfrm flipH="1">
              <a:off x="3376613" y="5056188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Line 39"/>
            <p:cNvSpPr>
              <a:spLocks noChangeShapeType="1"/>
            </p:cNvSpPr>
            <p:nvPr/>
          </p:nvSpPr>
          <p:spPr bwMode="auto">
            <a:xfrm flipH="1">
              <a:off x="2493963" y="5308600"/>
              <a:ext cx="1314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 flipH="1">
              <a:off x="2201863" y="5494338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4775200" y="5175250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5241925" y="5046663"/>
              <a:ext cx="35907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H3</a:t>
              </a:r>
            </a:p>
          </p:txBody>
        </p:sp>
        <p:sp>
          <p:nvSpPr>
            <p:cNvPr id="119" name="Rectangle 43"/>
            <p:cNvSpPr>
              <a:spLocks noChangeArrowheads="1"/>
            </p:cNvSpPr>
            <p:nvPr/>
          </p:nvSpPr>
          <p:spPr bwMode="auto">
            <a:xfrm>
              <a:off x="4065588" y="5111750"/>
              <a:ext cx="50334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MUX</a:t>
              </a:r>
            </a:p>
          </p:txBody>
        </p:sp>
        <p:sp>
          <p:nvSpPr>
            <p:cNvPr id="120" name="Line 44"/>
            <p:cNvSpPr>
              <a:spLocks noChangeShapeType="1"/>
            </p:cNvSpPr>
            <p:nvPr/>
          </p:nvSpPr>
          <p:spPr bwMode="auto">
            <a:xfrm flipV="1">
              <a:off x="3382963" y="1684338"/>
              <a:ext cx="0" cy="3376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1" name="Line 45"/>
            <p:cNvSpPr>
              <a:spLocks noChangeShapeType="1"/>
            </p:cNvSpPr>
            <p:nvPr/>
          </p:nvSpPr>
          <p:spPr bwMode="auto">
            <a:xfrm flipV="1">
              <a:off x="3108325" y="2932113"/>
              <a:ext cx="0" cy="517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2" name="Line 47"/>
            <p:cNvSpPr>
              <a:spLocks noChangeShapeType="1"/>
            </p:cNvSpPr>
            <p:nvPr/>
          </p:nvSpPr>
          <p:spPr bwMode="auto">
            <a:xfrm flipV="1">
              <a:off x="2492375" y="3613150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Line 48"/>
            <p:cNvSpPr>
              <a:spLocks noChangeShapeType="1"/>
            </p:cNvSpPr>
            <p:nvPr/>
          </p:nvSpPr>
          <p:spPr bwMode="auto">
            <a:xfrm flipV="1">
              <a:off x="2206625" y="3986213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4" name="Line 49"/>
            <p:cNvSpPr>
              <a:spLocks noChangeShapeType="1"/>
            </p:cNvSpPr>
            <p:nvPr/>
          </p:nvSpPr>
          <p:spPr bwMode="auto">
            <a:xfrm flipH="1">
              <a:off x="1820863" y="2941638"/>
              <a:ext cx="1296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5" name="Line 50"/>
            <p:cNvSpPr>
              <a:spLocks noChangeShapeType="1"/>
            </p:cNvSpPr>
            <p:nvPr/>
          </p:nvSpPr>
          <p:spPr bwMode="auto">
            <a:xfrm flipH="1">
              <a:off x="1820863" y="3248025"/>
              <a:ext cx="1003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Line 51"/>
            <p:cNvSpPr>
              <a:spLocks noChangeShapeType="1"/>
            </p:cNvSpPr>
            <p:nvPr/>
          </p:nvSpPr>
          <p:spPr bwMode="auto">
            <a:xfrm flipH="1">
              <a:off x="1820863" y="3992563"/>
              <a:ext cx="404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V="1">
              <a:off x="2206625" y="1871663"/>
              <a:ext cx="0" cy="636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8" name="Line 53"/>
            <p:cNvSpPr>
              <a:spLocks noChangeShapeType="1"/>
            </p:cNvSpPr>
            <p:nvPr/>
          </p:nvSpPr>
          <p:spPr bwMode="auto">
            <a:xfrm>
              <a:off x="2206625" y="5500688"/>
              <a:ext cx="0" cy="219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9" name="Rectangle 54"/>
            <p:cNvSpPr>
              <a:spLocks noChangeArrowheads="1"/>
            </p:cNvSpPr>
            <p:nvPr/>
          </p:nvSpPr>
          <p:spPr bwMode="auto">
            <a:xfrm>
              <a:off x="2994025" y="1393825"/>
              <a:ext cx="5642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Select</a:t>
              </a:r>
            </a:p>
          </p:txBody>
        </p:sp>
        <p:sp>
          <p:nvSpPr>
            <p:cNvPr id="130" name="Rectangle 55"/>
            <p:cNvSpPr>
              <a:spLocks noChangeArrowheads="1"/>
            </p:cNvSpPr>
            <p:nvPr/>
          </p:nvSpPr>
          <p:spPr bwMode="auto">
            <a:xfrm>
              <a:off x="3532188" y="1296988"/>
              <a:ext cx="1667893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0 for shift right (down) </a:t>
              </a:r>
            </a:p>
            <a:p>
              <a:pPr defTabSz="762000"/>
              <a:r>
                <a:rPr lang="en-US" altLang="ko-KR" sz="1200" b="1"/>
                <a:t>1 for shift left (up)</a:t>
              </a:r>
            </a:p>
          </p:txBody>
        </p:sp>
        <p:sp>
          <p:nvSpPr>
            <p:cNvPr id="131" name="Rectangle 57"/>
            <p:cNvSpPr>
              <a:spLocks noChangeArrowheads="1"/>
            </p:cNvSpPr>
            <p:nvPr/>
          </p:nvSpPr>
          <p:spPr bwMode="auto">
            <a:xfrm>
              <a:off x="1644650" y="1411288"/>
              <a:ext cx="755016" cy="5329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Serial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 b="1"/>
                <a:t>input (I</a:t>
              </a:r>
              <a:r>
                <a:rPr lang="en-US" altLang="ko-KR" sz="1200" b="1" baseline="-25000"/>
                <a:t>R</a:t>
              </a:r>
              <a:r>
                <a:rPr lang="en-US" altLang="ko-KR" sz="1200" b="1"/>
                <a:t>)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 b="1"/>
            </a:p>
          </p:txBody>
        </p:sp>
        <p:sp>
          <p:nvSpPr>
            <p:cNvPr id="132" name="Rectangle 60"/>
            <p:cNvSpPr>
              <a:spLocks noChangeArrowheads="1"/>
            </p:cNvSpPr>
            <p:nvPr/>
          </p:nvSpPr>
          <p:spPr bwMode="auto">
            <a:xfrm>
              <a:off x="1316038" y="2813050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A0</a:t>
              </a:r>
            </a:p>
          </p:txBody>
        </p:sp>
        <p:sp>
          <p:nvSpPr>
            <p:cNvPr id="133" name="Rectangle 61"/>
            <p:cNvSpPr>
              <a:spLocks noChangeArrowheads="1"/>
            </p:cNvSpPr>
            <p:nvPr/>
          </p:nvSpPr>
          <p:spPr bwMode="auto">
            <a:xfrm>
              <a:off x="1316038" y="3119438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A1</a:t>
              </a:r>
            </a:p>
          </p:txBody>
        </p:sp>
        <p:sp>
          <p:nvSpPr>
            <p:cNvPr id="134" name="Rectangle 62"/>
            <p:cNvSpPr>
              <a:spLocks noChangeArrowheads="1"/>
            </p:cNvSpPr>
            <p:nvPr/>
          </p:nvSpPr>
          <p:spPr bwMode="auto">
            <a:xfrm>
              <a:off x="1316038" y="3502025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A2</a:t>
              </a:r>
            </a:p>
          </p:txBody>
        </p:sp>
        <p:sp>
          <p:nvSpPr>
            <p:cNvPr id="135" name="Rectangle 63"/>
            <p:cNvSpPr>
              <a:spLocks noChangeArrowheads="1"/>
            </p:cNvSpPr>
            <p:nvPr/>
          </p:nvSpPr>
          <p:spPr bwMode="auto">
            <a:xfrm>
              <a:off x="1316038" y="3863975"/>
              <a:ext cx="354265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A3</a:t>
              </a:r>
            </a:p>
          </p:txBody>
        </p:sp>
        <p:sp>
          <p:nvSpPr>
            <p:cNvPr id="136" name="Rectangle 64"/>
            <p:cNvSpPr>
              <a:spLocks noChangeArrowheads="1"/>
            </p:cNvSpPr>
            <p:nvPr/>
          </p:nvSpPr>
          <p:spPr bwMode="auto">
            <a:xfrm>
              <a:off x="1611313" y="5672138"/>
              <a:ext cx="775854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b="1"/>
                <a:t>Serial</a:t>
              </a:r>
            </a:p>
            <a:p>
              <a:pPr defTabSz="762000"/>
              <a:r>
                <a:rPr lang="en-US" altLang="ko-KR" sz="1200" b="1"/>
                <a:t>input (I</a:t>
              </a:r>
              <a:r>
                <a:rPr lang="en-US" altLang="ko-KR" sz="1200" b="1" baseline="-25000"/>
                <a:t>L</a:t>
              </a:r>
              <a:r>
                <a:rPr lang="en-US" altLang="ko-KR" sz="1200" b="1"/>
                <a:t>) </a:t>
              </a:r>
            </a:p>
            <a:p>
              <a:pPr defTabSz="762000" eaLnBrk="1"/>
              <a:endParaRPr lang="en-US" altLang="ko-KR" sz="1200" b="1"/>
            </a:p>
          </p:txBody>
        </p:sp>
        <p:sp>
          <p:nvSpPr>
            <p:cNvPr id="137" name="Line 68"/>
            <p:cNvSpPr>
              <a:spLocks noChangeShapeType="1"/>
            </p:cNvSpPr>
            <p:nvPr/>
          </p:nvSpPr>
          <p:spPr bwMode="auto">
            <a:xfrm flipV="1">
              <a:off x="2797175" y="2679700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Transfer and Micro-operations	               </a:t>
            </a:r>
            <a:fld id="{44198361-0847-4097-97B6-F757CEDA3EDF}" type="slidenum">
              <a:rPr lang="en-US" smtClean="0"/>
              <a:pPr/>
              <a:t>8</a:t>
            </a:fld>
            <a:r>
              <a:rPr lang="en-US" dirty="0" smtClean="0"/>
              <a:t>				          </a:t>
            </a:r>
            <a:r>
              <a:rPr lang="en-US" smtClean="0"/>
              <a:t>Lecture </a:t>
            </a:r>
            <a:r>
              <a:rPr lang="en-US" smtClean="0"/>
              <a:t>10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532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CSE 211, Computer Organization and Architecture		           </a:t>
            </a:r>
            <a:r>
              <a:rPr lang="en-US" dirty="0" err="1" smtClean="0"/>
              <a:t>Harjeet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r>
              <a:rPr lang="en-US" dirty="0" smtClean="0"/>
              <a:t>, CSE/IT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3810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Arithmetic Logic and Shift Unit</a:t>
            </a:r>
            <a:endParaRPr lang="en-US" sz="3200" dirty="0"/>
          </a:p>
        </p:txBody>
      </p:sp>
      <p:grpSp>
        <p:nvGrpSpPr>
          <p:cNvPr id="499" name="Group 498"/>
          <p:cNvGrpSpPr/>
          <p:nvPr/>
        </p:nvGrpSpPr>
        <p:grpSpPr>
          <a:xfrm>
            <a:off x="275358" y="1268413"/>
            <a:ext cx="4906242" cy="4975442"/>
            <a:chOff x="1530350" y="887413"/>
            <a:chExt cx="4288507" cy="2867073"/>
          </a:xfrm>
        </p:grpSpPr>
        <p:sp>
          <p:nvSpPr>
            <p:cNvPr id="424" name="Rectangle 9"/>
            <p:cNvSpPr>
              <a:spLocks noChangeArrowheads="1"/>
            </p:cNvSpPr>
            <p:nvPr/>
          </p:nvSpPr>
          <p:spPr bwMode="auto">
            <a:xfrm>
              <a:off x="2713038" y="1401763"/>
              <a:ext cx="927100" cy="7508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5" name="Rectangle 10"/>
            <p:cNvSpPr>
              <a:spLocks noChangeArrowheads="1"/>
            </p:cNvSpPr>
            <p:nvPr/>
          </p:nvSpPr>
          <p:spPr bwMode="auto">
            <a:xfrm>
              <a:off x="2703513" y="1506538"/>
              <a:ext cx="922337" cy="293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6" name="Rectangle 11"/>
            <p:cNvSpPr>
              <a:spLocks noChangeArrowheads="1"/>
            </p:cNvSpPr>
            <p:nvPr/>
          </p:nvSpPr>
          <p:spPr bwMode="auto">
            <a:xfrm>
              <a:off x="2667000" y="1600200"/>
              <a:ext cx="827934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Arithmetic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27" name="Rectangle 12"/>
            <p:cNvSpPr>
              <a:spLocks noChangeArrowheads="1"/>
            </p:cNvSpPr>
            <p:nvPr/>
          </p:nvSpPr>
          <p:spPr bwMode="auto">
            <a:xfrm>
              <a:off x="2784475" y="1789113"/>
              <a:ext cx="561795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Circuit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28" name="Rectangle 13"/>
            <p:cNvSpPr>
              <a:spLocks noChangeArrowheads="1"/>
            </p:cNvSpPr>
            <p:nvPr/>
          </p:nvSpPr>
          <p:spPr bwMode="auto">
            <a:xfrm>
              <a:off x="2713038" y="2695575"/>
              <a:ext cx="927100" cy="7524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9" name="Rectangle 14"/>
            <p:cNvSpPr>
              <a:spLocks noChangeArrowheads="1"/>
            </p:cNvSpPr>
            <p:nvPr/>
          </p:nvSpPr>
          <p:spPr bwMode="auto">
            <a:xfrm>
              <a:off x="2665413" y="2801938"/>
              <a:ext cx="882650" cy="293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0" name="Rectangle 15"/>
            <p:cNvSpPr>
              <a:spLocks noChangeArrowheads="1"/>
            </p:cNvSpPr>
            <p:nvPr/>
          </p:nvSpPr>
          <p:spPr bwMode="auto">
            <a:xfrm>
              <a:off x="2927350" y="2894013"/>
              <a:ext cx="474278" cy="1758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Logic</a:t>
              </a:r>
            </a:p>
          </p:txBody>
        </p:sp>
        <p:sp>
          <p:nvSpPr>
            <p:cNvPr id="431" name="Rectangle 16"/>
            <p:cNvSpPr>
              <a:spLocks noChangeArrowheads="1"/>
            </p:cNvSpPr>
            <p:nvPr/>
          </p:nvSpPr>
          <p:spPr bwMode="auto">
            <a:xfrm>
              <a:off x="2860675" y="3059113"/>
              <a:ext cx="561795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Circuit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32" name="Rectangle 20"/>
            <p:cNvSpPr>
              <a:spLocks noChangeArrowheads="1"/>
            </p:cNvSpPr>
            <p:nvPr/>
          </p:nvSpPr>
          <p:spPr bwMode="auto">
            <a:xfrm>
              <a:off x="3019425" y="1028700"/>
              <a:ext cx="21879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C</a:t>
              </a:r>
            </a:p>
          </p:txBody>
        </p:sp>
        <p:sp>
          <p:nvSpPr>
            <p:cNvPr id="433" name="Rectangle 21"/>
            <p:cNvSpPr>
              <a:spLocks noChangeArrowheads="1"/>
            </p:cNvSpPr>
            <p:nvPr/>
          </p:nvSpPr>
          <p:spPr bwMode="auto">
            <a:xfrm>
              <a:off x="3052763" y="2333625"/>
              <a:ext cx="21879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C</a:t>
              </a:r>
            </a:p>
          </p:txBody>
        </p:sp>
        <p:sp>
          <p:nvSpPr>
            <p:cNvPr id="434" name="Line 22"/>
            <p:cNvSpPr>
              <a:spLocks noChangeShapeType="1"/>
            </p:cNvSpPr>
            <p:nvPr/>
          </p:nvSpPr>
          <p:spPr bwMode="auto">
            <a:xfrm>
              <a:off x="2541588" y="1552575"/>
              <a:ext cx="158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5" name="Line 23"/>
            <p:cNvSpPr>
              <a:spLocks noChangeShapeType="1"/>
            </p:cNvSpPr>
            <p:nvPr/>
          </p:nvSpPr>
          <p:spPr bwMode="auto">
            <a:xfrm>
              <a:off x="2371725" y="17065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6" name="Line 24"/>
            <p:cNvSpPr>
              <a:spLocks noChangeShapeType="1"/>
            </p:cNvSpPr>
            <p:nvPr/>
          </p:nvSpPr>
          <p:spPr bwMode="auto">
            <a:xfrm>
              <a:off x="2030413" y="1858963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7" name="Line 25"/>
            <p:cNvSpPr>
              <a:spLocks noChangeShapeType="1"/>
            </p:cNvSpPr>
            <p:nvPr/>
          </p:nvSpPr>
          <p:spPr bwMode="auto">
            <a:xfrm>
              <a:off x="2200275" y="2011363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8" name="Line 26"/>
            <p:cNvSpPr>
              <a:spLocks noChangeShapeType="1"/>
            </p:cNvSpPr>
            <p:nvPr/>
          </p:nvSpPr>
          <p:spPr bwMode="auto">
            <a:xfrm>
              <a:off x="2541588" y="2849563"/>
              <a:ext cx="1587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9" name="Line 27"/>
            <p:cNvSpPr>
              <a:spLocks noChangeShapeType="1"/>
            </p:cNvSpPr>
            <p:nvPr/>
          </p:nvSpPr>
          <p:spPr bwMode="auto">
            <a:xfrm>
              <a:off x="2371725" y="30019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0" name="Line 28"/>
            <p:cNvSpPr>
              <a:spLocks noChangeShapeType="1"/>
            </p:cNvSpPr>
            <p:nvPr/>
          </p:nvSpPr>
          <p:spPr bwMode="auto">
            <a:xfrm>
              <a:off x="1858963" y="3154363"/>
              <a:ext cx="8413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1" name="Line 29"/>
            <p:cNvSpPr>
              <a:spLocks noChangeShapeType="1"/>
            </p:cNvSpPr>
            <p:nvPr/>
          </p:nvSpPr>
          <p:spPr bwMode="auto">
            <a:xfrm>
              <a:off x="1858963" y="3306763"/>
              <a:ext cx="8413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2" name="Line 30"/>
            <p:cNvSpPr>
              <a:spLocks noChangeShapeType="1"/>
            </p:cNvSpPr>
            <p:nvPr/>
          </p:nvSpPr>
          <p:spPr bwMode="auto">
            <a:xfrm>
              <a:off x="3651250" y="1781175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3" name="Line 31"/>
            <p:cNvSpPr>
              <a:spLocks noChangeShapeType="1"/>
            </p:cNvSpPr>
            <p:nvPr/>
          </p:nvSpPr>
          <p:spPr bwMode="auto">
            <a:xfrm>
              <a:off x="3651250" y="3076575"/>
              <a:ext cx="3492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4" name="Line 32"/>
            <p:cNvSpPr>
              <a:spLocks noChangeShapeType="1"/>
            </p:cNvSpPr>
            <p:nvPr/>
          </p:nvSpPr>
          <p:spPr bwMode="auto">
            <a:xfrm>
              <a:off x="3992563" y="1781175"/>
              <a:ext cx="0" cy="5238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5" name="Line 33"/>
            <p:cNvSpPr>
              <a:spLocks noChangeShapeType="1"/>
            </p:cNvSpPr>
            <p:nvPr/>
          </p:nvSpPr>
          <p:spPr bwMode="auto">
            <a:xfrm>
              <a:off x="3992563" y="2466975"/>
              <a:ext cx="0" cy="609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6" name="Line 34"/>
            <p:cNvSpPr>
              <a:spLocks noChangeShapeType="1"/>
            </p:cNvSpPr>
            <p:nvPr/>
          </p:nvSpPr>
          <p:spPr bwMode="auto">
            <a:xfrm>
              <a:off x="3992563" y="23145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7" name="Line 35"/>
            <p:cNvSpPr>
              <a:spLocks noChangeShapeType="1"/>
            </p:cNvSpPr>
            <p:nvPr/>
          </p:nvSpPr>
          <p:spPr bwMode="auto">
            <a:xfrm>
              <a:off x="3992563" y="24669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8" name="Line 36"/>
            <p:cNvSpPr>
              <a:spLocks noChangeShapeType="1"/>
            </p:cNvSpPr>
            <p:nvPr/>
          </p:nvSpPr>
          <p:spPr bwMode="auto">
            <a:xfrm>
              <a:off x="4162425" y="2619375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9" name="Line 37"/>
            <p:cNvSpPr>
              <a:spLocks noChangeShapeType="1"/>
            </p:cNvSpPr>
            <p:nvPr/>
          </p:nvSpPr>
          <p:spPr bwMode="auto">
            <a:xfrm>
              <a:off x="4333875" y="2771775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0" name="Line 38"/>
            <p:cNvSpPr>
              <a:spLocks noChangeShapeType="1"/>
            </p:cNvSpPr>
            <p:nvPr/>
          </p:nvSpPr>
          <p:spPr bwMode="auto">
            <a:xfrm>
              <a:off x="4162425" y="2163763"/>
              <a:ext cx="5000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1" name="Line 39"/>
            <p:cNvSpPr>
              <a:spLocks noChangeShapeType="1"/>
            </p:cNvSpPr>
            <p:nvPr/>
          </p:nvSpPr>
          <p:spPr bwMode="auto">
            <a:xfrm>
              <a:off x="4333875" y="2011363"/>
              <a:ext cx="3286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2" name="Rectangle 40"/>
            <p:cNvSpPr>
              <a:spLocks noChangeArrowheads="1"/>
            </p:cNvSpPr>
            <p:nvPr/>
          </p:nvSpPr>
          <p:spPr bwMode="auto">
            <a:xfrm>
              <a:off x="4675188" y="1933575"/>
              <a:ext cx="669925" cy="90328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3" name="Line 41"/>
            <p:cNvSpPr>
              <a:spLocks noChangeShapeType="1"/>
            </p:cNvSpPr>
            <p:nvPr/>
          </p:nvSpPr>
          <p:spPr bwMode="auto">
            <a:xfrm>
              <a:off x="5357813" y="2390775"/>
              <a:ext cx="2444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4" name="Rectangle 42"/>
            <p:cNvSpPr>
              <a:spLocks noChangeArrowheads="1"/>
            </p:cNvSpPr>
            <p:nvPr/>
          </p:nvSpPr>
          <p:spPr bwMode="auto">
            <a:xfrm>
              <a:off x="4816475" y="2236788"/>
              <a:ext cx="447099" cy="300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4 x 1</a:t>
              </a:r>
            </a:p>
            <a:p>
              <a:pPr defTabSz="762000" latinLnBrk="1"/>
              <a:endParaRPr lang="en-US" altLang="ko-KR" sz="1400" b="1"/>
            </a:p>
          </p:txBody>
        </p:sp>
        <p:sp>
          <p:nvSpPr>
            <p:cNvPr id="455" name="Rectangle 43"/>
            <p:cNvSpPr>
              <a:spLocks noChangeArrowheads="1"/>
            </p:cNvSpPr>
            <p:nvPr/>
          </p:nvSpPr>
          <p:spPr bwMode="auto">
            <a:xfrm>
              <a:off x="4811713" y="2390775"/>
              <a:ext cx="471561" cy="1758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/>
                <a:t>MUX</a:t>
              </a:r>
            </a:p>
          </p:txBody>
        </p:sp>
        <p:sp>
          <p:nvSpPr>
            <p:cNvPr id="456" name="Rectangle 44"/>
            <p:cNvSpPr>
              <a:spLocks noChangeArrowheads="1"/>
            </p:cNvSpPr>
            <p:nvPr/>
          </p:nvSpPr>
          <p:spPr bwMode="auto">
            <a:xfrm>
              <a:off x="4608513" y="1982788"/>
              <a:ext cx="453893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Select</a:t>
              </a:r>
            </a:p>
          </p:txBody>
        </p:sp>
        <p:sp>
          <p:nvSpPr>
            <p:cNvPr id="457" name="Rectangle 45"/>
            <p:cNvSpPr>
              <a:spLocks noChangeArrowheads="1"/>
            </p:cNvSpPr>
            <p:nvPr/>
          </p:nvSpPr>
          <p:spPr bwMode="auto">
            <a:xfrm>
              <a:off x="4619625" y="2247900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0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58" name="Rectangle 46"/>
            <p:cNvSpPr>
              <a:spLocks noChangeArrowheads="1"/>
            </p:cNvSpPr>
            <p:nvPr/>
          </p:nvSpPr>
          <p:spPr bwMode="auto">
            <a:xfrm>
              <a:off x="4619625" y="2386013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1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59" name="Rectangle 47"/>
            <p:cNvSpPr>
              <a:spLocks noChangeArrowheads="1"/>
            </p:cNvSpPr>
            <p:nvPr/>
          </p:nvSpPr>
          <p:spPr bwMode="auto">
            <a:xfrm>
              <a:off x="4619625" y="2524125"/>
              <a:ext cx="216076" cy="2468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2</a:t>
              </a:r>
            </a:p>
            <a:p>
              <a:pPr defTabSz="762000" latinLnBrk="1"/>
              <a:endParaRPr lang="en-US" altLang="ko-KR" sz="1100" b="1"/>
            </a:p>
          </p:txBody>
        </p:sp>
        <p:sp>
          <p:nvSpPr>
            <p:cNvPr id="460" name="Rectangle 48"/>
            <p:cNvSpPr>
              <a:spLocks noChangeArrowheads="1"/>
            </p:cNvSpPr>
            <p:nvPr/>
          </p:nvSpPr>
          <p:spPr bwMode="auto">
            <a:xfrm>
              <a:off x="4619625" y="2657475"/>
              <a:ext cx="216076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3</a:t>
              </a:r>
            </a:p>
          </p:txBody>
        </p:sp>
        <p:sp>
          <p:nvSpPr>
            <p:cNvPr id="461" name="Rectangle 49"/>
            <p:cNvSpPr>
              <a:spLocks noChangeArrowheads="1"/>
            </p:cNvSpPr>
            <p:nvPr/>
          </p:nvSpPr>
          <p:spPr bwMode="auto">
            <a:xfrm>
              <a:off x="5554663" y="2309813"/>
              <a:ext cx="209280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F</a:t>
              </a:r>
            </a:p>
          </p:txBody>
        </p:sp>
        <p:sp>
          <p:nvSpPr>
            <p:cNvPr id="462" name="Line 50"/>
            <p:cNvSpPr>
              <a:spLocks noChangeShapeType="1"/>
            </p:cNvSpPr>
            <p:nvPr/>
          </p:nvSpPr>
          <p:spPr bwMode="auto">
            <a:xfrm>
              <a:off x="2541588" y="1247775"/>
              <a:ext cx="0" cy="1589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3" name="Line 51"/>
            <p:cNvSpPr>
              <a:spLocks noChangeShapeType="1"/>
            </p:cNvSpPr>
            <p:nvPr/>
          </p:nvSpPr>
          <p:spPr bwMode="auto">
            <a:xfrm>
              <a:off x="2371725" y="1389063"/>
              <a:ext cx="0" cy="16017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4" name="Line 52"/>
            <p:cNvSpPr>
              <a:spLocks noChangeShapeType="1"/>
            </p:cNvSpPr>
            <p:nvPr/>
          </p:nvSpPr>
          <p:spPr bwMode="auto">
            <a:xfrm>
              <a:off x="2200275" y="2011363"/>
              <a:ext cx="0" cy="1284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5" name="Line 53"/>
            <p:cNvSpPr>
              <a:spLocks noChangeShapeType="1"/>
            </p:cNvSpPr>
            <p:nvPr/>
          </p:nvSpPr>
          <p:spPr bwMode="auto">
            <a:xfrm>
              <a:off x="2030413" y="1858963"/>
              <a:ext cx="0" cy="1282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6" name="Line 54"/>
            <p:cNvSpPr>
              <a:spLocks noChangeShapeType="1"/>
            </p:cNvSpPr>
            <p:nvPr/>
          </p:nvSpPr>
          <p:spPr bwMode="auto">
            <a:xfrm>
              <a:off x="1858963" y="1057275"/>
              <a:ext cx="22907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7" name="Line 55"/>
            <p:cNvSpPr>
              <a:spLocks noChangeShapeType="1"/>
            </p:cNvSpPr>
            <p:nvPr/>
          </p:nvSpPr>
          <p:spPr bwMode="auto">
            <a:xfrm>
              <a:off x="1858963" y="952500"/>
              <a:ext cx="2463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8" name="Line 56"/>
            <p:cNvSpPr>
              <a:spLocks noChangeShapeType="1"/>
            </p:cNvSpPr>
            <p:nvPr/>
          </p:nvSpPr>
          <p:spPr bwMode="auto">
            <a:xfrm>
              <a:off x="1871663" y="1247775"/>
              <a:ext cx="6699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9" name="Line 57"/>
            <p:cNvSpPr>
              <a:spLocks noChangeShapeType="1"/>
            </p:cNvSpPr>
            <p:nvPr/>
          </p:nvSpPr>
          <p:spPr bwMode="auto">
            <a:xfrm>
              <a:off x="1871663" y="1389063"/>
              <a:ext cx="5000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0" name="Line 58"/>
            <p:cNvSpPr>
              <a:spLocks noChangeShapeType="1"/>
            </p:cNvSpPr>
            <p:nvPr/>
          </p:nvSpPr>
          <p:spPr bwMode="auto">
            <a:xfrm flipV="1">
              <a:off x="4162425" y="1047750"/>
              <a:ext cx="0" cy="11128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1" name="Line 59"/>
            <p:cNvSpPr>
              <a:spLocks noChangeShapeType="1"/>
            </p:cNvSpPr>
            <p:nvPr/>
          </p:nvSpPr>
          <p:spPr bwMode="auto">
            <a:xfrm flipV="1">
              <a:off x="4333875" y="942975"/>
              <a:ext cx="0" cy="1066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2" name="Line 60"/>
            <p:cNvSpPr>
              <a:spLocks noChangeShapeType="1"/>
            </p:cNvSpPr>
            <p:nvPr/>
          </p:nvSpPr>
          <p:spPr bwMode="auto">
            <a:xfrm>
              <a:off x="2030413" y="3535363"/>
              <a:ext cx="21193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3" name="Line 61"/>
            <p:cNvSpPr>
              <a:spLocks noChangeShapeType="1"/>
            </p:cNvSpPr>
            <p:nvPr/>
          </p:nvSpPr>
          <p:spPr bwMode="auto">
            <a:xfrm>
              <a:off x="2030413" y="3686175"/>
              <a:ext cx="2292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4" name="Line 62"/>
            <p:cNvSpPr>
              <a:spLocks noChangeShapeType="1"/>
            </p:cNvSpPr>
            <p:nvPr/>
          </p:nvSpPr>
          <p:spPr bwMode="auto">
            <a:xfrm>
              <a:off x="4162425" y="2619375"/>
              <a:ext cx="0" cy="90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5" name="Line 63"/>
            <p:cNvSpPr>
              <a:spLocks noChangeShapeType="1"/>
            </p:cNvSpPr>
            <p:nvPr/>
          </p:nvSpPr>
          <p:spPr bwMode="auto">
            <a:xfrm>
              <a:off x="4333875" y="2771775"/>
              <a:ext cx="0" cy="903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6" name="Rectangle 64"/>
            <p:cNvSpPr>
              <a:spLocks noChangeArrowheads="1"/>
            </p:cNvSpPr>
            <p:nvPr/>
          </p:nvSpPr>
          <p:spPr bwMode="auto">
            <a:xfrm>
              <a:off x="1530350" y="88741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S3</a:t>
              </a:r>
            </a:p>
          </p:txBody>
        </p:sp>
        <p:sp>
          <p:nvSpPr>
            <p:cNvPr id="477" name="Rectangle 65"/>
            <p:cNvSpPr>
              <a:spLocks noChangeArrowheads="1"/>
            </p:cNvSpPr>
            <p:nvPr/>
          </p:nvSpPr>
          <p:spPr bwMode="auto">
            <a:xfrm>
              <a:off x="1543050" y="102076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S2</a:t>
              </a:r>
            </a:p>
          </p:txBody>
        </p:sp>
        <p:sp>
          <p:nvSpPr>
            <p:cNvPr id="478" name="Rectangle 66"/>
            <p:cNvSpPr>
              <a:spLocks noChangeArrowheads="1"/>
            </p:cNvSpPr>
            <p:nvPr/>
          </p:nvSpPr>
          <p:spPr bwMode="auto">
            <a:xfrm>
              <a:off x="1552575" y="1152525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S1</a:t>
              </a:r>
            </a:p>
          </p:txBody>
        </p:sp>
        <p:sp>
          <p:nvSpPr>
            <p:cNvPr id="479" name="Rectangle 67"/>
            <p:cNvSpPr>
              <a:spLocks noChangeArrowheads="1"/>
            </p:cNvSpPr>
            <p:nvPr/>
          </p:nvSpPr>
          <p:spPr bwMode="auto">
            <a:xfrm>
              <a:off x="1552575" y="1287463"/>
              <a:ext cx="27315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S0</a:t>
              </a:r>
            </a:p>
          </p:txBody>
        </p:sp>
        <p:sp>
          <p:nvSpPr>
            <p:cNvPr id="480" name="Rectangle 68"/>
            <p:cNvSpPr>
              <a:spLocks noChangeArrowheads="1"/>
            </p:cNvSpPr>
            <p:nvPr/>
          </p:nvSpPr>
          <p:spPr bwMode="auto">
            <a:xfrm>
              <a:off x="1603375" y="3022600"/>
              <a:ext cx="221512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B</a:t>
              </a:r>
            </a:p>
          </p:txBody>
        </p:sp>
        <p:sp>
          <p:nvSpPr>
            <p:cNvPr id="481" name="Rectangle 69"/>
            <p:cNvSpPr>
              <a:spLocks noChangeArrowheads="1"/>
            </p:cNvSpPr>
            <p:nvPr/>
          </p:nvSpPr>
          <p:spPr bwMode="auto">
            <a:xfrm>
              <a:off x="1603375" y="3170238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2" name="Rectangle 70"/>
            <p:cNvSpPr>
              <a:spLocks noChangeArrowheads="1"/>
            </p:cNvSpPr>
            <p:nvPr/>
          </p:nvSpPr>
          <p:spPr bwMode="auto">
            <a:xfrm>
              <a:off x="3135313" y="1069975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83" name="Rectangle 71"/>
            <p:cNvSpPr>
              <a:spLocks noChangeArrowheads="1"/>
            </p:cNvSpPr>
            <p:nvPr/>
          </p:nvSpPr>
          <p:spPr bwMode="auto">
            <a:xfrm>
              <a:off x="1603375" y="3403600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4" name="Rectangle 72"/>
            <p:cNvSpPr>
              <a:spLocks noChangeArrowheads="1"/>
            </p:cNvSpPr>
            <p:nvPr/>
          </p:nvSpPr>
          <p:spPr bwMode="auto">
            <a:xfrm>
              <a:off x="3584575" y="1570038"/>
              <a:ext cx="22966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D</a:t>
              </a:r>
            </a:p>
          </p:txBody>
        </p:sp>
        <p:sp>
          <p:nvSpPr>
            <p:cNvPr id="485" name="Rectangle 73"/>
            <p:cNvSpPr>
              <a:spLocks noChangeArrowheads="1"/>
            </p:cNvSpPr>
            <p:nvPr/>
          </p:nvSpPr>
          <p:spPr bwMode="auto">
            <a:xfrm>
              <a:off x="1603375" y="3552825"/>
              <a:ext cx="22694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A</a:t>
              </a:r>
            </a:p>
          </p:txBody>
        </p:sp>
        <p:sp>
          <p:nvSpPr>
            <p:cNvPr id="486" name="Rectangle 74"/>
            <p:cNvSpPr>
              <a:spLocks noChangeArrowheads="1"/>
            </p:cNvSpPr>
            <p:nvPr/>
          </p:nvSpPr>
          <p:spPr bwMode="auto">
            <a:xfrm>
              <a:off x="3602038" y="2854325"/>
              <a:ext cx="213358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E</a:t>
              </a:r>
            </a:p>
          </p:txBody>
        </p:sp>
        <p:sp>
          <p:nvSpPr>
            <p:cNvPr id="487" name="Rectangle 75"/>
            <p:cNvSpPr>
              <a:spLocks noChangeArrowheads="1"/>
            </p:cNvSpPr>
            <p:nvPr/>
          </p:nvSpPr>
          <p:spPr bwMode="auto">
            <a:xfrm>
              <a:off x="3698875" y="3335338"/>
              <a:ext cx="30848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shr</a:t>
              </a:r>
            </a:p>
          </p:txBody>
        </p:sp>
        <p:sp>
          <p:nvSpPr>
            <p:cNvPr id="488" name="Rectangle 76"/>
            <p:cNvSpPr>
              <a:spLocks noChangeArrowheads="1"/>
            </p:cNvSpPr>
            <p:nvPr/>
          </p:nvSpPr>
          <p:spPr bwMode="auto">
            <a:xfrm>
              <a:off x="3689350" y="3498850"/>
              <a:ext cx="296254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shl</a:t>
              </a:r>
            </a:p>
          </p:txBody>
        </p:sp>
        <p:sp>
          <p:nvSpPr>
            <p:cNvPr id="489" name="Rectangle 77"/>
            <p:cNvSpPr>
              <a:spLocks noChangeArrowheads="1"/>
            </p:cNvSpPr>
            <p:nvPr/>
          </p:nvSpPr>
          <p:spPr bwMode="auto">
            <a:xfrm>
              <a:off x="3148013" y="2370138"/>
              <a:ext cx="30576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i+1</a:t>
              </a:r>
            </a:p>
          </p:txBody>
        </p:sp>
        <p:sp>
          <p:nvSpPr>
            <p:cNvPr id="490" name="Rectangle 78"/>
            <p:cNvSpPr>
              <a:spLocks noChangeArrowheads="1"/>
            </p:cNvSpPr>
            <p:nvPr/>
          </p:nvSpPr>
          <p:spPr bwMode="auto">
            <a:xfrm>
              <a:off x="5634038" y="236220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1" name="Rectangle 79"/>
            <p:cNvSpPr>
              <a:spLocks noChangeArrowheads="1"/>
            </p:cNvSpPr>
            <p:nvPr/>
          </p:nvSpPr>
          <p:spPr bwMode="auto">
            <a:xfrm>
              <a:off x="1708150" y="3062288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2" name="Rectangle 80"/>
            <p:cNvSpPr>
              <a:spLocks noChangeArrowheads="1"/>
            </p:cNvSpPr>
            <p:nvPr/>
          </p:nvSpPr>
          <p:spPr bwMode="auto">
            <a:xfrm>
              <a:off x="1700213" y="3224213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3" name="Rectangle 81"/>
            <p:cNvSpPr>
              <a:spLocks noChangeArrowheads="1"/>
            </p:cNvSpPr>
            <p:nvPr/>
          </p:nvSpPr>
          <p:spPr bwMode="auto">
            <a:xfrm>
              <a:off x="1701800" y="3605213"/>
              <a:ext cx="305767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i+1</a:t>
              </a:r>
            </a:p>
          </p:txBody>
        </p:sp>
        <p:sp>
          <p:nvSpPr>
            <p:cNvPr id="494" name="Rectangle 82"/>
            <p:cNvSpPr>
              <a:spLocks noChangeArrowheads="1"/>
            </p:cNvSpPr>
            <p:nvPr/>
          </p:nvSpPr>
          <p:spPr bwMode="auto">
            <a:xfrm>
              <a:off x="1700213" y="3444875"/>
              <a:ext cx="282665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i-1</a:t>
              </a:r>
            </a:p>
          </p:txBody>
        </p:sp>
        <p:sp>
          <p:nvSpPr>
            <p:cNvPr id="495" name="Rectangle 83"/>
            <p:cNvSpPr>
              <a:spLocks noChangeArrowheads="1"/>
            </p:cNvSpPr>
            <p:nvPr/>
          </p:nvSpPr>
          <p:spPr bwMode="auto">
            <a:xfrm>
              <a:off x="3697288" y="161290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6" name="Rectangle 84"/>
            <p:cNvSpPr>
              <a:spLocks noChangeArrowheads="1"/>
            </p:cNvSpPr>
            <p:nvPr/>
          </p:nvSpPr>
          <p:spPr bwMode="auto">
            <a:xfrm>
              <a:off x="3717925" y="2901950"/>
              <a:ext cx="184819" cy="1492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100" b="1"/>
                <a:t>i</a:t>
              </a:r>
            </a:p>
          </p:txBody>
        </p:sp>
        <p:sp>
          <p:nvSpPr>
            <p:cNvPr id="497" name="Line 85"/>
            <p:cNvSpPr>
              <a:spLocks noChangeShapeType="1"/>
            </p:cNvSpPr>
            <p:nvPr/>
          </p:nvSpPr>
          <p:spPr bwMode="auto">
            <a:xfrm>
              <a:off x="3187700" y="1217613"/>
              <a:ext cx="0" cy="1682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8" name="Line 92"/>
            <p:cNvSpPr>
              <a:spLocks noChangeShapeType="1"/>
            </p:cNvSpPr>
            <p:nvPr/>
          </p:nvSpPr>
          <p:spPr bwMode="auto">
            <a:xfrm>
              <a:off x="3179763" y="2154238"/>
              <a:ext cx="0" cy="1714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</p:grpSp>
      <p:grpSp>
        <p:nvGrpSpPr>
          <p:cNvPr id="502" name="Group 501"/>
          <p:cNvGrpSpPr/>
          <p:nvPr/>
        </p:nvGrpSpPr>
        <p:grpSpPr>
          <a:xfrm>
            <a:off x="4728201" y="3962400"/>
            <a:ext cx="4187199" cy="2706688"/>
            <a:chOff x="4428272" y="3962400"/>
            <a:chExt cx="4228183" cy="2706688"/>
          </a:xfrm>
        </p:grpSpPr>
        <p:sp>
          <p:nvSpPr>
            <p:cNvPr id="500" name="Rectangle 86"/>
            <p:cNvSpPr>
              <a:spLocks noChangeArrowheads="1"/>
            </p:cNvSpPr>
            <p:nvPr/>
          </p:nvSpPr>
          <p:spPr bwMode="auto">
            <a:xfrm>
              <a:off x="4428272" y="3976688"/>
              <a:ext cx="4162424" cy="2692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S3    S2    S1	  S0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Cin</a:t>
              </a:r>
              <a:r>
                <a:rPr lang="en-US" altLang="ko-KR" sz="1200" dirty="0">
                  <a:solidFill>
                    <a:schemeClr val="tx1"/>
                  </a:solidFill>
                </a:rPr>
                <a:t>	Operation	  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0        0     0	   0	0	F =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 smtClean="0">
                  <a:solidFill>
                    <a:schemeClr val="tx1"/>
                  </a:solidFill>
                </a:rPr>
                <a:t>0  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0     0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0	1	F = A + 1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0        0     0 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1</a:t>
              </a:r>
              <a:r>
                <a:rPr lang="en-US" altLang="ko-KR" sz="1200" dirty="0">
                  <a:solidFill>
                    <a:schemeClr val="tx1"/>
                  </a:solidFill>
                </a:rPr>
                <a:t>	0	F = A +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0	   1	1	F = A + B + 1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 	   0	0	F = A + B’ 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0	1	F = A + B’+ 1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1	0	F = A - 1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0     1	   1	1	F =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0	   0	X	F = A 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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0	   1	X	F = A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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1	   0	X	F = A </a:t>
              </a:r>
              <a:r>
                <a:rPr lang="en-US" altLang="ko-KR" sz="1200" dirty="0">
                  <a:solidFill>
                    <a:schemeClr val="tx1"/>
                  </a:solidFill>
                  <a:latin typeface="Symbol" pitchFamily="18" charset="2"/>
                </a:rPr>
                <a:t></a:t>
              </a:r>
              <a:r>
                <a:rPr lang="en-US" altLang="ko-KR" sz="1200" dirty="0">
                  <a:solidFill>
                    <a:schemeClr val="tx1"/>
                  </a:solidFill>
                </a:rPr>
                <a:t> B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0        1     1	   1	X	F = A’	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1        0     X	 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F =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shr</a:t>
              </a:r>
              <a:r>
                <a:rPr lang="en-US" altLang="ko-KR" sz="1200" dirty="0">
                  <a:solidFill>
                    <a:schemeClr val="tx1"/>
                  </a:solidFill>
                </a:rPr>
                <a:t> A	         </a:t>
              </a:r>
            </a:p>
            <a:p>
              <a:pPr marL="571500" lvl="1" defTabSz="762000">
                <a:lnSpc>
                  <a:spcPct val="80000"/>
                </a:lnSpc>
                <a:spcBef>
                  <a:spcPct val="10000"/>
                </a:spcBef>
              </a:pPr>
              <a:r>
                <a:rPr lang="en-US" altLang="ko-KR" sz="1200" dirty="0">
                  <a:solidFill>
                    <a:schemeClr val="tx1"/>
                  </a:solidFill>
                </a:rPr>
                <a:t>1        1     X	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	F = </a:t>
              </a:r>
              <a:r>
                <a:rPr lang="en-US" altLang="ko-KR" sz="1200" dirty="0" err="1">
                  <a:solidFill>
                    <a:schemeClr val="tx1"/>
                  </a:solidFill>
                </a:rPr>
                <a:t>shl</a:t>
              </a:r>
              <a:r>
                <a:rPr lang="en-US" altLang="ko-KR" sz="1200" dirty="0">
                  <a:solidFill>
                    <a:schemeClr val="tx1"/>
                  </a:solidFill>
                </a:rPr>
                <a:t> A	         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501" name="Rectangle 93"/>
            <p:cNvSpPr>
              <a:spLocks noChangeArrowheads="1"/>
            </p:cNvSpPr>
            <p:nvPr/>
          </p:nvSpPr>
          <p:spPr bwMode="auto">
            <a:xfrm>
              <a:off x="4813000" y="3962400"/>
              <a:ext cx="3843455" cy="25336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464</Words>
  <Application>Microsoft Office PowerPoint</Application>
  <PresentationFormat>On-screen Show (4:3)</PresentationFormat>
  <Paragraphs>200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LPU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Harjit Kaur</dc:creator>
  <cp:lastModifiedBy>Harjit Kaur</cp:lastModifiedBy>
  <cp:revision>20</cp:revision>
  <dcterms:created xsi:type="dcterms:W3CDTF">2009-01-18T09:25:11Z</dcterms:created>
  <dcterms:modified xsi:type="dcterms:W3CDTF">2009-01-18T09:58:47Z</dcterms:modified>
</cp:coreProperties>
</file>