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7" r:id="rId3"/>
    <p:sldId id="260" r:id="rId4"/>
    <p:sldId id="263" r:id="rId5"/>
    <p:sldId id="261" r:id="rId6"/>
    <p:sldId id="266" r:id="rId7"/>
    <p:sldId id="264" r:id="rId8"/>
    <p:sldId id="265" r:id="rId9"/>
    <p:sldId id="269" r:id="rId10"/>
    <p:sldId id="267" r:id="rId11"/>
    <p:sldId id="268"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AF0E4-9DF6-42BF-B873-851603AA92B2}"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1354F-3F20-493D-985A-DFCA6BEF9BFC}" type="slidenum">
              <a:rPr lang="en-US" smtClean="0"/>
              <a:t>‹#›</a:t>
            </a:fld>
            <a:endParaRPr lang="en-US"/>
          </a:p>
        </p:txBody>
      </p:sp>
    </p:spTree>
    <p:extLst>
      <p:ext uri="{BB962C8B-B14F-4D97-AF65-F5344CB8AC3E}">
        <p14:creationId xmlns:p14="http://schemas.microsoft.com/office/powerpoint/2010/main" val="362944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388620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buFont typeface="Times New Roman" panose="02020603050405020304" pitchFamily="18" charset="0"/>
              <a:buNone/>
            </a:pPr>
            <a:endParaRPr lang="en-US" altLang="en-US" sz="2400" smtClean="0">
              <a:solidFill>
                <a:srgbClr val="FFFFFF"/>
              </a:solidFill>
              <a:latin typeface="Times New Roman" panose="02020603050405020304" pitchFamily="18" charset="0"/>
            </a:endParaRPr>
          </a:p>
        </p:txBody>
      </p:sp>
      <p:sp>
        <p:nvSpPr>
          <p:cNvPr id="24579" name="Rectangle 2"/>
          <p:cNvSpPr>
            <a:spLocks noChangeArrowheads="1"/>
          </p:cNvSpPr>
          <p:nvPr/>
        </p:nvSpPr>
        <p:spPr bwMode="auto">
          <a:xfrm>
            <a:off x="3886200" y="862965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9080" tIns="0" rIns="1908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defTabSz="449263" eaLnBrk="0" fontAlgn="base" hangingPunct="0">
              <a:spcBef>
                <a:spcPct val="0"/>
              </a:spcBef>
              <a:spcAft>
                <a:spcPct val="0"/>
              </a:spcAft>
              <a:buClrTx/>
              <a:buFontTx/>
              <a:buNone/>
            </a:pPr>
            <a:r>
              <a:rPr lang="en-US" altLang="en-US" sz="1000" i="1" smtClean="0">
                <a:ea typeface="Noto Sans CJK SC Regular" pitchFamily="34" charset="-128"/>
              </a:rPr>
              <a:t>2</a:t>
            </a:r>
          </a:p>
        </p:txBody>
      </p:sp>
      <p:sp>
        <p:nvSpPr>
          <p:cNvPr id="24580" name="Rectangle 3"/>
          <p:cNvSpPr>
            <a:spLocks noChangeArrowheads="1"/>
          </p:cNvSpPr>
          <p:nvPr/>
        </p:nvSpPr>
        <p:spPr bwMode="auto">
          <a:xfrm>
            <a:off x="0" y="862965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buFont typeface="Times New Roman" panose="02020603050405020304" pitchFamily="18" charset="0"/>
              <a:buNone/>
            </a:pPr>
            <a:endParaRPr lang="en-US" altLang="en-US" sz="2400" smtClean="0">
              <a:solidFill>
                <a:srgbClr val="FFFFFF"/>
              </a:solidFill>
              <a:latin typeface="Times New Roman" panose="02020603050405020304" pitchFamily="18" charset="0"/>
            </a:endParaRPr>
          </a:p>
        </p:txBody>
      </p:sp>
      <p:sp>
        <p:nvSpPr>
          <p:cNvPr id="24581" name="Rectangle 4"/>
          <p:cNvSpPr>
            <a:spLocks noChangeArrowheads="1"/>
          </p:cNvSpPr>
          <p:nvPr/>
        </p:nvSpPr>
        <p:spPr bwMode="auto">
          <a:xfrm>
            <a:off x="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buFont typeface="Times New Roman" panose="02020603050405020304" pitchFamily="18" charset="0"/>
              <a:buNone/>
            </a:pPr>
            <a:endParaRPr lang="en-US" altLang="en-US" sz="2400" smtClean="0">
              <a:solidFill>
                <a:srgbClr val="FFFFFF"/>
              </a:solidFill>
              <a:latin typeface="Times New Roman" panose="02020603050405020304" pitchFamily="18" charset="0"/>
            </a:endParaRPr>
          </a:p>
        </p:txBody>
      </p:sp>
      <p:sp>
        <p:nvSpPr>
          <p:cNvPr id="24582" name="Rectangle 5"/>
          <p:cNvSpPr>
            <a:spLocks noGrp="1" noRot="1" noChangeAspect="1" noChangeArrowheads="1" noTextEdit="1"/>
          </p:cNvSpPr>
          <p:nvPr>
            <p:ph type="sldImg"/>
          </p:nvPr>
        </p:nvSpPr>
        <p:spPr>
          <a:xfrm>
            <a:off x="414338" y="687388"/>
            <a:ext cx="6030912" cy="3394075"/>
          </a:xfrm>
          <a:solidFill>
            <a:srgbClr val="FFFFFF"/>
          </a:solidFill>
          <a:ln/>
        </p:spPr>
      </p:sp>
      <p:sp>
        <p:nvSpPr>
          <p:cNvPr id="24583" name="Text Box 6"/>
          <p:cNvSpPr txBox="1">
            <a:spLocks noChangeArrowheads="1"/>
          </p:cNvSpPr>
          <p:nvPr/>
        </p:nvSpPr>
        <p:spPr bwMode="auto">
          <a:xfrm>
            <a:off x="914400" y="4314825"/>
            <a:ext cx="5029200"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buFont typeface="Times New Roman" panose="02020603050405020304" pitchFamily="18" charset="0"/>
              <a:buNone/>
            </a:pPr>
            <a:endParaRPr lang="en-US" altLang="en-US" sz="2400" smtClean="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309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Pulsed laser have total energy  = 50,000 J</a:t>
            </a:r>
          </a:p>
          <a:p>
            <a:r>
              <a:rPr lang="en-US" dirty="0" smtClean="0"/>
              <a:t>Continuous  wave laser  </a:t>
            </a:r>
          </a:p>
          <a:p>
            <a:endParaRPr lang="en-IN" dirty="0"/>
          </a:p>
        </p:txBody>
      </p:sp>
      <p:sp>
        <p:nvSpPr>
          <p:cNvPr id="4" name="Slide Number Placeholder 3"/>
          <p:cNvSpPr>
            <a:spLocks noGrp="1"/>
          </p:cNvSpPr>
          <p:nvPr>
            <p:ph type="sldNum" sz="quarter" idx="10"/>
          </p:nvPr>
        </p:nvSpPr>
        <p:spPr/>
        <p:txBody>
          <a:bodyPr/>
          <a:lstStyle/>
          <a:p>
            <a:fld id="{8CB1354F-3F20-493D-985A-DFCA6BEF9BFC}" type="slidenum">
              <a:rPr lang="en-US" smtClean="0"/>
              <a:t>5</a:t>
            </a:fld>
            <a:endParaRPr lang="en-US"/>
          </a:p>
        </p:txBody>
      </p:sp>
    </p:spTree>
    <p:extLst>
      <p:ext uri="{BB962C8B-B14F-4D97-AF65-F5344CB8AC3E}">
        <p14:creationId xmlns:p14="http://schemas.microsoft.com/office/powerpoint/2010/main" val="82266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sz="1200" dirty="0" smtClean="0"/>
              <a:t>Each portion of the electromagnetic spectrum has quantum energies appropriate for the excitation of certain types of physical processes. </a:t>
            </a:r>
          </a:p>
          <a:p>
            <a:pPr algn="just"/>
            <a:r>
              <a:rPr lang="en-US" altLang="en-US" sz="1200" dirty="0" smtClean="0"/>
              <a:t>The energy levels for all physical processes at the atomic and molecular levels are quantized, and if there are no available quantized energy levels with spacing, which match the quantum energy of the incident radiation, then the material will be transparent to that radiation, and it will pass through. </a:t>
            </a:r>
          </a:p>
          <a:p>
            <a:pPr algn="just"/>
            <a:r>
              <a:rPr lang="en-US" altLang="en-US" sz="1200" dirty="0" smtClean="0"/>
              <a:t>If electromagnetic energy is absorbed, but cannot eject electrons from the atoms of the material, then it is classified as non-ionizing radiation, and will typically just heat the material.</a:t>
            </a:r>
            <a:endParaRPr lang="en-IN" altLang="en-US" sz="1200" dirty="0" smtClean="0"/>
          </a:p>
          <a:p>
            <a:endParaRPr lang="en-IN" dirty="0"/>
          </a:p>
        </p:txBody>
      </p:sp>
      <p:sp>
        <p:nvSpPr>
          <p:cNvPr id="4" name="Slide Number Placeholder 3"/>
          <p:cNvSpPr>
            <a:spLocks noGrp="1"/>
          </p:cNvSpPr>
          <p:nvPr>
            <p:ph type="sldNum" sz="quarter" idx="10"/>
          </p:nvPr>
        </p:nvSpPr>
        <p:spPr/>
        <p:txBody>
          <a:bodyPr/>
          <a:lstStyle/>
          <a:p>
            <a:fld id="{8CB1354F-3F20-493D-985A-DFCA6BEF9BFC}" type="slidenum">
              <a:rPr lang="en-US" smtClean="0"/>
              <a:t>13</a:t>
            </a:fld>
            <a:endParaRPr lang="en-US"/>
          </a:p>
        </p:txBody>
      </p:sp>
    </p:spTree>
    <p:extLst>
      <p:ext uri="{BB962C8B-B14F-4D97-AF65-F5344CB8AC3E}">
        <p14:creationId xmlns:p14="http://schemas.microsoft.com/office/powerpoint/2010/main" val="168533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0BD27559-3682-4354-8605-C0E364561E7F}" type="datetime4">
              <a:rPr lang="en-US"/>
              <a:pPr>
                <a:defRPr/>
              </a:pPr>
              <a:t>September 3, 2020</a:t>
            </a:fld>
            <a:endParaRPr lang="en-US" dirty="0"/>
          </a:p>
        </p:txBody>
      </p:sp>
      <p:sp>
        <p:nvSpPr>
          <p:cNvPr id="10" name="Footer Placeholder 16"/>
          <p:cNvSpPr>
            <a:spLocks noGrp="1"/>
          </p:cNvSpPr>
          <p:nvPr>
            <p:ph type="ftr" sz="quarter" idx="11"/>
          </p:nvPr>
        </p:nvSpPr>
        <p:spPr>
          <a:xfrm>
            <a:off x="2781300" y="236539"/>
            <a:ext cx="7823200" cy="365125"/>
          </a:xfrm>
        </p:spPr>
        <p:txBody>
          <a:bodyPr/>
          <a:lstStyle>
            <a:lvl1pPr algn="r">
              <a:defRPr>
                <a:solidFill>
                  <a:schemeClr val="tx2"/>
                </a:solidFill>
              </a:defRPr>
            </a:lvl1pPr>
          </a:lstStyle>
          <a:p>
            <a:pPr>
              <a:defRPr/>
            </a:pPr>
            <a:endParaRPr lang="en-US">
              <a:solidFill>
                <a:srgbClr val="EBDDC3"/>
              </a:solidFill>
            </a:endParaRPr>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BC5A1562-FDB9-4A17-8225-9AAEBE6022BF}" type="slidenum">
              <a:rPr lang="en-US" altLang="en-US">
                <a:solidFill>
                  <a:srgbClr val="EBDDC3"/>
                </a:solidFill>
              </a:rPr>
              <a:pPr>
                <a:defRPr/>
              </a:pPr>
              <a:t>‹#›</a:t>
            </a:fld>
            <a:endParaRPr lang="en-US" altLang="en-US">
              <a:solidFill>
                <a:srgbClr val="EBDDC3"/>
              </a:solidFill>
            </a:endParaRPr>
          </a:p>
        </p:txBody>
      </p:sp>
    </p:spTree>
    <p:extLst>
      <p:ext uri="{BB962C8B-B14F-4D97-AF65-F5344CB8AC3E}">
        <p14:creationId xmlns:p14="http://schemas.microsoft.com/office/powerpoint/2010/main" val="318262411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816864" y="1600200"/>
            <a:ext cx="10871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662F0C5-70E4-4453-9C76-981E43205620}" type="datetime4">
              <a:rPr lang="en-US">
                <a:solidFill>
                  <a:srgbClr val="775F55"/>
                </a:solidFill>
              </a:rPr>
              <a:pPr>
                <a:defRPr/>
              </a:pPr>
              <a:t>September 3, 2020</a:t>
            </a:fld>
            <a:endParaRPr lang="en-US" dirty="0">
              <a:solidFill>
                <a:srgbClr val="775F55"/>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defRPr/>
            </a:pPr>
            <a:fld id="{FEF0B3A3-9626-4966-A320-138ACB4B6D71}" type="slidenum">
              <a:rPr lang="en-US" altLang="en-US"/>
              <a:pPr>
                <a:defRPr/>
              </a:pPr>
              <a:t>‹#›</a:t>
            </a:fld>
            <a:endParaRPr lang="en-US" altLang="en-US"/>
          </a:p>
        </p:txBody>
      </p:sp>
    </p:spTree>
    <p:extLst>
      <p:ext uri="{BB962C8B-B14F-4D97-AF65-F5344CB8AC3E}">
        <p14:creationId xmlns:p14="http://schemas.microsoft.com/office/powerpoint/2010/main" val="359391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80653DFD-D2B8-4417-A183-64846CC2D5F5}" type="datetime4">
              <a:rPr lang="en-US">
                <a:solidFill>
                  <a:srgbClr val="775F55"/>
                </a:solidFill>
              </a:rPr>
              <a:pPr>
                <a:defRPr/>
              </a:pPr>
              <a:t>September 3, 2020</a:t>
            </a:fld>
            <a:endParaRPr lang="en-US" dirty="0">
              <a:solidFill>
                <a:srgbClr val="775F55"/>
              </a:solidFill>
            </a:endParaRPr>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pPr>
              <a:defRPr/>
            </a:pPr>
            <a:fld id="{C3944E57-2797-4DDF-82B5-CF446678D8D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385386029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9292A64D-4DF1-4DDD-8E42-CE293A7C42F7}" type="datetime4">
              <a:rPr lang="en-US">
                <a:solidFill>
                  <a:srgbClr val="775F55"/>
                </a:solidFill>
              </a:rPr>
              <a:pPr>
                <a:defRPr/>
              </a:pPr>
              <a:t>September 3, 2020</a:t>
            </a:fld>
            <a:endParaRPr lang="en-US" dirty="0">
              <a:solidFill>
                <a:srgbClr val="775F55"/>
              </a:solidFill>
            </a:endParaRPr>
          </a:p>
        </p:txBody>
      </p:sp>
      <p:sp>
        <p:nvSpPr>
          <p:cNvPr id="6" name="Slide Number Placeholder 9"/>
          <p:cNvSpPr>
            <a:spLocks noGrp="1"/>
          </p:cNvSpPr>
          <p:nvPr>
            <p:ph type="sldNum" sz="quarter" idx="11"/>
          </p:nvPr>
        </p:nvSpPr>
        <p:spPr/>
        <p:txBody>
          <a:bodyPr/>
          <a:lstStyle>
            <a:lvl1pPr>
              <a:defRPr/>
            </a:lvl1pPr>
          </a:lstStyle>
          <a:p>
            <a:pPr>
              <a:defRPr/>
            </a:pPr>
            <a:fld id="{65B62259-B96E-45BB-83D5-E83C4D6660AF}"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287854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D0A82EF6-A30F-4054-998F-F64705445E27}" type="datetime4">
              <a:rPr lang="en-US">
                <a:solidFill>
                  <a:srgbClr val="775F55"/>
                </a:solidFill>
              </a:rPr>
              <a:pPr>
                <a:defRPr/>
              </a:pPr>
              <a:t>September 3, 2020</a:t>
            </a:fld>
            <a:endParaRPr lang="en-US" dirty="0">
              <a:solidFill>
                <a:srgbClr val="775F55"/>
              </a:solidFill>
            </a:endParaRPr>
          </a:p>
        </p:txBody>
      </p:sp>
      <p:sp>
        <p:nvSpPr>
          <p:cNvPr id="8" name="Slide Number Placeholder 11"/>
          <p:cNvSpPr>
            <a:spLocks noGrp="1"/>
          </p:cNvSpPr>
          <p:nvPr>
            <p:ph type="sldNum" sz="quarter" idx="11"/>
          </p:nvPr>
        </p:nvSpPr>
        <p:spPr/>
        <p:txBody>
          <a:bodyPr/>
          <a:lstStyle>
            <a:lvl1pPr>
              <a:defRPr/>
            </a:lvl1pPr>
          </a:lstStyle>
          <a:p>
            <a:pPr>
              <a:defRPr/>
            </a:pPr>
            <a:fld id="{9AB99FC5-55A9-4304-8C2B-9BBB49D6D3AC}"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2469963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46A83A0-A7C3-431A-B414-50B210D20D42}" type="datetime4">
              <a:rPr lang="en-US">
                <a:solidFill>
                  <a:srgbClr val="775F55"/>
                </a:solidFill>
              </a:rPr>
              <a:pPr>
                <a:defRPr/>
              </a:pPr>
              <a:t>September 3, 2020</a:t>
            </a:fld>
            <a:endParaRPr lang="en-US" dirty="0">
              <a:solidFill>
                <a:srgbClr val="775F55"/>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5" name="Slide Number Placeholder 22"/>
          <p:cNvSpPr>
            <a:spLocks noGrp="1"/>
          </p:cNvSpPr>
          <p:nvPr>
            <p:ph type="sldNum" sz="quarter" idx="12"/>
          </p:nvPr>
        </p:nvSpPr>
        <p:spPr/>
        <p:txBody>
          <a:bodyPr/>
          <a:lstStyle>
            <a:lvl1pPr>
              <a:defRPr/>
            </a:lvl1pPr>
          </a:lstStyle>
          <a:p>
            <a:pPr>
              <a:defRPr/>
            </a:pPr>
            <a:fld id="{D2AA603D-85A9-4019-A9A4-322EACF2ADED}" type="slidenum">
              <a:rPr lang="en-US" altLang="en-US"/>
              <a:pPr>
                <a:defRPr/>
              </a:pPr>
              <a:t>‹#›</a:t>
            </a:fld>
            <a:endParaRPr lang="en-US" altLang="en-US"/>
          </a:p>
        </p:txBody>
      </p:sp>
    </p:spTree>
    <p:extLst>
      <p:ext uri="{BB962C8B-B14F-4D97-AF65-F5344CB8AC3E}">
        <p14:creationId xmlns:p14="http://schemas.microsoft.com/office/powerpoint/2010/main" val="3337476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0337C72-7002-490A-A9E5-6C460DFF69E9}" type="datetime4">
              <a:rPr lang="en-US">
                <a:solidFill>
                  <a:srgbClr val="775F55"/>
                </a:solidFill>
              </a:rPr>
              <a:pPr>
                <a:defRPr/>
              </a:pPr>
              <a:t>September 3, 2020</a:t>
            </a:fld>
            <a:endParaRPr lang="en-US" dirty="0">
              <a:solidFill>
                <a:srgbClr val="775F55"/>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1C008D84-C152-47A9-84F0-148BECA054BF}" type="slidenum">
              <a:rPr lang="en-US" altLang="en-US">
                <a:solidFill>
                  <a:srgbClr val="775F55"/>
                </a:solidFill>
              </a:rPr>
              <a:pPr>
                <a:defRPr/>
              </a:pPr>
              <a:t>‹#›</a:t>
            </a:fld>
            <a:endParaRPr lang="en-US" altLang="en-US">
              <a:solidFill>
                <a:srgbClr val="775F55"/>
              </a:solidFill>
            </a:endParaRPr>
          </a:p>
        </p:txBody>
      </p:sp>
    </p:spTree>
    <p:extLst>
      <p:ext uri="{BB962C8B-B14F-4D97-AF65-F5344CB8AC3E}">
        <p14:creationId xmlns:p14="http://schemas.microsoft.com/office/powerpoint/2010/main" val="238452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F91DFC7-C509-4604-9134-19C8D8BCBE89}" type="datetime4">
              <a:rPr lang="en-US">
                <a:solidFill>
                  <a:srgbClr val="775F55"/>
                </a:solidFill>
              </a:rPr>
              <a:pPr>
                <a:defRPr/>
              </a:pPr>
              <a:t>September 3, 2020</a:t>
            </a:fld>
            <a:endParaRPr lang="en-US" dirty="0">
              <a:solidFill>
                <a:srgbClr val="775F55"/>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7" name="Slide Number Placeholder 22"/>
          <p:cNvSpPr>
            <a:spLocks noGrp="1"/>
          </p:cNvSpPr>
          <p:nvPr>
            <p:ph type="sldNum" sz="quarter" idx="12"/>
          </p:nvPr>
        </p:nvSpPr>
        <p:spPr/>
        <p:txBody>
          <a:bodyPr/>
          <a:lstStyle>
            <a:lvl1pPr>
              <a:defRPr/>
            </a:lvl1pPr>
          </a:lstStyle>
          <a:p>
            <a:pPr>
              <a:defRPr/>
            </a:pPr>
            <a:fld id="{143AF975-B5D2-4A59-A6E8-9070F386F5CF}" type="slidenum">
              <a:rPr lang="en-US" altLang="en-US"/>
              <a:pPr>
                <a:defRPr/>
              </a:pPr>
              <a:t>‹#›</a:t>
            </a:fld>
            <a:endParaRPr lang="en-US" altLang="en-US"/>
          </a:p>
        </p:txBody>
      </p:sp>
    </p:spTree>
    <p:extLst>
      <p:ext uri="{BB962C8B-B14F-4D97-AF65-F5344CB8AC3E}">
        <p14:creationId xmlns:p14="http://schemas.microsoft.com/office/powerpoint/2010/main" val="217587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a:defRPr/>
            </a:lvl1pPr>
          </a:lstStyle>
          <a:p>
            <a:pPr>
              <a:defRPr/>
            </a:pPr>
            <a:fld id="{08FF637E-105A-4E3C-8468-70AD6F3F8B11}" type="datetime4">
              <a:rPr lang="en-US">
                <a:solidFill>
                  <a:srgbClr val="775F55"/>
                </a:solidFill>
              </a:rPr>
              <a:pPr>
                <a:defRPr/>
              </a:pPr>
              <a:t>September 3, 2020</a:t>
            </a:fld>
            <a:endParaRPr lang="en-US" dirty="0">
              <a:solidFill>
                <a:srgbClr val="775F55"/>
              </a:solidFill>
            </a:endParaRPr>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pPr>
              <a:defRPr/>
            </a:pPr>
            <a:fld id="{E887E1FD-BB20-4603-8C1A-B8F896DE0DD0}" type="slidenum">
              <a:rPr lang="en-US" altLang="en-US"/>
              <a:pPr>
                <a:defRPr/>
              </a:pPr>
              <a:t>‹#›</a:t>
            </a:fld>
            <a:endParaRPr lang="en-US" altLang="en-US"/>
          </a:p>
        </p:txBody>
      </p:sp>
      <p:sp>
        <p:nvSpPr>
          <p:cNvPr id="11" name="Footer Placeholder 13"/>
          <p:cNvSpPr>
            <a:spLocks noGrp="1"/>
          </p:cNvSpPr>
          <p:nvPr>
            <p:ph type="ftr" sz="quarter" idx="12"/>
          </p:nvPr>
        </p:nvSpPr>
        <p:spPr>
          <a:xfrm>
            <a:off x="2133600" y="6248401"/>
            <a:ext cx="6096000" cy="365125"/>
          </a:xfrm>
        </p:spPr>
        <p:txBody>
          <a:bodyPr rtlCol="0"/>
          <a:lstStyle>
            <a:lvl1pPr>
              <a:defRPr/>
            </a:lvl1pPr>
          </a:lstStyle>
          <a:p>
            <a:pPr>
              <a:defRPr/>
            </a:pPr>
            <a:endParaRPr lang="en-US">
              <a:solidFill>
                <a:srgbClr val="775F55"/>
              </a:solidFill>
            </a:endParaRPr>
          </a:p>
        </p:txBody>
      </p:sp>
    </p:spTree>
    <p:extLst>
      <p:ext uri="{BB962C8B-B14F-4D97-AF65-F5344CB8AC3E}">
        <p14:creationId xmlns:p14="http://schemas.microsoft.com/office/powerpoint/2010/main" val="166775978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BA2E3AA-A350-447D-B309-1C36EE153A98}" type="datetime4">
              <a:rPr lang="en-US">
                <a:solidFill>
                  <a:srgbClr val="775F55"/>
                </a:solidFill>
              </a:rPr>
              <a:pPr>
                <a:defRPr/>
              </a:pPr>
              <a:t>September 3, 2020</a:t>
            </a:fld>
            <a:endParaRPr lang="en-US" dirty="0">
              <a:solidFill>
                <a:srgbClr val="775F55"/>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775F55"/>
              </a:solidFill>
            </a:endParaRPr>
          </a:p>
        </p:txBody>
      </p:sp>
      <p:sp>
        <p:nvSpPr>
          <p:cNvPr id="6" name="Slide Number Placeholder 22"/>
          <p:cNvSpPr>
            <a:spLocks noGrp="1"/>
          </p:cNvSpPr>
          <p:nvPr>
            <p:ph type="sldNum" sz="quarter" idx="12"/>
          </p:nvPr>
        </p:nvSpPr>
        <p:spPr/>
        <p:txBody>
          <a:bodyPr/>
          <a:lstStyle>
            <a:lvl1pPr>
              <a:defRPr/>
            </a:lvl1pPr>
          </a:lstStyle>
          <a:p>
            <a:pPr>
              <a:defRPr/>
            </a:pPr>
            <a:fld id="{71E8D9D4-0F42-4EFA-BFD5-7C9801A638D7}" type="slidenum">
              <a:rPr lang="en-US" altLang="en-US"/>
              <a:pPr>
                <a:defRPr/>
              </a:pPr>
              <a:t>‹#›</a:t>
            </a:fld>
            <a:endParaRPr lang="en-US" altLang="en-US"/>
          </a:p>
        </p:txBody>
      </p:sp>
    </p:spTree>
    <p:extLst>
      <p:ext uri="{BB962C8B-B14F-4D97-AF65-F5344CB8AC3E}">
        <p14:creationId xmlns:p14="http://schemas.microsoft.com/office/powerpoint/2010/main" val="112174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1"/>
            <a:ext cx="2946400" cy="365125"/>
          </a:xfrm>
        </p:spPr>
        <p:txBody>
          <a:bodyPr/>
          <a:lstStyle>
            <a:lvl1pPr>
              <a:defRPr/>
            </a:lvl1pPr>
          </a:lstStyle>
          <a:p>
            <a:pPr>
              <a:defRPr/>
            </a:pPr>
            <a:fld id="{DD147F39-E657-443F-B0ED-4BDDBF473B08}" type="datetime4">
              <a:rPr lang="en-US">
                <a:solidFill>
                  <a:srgbClr val="775F55"/>
                </a:solidFill>
              </a:rPr>
              <a:pPr>
                <a:defRPr/>
              </a:pPr>
              <a:t>September 3, 2020</a:t>
            </a:fld>
            <a:endParaRPr lang="en-US" dirty="0">
              <a:solidFill>
                <a:srgbClr val="775F55"/>
              </a:solidFill>
            </a:endParaRPr>
          </a:p>
        </p:txBody>
      </p:sp>
      <p:sp>
        <p:nvSpPr>
          <p:cNvPr id="8" name="Footer Placeholder 4"/>
          <p:cNvSpPr>
            <a:spLocks noGrp="1"/>
          </p:cNvSpPr>
          <p:nvPr>
            <p:ph type="ftr" sz="quarter" idx="11"/>
          </p:nvPr>
        </p:nvSpPr>
        <p:spPr>
          <a:xfrm>
            <a:off x="609601" y="6248401"/>
            <a:ext cx="7431617" cy="365125"/>
          </a:xfrm>
        </p:spPr>
        <p:txBody>
          <a:bodyPr/>
          <a:lstStyle>
            <a:lvl1pPr>
              <a:defRPr/>
            </a:lvl1pPr>
          </a:lstStyle>
          <a:p>
            <a:pPr>
              <a:defRPr/>
            </a:pPr>
            <a:endParaRPr lang="en-US">
              <a:solidFill>
                <a:srgbClr val="775F55"/>
              </a:solidFill>
            </a:endParaRPr>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pPr>
              <a:defRPr/>
            </a:pPr>
            <a:fld id="{54632877-496B-4C9C-91D9-6E5EDBCC57D9}" type="slidenum">
              <a:rPr lang="en-US" altLang="en-US"/>
              <a:pPr>
                <a:defRPr/>
              </a:pPr>
              <a:t>‹#›</a:t>
            </a:fld>
            <a:endParaRPr lang="en-US" altLang="en-US"/>
          </a:p>
        </p:txBody>
      </p:sp>
    </p:spTree>
    <p:extLst>
      <p:ext uri="{BB962C8B-B14F-4D97-AF65-F5344CB8AC3E}">
        <p14:creationId xmlns:p14="http://schemas.microsoft.com/office/powerpoint/2010/main" val="246246144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1"/>
            <a:ext cx="10358967"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val="403339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buClr>
                <a:srgbClr val="000000"/>
              </a:buClr>
              <a:buSzPct val="100000"/>
              <a:buFont typeface="Times New Roman" pitchFamily="16" charset="0"/>
              <a:buNone/>
              <a:defRPr kumimoji="0" sz="1400">
                <a:solidFill>
                  <a:schemeClr val="tx2"/>
                </a:solidFill>
                <a:latin typeface="Times New Roman" pitchFamily="16" charset="0"/>
              </a:defRPr>
            </a:lvl1pPr>
          </a:lstStyle>
          <a:p>
            <a:pPr defTabSz="449263" fontAlgn="base">
              <a:spcBef>
                <a:spcPct val="0"/>
              </a:spcBef>
              <a:spcAft>
                <a:spcPct val="0"/>
              </a:spcAft>
              <a:defRPr/>
            </a:pPr>
            <a:fld id="{4F335036-42D7-4440-BF83-563E938ABA95}" type="datetime4">
              <a:rPr lang="en-US" smtClean="0">
                <a:solidFill>
                  <a:srgbClr val="775F55"/>
                </a:solidFill>
              </a:rPr>
              <a:pPr defTabSz="449263" fontAlgn="base">
                <a:spcBef>
                  <a:spcPct val="0"/>
                </a:spcBef>
                <a:spcAft>
                  <a:spcPct val="0"/>
                </a:spcAft>
                <a:defRPr/>
              </a:pPr>
              <a:t>September 3, 2020</a:t>
            </a:fld>
            <a:endParaRPr lang="en-US" dirty="0">
              <a:solidFill>
                <a:srgbClr val="775F55"/>
              </a:solidFill>
            </a:endParaRPr>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buClr>
                <a:srgbClr val="000000"/>
              </a:buClr>
              <a:buSzPct val="100000"/>
              <a:buFont typeface="Times New Roman" pitchFamily="16" charset="0"/>
              <a:buNone/>
              <a:defRPr kumimoji="0" sz="1400">
                <a:solidFill>
                  <a:schemeClr val="tx2"/>
                </a:solidFill>
                <a:latin typeface="Times New Roman" pitchFamily="16" charset="0"/>
              </a:defRPr>
            </a:lvl1pPr>
          </a:lstStyle>
          <a:p>
            <a:pPr defTabSz="449263" fontAlgn="base">
              <a:spcBef>
                <a:spcPct val="0"/>
              </a:spcBef>
              <a:spcAft>
                <a:spcPct val="0"/>
              </a:spcAft>
              <a:defRPr/>
            </a:pPr>
            <a:endParaRPr lang="en-US">
              <a:solidFill>
                <a:srgbClr val="775F55"/>
              </a:solidFill>
            </a:endParaRPr>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defTabSz="449263" fontAlgn="base">
              <a:spcBef>
                <a:spcPct val="0"/>
              </a:spcBef>
              <a:spcAft>
                <a:spcPct val="0"/>
              </a:spcAft>
              <a:buClr>
                <a:srgbClr val="000000"/>
              </a:buClr>
              <a:buSzPct val="100000"/>
              <a:buFont typeface="Times New Roman" pitchFamily="16" charset="0"/>
              <a:buNone/>
              <a:defRPr/>
            </a:pPr>
            <a:endParaRPr lang="en-US" sz="2400">
              <a:solidFill>
                <a:prstClr val="white"/>
              </a:solidFill>
            </a:endParaRPr>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buClr>
                <a:srgbClr val="000000"/>
              </a:buClr>
              <a:buSzPct val="100000"/>
              <a:buFont typeface="Times New Roman" panose="02020603050405020304" pitchFamily="18" charset="0"/>
              <a:buNone/>
              <a:defRPr sz="1400" b="1">
                <a:solidFill>
                  <a:srgbClr val="FFFFFF"/>
                </a:solidFill>
              </a:defRPr>
            </a:lvl1pPr>
          </a:lstStyle>
          <a:p>
            <a:pPr defTabSz="449263" fontAlgn="base">
              <a:spcBef>
                <a:spcPct val="0"/>
              </a:spcBef>
              <a:spcAft>
                <a:spcPct val="0"/>
              </a:spcAft>
              <a:defRPr/>
            </a:pPr>
            <a:fld id="{F3465EC8-A310-4CB3-8A76-17752CA7A280}" type="slidenum">
              <a:rPr lang="en-US" altLang="en-US" smtClean="0">
                <a:latin typeface="Times New Roman" panose="02020603050405020304" pitchFamily="18" charset="0"/>
              </a:rPr>
              <a:pPr defTabSz="449263" fontAlgn="base">
                <a:spcBef>
                  <a:spcPct val="0"/>
                </a:spcBef>
                <a:spcAft>
                  <a:spcPct val="0"/>
                </a:spcAft>
                <a:defRPr/>
              </a:pPr>
              <a:t>‹#›</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72788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hyperphysics.phy-astr.gsu.edu/hbase/mod3.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hyperlink" Target="https://www.photonics.com/Article.aspx?AID=42279" TargetMode="External"/><Relationship Id="rId4" Type="http://schemas.openxmlformats.org/officeDocument/2006/relationships/hyperlink" Target="http://www.worldoflasers.com/laserhistory.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LASER</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smtClean="0">
                  <a:solidFill>
                    <a:schemeClr val="bg1"/>
                  </a:solidFill>
                </a:rPr>
                <a:t>Dr. </a:t>
              </a:r>
              <a:r>
                <a:rPr lang="en-US" b="1" dirty="0" smtClean="0">
                  <a:solidFill>
                    <a:schemeClr val="bg1"/>
                  </a:solidFill>
                </a:rPr>
                <a:t>Vishal Thakur</a:t>
              </a:r>
              <a:endParaRPr lang="en-US" b="1" dirty="0" smtClean="0">
                <a:solidFill>
                  <a:schemeClr val="bg1"/>
                </a:solidFill>
              </a:endParaRPr>
            </a:p>
            <a:p>
              <a:pPr algn="ctr"/>
              <a:r>
                <a:rPr lang="en-US" dirty="0" smtClean="0">
                  <a:solidFill>
                    <a:schemeClr val="bg1"/>
                  </a:solidFill>
                </a:rPr>
                <a:t>Department of Physics</a:t>
              </a:r>
            </a:p>
            <a:p>
              <a:pPr algn="ctr"/>
              <a:r>
                <a:rPr lang="en-US" dirty="0" smtClean="0">
                  <a:solidFill>
                    <a:schemeClr val="bg1"/>
                  </a:solidFill>
                </a:rPr>
                <a:t>Lovely </a:t>
              </a:r>
              <a:r>
                <a:rPr lang="en-US" dirty="0" smtClean="0">
                  <a:solidFill>
                    <a:schemeClr val="bg1"/>
                  </a:solidFill>
                </a:rPr>
                <a:t>Professional University</a:t>
              </a:r>
            </a:p>
            <a:p>
              <a:pPr algn="ctr"/>
              <a:r>
                <a:rPr lang="en-US" dirty="0" err="1" smtClean="0">
                  <a:solidFill>
                    <a:schemeClr val="bg1"/>
                  </a:solidFill>
                </a:rPr>
                <a:t>Phagwara</a:t>
              </a:r>
              <a:r>
                <a:rPr lang="en-US" dirty="0" smtClean="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endParaRPr lang="en-US" sz="3600" b="1" dirty="0">
              <a:solidFill>
                <a:schemeClr val="bg1"/>
              </a:solidFill>
            </a:endParaRPr>
          </a:p>
        </p:txBody>
      </p:sp>
      <p:sp>
        <p:nvSpPr>
          <p:cNvPr id="6" name="Rectangle 5"/>
          <p:cNvSpPr/>
          <p:nvPr/>
        </p:nvSpPr>
        <p:spPr>
          <a:xfrm>
            <a:off x="196553" y="-68366"/>
            <a:ext cx="3375283" cy="754694"/>
          </a:xfrm>
          <a:prstGeom prst="rect">
            <a:avLst/>
          </a:prstGeom>
        </p:spPr>
        <p:txBody>
          <a:bodyPr wrap="none">
            <a:spAutoFit/>
          </a:bodyPr>
          <a:lstStyle/>
          <a:p>
            <a:pPr algn="just">
              <a:lnSpc>
                <a:spcPct val="150000"/>
              </a:lnSpc>
            </a:pPr>
            <a:r>
              <a:rPr lang="en-US" sz="3200" b="1" dirty="0">
                <a:solidFill>
                  <a:schemeClr val="bg1"/>
                </a:solidFill>
              </a:rPr>
              <a:t>Absorption of light</a:t>
            </a:r>
          </a:p>
        </p:txBody>
      </p:sp>
      <p:grpSp>
        <p:nvGrpSpPr>
          <p:cNvPr id="48" name="Group 47"/>
          <p:cNvGrpSpPr/>
          <p:nvPr/>
        </p:nvGrpSpPr>
        <p:grpSpPr>
          <a:xfrm>
            <a:off x="1101556" y="1423321"/>
            <a:ext cx="4016535" cy="1987383"/>
            <a:chOff x="1101556" y="1209675"/>
            <a:chExt cx="4016535" cy="1987383"/>
          </a:xfrm>
        </p:grpSpPr>
        <p:grpSp>
          <p:nvGrpSpPr>
            <p:cNvPr id="47" name="Group 46"/>
            <p:cNvGrpSpPr/>
            <p:nvPr/>
          </p:nvGrpSpPr>
          <p:grpSpPr>
            <a:xfrm>
              <a:off x="1101556" y="1693968"/>
              <a:ext cx="4016535" cy="1503090"/>
              <a:chOff x="1101556" y="1693968"/>
              <a:chExt cx="4016535" cy="1503090"/>
            </a:xfrm>
          </p:grpSpPr>
          <p:cxnSp>
            <p:nvCxnSpPr>
              <p:cNvPr id="11" name="Straight Connector 10"/>
              <p:cNvCxnSpPr/>
              <p:nvPr/>
            </p:nvCxnSpPr>
            <p:spPr>
              <a:xfrm>
                <a:off x="1674975" y="2033899"/>
                <a:ext cx="293120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15975" y="3075061"/>
                <a:ext cx="293120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914114" y="2820113"/>
                <a:ext cx="299103" cy="243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a:grpSpLocks/>
              </p:cNvGrpSpPr>
              <p:nvPr/>
            </p:nvGrpSpPr>
            <p:grpSpPr bwMode="auto">
              <a:xfrm>
                <a:off x="1101556" y="2183326"/>
                <a:ext cx="782638" cy="487361"/>
                <a:chOff x="2561" y="1238"/>
                <a:chExt cx="493" cy="307"/>
              </a:xfrm>
            </p:grpSpPr>
            <p:grpSp>
              <p:nvGrpSpPr>
                <p:cNvPr id="18" name="Group 17"/>
                <p:cNvGrpSpPr>
                  <a:grpSpLocks/>
                </p:cNvGrpSpPr>
                <p:nvPr/>
              </p:nvGrpSpPr>
              <p:grpSpPr bwMode="auto">
                <a:xfrm>
                  <a:off x="2561" y="1238"/>
                  <a:ext cx="396" cy="306"/>
                  <a:chOff x="2561" y="1238"/>
                  <a:chExt cx="396" cy="306"/>
                </a:xfrm>
              </p:grpSpPr>
              <p:grpSp>
                <p:nvGrpSpPr>
                  <p:cNvPr id="20" name="Group 19"/>
                  <p:cNvGrpSpPr>
                    <a:grpSpLocks/>
                  </p:cNvGrpSpPr>
                  <p:nvPr/>
                </p:nvGrpSpPr>
                <p:grpSpPr bwMode="auto">
                  <a:xfrm>
                    <a:off x="2561" y="1238"/>
                    <a:ext cx="102" cy="112"/>
                    <a:chOff x="2561" y="1238"/>
                    <a:chExt cx="102" cy="112"/>
                  </a:xfrm>
                </p:grpSpPr>
                <p:sp>
                  <p:nvSpPr>
                    <p:cNvPr id="30" name="Line 17"/>
                    <p:cNvSpPr>
                      <a:spLocks noChangeShapeType="1"/>
                    </p:cNvSpPr>
                    <p:nvPr/>
                  </p:nvSpPr>
                  <p:spPr bwMode="auto">
                    <a:xfrm flipV="1">
                      <a:off x="2561" y="1238"/>
                      <a:ext cx="101" cy="49"/>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sp>
                  <p:nvSpPr>
                    <p:cNvPr id="31" name="Line 18"/>
                    <p:cNvSpPr>
                      <a:spLocks noChangeShapeType="1"/>
                    </p:cNvSpPr>
                    <p:nvPr/>
                  </p:nvSpPr>
                  <p:spPr bwMode="auto">
                    <a:xfrm flipH="1">
                      <a:off x="2658" y="1239"/>
                      <a:ext cx="5" cy="111"/>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grpSp>
              <p:grpSp>
                <p:nvGrpSpPr>
                  <p:cNvPr id="21" name="Group 20"/>
                  <p:cNvGrpSpPr>
                    <a:grpSpLocks/>
                  </p:cNvGrpSpPr>
                  <p:nvPr/>
                </p:nvGrpSpPr>
                <p:grpSpPr bwMode="auto">
                  <a:xfrm>
                    <a:off x="2659" y="1302"/>
                    <a:ext cx="101" cy="112"/>
                    <a:chOff x="2659" y="1302"/>
                    <a:chExt cx="101" cy="112"/>
                  </a:xfrm>
                </p:grpSpPr>
                <p:sp>
                  <p:nvSpPr>
                    <p:cNvPr id="28" name="Line 20"/>
                    <p:cNvSpPr>
                      <a:spLocks noChangeShapeType="1"/>
                    </p:cNvSpPr>
                    <p:nvPr/>
                  </p:nvSpPr>
                  <p:spPr bwMode="auto">
                    <a:xfrm flipV="1">
                      <a:off x="2659" y="1302"/>
                      <a:ext cx="101" cy="49"/>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sp>
                  <p:nvSpPr>
                    <p:cNvPr id="29" name="Line 21"/>
                    <p:cNvSpPr>
                      <a:spLocks noChangeShapeType="1"/>
                    </p:cNvSpPr>
                    <p:nvPr/>
                  </p:nvSpPr>
                  <p:spPr bwMode="auto">
                    <a:xfrm flipH="1">
                      <a:off x="2755" y="1303"/>
                      <a:ext cx="5" cy="111"/>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grpSp>
              <p:grpSp>
                <p:nvGrpSpPr>
                  <p:cNvPr id="22" name="Group 21"/>
                  <p:cNvGrpSpPr>
                    <a:grpSpLocks/>
                  </p:cNvGrpSpPr>
                  <p:nvPr/>
                </p:nvGrpSpPr>
                <p:grpSpPr bwMode="auto">
                  <a:xfrm>
                    <a:off x="2757" y="1367"/>
                    <a:ext cx="102" cy="112"/>
                    <a:chOff x="2757" y="1367"/>
                    <a:chExt cx="102" cy="112"/>
                  </a:xfrm>
                </p:grpSpPr>
                <p:sp>
                  <p:nvSpPr>
                    <p:cNvPr id="26" name="Line 23"/>
                    <p:cNvSpPr>
                      <a:spLocks noChangeShapeType="1"/>
                    </p:cNvSpPr>
                    <p:nvPr/>
                  </p:nvSpPr>
                  <p:spPr bwMode="auto">
                    <a:xfrm flipV="1">
                      <a:off x="2757" y="1367"/>
                      <a:ext cx="101" cy="49"/>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sp>
                  <p:nvSpPr>
                    <p:cNvPr id="27" name="Line 24"/>
                    <p:cNvSpPr>
                      <a:spLocks noChangeShapeType="1"/>
                    </p:cNvSpPr>
                    <p:nvPr/>
                  </p:nvSpPr>
                  <p:spPr bwMode="auto">
                    <a:xfrm flipH="1">
                      <a:off x="2854" y="1368"/>
                      <a:ext cx="5" cy="111"/>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grpSp>
              <p:grpSp>
                <p:nvGrpSpPr>
                  <p:cNvPr id="23" name="Group 22"/>
                  <p:cNvGrpSpPr>
                    <a:grpSpLocks/>
                  </p:cNvGrpSpPr>
                  <p:nvPr/>
                </p:nvGrpSpPr>
                <p:grpSpPr bwMode="auto">
                  <a:xfrm>
                    <a:off x="2855" y="1431"/>
                    <a:ext cx="102" cy="113"/>
                    <a:chOff x="2855" y="1431"/>
                    <a:chExt cx="102" cy="113"/>
                  </a:xfrm>
                </p:grpSpPr>
                <p:sp>
                  <p:nvSpPr>
                    <p:cNvPr id="24" name="Line 26"/>
                    <p:cNvSpPr>
                      <a:spLocks noChangeShapeType="1"/>
                    </p:cNvSpPr>
                    <p:nvPr/>
                  </p:nvSpPr>
                  <p:spPr bwMode="auto">
                    <a:xfrm flipV="1">
                      <a:off x="2855" y="1431"/>
                      <a:ext cx="101" cy="49"/>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sp>
                  <p:nvSpPr>
                    <p:cNvPr id="25" name="Line 27"/>
                    <p:cNvSpPr>
                      <a:spLocks noChangeShapeType="1"/>
                    </p:cNvSpPr>
                    <p:nvPr/>
                  </p:nvSpPr>
                  <p:spPr bwMode="auto">
                    <a:xfrm flipH="1">
                      <a:off x="2952" y="1433"/>
                      <a:ext cx="5" cy="111"/>
                    </a:xfrm>
                    <a:prstGeom prst="line">
                      <a:avLst/>
                    </a:prstGeom>
                    <a:noFill/>
                    <a:ln w="936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grpSp>
            </p:grpSp>
            <p:sp>
              <p:nvSpPr>
                <p:cNvPr id="19" name="Line 28"/>
                <p:cNvSpPr>
                  <a:spLocks noChangeShapeType="1"/>
                </p:cNvSpPr>
                <p:nvPr/>
              </p:nvSpPr>
              <p:spPr bwMode="auto">
                <a:xfrm flipV="1">
                  <a:off x="2953" y="1496"/>
                  <a:ext cx="101" cy="49"/>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endParaRPr lang="en-US"/>
                </a:p>
              </p:txBody>
            </p:sp>
          </p:grpSp>
          <mc:AlternateContent xmlns:mc="http://schemas.openxmlformats.org/markup-compatibility/2006" xmlns:a14="http://schemas.microsoft.com/office/drawing/2010/main">
            <mc:Choice Requires="a14">
              <p:sp>
                <p:nvSpPr>
                  <p:cNvPr id="32" name="TextBox 31"/>
                  <p:cNvSpPr txBox="1"/>
                  <p:nvPr/>
                </p:nvSpPr>
                <p:spPr>
                  <a:xfrm>
                    <a:off x="2143125" y="2310800"/>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143125" y="2310800"/>
                    <a:ext cx="489557" cy="36933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646615" y="2827726"/>
                    <a:ext cx="4714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646615" y="2827726"/>
                    <a:ext cx="47147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641294" y="1693968"/>
                    <a:ext cx="4767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4641294" y="1693968"/>
                    <a:ext cx="476797" cy="369332"/>
                  </a:xfrm>
                  <a:prstGeom prst="rect">
                    <a:avLst/>
                  </a:prstGeom>
                  <a:blipFill rotWithShape="0">
                    <a:blip r:embed="rId4"/>
                    <a:stretch>
                      <a:fillRect/>
                    </a:stretch>
                  </a:blipFill>
                </p:spPr>
                <p:txBody>
                  <a:bodyPr/>
                  <a:lstStyle/>
                  <a:p>
                    <a:r>
                      <a:rPr lang="en-US">
                        <a:noFill/>
                      </a:rPr>
                      <a:t> </a:t>
                    </a:r>
                  </a:p>
                </p:txBody>
              </p:sp>
            </mc:Fallback>
          </mc:AlternateContent>
        </p:grpSp>
        <p:sp>
          <p:nvSpPr>
            <p:cNvPr id="37" name="TextBox 36"/>
            <p:cNvSpPr txBox="1"/>
            <p:nvPr/>
          </p:nvSpPr>
          <p:spPr>
            <a:xfrm>
              <a:off x="2533650" y="1209675"/>
              <a:ext cx="803105" cy="369332"/>
            </a:xfrm>
            <a:prstGeom prst="rect">
              <a:avLst/>
            </a:prstGeom>
            <a:noFill/>
          </p:spPr>
          <p:txBody>
            <a:bodyPr wrap="none" rtlCol="0">
              <a:spAutoFit/>
            </a:bodyPr>
            <a:lstStyle/>
            <a:p>
              <a:r>
                <a:rPr lang="en-US" dirty="0" smtClean="0"/>
                <a:t>Before</a:t>
              </a:r>
              <a:endParaRPr lang="en-US" dirty="0"/>
            </a:p>
          </p:txBody>
        </p:sp>
      </p:grpSp>
      <p:grpSp>
        <p:nvGrpSpPr>
          <p:cNvPr id="46" name="Group 45"/>
          <p:cNvGrpSpPr/>
          <p:nvPr/>
        </p:nvGrpSpPr>
        <p:grpSpPr>
          <a:xfrm>
            <a:off x="6380860" y="1388896"/>
            <a:ext cx="3525169" cy="2023410"/>
            <a:chOff x="6380860" y="1141067"/>
            <a:chExt cx="3525169" cy="2023410"/>
          </a:xfrm>
        </p:grpSpPr>
        <p:cxnSp>
          <p:nvCxnSpPr>
            <p:cNvPr id="13" name="Straight Connector 12"/>
            <p:cNvCxnSpPr/>
            <p:nvPr/>
          </p:nvCxnSpPr>
          <p:spPr>
            <a:xfrm>
              <a:off x="6380860" y="1962684"/>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80860" y="3012392"/>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758155" y="1697764"/>
              <a:ext cx="299103" cy="2435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9434553" y="2795145"/>
                  <a:ext cx="4714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9434553" y="2795145"/>
                  <a:ext cx="47147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429232" y="1726528"/>
                  <a:ext cx="4767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429232" y="1726528"/>
                  <a:ext cx="476797" cy="369332"/>
                </a:xfrm>
                <a:prstGeom prst="rect">
                  <a:avLst/>
                </a:prstGeom>
                <a:blipFill rotWithShape="0">
                  <a:blip r:embed="rId6"/>
                  <a:stretch>
                    <a:fillRect/>
                  </a:stretch>
                </a:blipFill>
              </p:spPr>
              <p:txBody>
                <a:bodyPr/>
                <a:lstStyle/>
                <a:p>
                  <a:r>
                    <a:rPr lang="en-US">
                      <a:noFill/>
                    </a:rPr>
                    <a:t> </a:t>
                  </a:r>
                </a:p>
              </p:txBody>
            </p:sp>
          </mc:Fallback>
        </mc:AlternateContent>
        <p:sp>
          <p:nvSpPr>
            <p:cNvPr id="38" name="TextBox 37"/>
            <p:cNvSpPr txBox="1"/>
            <p:nvPr/>
          </p:nvSpPr>
          <p:spPr>
            <a:xfrm>
              <a:off x="7655705" y="1141067"/>
              <a:ext cx="658257" cy="369332"/>
            </a:xfrm>
            <a:prstGeom prst="rect">
              <a:avLst/>
            </a:prstGeom>
            <a:noFill/>
          </p:spPr>
          <p:txBody>
            <a:bodyPr wrap="none" rtlCol="0">
              <a:spAutoFit/>
            </a:bodyPr>
            <a:lstStyle/>
            <a:p>
              <a:r>
                <a:rPr lang="en-US" dirty="0" smtClean="0"/>
                <a:t>After</a:t>
              </a:r>
              <a:endParaRPr lang="en-US" dirty="0"/>
            </a:p>
          </p:txBody>
        </p:sp>
        <p:cxnSp>
          <p:nvCxnSpPr>
            <p:cNvPr id="40" name="Straight Arrow Connector 39"/>
            <p:cNvCxnSpPr/>
            <p:nvPr/>
          </p:nvCxnSpPr>
          <p:spPr>
            <a:xfrm flipV="1">
              <a:off x="7907706" y="2229083"/>
              <a:ext cx="0" cy="7787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1" name="TextBox 40"/>
              <p:cNvSpPr txBox="1"/>
              <p:nvPr/>
            </p:nvSpPr>
            <p:spPr>
              <a:xfrm>
                <a:off x="778906" y="3747987"/>
                <a:ext cx="5840969" cy="2272866"/>
              </a:xfrm>
              <a:prstGeom prst="rect">
                <a:avLst/>
              </a:prstGeom>
              <a:noFill/>
            </p:spPr>
            <p:txBody>
              <a:bodyPr wrap="square" rtlCol="0">
                <a:spAutoFit/>
              </a:bodyPr>
              <a:lstStyle/>
              <a:p>
                <a:pPr algn="just"/>
                <a:r>
                  <a:rPr lang="en-US" dirty="0" smtClean="0"/>
                  <a:t>An atom initially at lower energy state E1 can make a transition to higher energy state E2 by absorbing a quantum of radiation (Photon). If </a:t>
                </a:r>
                <a14:m>
                  <m:oMath xmlns:m="http://schemas.openxmlformats.org/officeDocument/2006/math">
                    <m:r>
                      <a:rPr lang="en-US" b="0" i="1" smtClean="0">
                        <a:latin typeface="Cambria Math" panose="02040503050406030204" pitchFamily="18" charset="0"/>
                      </a:rPr>
                      <m:t>𝜈</m:t>
                    </m:r>
                  </m:oMath>
                </a14:m>
                <a:r>
                  <a:rPr lang="en-US" dirty="0" smtClean="0"/>
                  <a:t> is the frequency of radiation absorbed, then </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num>
                        <m:den>
                          <m:r>
                            <a:rPr lang="en-US" b="0" i="1" smtClean="0">
                              <a:latin typeface="Cambria Math" panose="02040503050406030204" pitchFamily="18" charset="0"/>
                            </a:rPr>
                            <m:t>h</m:t>
                          </m:r>
                        </m:den>
                      </m:f>
                    </m:oMath>
                  </m:oMathPara>
                </a14:m>
                <a:endParaRPr lang="en-US" dirty="0" smtClean="0"/>
              </a:p>
              <a:p>
                <a:pPr algn="just"/>
                <a:endParaRPr lang="en-US" dirty="0" smtClean="0"/>
              </a:p>
              <a:p>
                <a:pPr algn="just"/>
                <a:r>
                  <a:rPr lang="en-US" dirty="0" smtClean="0"/>
                  <a:t>The process is known as absorption of radiation. </a:t>
                </a:r>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778906" y="3747987"/>
                <a:ext cx="5840969" cy="2272866"/>
              </a:xfrm>
              <a:prstGeom prst="rect">
                <a:avLst/>
              </a:prstGeom>
              <a:blipFill rotWithShape="0">
                <a:blip r:embed="rId7"/>
                <a:stretch>
                  <a:fillRect l="-939" t="-1609" r="-835" b="-3217"/>
                </a:stretch>
              </a:blipFill>
            </p:spPr>
            <p:txBody>
              <a:bodyPr/>
              <a:lstStyle/>
              <a:p>
                <a:r>
                  <a:rPr lang="en-US">
                    <a:noFill/>
                  </a:rPr>
                  <a:t> </a:t>
                </a:r>
              </a:p>
            </p:txBody>
          </p:sp>
        </mc:Fallback>
      </mc:AlternateContent>
      <p:sp>
        <p:nvSpPr>
          <p:cNvPr id="42" name="Text Box 2"/>
          <p:cNvSpPr txBox="1">
            <a:spLocks noChangeArrowheads="1"/>
          </p:cNvSpPr>
          <p:nvPr/>
        </p:nvSpPr>
        <p:spPr bwMode="auto">
          <a:xfrm>
            <a:off x="7267367" y="3774617"/>
            <a:ext cx="40894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pPr marL="0" marR="0" lvl="0" indent="0" algn="just" defTabSz="449263" rtl="0" eaLnBrk="0" fontAlgn="base" latinLnBrk="0" hangingPunct="0">
              <a:lnSpc>
                <a:spcPct val="100000"/>
              </a:lnSpc>
              <a:spcBef>
                <a:spcPct val="0"/>
              </a:spcBef>
              <a:spcAft>
                <a:spcPct val="0"/>
              </a:spcAft>
              <a:buClrTx/>
              <a:buSzPct val="100000"/>
              <a:buFontTx/>
              <a:buNone/>
              <a:tabLst/>
              <a:defRPr/>
            </a:pP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rPr>
              <a:t>Atom </a:t>
            </a:r>
            <a:r>
              <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rPr>
              <a:t>absorbs a quantum of radiation (a photon) and is excited from 1 to 2.</a:t>
            </a:r>
          </a:p>
        </p:txBody>
      </p:sp>
      <p:sp>
        <p:nvSpPr>
          <p:cNvPr id="43" name="Text Box 3"/>
          <p:cNvSpPr txBox="1">
            <a:spLocks noChangeArrowheads="1"/>
          </p:cNvSpPr>
          <p:nvPr/>
        </p:nvSpPr>
        <p:spPr bwMode="auto">
          <a:xfrm>
            <a:off x="8429450" y="4512563"/>
            <a:ext cx="199956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a:lstStyle>
          <a:p>
            <a:pPr marL="0" marR="0" lvl="0" indent="0" algn="l" defTabSz="449263" rtl="0" eaLnBrk="0" fontAlgn="base" latinLnBrk="0" hangingPunct="0">
              <a:lnSpc>
                <a:spcPct val="100000"/>
              </a:lnSpc>
              <a:spcBef>
                <a:spcPct val="0"/>
              </a:spcBef>
              <a:spcAft>
                <a:spcPct val="0"/>
              </a:spcAft>
              <a:buClrTx/>
              <a:buSzPct val="100000"/>
              <a:buFontTx/>
              <a:buNone/>
              <a:tabLst/>
              <a:defRPr/>
            </a:pP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rPr>
              <a:t>M + h</a:t>
            </a:r>
            <a:r>
              <a:rPr kumimoji="0" lang="en-IN" sz="2400" b="0" i="0" u="none" strike="noStrike" kern="1200" cap="none" spc="0" normalizeH="0" baseline="0" noProof="0" dirty="0">
                <a:ln>
                  <a:noFill/>
                </a:ln>
                <a:solidFill>
                  <a:schemeClr val="tx1"/>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rPr>
              <a:t> </a:t>
            </a:r>
            <a:r>
              <a:rPr kumimoji="0" lang="en-IN" sz="2400" b="0" i="0" u="none" strike="noStrike" kern="1200" cap="none" spc="0" normalizeH="0" baseline="0" noProof="0" dirty="0">
                <a:ln>
                  <a:noFill/>
                </a:ln>
                <a:solidFill>
                  <a:schemeClr val="tx1"/>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rPr>
              <a:t> M*</a:t>
            </a:r>
          </a:p>
        </p:txBody>
      </p:sp>
      <p:sp>
        <p:nvSpPr>
          <p:cNvPr id="44" name="TextBox 43"/>
          <p:cNvSpPr txBox="1"/>
          <p:nvPr/>
        </p:nvSpPr>
        <p:spPr>
          <a:xfrm>
            <a:off x="8313962" y="5077821"/>
            <a:ext cx="850489" cy="369332"/>
          </a:xfrm>
          <a:prstGeom prst="rect">
            <a:avLst/>
          </a:prstGeom>
          <a:noFill/>
        </p:spPr>
        <p:txBody>
          <a:bodyPr wrap="none" rtlCol="0">
            <a:spAutoFit/>
          </a:bodyPr>
          <a:lstStyle/>
          <a:p>
            <a:r>
              <a:rPr lang="en-US" dirty="0" smtClean="0"/>
              <a:t>State-1</a:t>
            </a:r>
            <a:endParaRPr lang="en-US" dirty="0"/>
          </a:p>
        </p:txBody>
      </p:sp>
      <p:sp>
        <p:nvSpPr>
          <p:cNvPr id="45" name="TextBox 44"/>
          <p:cNvSpPr txBox="1"/>
          <p:nvPr/>
        </p:nvSpPr>
        <p:spPr>
          <a:xfrm>
            <a:off x="9807124" y="5077821"/>
            <a:ext cx="850489" cy="369332"/>
          </a:xfrm>
          <a:prstGeom prst="rect">
            <a:avLst/>
          </a:prstGeom>
          <a:noFill/>
        </p:spPr>
        <p:txBody>
          <a:bodyPr wrap="none" rtlCol="0">
            <a:spAutoFit/>
          </a:bodyPr>
          <a:lstStyle/>
          <a:p>
            <a:r>
              <a:rPr lang="en-US" dirty="0" smtClean="0"/>
              <a:t>State-2</a:t>
            </a:r>
            <a:endParaRPr lang="en-US" dirty="0"/>
          </a:p>
        </p:txBody>
      </p:sp>
      <p:sp>
        <p:nvSpPr>
          <p:cNvPr id="2" name="TextBox 1"/>
          <p:cNvSpPr txBox="1"/>
          <p:nvPr/>
        </p:nvSpPr>
        <p:spPr>
          <a:xfrm>
            <a:off x="354460" y="974210"/>
            <a:ext cx="2536144" cy="369332"/>
          </a:xfrm>
          <a:prstGeom prst="rect">
            <a:avLst/>
          </a:prstGeom>
          <a:noFill/>
        </p:spPr>
        <p:txBody>
          <a:bodyPr wrap="none" rtlCol="0">
            <a:spAutoFit/>
          </a:bodyPr>
          <a:lstStyle/>
          <a:p>
            <a:r>
              <a:rPr lang="en-US" b="1" dirty="0" smtClean="0"/>
              <a:t>By Absorption of photon</a:t>
            </a:r>
            <a:endParaRPr lang="en-US" b="1" dirty="0"/>
          </a:p>
        </p:txBody>
      </p:sp>
    </p:spTree>
    <p:extLst>
      <p:ext uri="{BB962C8B-B14F-4D97-AF65-F5344CB8AC3E}">
        <p14:creationId xmlns:p14="http://schemas.microsoft.com/office/powerpoint/2010/main" val="3989321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Absorption </a:t>
            </a:r>
            <a:r>
              <a:rPr lang="en-US" sz="3600" b="1" dirty="0" smtClean="0">
                <a:solidFill>
                  <a:schemeClr val="bg1"/>
                </a:solidFill>
              </a:rPr>
              <a:t>lines</a:t>
            </a:r>
            <a:endParaRPr lang="en-US" sz="3600" b="1" dirty="0">
              <a:solidFill>
                <a:schemeClr val="bg1"/>
              </a:solidFill>
            </a:endParaRPr>
          </a:p>
        </p:txBody>
      </p:sp>
      <p:sp>
        <p:nvSpPr>
          <p:cNvPr id="2" name="Oval 1"/>
          <p:cNvSpPr/>
          <p:nvPr/>
        </p:nvSpPr>
        <p:spPr>
          <a:xfrm>
            <a:off x="7995517" y="2068303"/>
            <a:ext cx="1110954" cy="1051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Atom</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27" y="1567478"/>
            <a:ext cx="2638425" cy="663634"/>
          </a:xfrm>
          <a:prstGeom prst="rect">
            <a:avLst/>
          </a:prstGeom>
        </p:spPr>
      </p:pic>
      <p:grpSp>
        <p:nvGrpSpPr>
          <p:cNvPr id="17" name="Group 16"/>
          <p:cNvGrpSpPr/>
          <p:nvPr/>
        </p:nvGrpSpPr>
        <p:grpSpPr>
          <a:xfrm>
            <a:off x="5684353" y="2330648"/>
            <a:ext cx="1715971" cy="526441"/>
            <a:chOff x="1792882" y="4107590"/>
            <a:chExt cx="1715971" cy="1733550"/>
          </a:xfrm>
          <a:solidFill>
            <a:schemeClr val="accent1"/>
          </a:solidFill>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2882" y="4107590"/>
              <a:ext cx="813586" cy="1733550"/>
            </a:xfrm>
            <a:prstGeom prst="rect">
              <a:avLst/>
            </a:prstGeom>
            <a:grpFill/>
            <a:ln>
              <a:solidFill>
                <a:schemeClr val="accent1"/>
              </a:solidFill>
            </a:ln>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580519" y="4107590"/>
              <a:ext cx="928334" cy="1733550"/>
            </a:xfrm>
            <a:prstGeom prst="rect">
              <a:avLst/>
            </a:prstGeom>
            <a:grpFill/>
            <a:ln>
              <a:solidFill>
                <a:schemeClr val="accent1"/>
              </a:solidFill>
            </a:ln>
          </p:spPr>
        </p:pic>
      </p:grpSp>
      <p:grpSp>
        <p:nvGrpSpPr>
          <p:cNvPr id="18" name="Group 17"/>
          <p:cNvGrpSpPr/>
          <p:nvPr/>
        </p:nvGrpSpPr>
        <p:grpSpPr>
          <a:xfrm>
            <a:off x="4899452" y="3198721"/>
            <a:ext cx="3196973" cy="526441"/>
            <a:chOff x="1792882" y="4107590"/>
            <a:chExt cx="1715971" cy="1733550"/>
          </a:xfrm>
          <a:solidFill>
            <a:schemeClr val="accent1"/>
          </a:solidFill>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82" y="4107590"/>
              <a:ext cx="813586" cy="1733550"/>
            </a:xfrm>
            <a:prstGeom prst="rect">
              <a:avLst/>
            </a:prstGeom>
            <a:grpFill/>
            <a:ln>
              <a:solidFill>
                <a:schemeClr val="accent1"/>
              </a:solidFill>
            </a:ln>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580519" y="4107590"/>
              <a:ext cx="928334" cy="1733550"/>
            </a:xfrm>
            <a:prstGeom prst="rect">
              <a:avLst/>
            </a:prstGeom>
            <a:grpFill/>
            <a:ln>
              <a:solidFill>
                <a:schemeClr val="accent1"/>
              </a:solidFill>
            </a:ln>
          </p:spPr>
        </p:pic>
      </p:grpSp>
      <p:grpSp>
        <p:nvGrpSpPr>
          <p:cNvPr id="21" name="Group 20"/>
          <p:cNvGrpSpPr/>
          <p:nvPr/>
        </p:nvGrpSpPr>
        <p:grpSpPr>
          <a:xfrm>
            <a:off x="8995027" y="3243967"/>
            <a:ext cx="3196973" cy="526441"/>
            <a:chOff x="1792882" y="4107590"/>
            <a:chExt cx="1715971" cy="1733550"/>
          </a:xfrm>
          <a:solidFill>
            <a:schemeClr val="accent1"/>
          </a:solidFill>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82" y="4107590"/>
              <a:ext cx="813586" cy="1733550"/>
            </a:xfrm>
            <a:prstGeom prst="rect">
              <a:avLst/>
            </a:prstGeom>
            <a:grpFill/>
            <a:ln>
              <a:solidFill>
                <a:schemeClr val="accent1"/>
              </a:solidFill>
            </a:ln>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580519" y="4107590"/>
              <a:ext cx="928334" cy="1733550"/>
            </a:xfrm>
            <a:prstGeom prst="rect">
              <a:avLst/>
            </a:prstGeom>
            <a:grpFill/>
            <a:ln>
              <a:solidFill>
                <a:schemeClr val="accent1"/>
              </a:solidFill>
            </a:ln>
          </p:spPr>
        </p:pic>
      </p:gr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471" y="1507479"/>
            <a:ext cx="2638425" cy="663634"/>
          </a:xfrm>
          <a:prstGeom prst="rect">
            <a:avLst/>
          </a:prstGeom>
        </p:spPr>
      </p:pic>
      <p:sp>
        <p:nvSpPr>
          <p:cNvPr id="25" name="TextBox 24"/>
          <p:cNvSpPr txBox="1"/>
          <p:nvPr/>
        </p:nvSpPr>
        <p:spPr>
          <a:xfrm>
            <a:off x="9658350" y="2495550"/>
            <a:ext cx="1165704" cy="369332"/>
          </a:xfrm>
          <a:prstGeom prst="rect">
            <a:avLst/>
          </a:prstGeom>
          <a:noFill/>
        </p:spPr>
        <p:txBody>
          <a:bodyPr wrap="none" rtlCol="0">
            <a:spAutoFit/>
          </a:bodyPr>
          <a:lstStyle/>
          <a:p>
            <a:r>
              <a:rPr lang="en-US" dirty="0" smtClean="0"/>
              <a:t>Missing ??</a:t>
            </a:r>
            <a:endParaRPr lang="en-US" dirty="0"/>
          </a:p>
        </p:txBody>
      </p:sp>
      <p:sp>
        <p:nvSpPr>
          <p:cNvPr id="26" name="TextBox 25"/>
          <p:cNvSpPr txBox="1"/>
          <p:nvPr/>
        </p:nvSpPr>
        <p:spPr>
          <a:xfrm>
            <a:off x="597165" y="1352061"/>
            <a:ext cx="4030769" cy="3139321"/>
          </a:xfrm>
          <a:prstGeom prst="rect">
            <a:avLst/>
          </a:prstGeom>
          <a:noFill/>
        </p:spPr>
        <p:txBody>
          <a:bodyPr wrap="square" rtlCol="0">
            <a:spAutoFit/>
          </a:bodyPr>
          <a:lstStyle/>
          <a:p>
            <a:pPr algn="just"/>
            <a:r>
              <a:rPr lang="en-US" dirty="0" smtClean="0"/>
              <a:t>When white light which contain all the wavelengths is passed through hydrogen gas, photons of those wavelength corresponding to the transition between energy levels are absorbed. The resulting excited hydrogen atoms radiate their excitation energy almost at once, but, these photons come off in random directions. The dark lines in an absorption spectrum are those lines which have been absorbed by the atom. </a:t>
            </a:r>
            <a:endParaRPr lang="en-US"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146" y="4532361"/>
            <a:ext cx="5416851" cy="1706308"/>
          </a:xfrm>
          <a:prstGeom prst="rect">
            <a:avLst/>
          </a:prstGeom>
        </p:spPr>
      </p:pic>
    </p:spTree>
    <p:extLst>
      <p:ext uri="{BB962C8B-B14F-4D97-AF65-F5344CB8AC3E}">
        <p14:creationId xmlns:p14="http://schemas.microsoft.com/office/powerpoint/2010/main" val="936757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smtClean="0">
                <a:solidFill>
                  <a:schemeClr val="bg1"/>
                </a:solidFill>
              </a:rPr>
              <a:t>Emission Lines</a:t>
            </a:r>
            <a:endParaRPr lang="en-US" sz="36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531" y="1276350"/>
            <a:ext cx="4784317" cy="3417369"/>
          </a:xfrm>
          <a:prstGeom prst="rect">
            <a:avLst/>
          </a:prstGeom>
        </p:spPr>
      </p:pic>
      <p:sp>
        <p:nvSpPr>
          <p:cNvPr id="2" name="TextBox 1"/>
          <p:cNvSpPr txBox="1"/>
          <p:nvPr/>
        </p:nvSpPr>
        <p:spPr>
          <a:xfrm>
            <a:off x="800100" y="1276350"/>
            <a:ext cx="5124450" cy="1477328"/>
          </a:xfrm>
          <a:prstGeom prst="rect">
            <a:avLst/>
          </a:prstGeom>
          <a:noFill/>
        </p:spPr>
        <p:txBody>
          <a:bodyPr wrap="square" rtlCol="0">
            <a:spAutoFit/>
          </a:bodyPr>
          <a:lstStyle/>
          <a:p>
            <a:pPr algn="just"/>
            <a:r>
              <a:rPr lang="en-US" dirty="0"/>
              <a:t>The emission spectrum of a chemical element or chemical compound is the spectrum of frequencies of electromagnetic radiation emitted due to an atom or molecule making a transition from a high energy state to a lower energy state.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48" y="4948237"/>
            <a:ext cx="10058400" cy="1319279"/>
          </a:xfrm>
          <a:prstGeom prst="rect">
            <a:avLst/>
          </a:prstGeom>
        </p:spPr>
      </p:pic>
    </p:spTree>
    <p:extLst>
      <p:ext uri="{BB962C8B-B14F-4D97-AF65-F5344CB8AC3E}">
        <p14:creationId xmlns:p14="http://schemas.microsoft.com/office/powerpoint/2010/main" val="760322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Radiation matter </a:t>
            </a:r>
            <a:r>
              <a:rPr lang="en-US" sz="3600" b="1" dirty="0" smtClean="0">
                <a:solidFill>
                  <a:schemeClr val="bg1"/>
                </a:solidFill>
              </a:rPr>
              <a:t>interaction</a:t>
            </a:r>
            <a:endParaRPr lang="en-US" sz="3600" b="1" dirty="0">
              <a:solidFill>
                <a:schemeClr val="bg1"/>
              </a:solidFill>
            </a:endParaRPr>
          </a:p>
        </p:txBody>
      </p:sp>
      <p:sp>
        <p:nvSpPr>
          <p:cNvPr id="2" name="Rectangle 1"/>
          <p:cNvSpPr/>
          <p:nvPr/>
        </p:nvSpPr>
        <p:spPr>
          <a:xfrm>
            <a:off x="301951" y="921972"/>
            <a:ext cx="9417465" cy="5632311"/>
          </a:xfrm>
          <a:prstGeom prst="rect">
            <a:avLst/>
          </a:prstGeom>
        </p:spPr>
        <p:txBody>
          <a:bodyPr wrap="square">
            <a:spAutoFit/>
          </a:bodyPr>
          <a:lstStyle/>
          <a:p>
            <a:pPr marL="285750" indent="-285750" algn="just">
              <a:buFont typeface="Arial" panose="020B0604020202020204" pitchFamily="34" charset="0"/>
              <a:buChar char="•"/>
            </a:pPr>
            <a:r>
              <a:rPr lang="en-US" dirty="0"/>
              <a:t>The different parts of the electromagnetic spectrum have very different effects upon interaction with matter. </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Starting </a:t>
            </a:r>
            <a:r>
              <a:rPr lang="en-US" dirty="0"/>
              <a:t>with low frequency radio waves, the human body is quite transparent. (You can listen to your portable radio inside your home since the waves pass freely through the walls of your house and even through the person beside you!) As you move upward through microwaves and infrared to visible light, you absorb more and more strongly. In the lower ultraviolet range, all the </a:t>
            </a:r>
            <a:r>
              <a:rPr lang="en-US" dirty="0" smtClean="0"/>
              <a:t>UV </a:t>
            </a:r>
            <a:r>
              <a:rPr lang="en-US" dirty="0"/>
              <a:t>from the sun is absorbed in a thin outer layer of your skin. As you move further up into the x-ray region of the spectrum, you become transparent again, because most of the mechanisms for absorption are gone. </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You </a:t>
            </a:r>
            <a:r>
              <a:rPr lang="en-US" dirty="0"/>
              <a:t>then absorb only a small fraction of the radiation, but that absorption involves the more violent ionization events. Each portion of the electromagnetic spectrum has quantum energies appropriate for the excitation of certain types of physical processes. The energy levels for all physical processes at the atomic and molecular levels are quantized, and if there are no available quantized energy levels with </a:t>
            </a:r>
            <a:r>
              <a:rPr lang="en-US" dirty="0" err="1"/>
              <a:t>spacings</a:t>
            </a:r>
            <a:r>
              <a:rPr lang="en-US" dirty="0"/>
              <a:t> which match the quantum energy of the incident radiation, then the material will be transparent to that radiation, and it will pass through. If electromagnetic energy is absorbed, but cannot eject electrons from the atoms of the material, then it is classified as non-ionizing radiation, and will typically just heat the material. </a:t>
            </a:r>
          </a:p>
        </p:txBody>
      </p:sp>
      <p:sp>
        <p:nvSpPr>
          <p:cNvPr id="3" name="Rectangle 2"/>
          <p:cNvSpPr/>
          <p:nvPr/>
        </p:nvSpPr>
        <p:spPr>
          <a:xfrm>
            <a:off x="2589519" y="6231117"/>
            <a:ext cx="5406352" cy="369332"/>
          </a:xfrm>
          <a:prstGeom prst="rect">
            <a:avLst/>
          </a:prstGeom>
        </p:spPr>
        <p:txBody>
          <a:bodyPr wrap="none">
            <a:spAutoFit/>
          </a:bodyPr>
          <a:lstStyle/>
          <a:p>
            <a:r>
              <a:rPr lang="en-US" dirty="0">
                <a:hlinkClick r:id="rId3"/>
              </a:rPr>
              <a:t>http://</a:t>
            </a:r>
            <a:r>
              <a:rPr lang="en-US" dirty="0" smtClean="0">
                <a:hlinkClick r:id="rId3"/>
              </a:rPr>
              <a:t>hyperphysics.phy-astr.gsu.edu/hbase/mod3.html</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924165" y="2782930"/>
            <a:ext cx="5464399" cy="1873898"/>
          </a:xfrm>
          <a:prstGeom prst="rect">
            <a:avLst/>
          </a:prstGeom>
        </p:spPr>
      </p:pic>
    </p:spTree>
    <p:extLst>
      <p:ext uri="{BB962C8B-B14F-4D97-AF65-F5344CB8AC3E}">
        <p14:creationId xmlns:p14="http://schemas.microsoft.com/office/powerpoint/2010/main" val="1682075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Radiation matter </a:t>
            </a:r>
            <a:r>
              <a:rPr lang="en-US" sz="3600" b="1" dirty="0" smtClean="0">
                <a:solidFill>
                  <a:schemeClr val="bg1"/>
                </a:solidFill>
              </a:rPr>
              <a:t>interaction</a:t>
            </a:r>
            <a:endParaRPr lang="en-US" sz="3600" b="1" dirty="0">
              <a:solidFill>
                <a:schemeClr val="bg1"/>
              </a:solidFill>
            </a:endParaRPr>
          </a:p>
        </p:txBody>
      </p:sp>
      <p:sp>
        <p:nvSpPr>
          <p:cNvPr id="5" name="Rectangle 4"/>
          <p:cNvSpPr/>
          <p:nvPr/>
        </p:nvSpPr>
        <p:spPr>
          <a:xfrm>
            <a:off x="544935" y="925677"/>
            <a:ext cx="5103833" cy="4770537"/>
          </a:xfrm>
          <a:prstGeom prst="rect">
            <a:avLst/>
          </a:prstGeom>
        </p:spPr>
        <p:txBody>
          <a:bodyPr wrap="square">
            <a:spAutoFit/>
          </a:bodyPr>
          <a:lstStyle/>
          <a:p>
            <a:pPr algn="just"/>
            <a:r>
              <a:rPr lang="en-US" sz="1600" b="1" dirty="0"/>
              <a:t>Microwave </a:t>
            </a:r>
            <a:r>
              <a:rPr lang="en-US" sz="1600" b="1" dirty="0" smtClean="0"/>
              <a:t>Interactions</a:t>
            </a:r>
          </a:p>
          <a:p>
            <a:pPr algn="just"/>
            <a:endParaRPr lang="en-US" sz="1600" dirty="0"/>
          </a:p>
          <a:p>
            <a:pPr algn="just"/>
            <a:r>
              <a:rPr lang="en-US" sz="1600" dirty="0"/>
              <a:t> The quantum energy of microwave photons is in the range 0.00001 to 0.001 eV which is in the range of energies separating the quantum states of molecular rotation and torsion. The interaction of microwaves with matter other than metallic conductors will be to rotate molecules and produce heat as result of that molecular motion. Conductors will strongly absorb microwaves and any lower frequencies because they will cause electric currents which will heat the material. Most matter, including the human body, is largely transparent to microwaves. High intensity microwaves, as in a microwave oven where they pass back and forth through the food millions of times, will heat the material by producing molecular rotations and torsions. Since the quantum energies are a million times lower than those of x-rays, they cannot produce ionization and the characteristic types of radiation damage associated with ionizing radiation. </a:t>
            </a:r>
          </a:p>
        </p:txBody>
      </p:sp>
      <p:sp>
        <p:nvSpPr>
          <p:cNvPr id="6" name="Rectangle 5"/>
          <p:cNvSpPr/>
          <p:nvPr/>
        </p:nvSpPr>
        <p:spPr>
          <a:xfrm>
            <a:off x="5939492" y="1013882"/>
            <a:ext cx="5238406" cy="3416320"/>
          </a:xfrm>
          <a:prstGeom prst="rect">
            <a:avLst/>
          </a:prstGeom>
        </p:spPr>
        <p:txBody>
          <a:bodyPr wrap="square">
            <a:spAutoFit/>
          </a:bodyPr>
          <a:lstStyle/>
          <a:p>
            <a:pPr algn="just"/>
            <a:r>
              <a:rPr lang="en-US" b="1" dirty="0"/>
              <a:t>Infrared Interactions </a:t>
            </a:r>
            <a:endParaRPr lang="en-US" b="1" dirty="0" smtClean="0"/>
          </a:p>
          <a:p>
            <a:pPr algn="just"/>
            <a:endParaRPr lang="en-US" b="1" dirty="0"/>
          </a:p>
          <a:p>
            <a:pPr algn="just"/>
            <a:r>
              <a:rPr lang="en-US" dirty="0"/>
              <a:t>The quantum energy of infrared photons is in the range </a:t>
            </a:r>
            <a:r>
              <a:rPr lang="en-US" dirty="0" smtClean="0"/>
              <a:t>0.001 </a:t>
            </a:r>
            <a:r>
              <a:rPr lang="en-US" dirty="0"/>
              <a:t>to 1.7 eV which is in the range </a:t>
            </a:r>
            <a:r>
              <a:rPr lang="en-US" dirty="0" smtClean="0"/>
              <a:t>of </a:t>
            </a:r>
            <a:r>
              <a:rPr lang="en-US" dirty="0"/>
              <a:t>energies separating the quantum states of molecular vibrations. </a:t>
            </a:r>
            <a:r>
              <a:rPr lang="en-US" dirty="0" smtClean="0"/>
              <a:t>Infrared </a:t>
            </a:r>
            <a:r>
              <a:rPr lang="en-US" dirty="0"/>
              <a:t>is absorbed more strongly than microwaves</a:t>
            </a:r>
            <a:r>
              <a:rPr lang="en-US" dirty="0" smtClean="0"/>
              <a:t>, but </a:t>
            </a:r>
            <a:r>
              <a:rPr lang="en-US" dirty="0"/>
              <a:t>less strongly than visible light. The result of infrared absorption is </a:t>
            </a:r>
            <a:r>
              <a:rPr lang="en-US" dirty="0" smtClean="0"/>
              <a:t>heating </a:t>
            </a:r>
            <a:r>
              <a:rPr lang="en-US" dirty="0"/>
              <a:t>of the </a:t>
            </a:r>
            <a:r>
              <a:rPr lang="en-US" dirty="0" smtClean="0"/>
              <a:t>tissue </a:t>
            </a:r>
            <a:r>
              <a:rPr lang="en-US" dirty="0"/>
              <a:t>since it increases molecular </a:t>
            </a:r>
            <a:r>
              <a:rPr lang="en-US" dirty="0" smtClean="0"/>
              <a:t>vibrational </a:t>
            </a:r>
            <a:r>
              <a:rPr lang="en-US" dirty="0"/>
              <a:t>activity. Infrared radiation does penetrate the skin further </a:t>
            </a:r>
            <a:r>
              <a:rPr lang="en-US" dirty="0" smtClean="0"/>
              <a:t>than </a:t>
            </a:r>
            <a:r>
              <a:rPr lang="en-US" dirty="0"/>
              <a:t>visible light and can thus be used for photographic imaging of subcutaneous blood vessels.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492" y="5102267"/>
            <a:ext cx="5715000" cy="10287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76" y="5616617"/>
            <a:ext cx="5695950" cy="895350"/>
          </a:xfrm>
          <a:prstGeom prst="rect">
            <a:avLst/>
          </a:prstGeom>
        </p:spPr>
      </p:pic>
    </p:spTree>
    <p:extLst>
      <p:ext uri="{BB962C8B-B14F-4D97-AF65-F5344CB8AC3E}">
        <p14:creationId xmlns:p14="http://schemas.microsoft.com/office/powerpoint/2010/main" val="3935644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723" y="1013594"/>
            <a:ext cx="5190146" cy="4801314"/>
          </a:xfrm>
          <a:prstGeom prst="rect">
            <a:avLst/>
          </a:prstGeom>
        </p:spPr>
        <p:txBody>
          <a:bodyPr wrap="square">
            <a:spAutoFit/>
          </a:bodyPr>
          <a:lstStyle/>
          <a:p>
            <a:pPr algn="just"/>
            <a:r>
              <a:rPr lang="en-US" b="1" dirty="0"/>
              <a:t>Visible Light Interactions </a:t>
            </a:r>
            <a:endParaRPr lang="en-US" b="1" dirty="0" smtClean="0"/>
          </a:p>
          <a:p>
            <a:pPr algn="just"/>
            <a:endParaRPr lang="en-US" b="1" dirty="0"/>
          </a:p>
          <a:p>
            <a:pPr algn="just"/>
            <a:r>
              <a:rPr lang="en-US" dirty="0" smtClean="0"/>
              <a:t>The </a:t>
            </a:r>
            <a:r>
              <a:rPr lang="en-US" dirty="0"/>
              <a:t>primary mechanism for the absorption of visible light photons is the elevation of electrons to higher energy levels. There are many available states, so visible light is absorbed strongly. With a strong light source, red light can be transmitted through the hand or a fold of skin, showing that the red end of the spectrum is not absorbed as strongly as the violet end. </a:t>
            </a:r>
            <a:endParaRPr lang="en-US" dirty="0" smtClean="0"/>
          </a:p>
          <a:p>
            <a:pPr algn="just"/>
            <a:endParaRPr lang="en-US" dirty="0"/>
          </a:p>
          <a:p>
            <a:pPr algn="just"/>
            <a:r>
              <a:rPr lang="en-US" dirty="0"/>
              <a:t>While exposure to visible light causes heating, it does not cause ionization with its risks. You may be heated by the sun through a car windshield, but you will not be sunburned - that is an effect of the higher frequency </a:t>
            </a:r>
            <a:r>
              <a:rPr lang="en-US" b="1" dirty="0" smtClean="0"/>
              <a:t>UV</a:t>
            </a:r>
            <a:r>
              <a:rPr lang="en-US" dirty="0" smtClean="0"/>
              <a:t> </a:t>
            </a:r>
            <a:r>
              <a:rPr lang="en-US" dirty="0"/>
              <a:t>part of sunlight which is blocked by the glass of the windshield.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785" y="2529822"/>
            <a:ext cx="5715000" cy="1631980"/>
          </a:xfrm>
          <a:prstGeom prst="rect">
            <a:avLst/>
          </a:prstGeom>
        </p:spPr>
      </p:pic>
      <p:sp>
        <p:nvSpPr>
          <p:cNvPr id="7" name="TextBox 6"/>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Radiation matter </a:t>
            </a:r>
            <a:r>
              <a:rPr lang="en-US" sz="3600" b="1" dirty="0" smtClean="0">
                <a:solidFill>
                  <a:schemeClr val="bg1"/>
                </a:solidFill>
              </a:rPr>
              <a:t>interaction</a:t>
            </a:r>
            <a:endParaRPr lang="en-US" sz="3600" b="1" dirty="0">
              <a:solidFill>
                <a:schemeClr val="bg1"/>
              </a:solidFill>
            </a:endParaRPr>
          </a:p>
        </p:txBody>
      </p:sp>
    </p:spTree>
    <p:extLst>
      <p:ext uri="{BB962C8B-B14F-4D97-AF65-F5344CB8AC3E}">
        <p14:creationId xmlns:p14="http://schemas.microsoft.com/office/powerpoint/2010/main" val="3658156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469" y="837473"/>
            <a:ext cx="5857246" cy="5509200"/>
          </a:xfrm>
          <a:prstGeom prst="rect">
            <a:avLst/>
          </a:prstGeom>
        </p:spPr>
        <p:txBody>
          <a:bodyPr wrap="square">
            <a:spAutoFit/>
          </a:bodyPr>
          <a:lstStyle/>
          <a:p>
            <a:pPr algn="just"/>
            <a:r>
              <a:rPr lang="en-US" sz="1600" b="1" dirty="0"/>
              <a:t>Ultraviolet </a:t>
            </a:r>
            <a:r>
              <a:rPr lang="en-US" sz="1600" b="1" dirty="0" smtClean="0"/>
              <a:t>Interactions</a:t>
            </a:r>
          </a:p>
          <a:p>
            <a:pPr algn="just"/>
            <a:endParaRPr lang="en-US" sz="1600" dirty="0"/>
          </a:p>
          <a:p>
            <a:pPr algn="just"/>
            <a:r>
              <a:rPr lang="en-US" sz="1600" dirty="0"/>
              <a:t> The near ultraviolet is absorbed very strongly in the surface layer of the skin by electron transitions. As you go to higher energies, the ionization energies for many molecules are reached and the more dangerous photoionization processes take place. Sunburn is primarily an effect of </a:t>
            </a:r>
            <a:r>
              <a:rPr lang="en-US" sz="1600" dirty="0" smtClean="0"/>
              <a:t>UV, </a:t>
            </a:r>
            <a:r>
              <a:rPr lang="en-US" sz="1600" dirty="0"/>
              <a:t>and ionization produces the risk of skin cancer.</a:t>
            </a:r>
          </a:p>
          <a:p>
            <a:pPr algn="just"/>
            <a:endParaRPr lang="en-US" sz="1600" dirty="0"/>
          </a:p>
          <a:p>
            <a:pPr algn="just"/>
            <a:r>
              <a:rPr lang="en-US" sz="1600" dirty="0"/>
              <a:t>The ozone layer in the upper atmosphere is important for human health because it absorbs most of the harmful ultraviolet radiation from the sun before it reaches the surface. The higher frequencies in the ultraviolet are ionizing radiation and can produce harmful physiological effects ranging from sunburn to skin cancer.</a:t>
            </a:r>
          </a:p>
          <a:p>
            <a:pPr algn="just"/>
            <a:endParaRPr lang="en-US" sz="1600" dirty="0"/>
          </a:p>
          <a:p>
            <a:pPr algn="just"/>
            <a:r>
              <a:rPr lang="en-US" sz="1600" dirty="0"/>
              <a:t>Health concerns for UV exposure are mostly for the range 290-330 nm in </a:t>
            </a:r>
            <a:r>
              <a:rPr lang="en-US" sz="1600" dirty="0" smtClean="0"/>
              <a:t>wavelength</a:t>
            </a:r>
            <a:r>
              <a:rPr lang="en-US" sz="1600" dirty="0"/>
              <a:t> </a:t>
            </a:r>
            <a:r>
              <a:rPr lang="en-US" sz="1600" smtClean="0"/>
              <a:t>(called UVB). </a:t>
            </a:r>
            <a:r>
              <a:rPr lang="en-US" sz="1600" dirty="0"/>
              <a:t>According to Scotto, et al, the most effective biological wavelength for producing skin burns is 297 nm. Their research indicates that the biological effects increase logarithmically within the UVB range, with 330 nm being only 0.1% as effective as 297 nm for biological effects. So it is clearly important to control exposure to UVB.</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715" y="1580051"/>
            <a:ext cx="5715000" cy="3152775"/>
          </a:xfrm>
          <a:prstGeom prst="rect">
            <a:avLst/>
          </a:prstGeom>
        </p:spPr>
      </p:pic>
      <p:sp>
        <p:nvSpPr>
          <p:cNvPr id="6" name="TextBox 5"/>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Radiation matter </a:t>
            </a:r>
            <a:r>
              <a:rPr lang="en-US" sz="3600" b="1" dirty="0" smtClean="0">
                <a:solidFill>
                  <a:schemeClr val="bg1"/>
                </a:solidFill>
              </a:rPr>
              <a:t>interaction</a:t>
            </a:r>
            <a:endParaRPr lang="en-US" sz="3600" b="1" dirty="0">
              <a:solidFill>
                <a:schemeClr val="bg1"/>
              </a:solidFill>
            </a:endParaRPr>
          </a:p>
        </p:txBody>
      </p:sp>
    </p:spTree>
    <p:extLst>
      <p:ext uri="{BB962C8B-B14F-4D97-AF65-F5344CB8AC3E}">
        <p14:creationId xmlns:p14="http://schemas.microsoft.com/office/powerpoint/2010/main" val="238602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a:solidFill>
                  <a:schemeClr val="bg1"/>
                </a:solidFill>
              </a:rPr>
              <a:t>Radiation matter </a:t>
            </a:r>
            <a:r>
              <a:rPr lang="en-US" sz="3600" b="1" dirty="0" smtClean="0">
                <a:solidFill>
                  <a:schemeClr val="bg1"/>
                </a:solidFill>
              </a:rPr>
              <a:t>interaction</a:t>
            </a:r>
            <a:endParaRPr lang="en-US" sz="3600" b="1" dirty="0">
              <a:solidFill>
                <a:schemeClr val="bg1"/>
              </a:solidFill>
            </a:endParaRPr>
          </a:p>
        </p:txBody>
      </p:sp>
      <p:sp>
        <p:nvSpPr>
          <p:cNvPr id="5" name="Rectangle 4"/>
          <p:cNvSpPr/>
          <p:nvPr/>
        </p:nvSpPr>
        <p:spPr>
          <a:xfrm>
            <a:off x="774818" y="1367218"/>
            <a:ext cx="6096000" cy="3139321"/>
          </a:xfrm>
          <a:prstGeom prst="rect">
            <a:avLst/>
          </a:prstGeom>
        </p:spPr>
        <p:txBody>
          <a:bodyPr>
            <a:spAutoFit/>
          </a:bodyPr>
          <a:lstStyle/>
          <a:p>
            <a:pPr algn="just"/>
            <a:r>
              <a:rPr lang="en-US" b="1" dirty="0" smtClean="0"/>
              <a:t>X-Ray Interaction</a:t>
            </a:r>
          </a:p>
          <a:p>
            <a:pPr algn="just"/>
            <a:endParaRPr lang="en-US" b="1" dirty="0" smtClean="0"/>
          </a:p>
          <a:p>
            <a:pPr algn="just"/>
            <a:r>
              <a:rPr lang="en-US" dirty="0" smtClean="0"/>
              <a:t>Since </a:t>
            </a:r>
            <a:r>
              <a:rPr lang="en-US" dirty="0"/>
              <a:t>the quantum energies of x-ray photons are much too high to be absorbed in electron transitions between states for most atoms, they can interact with an electron only by knocking it completely out of the atom. That is, all x-rays are classified as ionizing radiation. This can occur by giving all of the energy to an electron (photoionization) or by giving part of the energy to the electron and the remainder to a lower energy photon (Compton scattering). At sufficiently high energies, the x-ray photon can create an electron positron pair.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043" y="1181902"/>
            <a:ext cx="2371725" cy="39814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7905" y="4860332"/>
            <a:ext cx="3343275" cy="1581150"/>
          </a:xfrm>
          <a:prstGeom prst="rect">
            <a:avLst/>
          </a:prstGeom>
        </p:spPr>
      </p:pic>
    </p:spTree>
    <p:extLst>
      <p:ext uri="{BB962C8B-B14F-4D97-AF65-F5344CB8AC3E}">
        <p14:creationId xmlns:p14="http://schemas.microsoft.com/office/powerpoint/2010/main" val="209940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pPr>
            <a:endParaRPr lang="en-US" altLang="en-US" sz="2400">
              <a:solidFill>
                <a:prstClr val="white"/>
              </a:solidFill>
              <a:latin typeface="Times New Roman" panose="02020603050405020304" pitchFamily="18" charset="0"/>
            </a:endParaRPr>
          </a:p>
        </p:txBody>
      </p:sp>
      <p:sp>
        <p:nvSpPr>
          <p:cNvPr id="23555" name="Rectangle 2"/>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defTabSz="449263" eaLnBrk="0" fontAlgn="base" hangingPunct="0">
              <a:spcBef>
                <a:spcPct val="0"/>
              </a:spcBef>
              <a:spcAft>
                <a:spcPct val="0"/>
              </a:spcAft>
              <a:buClr>
                <a:srgbClr val="000000"/>
              </a:buClr>
              <a:buSzPct val="100000"/>
            </a:pPr>
            <a:endParaRPr lang="en-US" altLang="en-US" sz="2400">
              <a:solidFill>
                <a:prstClr val="white"/>
              </a:solidFill>
              <a:latin typeface="Times New Roman" panose="02020603050405020304" pitchFamily="18" charset="0"/>
            </a:endParaRPr>
          </a:p>
        </p:txBody>
      </p:sp>
    </p:spTree>
    <p:extLst>
      <p:ext uri="{BB962C8B-B14F-4D97-AF65-F5344CB8AC3E}">
        <p14:creationId xmlns:p14="http://schemas.microsoft.com/office/powerpoint/2010/main" val="38751001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288" y="1125538"/>
            <a:ext cx="7117935"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b="1" dirty="0" smtClean="0"/>
              <a:t>Fundamentals </a:t>
            </a:r>
            <a:r>
              <a:rPr lang="en-US" b="1" dirty="0"/>
              <a:t>of laser- energy levels in </a:t>
            </a:r>
            <a:r>
              <a:rPr lang="en-US" b="1" dirty="0" smtClean="0"/>
              <a:t>atoms</a:t>
            </a:r>
          </a:p>
          <a:p>
            <a:pPr marL="285750" indent="-285750" algn="just">
              <a:lnSpc>
                <a:spcPct val="150000"/>
              </a:lnSpc>
              <a:buFont typeface="Wingdings" panose="05000000000000000000" pitchFamily="2" charset="2"/>
              <a:buChar char="§"/>
            </a:pPr>
            <a:r>
              <a:rPr lang="en-US" b="1" dirty="0" smtClean="0"/>
              <a:t>Radiation matter </a:t>
            </a:r>
            <a:r>
              <a:rPr lang="en-US" b="1" dirty="0"/>
              <a:t>interaction, Absorption of </a:t>
            </a:r>
            <a:r>
              <a:rPr lang="en-US" b="1" dirty="0" smtClean="0"/>
              <a:t>light</a:t>
            </a:r>
          </a:p>
          <a:p>
            <a:pPr marL="285750" indent="-285750" algn="just">
              <a:lnSpc>
                <a:spcPct val="150000"/>
              </a:lnSpc>
              <a:buFont typeface="Wingdings" panose="05000000000000000000" pitchFamily="2" charset="2"/>
              <a:buChar char="§"/>
            </a:pPr>
            <a:r>
              <a:rPr lang="en-US" dirty="0"/>
              <a:t>S</a:t>
            </a:r>
            <a:r>
              <a:rPr lang="en-US" dirty="0" smtClean="0"/>
              <a:t>pontaneous </a:t>
            </a:r>
            <a:r>
              <a:rPr lang="en-US" dirty="0"/>
              <a:t>emission of light, </a:t>
            </a:r>
            <a:r>
              <a:rPr lang="en-US" dirty="0" smtClean="0"/>
              <a:t>stimulated emission </a:t>
            </a:r>
            <a:r>
              <a:rPr lang="en-US" dirty="0"/>
              <a:t>of </a:t>
            </a:r>
            <a:r>
              <a:rPr lang="en-US" dirty="0" smtClean="0"/>
              <a:t>light </a:t>
            </a:r>
          </a:p>
          <a:p>
            <a:pPr marL="285750" indent="-285750" algn="just">
              <a:lnSpc>
                <a:spcPct val="150000"/>
              </a:lnSpc>
              <a:buFont typeface="Wingdings" panose="05000000000000000000" pitchFamily="2" charset="2"/>
              <a:buChar char="§"/>
            </a:pPr>
            <a:r>
              <a:rPr lang="en-US" dirty="0"/>
              <a:t>P</a:t>
            </a:r>
            <a:r>
              <a:rPr lang="en-US" dirty="0" smtClean="0"/>
              <a:t>opulation </a:t>
            </a:r>
            <a:r>
              <a:rPr lang="en-US" dirty="0"/>
              <a:t>of energy levels, Einstein A and B </a:t>
            </a:r>
            <a:r>
              <a:rPr lang="en-US" dirty="0" smtClean="0"/>
              <a:t>coefficients</a:t>
            </a:r>
          </a:p>
          <a:p>
            <a:pPr marL="285750" indent="-285750" algn="just">
              <a:lnSpc>
                <a:spcPct val="150000"/>
              </a:lnSpc>
              <a:buFont typeface="Wingdings" panose="05000000000000000000" pitchFamily="2" charset="2"/>
              <a:buChar char="§"/>
            </a:pPr>
            <a:r>
              <a:rPr lang="en-US" dirty="0"/>
              <a:t>M</a:t>
            </a:r>
            <a:r>
              <a:rPr lang="en-US" dirty="0" smtClean="0"/>
              <a:t>etastable </a:t>
            </a:r>
            <a:r>
              <a:rPr lang="en-US" dirty="0"/>
              <a:t>state, population inversion, lasing </a:t>
            </a:r>
            <a:r>
              <a:rPr lang="en-US" dirty="0" smtClean="0"/>
              <a:t>action</a:t>
            </a:r>
          </a:p>
          <a:p>
            <a:pPr marL="285750" indent="-285750" algn="just">
              <a:lnSpc>
                <a:spcPct val="150000"/>
              </a:lnSpc>
              <a:buFont typeface="Wingdings" panose="05000000000000000000" pitchFamily="2" charset="2"/>
              <a:buChar char="§"/>
            </a:pPr>
            <a:r>
              <a:rPr lang="en-US" dirty="0"/>
              <a:t>P</a:t>
            </a:r>
            <a:r>
              <a:rPr lang="en-US" dirty="0" smtClean="0"/>
              <a:t>roperties </a:t>
            </a:r>
            <a:r>
              <a:rPr lang="en-US" dirty="0"/>
              <a:t>of laser, </a:t>
            </a:r>
            <a:r>
              <a:rPr lang="en-US" dirty="0" smtClean="0"/>
              <a:t>resonant cavity</a:t>
            </a:r>
            <a:r>
              <a:rPr lang="en-US" dirty="0"/>
              <a:t>, excitation </a:t>
            </a:r>
            <a:r>
              <a:rPr lang="en-US" dirty="0" smtClean="0"/>
              <a:t>mechanisms</a:t>
            </a:r>
          </a:p>
          <a:p>
            <a:pPr marL="285750" indent="-285750" algn="just">
              <a:lnSpc>
                <a:spcPct val="150000"/>
              </a:lnSpc>
              <a:buFont typeface="Wingdings" panose="05000000000000000000" pitchFamily="2" charset="2"/>
              <a:buChar char="§"/>
            </a:pPr>
            <a:r>
              <a:rPr lang="en-US" dirty="0" err="1" smtClean="0"/>
              <a:t>Nd</a:t>
            </a:r>
            <a:r>
              <a:rPr lang="en-US" dirty="0" smtClean="0"/>
              <a:t> </a:t>
            </a:r>
            <a:r>
              <a:rPr lang="en-US" dirty="0"/>
              <a:t>- YAG, He-Ne Laser, Semiconductor </a:t>
            </a:r>
            <a:r>
              <a:rPr lang="en-US" dirty="0" smtClean="0"/>
              <a:t>Laser</a:t>
            </a:r>
          </a:p>
          <a:p>
            <a:pPr marL="285750" indent="-285750" algn="just">
              <a:lnSpc>
                <a:spcPct val="150000"/>
              </a:lnSpc>
              <a:buFont typeface="Wingdings" panose="05000000000000000000" pitchFamily="2" charset="2"/>
              <a:buChar char="§"/>
            </a:pPr>
            <a:r>
              <a:rPr lang="en-US" dirty="0"/>
              <a:t>A</a:t>
            </a:r>
            <a:r>
              <a:rPr lang="en-US" dirty="0" smtClean="0"/>
              <a:t>pplications </a:t>
            </a:r>
            <a:r>
              <a:rPr lang="en-US" dirty="0"/>
              <a:t>of laser in engineering, holography.</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Tree>
    <p:extLst>
      <p:ext uri="{BB962C8B-B14F-4D97-AF65-F5344CB8AC3E}">
        <p14:creationId xmlns:p14="http://schemas.microsoft.com/office/powerpoint/2010/main" val="682650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LASER (Light Amplification by Stimulated Emission of radiation)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612" y="895079"/>
            <a:ext cx="3290130" cy="25776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027" y="4088822"/>
            <a:ext cx="1692539" cy="2264837"/>
          </a:xfrm>
          <a:prstGeom prst="rect">
            <a:avLst/>
          </a:prstGeom>
        </p:spPr>
      </p:pic>
      <p:sp>
        <p:nvSpPr>
          <p:cNvPr id="9" name="Rectangle 8"/>
          <p:cNvSpPr/>
          <p:nvPr/>
        </p:nvSpPr>
        <p:spPr>
          <a:xfrm>
            <a:off x="446914" y="5221240"/>
            <a:ext cx="5138523" cy="1200329"/>
          </a:xfrm>
          <a:prstGeom prst="rect">
            <a:avLst/>
          </a:prstGeom>
        </p:spPr>
        <p:txBody>
          <a:bodyPr wrap="none">
            <a:spAutoFit/>
          </a:bodyPr>
          <a:lstStyle/>
          <a:p>
            <a:r>
              <a:rPr lang="en-US" dirty="0" smtClean="0">
                <a:solidFill>
                  <a:prstClr val="black"/>
                </a:solidFill>
              </a:rPr>
              <a:t>History of LASER</a:t>
            </a:r>
          </a:p>
          <a:p>
            <a:r>
              <a:rPr lang="en-US" dirty="0" smtClean="0">
                <a:solidFill>
                  <a:prstClr val="black"/>
                </a:solidFill>
                <a:hlinkClick r:id="rId4"/>
              </a:rPr>
              <a:t>http</a:t>
            </a:r>
            <a:r>
              <a:rPr lang="en-US" dirty="0">
                <a:solidFill>
                  <a:prstClr val="black"/>
                </a:solidFill>
                <a:hlinkClick r:id="rId4"/>
              </a:rPr>
              <a:t>://</a:t>
            </a:r>
            <a:r>
              <a:rPr lang="en-US" dirty="0" smtClean="0">
                <a:solidFill>
                  <a:prstClr val="black"/>
                </a:solidFill>
                <a:hlinkClick r:id="rId4"/>
              </a:rPr>
              <a:t>www.worldoflasers.com/laserhistory.htm</a:t>
            </a:r>
            <a:endParaRPr lang="en-US" dirty="0" smtClean="0">
              <a:solidFill>
                <a:prstClr val="black"/>
              </a:solidFill>
            </a:endParaRPr>
          </a:p>
          <a:p>
            <a:r>
              <a:rPr lang="en-US" dirty="0">
                <a:solidFill>
                  <a:prstClr val="black"/>
                </a:solidFill>
                <a:hlinkClick r:id="rId5"/>
              </a:rPr>
              <a:t>https://</a:t>
            </a:r>
            <a:r>
              <a:rPr lang="en-US" dirty="0" smtClean="0">
                <a:solidFill>
                  <a:prstClr val="black"/>
                </a:solidFill>
                <a:hlinkClick r:id="rId5"/>
              </a:rPr>
              <a:t>www.photonics.com/Article.aspx?AID=42279</a:t>
            </a:r>
            <a:endParaRPr lang="en-US" dirty="0" smtClean="0">
              <a:solidFill>
                <a:prstClr val="black"/>
              </a:solidFill>
            </a:endParaRPr>
          </a:p>
          <a:p>
            <a:endParaRPr lang="en-US" dirty="0" smtClean="0">
              <a:solidFill>
                <a:prstClr val="black"/>
              </a:solidFill>
            </a:endParaRPr>
          </a:p>
        </p:txBody>
      </p:sp>
      <p:sp>
        <p:nvSpPr>
          <p:cNvPr id="10" name="TextBox 9"/>
          <p:cNvSpPr txBox="1"/>
          <p:nvPr/>
        </p:nvSpPr>
        <p:spPr>
          <a:xfrm>
            <a:off x="5726383" y="828044"/>
            <a:ext cx="2644283" cy="5755422"/>
          </a:xfrm>
          <a:prstGeom prst="rect">
            <a:avLst/>
          </a:prstGeom>
          <a:noFill/>
        </p:spPr>
        <p:txBody>
          <a:bodyPr wrap="square" rtlCol="0">
            <a:spAutoFit/>
          </a:bodyPr>
          <a:lstStyle/>
          <a:p>
            <a:pPr algn="just"/>
            <a:r>
              <a:rPr lang="en-US" sz="1600" dirty="0">
                <a:solidFill>
                  <a:prstClr val="black"/>
                </a:solidFill>
              </a:rPr>
              <a:t>In his most important work, published in 1900, Planck deduced the relationship between energy and the frequency of radiation, essentially saying that energy could be emitted or absorbed only in discrete chunks – which he called quanta – even if the chunks were very small</a:t>
            </a:r>
            <a:r>
              <a:rPr lang="en-US" sz="1600" dirty="0" smtClean="0">
                <a:solidFill>
                  <a:prstClr val="black"/>
                </a:solidFill>
              </a:rPr>
              <a:t>.</a:t>
            </a:r>
          </a:p>
          <a:p>
            <a:pPr algn="just"/>
            <a:endParaRPr lang="en-US" sz="1600" dirty="0">
              <a:solidFill>
                <a:prstClr val="black"/>
              </a:solidFill>
            </a:endParaRPr>
          </a:p>
          <a:p>
            <a:pPr algn="just"/>
            <a:r>
              <a:rPr lang="en-US" sz="1600" dirty="0">
                <a:solidFill>
                  <a:prstClr val="black"/>
                </a:solidFill>
              </a:rPr>
              <a:t> His theory marked a turning point in physics and inspired up-and-coming physicists such as Albert Einstein. In 1905, Einstein released his paper on the photoelectric effect, which proposed that light also delivers its energy in chunks, in this case discrete quantum particles now called photons.</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5579" y="4088821"/>
            <a:ext cx="1742535" cy="2264838"/>
          </a:xfrm>
          <a:prstGeom prst="rect">
            <a:avLst/>
          </a:prstGeom>
        </p:spPr>
      </p:pic>
      <p:sp>
        <p:nvSpPr>
          <p:cNvPr id="12" name="TextBox 11"/>
          <p:cNvSpPr txBox="1"/>
          <p:nvPr/>
        </p:nvSpPr>
        <p:spPr>
          <a:xfrm>
            <a:off x="8511612" y="3721443"/>
            <a:ext cx="1248547" cy="369332"/>
          </a:xfrm>
          <a:prstGeom prst="rect">
            <a:avLst/>
          </a:prstGeom>
          <a:noFill/>
        </p:spPr>
        <p:txBody>
          <a:bodyPr wrap="none" rtlCol="0">
            <a:spAutoFit/>
          </a:bodyPr>
          <a:lstStyle/>
          <a:p>
            <a:r>
              <a:rPr lang="en-US" dirty="0" smtClean="0">
                <a:solidFill>
                  <a:prstClr val="black"/>
                </a:solidFill>
              </a:rPr>
              <a:t>Max Planck</a:t>
            </a:r>
            <a:endParaRPr lang="en-US" dirty="0">
              <a:solidFill>
                <a:prstClr val="black"/>
              </a:solidFill>
            </a:endParaRPr>
          </a:p>
        </p:txBody>
      </p:sp>
      <p:sp>
        <p:nvSpPr>
          <p:cNvPr id="13" name="TextBox 12"/>
          <p:cNvSpPr txBox="1"/>
          <p:nvPr/>
        </p:nvSpPr>
        <p:spPr>
          <a:xfrm>
            <a:off x="10263027" y="3721443"/>
            <a:ext cx="1556580" cy="369332"/>
          </a:xfrm>
          <a:prstGeom prst="rect">
            <a:avLst/>
          </a:prstGeom>
          <a:noFill/>
        </p:spPr>
        <p:txBody>
          <a:bodyPr wrap="none" rtlCol="0">
            <a:spAutoFit/>
          </a:bodyPr>
          <a:lstStyle/>
          <a:p>
            <a:r>
              <a:rPr lang="en-US" dirty="0" smtClean="0">
                <a:solidFill>
                  <a:prstClr val="black"/>
                </a:solidFill>
              </a:rPr>
              <a:t>Albert Einstein</a:t>
            </a:r>
            <a:endParaRPr lang="en-US" dirty="0">
              <a:solidFill>
                <a:prstClr val="black"/>
              </a:solidFill>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420" y="1623702"/>
            <a:ext cx="5037050" cy="2668110"/>
          </a:xfrm>
          <a:prstGeom prst="rect">
            <a:avLst/>
          </a:prstGeom>
        </p:spPr>
      </p:pic>
    </p:spTree>
    <p:extLst>
      <p:ext uri="{BB962C8B-B14F-4D97-AF65-F5344CB8AC3E}">
        <p14:creationId xmlns:p14="http://schemas.microsoft.com/office/powerpoint/2010/main" val="292479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8067" y="951213"/>
            <a:ext cx="8468882" cy="1200329"/>
          </a:xfrm>
          <a:prstGeom prst="rect">
            <a:avLst/>
          </a:prstGeom>
          <a:noFill/>
        </p:spPr>
        <p:txBody>
          <a:bodyPr wrap="square" rtlCol="0">
            <a:spAutoFit/>
          </a:bodyPr>
          <a:lstStyle/>
          <a:p>
            <a:pPr algn="just"/>
            <a:r>
              <a:rPr lang="en-US" sz="2400" dirty="0" smtClean="0"/>
              <a:t>It is a device to produce </a:t>
            </a:r>
            <a:r>
              <a:rPr lang="en-US" sz="2400" b="1" dirty="0" smtClean="0"/>
              <a:t>strong</a:t>
            </a:r>
            <a:r>
              <a:rPr lang="en-US" sz="2400" dirty="0" smtClean="0"/>
              <a:t>, </a:t>
            </a:r>
            <a:r>
              <a:rPr lang="en-US" sz="2400" b="1" dirty="0" smtClean="0"/>
              <a:t>monochromatic</a:t>
            </a:r>
            <a:r>
              <a:rPr lang="en-US" sz="2400" dirty="0" smtClean="0"/>
              <a:t>, </a:t>
            </a:r>
            <a:r>
              <a:rPr lang="en-US" sz="2400" b="1" dirty="0" smtClean="0"/>
              <a:t>collimated</a:t>
            </a:r>
            <a:r>
              <a:rPr lang="en-US" sz="2400" dirty="0" smtClean="0"/>
              <a:t> and highly </a:t>
            </a:r>
            <a:r>
              <a:rPr lang="en-US" sz="2400" b="1" dirty="0" smtClean="0"/>
              <a:t>coherent</a:t>
            </a:r>
            <a:r>
              <a:rPr lang="en-US" sz="2400" dirty="0" smtClean="0"/>
              <a:t> beam of light depending on the principle of stimulated emission of light. </a:t>
            </a:r>
            <a:endParaRPr lang="en-US" sz="2400" dirty="0"/>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LASER-Definition</a:t>
            </a:r>
          </a:p>
        </p:txBody>
      </p:sp>
      <p:sp>
        <p:nvSpPr>
          <p:cNvPr id="6" name="TextBox 5"/>
          <p:cNvSpPr txBox="1"/>
          <p:nvPr/>
        </p:nvSpPr>
        <p:spPr>
          <a:xfrm>
            <a:off x="1310054" y="2567354"/>
            <a:ext cx="5503984" cy="369332"/>
          </a:xfrm>
          <a:prstGeom prst="rect">
            <a:avLst/>
          </a:prstGeom>
          <a:noFill/>
        </p:spPr>
        <p:txBody>
          <a:bodyPr wrap="square" rtlCol="0">
            <a:spAutoFit/>
          </a:bodyPr>
          <a:lstStyle/>
          <a:p>
            <a:r>
              <a:rPr lang="en-US" dirty="0" smtClean="0"/>
              <a:t>Strong = Intense, </a:t>
            </a:r>
          </a:p>
        </p:txBody>
      </p:sp>
      <p:sp>
        <p:nvSpPr>
          <p:cNvPr id="7" name="TextBox 6"/>
          <p:cNvSpPr txBox="1"/>
          <p:nvPr/>
        </p:nvSpPr>
        <p:spPr>
          <a:xfrm>
            <a:off x="1310054" y="3285667"/>
            <a:ext cx="4385175" cy="369332"/>
          </a:xfrm>
          <a:prstGeom prst="rect">
            <a:avLst/>
          </a:prstGeom>
          <a:noFill/>
        </p:spPr>
        <p:txBody>
          <a:bodyPr wrap="none" rtlCol="0">
            <a:spAutoFit/>
          </a:bodyPr>
          <a:lstStyle/>
          <a:p>
            <a:r>
              <a:rPr lang="en-US" dirty="0" smtClean="0"/>
              <a:t>Monochromatic= Having a single wavelength</a:t>
            </a:r>
            <a:endParaRPr lang="en-US" dirty="0"/>
          </a:p>
        </p:txBody>
      </p:sp>
      <p:sp>
        <p:nvSpPr>
          <p:cNvPr id="8" name="TextBox 7"/>
          <p:cNvSpPr txBox="1"/>
          <p:nvPr/>
        </p:nvSpPr>
        <p:spPr>
          <a:xfrm>
            <a:off x="1310054" y="4086582"/>
            <a:ext cx="5292090" cy="369332"/>
          </a:xfrm>
          <a:prstGeom prst="rect">
            <a:avLst/>
          </a:prstGeom>
          <a:noFill/>
        </p:spPr>
        <p:txBody>
          <a:bodyPr wrap="none" rtlCol="0">
            <a:spAutoFit/>
          </a:bodyPr>
          <a:lstStyle/>
          <a:p>
            <a:r>
              <a:rPr lang="en-US" dirty="0" smtClean="0"/>
              <a:t>Collimated= Directed and having low beam divergence</a:t>
            </a:r>
            <a:endParaRPr lang="en-US" dirty="0"/>
          </a:p>
        </p:txBody>
      </p:sp>
      <p:sp>
        <p:nvSpPr>
          <p:cNvPr id="9" name="TextBox 8"/>
          <p:cNvSpPr txBox="1"/>
          <p:nvPr/>
        </p:nvSpPr>
        <p:spPr>
          <a:xfrm>
            <a:off x="1310054" y="5030925"/>
            <a:ext cx="6201121" cy="369332"/>
          </a:xfrm>
          <a:prstGeom prst="rect">
            <a:avLst/>
          </a:prstGeom>
          <a:noFill/>
        </p:spPr>
        <p:txBody>
          <a:bodyPr wrap="none" rtlCol="0">
            <a:spAutoFit/>
          </a:bodyPr>
          <a:lstStyle/>
          <a:p>
            <a:r>
              <a:rPr lang="en-US" dirty="0" smtClean="0"/>
              <a:t>Coherent= Having a constant phase difference among the waves.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287" y="1933932"/>
            <a:ext cx="2124075" cy="215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287" y="4407401"/>
            <a:ext cx="2466975" cy="1847850"/>
          </a:xfrm>
          <a:prstGeom prst="rect">
            <a:avLst/>
          </a:prstGeom>
        </p:spPr>
      </p:pic>
    </p:spTree>
    <p:extLst>
      <p:ext uri="{BB962C8B-B14F-4D97-AF65-F5344CB8AC3E}">
        <p14:creationId xmlns:p14="http://schemas.microsoft.com/office/powerpoint/2010/main" val="3863757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LASER-Definition and History</a:t>
            </a:r>
          </a:p>
        </p:txBody>
      </p:sp>
      <p:sp>
        <p:nvSpPr>
          <p:cNvPr id="3" name="TextBox 2"/>
          <p:cNvSpPr txBox="1"/>
          <p:nvPr/>
        </p:nvSpPr>
        <p:spPr>
          <a:xfrm>
            <a:off x="889748" y="1264531"/>
            <a:ext cx="9556252"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t>LASER is an outgrowth of MASER (Microwave amplification by stimulated emission of radiation).</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First successful ammonia MASER was built by Gordon, </a:t>
            </a:r>
            <a:r>
              <a:rPr lang="en-US" sz="2000" dirty="0" err="1" smtClean="0"/>
              <a:t>Zeiger</a:t>
            </a:r>
            <a:r>
              <a:rPr lang="en-US" sz="2000" dirty="0" smtClean="0"/>
              <a:t> and Townes in 1954. </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In 1958, it was realized by Schawlow and Townes that the concept of MASER can be extended to visible region as well.</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In 1960, T. H. </a:t>
            </a:r>
            <a:r>
              <a:rPr lang="en-US" sz="2000" dirty="0" err="1"/>
              <a:t>M</a:t>
            </a:r>
            <a:r>
              <a:rPr lang="en-US" sz="2000" dirty="0" err="1" smtClean="0"/>
              <a:t>aiman</a:t>
            </a:r>
            <a:r>
              <a:rPr lang="en-US" sz="2000" dirty="0" smtClean="0"/>
              <a:t> built the first laser using ruby crystal. </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In 1961 He-Ne lasers were built by Ali </a:t>
            </a:r>
            <a:r>
              <a:rPr lang="en-US" sz="2000" dirty="0" err="1" smtClean="0"/>
              <a:t>Javan</a:t>
            </a:r>
            <a:r>
              <a:rPr lang="en-US" sz="2000" dirty="0" smtClean="0"/>
              <a:t> and associates.</a:t>
            </a:r>
          </a:p>
          <a:p>
            <a:pPr marL="285750" indent="-285750">
              <a:buFont typeface="Wingdings" panose="05000000000000000000" pitchFamily="2" charset="2"/>
              <a:buChar char="§"/>
            </a:pPr>
            <a:endParaRPr lang="en-US" sz="2000" smtClean="0"/>
          </a:p>
          <a:p>
            <a:pPr marL="285750" indent="-285750">
              <a:buFont typeface="Wingdings" panose="05000000000000000000" pitchFamily="2" charset="2"/>
              <a:buChar char="§"/>
            </a:pPr>
            <a:r>
              <a:rPr lang="en-US" sz="2000" smtClean="0"/>
              <a:t>After </a:t>
            </a:r>
            <a:r>
              <a:rPr lang="en-US" sz="2000" dirty="0" smtClean="0"/>
              <a:t>about 20 years semiconductor lasers appeared.  </a:t>
            </a:r>
            <a:endParaRPr lang="en-US" sz="2000" dirty="0"/>
          </a:p>
        </p:txBody>
      </p:sp>
    </p:spTree>
    <p:extLst>
      <p:ext uri="{BB962C8B-B14F-4D97-AF65-F5344CB8AC3E}">
        <p14:creationId xmlns:p14="http://schemas.microsoft.com/office/powerpoint/2010/main" val="3872380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Energy levels in atoms</a:t>
            </a:r>
          </a:p>
        </p:txBody>
      </p:sp>
      <p:sp>
        <p:nvSpPr>
          <p:cNvPr id="2" name="Rectangle 1"/>
          <p:cNvSpPr/>
          <p:nvPr/>
        </p:nvSpPr>
        <p:spPr>
          <a:xfrm>
            <a:off x="552450" y="1085761"/>
            <a:ext cx="6096000" cy="1754326"/>
          </a:xfrm>
          <a:prstGeom prst="rect">
            <a:avLst/>
          </a:prstGeom>
        </p:spPr>
        <p:txBody>
          <a:bodyPr>
            <a:spAutoFit/>
          </a:bodyPr>
          <a:lstStyle/>
          <a:p>
            <a:pPr marL="285750" indent="-285750" algn="just">
              <a:buFont typeface="Arial" panose="020B0604020202020204" pitchFamily="34" charset="0"/>
              <a:buChar char="•"/>
            </a:pPr>
            <a:r>
              <a:rPr lang="en-US" dirty="0"/>
              <a:t>A quantum mechanical system or particle that is </a:t>
            </a:r>
            <a:r>
              <a:rPr lang="en-US" dirty="0" smtClean="0"/>
              <a:t>bound—or, </a:t>
            </a:r>
            <a:r>
              <a:rPr lang="en-US" dirty="0"/>
              <a:t>confined spatially—can only take on certain discrete values of energy. </a:t>
            </a:r>
            <a:r>
              <a:rPr lang="en-US" dirty="0" smtClean="0"/>
              <a:t>These </a:t>
            </a:r>
            <a:r>
              <a:rPr lang="en-US" dirty="0"/>
              <a:t>discrete values are called energy levels</a:t>
            </a:r>
            <a:r>
              <a:rPr lang="en-US" dirty="0" smtClean="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This contrasts with classical particles, which can have any energy.</a:t>
            </a:r>
          </a:p>
        </p:txBody>
      </p:sp>
      <p:sp>
        <p:nvSpPr>
          <p:cNvPr id="3" name="Rectangle 2"/>
          <p:cNvSpPr/>
          <p:nvPr/>
        </p:nvSpPr>
        <p:spPr>
          <a:xfrm>
            <a:off x="552450" y="3279517"/>
            <a:ext cx="6096000" cy="2585323"/>
          </a:xfrm>
          <a:prstGeom prst="rect">
            <a:avLst/>
          </a:prstGeom>
        </p:spPr>
        <p:txBody>
          <a:bodyPr>
            <a:spAutoFit/>
          </a:bodyPr>
          <a:lstStyle/>
          <a:p>
            <a:pPr marL="285750" indent="-285750" algn="just">
              <a:buFont typeface="Arial" panose="020B0604020202020204" pitchFamily="34" charset="0"/>
              <a:buChar char="•"/>
            </a:pPr>
            <a:r>
              <a:rPr lang="en-US" dirty="0"/>
              <a:t>The term is commonly used for the energy levels of electrons in atoms, ions, or molecules, which are bound by the electric field of the </a:t>
            </a:r>
            <a:r>
              <a:rPr lang="en-US" dirty="0" smtClean="0"/>
              <a:t>nucleus. </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The term can </a:t>
            </a:r>
            <a:r>
              <a:rPr lang="en-US" dirty="0"/>
              <a:t>also refer to energy levels of nuclei or vibrational or rotational energy levels in molecules. </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The </a:t>
            </a:r>
            <a:r>
              <a:rPr lang="en-US" dirty="0"/>
              <a:t>energy spectrum of a system with such discrete energy levels is said to be quantized.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524" y="1893629"/>
            <a:ext cx="3740271" cy="2935546"/>
          </a:xfrm>
          <a:prstGeom prst="rect">
            <a:avLst/>
          </a:prstGeom>
        </p:spPr>
      </p:pic>
    </p:spTree>
    <p:extLst>
      <p:ext uri="{BB962C8B-B14F-4D97-AF65-F5344CB8AC3E}">
        <p14:creationId xmlns:p14="http://schemas.microsoft.com/office/powerpoint/2010/main" val="278393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Energy levels in atoms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475" y="708333"/>
            <a:ext cx="3305175" cy="2589488"/>
          </a:xfrm>
          <a:prstGeom prst="rect">
            <a:avLst/>
          </a:prstGeom>
        </p:spPr>
      </p:pic>
      <p:sp>
        <p:nvSpPr>
          <p:cNvPr id="6" name="TextBox 5"/>
          <p:cNvSpPr txBox="1"/>
          <p:nvPr/>
        </p:nvSpPr>
        <p:spPr>
          <a:xfrm>
            <a:off x="609601" y="866775"/>
            <a:ext cx="6257924"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Potential energy of hydrogen atom is shown in the side figure.</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Since electrons are tightly bound to the nuclei, hence, work must be done to take them away from the nuclear boundary.</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 Since, we are talking about the potential energy of the electrons, hence, they are negative near the nucleus and zero far away from the nucleus.</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Thus, potential energy is increased as we go from lower level to higher levels.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Negative </a:t>
            </a:r>
            <a:r>
              <a:rPr lang="en-US" dirty="0"/>
              <a:t>potential </a:t>
            </a:r>
            <a:r>
              <a:rPr lang="en-US" dirty="0" smtClean="0"/>
              <a:t>energy means a bound state.</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a:t>If an atom, ion, or molecule is at the lowest possible energy level, it and its electrons are said to be in the ground state</a:t>
            </a:r>
            <a:r>
              <a:rPr lang="en-US" dirty="0" smtClean="0"/>
              <a: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If an atom is at </a:t>
            </a:r>
            <a:r>
              <a:rPr lang="en-US" dirty="0"/>
              <a:t>a higher energy level, it is said to be excited, or any electrons that have higher energy than the ground state are </a:t>
            </a:r>
            <a:r>
              <a:rPr lang="en-US" dirty="0" smtClean="0"/>
              <a:t>excited. The state of the atom is called </a:t>
            </a:r>
            <a:r>
              <a:rPr lang="en-US" b="1" dirty="0" smtClean="0"/>
              <a:t>excited state</a:t>
            </a:r>
            <a:r>
              <a:rPr lang="en-US" dirty="0" smtClean="0"/>
              <a: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263" y="3470671"/>
            <a:ext cx="2971787" cy="2971787"/>
          </a:xfrm>
          <a:prstGeom prst="rect">
            <a:avLst/>
          </a:prstGeom>
        </p:spPr>
      </p:pic>
    </p:spTree>
    <p:extLst>
      <p:ext uri="{BB962C8B-B14F-4D97-AF65-F5344CB8AC3E}">
        <p14:creationId xmlns:p14="http://schemas.microsoft.com/office/powerpoint/2010/main" val="895097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837473"/>
          </a:xfrm>
          <a:prstGeom prst="rect">
            <a:avLst/>
          </a:prstGeom>
          <a:solidFill>
            <a:schemeClr val="accent1">
              <a:lumMod val="50000"/>
            </a:schemeClr>
          </a:solidFill>
        </p:spPr>
        <p:txBody>
          <a:bodyPr wrap="square" rtlCol="0">
            <a:spAutoFit/>
          </a:bodyPr>
          <a:lstStyle/>
          <a:p>
            <a:pPr algn="just">
              <a:lnSpc>
                <a:spcPct val="150000"/>
              </a:lnSpc>
            </a:pPr>
            <a:r>
              <a:rPr lang="en-US" sz="3600" b="1" dirty="0" smtClean="0">
                <a:solidFill>
                  <a:schemeClr val="bg1"/>
                </a:solidFill>
              </a:rPr>
              <a:t>Atomic Excitation: How atoms absorb and emit energy?</a:t>
            </a:r>
            <a:endParaRPr lang="en-US" sz="3600" b="1" dirty="0">
              <a:solidFill>
                <a:schemeClr val="bg1"/>
              </a:solidFill>
            </a:endParaRPr>
          </a:p>
        </p:txBody>
      </p:sp>
      <p:sp>
        <p:nvSpPr>
          <p:cNvPr id="2" name="TextBox 1"/>
          <p:cNvSpPr txBox="1"/>
          <p:nvPr/>
        </p:nvSpPr>
        <p:spPr>
          <a:xfrm>
            <a:off x="606751" y="1213503"/>
            <a:ext cx="9853301" cy="1477328"/>
          </a:xfrm>
          <a:prstGeom prst="rect">
            <a:avLst/>
          </a:prstGeom>
          <a:noFill/>
        </p:spPr>
        <p:txBody>
          <a:bodyPr wrap="square" rtlCol="0">
            <a:spAutoFit/>
          </a:bodyPr>
          <a:lstStyle/>
          <a:p>
            <a:r>
              <a:rPr lang="en-US" dirty="0" smtClean="0"/>
              <a:t>There are two main ways in which atoms can be excited to an energy above its ground state and thereby become able to radiate.</a:t>
            </a:r>
          </a:p>
          <a:p>
            <a:endParaRPr lang="en-US" dirty="0" smtClean="0"/>
          </a:p>
          <a:p>
            <a:pPr marL="342900" indent="-342900">
              <a:buAutoNum type="arabicPeriod"/>
            </a:pPr>
            <a:r>
              <a:rPr lang="en-US" dirty="0" smtClean="0"/>
              <a:t>By atomic collision</a:t>
            </a:r>
          </a:p>
          <a:p>
            <a:pPr marL="342900" indent="-342900">
              <a:buAutoNum type="arabicPeriod"/>
            </a:pPr>
            <a:r>
              <a:rPr lang="en-US" dirty="0" smtClean="0"/>
              <a:t>By absorption of photon of definite energy.</a:t>
            </a:r>
            <a:endParaRPr lang="en-US" dirty="0"/>
          </a:p>
        </p:txBody>
      </p:sp>
      <p:sp>
        <p:nvSpPr>
          <p:cNvPr id="3" name="TextBox 2"/>
          <p:cNvSpPr txBox="1"/>
          <p:nvPr/>
        </p:nvSpPr>
        <p:spPr>
          <a:xfrm>
            <a:off x="794759" y="3153398"/>
            <a:ext cx="5520583" cy="2862322"/>
          </a:xfrm>
          <a:prstGeom prst="rect">
            <a:avLst/>
          </a:prstGeom>
          <a:noFill/>
        </p:spPr>
        <p:txBody>
          <a:bodyPr wrap="square" rtlCol="0">
            <a:spAutoFit/>
          </a:bodyPr>
          <a:lstStyle/>
          <a:p>
            <a:pPr algn="just"/>
            <a:r>
              <a:rPr lang="en-US" b="1" dirty="0" smtClean="0"/>
              <a:t>By Collision: Discharge tubes</a:t>
            </a:r>
          </a:p>
          <a:p>
            <a:pPr algn="just"/>
            <a:endParaRPr lang="en-US" b="1" dirty="0" smtClean="0"/>
          </a:p>
          <a:p>
            <a:pPr algn="just"/>
            <a:r>
              <a:rPr lang="en-US" dirty="0" smtClean="0"/>
              <a:t>To produce luminous discharge in a rarefied gas, an electric field is established that accelerates the electrons and atomic ions until their kinetic energies are sufficient to excite atoms they collide with. Because energy transfer is a maximum when the colliding particles have the same mass the electrons in such a discharge are more effective than the ions in providing energy to atomic electrons.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964" y="2076468"/>
            <a:ext cx="3705225" cy="12287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74" y="4054940"/>
            <a:ext cx="4256343" cy="1756199"/>
          </a:xfrm>
          <a:prstGeom prst="rect">
            <a:avLst/>
          </a:prstGeom>
        </p:spPr>
      </p:pic>
    </p:spTree>
    <p:extLst>
      <p:ext uri="{BB962C8B-B14F-4D97-AF65-F5344CB8AC3E}">
        <p14:creationId xmlns:p14="http://schemas.microsoft.com/office/powerpoint/2010/main" val="118915880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2193</TotalTime>
  <Words>2022</Words>
  <Application>Microsoft Office PowerPoint</Application>
  <PresentationFormat>Widescreen</PresentationFormat>
  <Paragraphs>143</Paragraphs>
  <Slides>17</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Calibri Light</vt:lpstr>
      <vt:lpstr>Cambria Math</vt:lpstr>
      <vt:lpstr>Noto Sans CJK SC Regular</vt:lpstr>
      <vt:lpstr>Symbol</vt:lpstr>
      <vt:lpstr>Times New Roman</vt:lpstr>
      <vt:lpstr>Tw Cen MT</vt:lpstr>
      <vt:lpstr>Wingdings</vt:lpstr>
      <vt:lpstr>Wingdings 2</vt:lpstr>
      <vt:lpstr>Office Theme</vt: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48</cp:revision>
  <dcterms:created xsi:type="dcterms:W3CDTF">2017-08-12T18:14:28Z</dcterms:created>
  <dcterms:modified xsi:type="dcterms:W3CDTF">2020-09-03T09:24:38Z</dcterms:modified>
</cp:coreProperties>
</file>