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9" r:id="rId7"/>
    <p:sldId id="270" r:id="rId8"/>
    <p:sldId id="271" r:id="rId9"/>
    <p:sldId id="272" r:id="rId10"/>
    <p:sldId id="273" r:id="rId11"/>
    <p:sldId id="264" r:id="rId12"/>
    <p:sldId id="261" r:id="rId13"/>
    <p:sldId id="263" r:id="rId14"/>
    <p:sldId id="265"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9/3/2020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3.gif"/><Relationship Id="rId1" Type="http://schemas.openxmlformats.org/officeDocument/2006/relationships/slideLayout" Target="../slideLayouts/slideLayout2.xml"/><Relationship Id="rId4" Type="http://schemas.openxmlformats.org/officeDocument/2006/relationships/hyperlink" Target="http://life.nthu.edu.tw/~labcjw/BioPhyChem/energy.ht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innerscience.com/2011/01/09/metastable-state/" TargetMode="External"/><Relationship Id="rId2" Type="http://schemas.openxmlformats.org/officeDocument/2006/relationships/hyperlink" Target="https://www.azooptics.com/Article.aspx?ArticleID=79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200.png"/><Relationship Id="rId7"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10" Type="http://schemas.openxmlformats.org/officeDocument/2006/relationships/image" Target="../media/image12.png"/><Relationship Id="rId4" Type="http://schemas.openxmlformats.org/officeDocument/2006/relationships/image" Target="../media/image21.png"/><Relationship Id="rId9"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LASER-2</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200329"/>
            </a:xfrm>
            <a:prstGeom prst="rect">
              <a:avLst/>
            </a:prstGeom>
            <a:solidFill>
              <a:schemeClr val="tx2"/>
            </a:solidFill>
          </p:spPr>
          <p:txBody>
            <a:bodyPr wrap="square" rtlCol="0">
              <a:spAutoFit/>
            </a:bodyPr>
            <a:lstStyle/>
            <a:p>
              <a:pPr algn="ctr"/>
              <a:r>
                <a:rPr lang="en-US" b="1" dirty="0">
                  <a:solidFill>
                    <a:schemeClr val="bg1"/>
                  </a:solidFill>
                </a:rPr>
                <a:t>Dr. Vishal Thakur</a:t>
              </a: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a:solidFill>
                    <a:schemeClr val="bg1"/>
                  </a:solidFill>
                </a:rPr>
                <a:t>, Punjab-144411</a:t>
              </a:r>
              <a:endParaRPr lang="en-US" dirty="0">
                <a:solidFill>
                  <a:schemeClr val="bg1"/>
                </a:solidFill>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82879" y="129994"/>
            <a:ext cx="9902767" cy="5604600"/>
          </a:xfrm>
          <a:prstGeom prst="rect">
            <a:avLst/>
          </a:prstGeom>
        </p:spPr>
      </p:pic>
      <p:pic>
        <p:nvPicPr>
          <p:cNvPr id="5" name="Picture 4"/>
          <p:cNvPicPr>
            <a:picLocks noChangeAspect="1"/>
          </p:cNvPicPr>
          <p:nvPr/>
        </p:nvPicPr>
        <p:blipFill>
          <a:blip r:embed="rId3"/>
          <a:stretch>
            <a:fillRect/>
          </a:stretch>
        </p:blipFill>
        <p:spPr>
          <a:xfrm>
            <a:off x="4256632" y="3673920"/>
            <a:ext cx="6709908" cy="1094150"/>
          </a:xfrm>
          <a:prstGeom prst="rect">
            <a:avLst/>
          </a:prstGeom>
        </p:spPr>
      </p:pic>
      <p:pic>
        <p:nvPicPr>
          <p:cNvPr id="6" name="Picture 5"/>
          <p:cNvPicPr>
            <a:picLocks noChangeAspect="1"/>
          </p:cNvPicPr>
          <p:nvPr/>
        </p:nvPicPr>
        <p:blipFill>
          <a:blip r:embed="rId4"/>
          <a:stretch>
            <a:fillRect/>
          </a:stretch>
        </p:blipFill>
        <p:spPr>
          <a:xfrm>
            <a:off x="4117065" y="4903007"/>
            <a:ext cx="7931244" cy="1764981"/>
          </a:xfrm>
          <a:prstGeom prst="rect">
            <a:avLst/>
          </a:prstGeom>
        </p:spPr>
      </p:pic>
    </p:spTree>
    <p:extLst>
      <p:ext uri="{BB962C8B-B14F-4D97-AF65-F5344CB8AC3E}">
        <p14:creationId xmlns:p14="http://schemas.microsoft.com/office/powerpoint/2010/main" val="3477236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Population of Energy Levels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269" y="1714499"/>
            <a:ext cx="4493132" cy="298132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81050" y="933450"/>
                <a:ext cx="6115050" cy="5324535"/>
              </a:xfrm>
              <a:prstGeom prst="rect">
                <a:avLst/>
              </a:prstGeom>
              <a:noFill/>
              <a:ln>
                <a:solidFill>
                  <a:schemeClr val="tx1"/>
                </a:solidFill>
              </a:ln>
            </p:spPr>
            <p:txBody>
              <a:bodyPr wrap="square" rtlCol="0">
                <a:spAutoFit/>
              </a:bodyPr>
              <a:lstStyle/>
              <a:p>
                <a:pPr marL="285750" indent="-285750" algn="just">
                  <a:buFont typeface="Wingdings" panose="05000000000000000000" pitchFamily="2" charset="2"/>
                  <a:buChar char="§"/>
                </a:pPr>
                <a:r>
                  <a:rPr lang="en-US" sz="2000" dirty="0" smtClean="0"/>
                  <a:t>At any finite temperature, the atoms </a:t>
                </a:r>
                <a:r>
                  <a:rPr lang="en-US" sz="2000" dirty="0"/>
                  <a:t>will be distributed among the energy levels </a:t>
                </a:r>
                <a:r>
                  <a:rPr lang="en-US" sz="2000" dirty="0" smtClean="0"/>
                  <a:t>available </a:t>
                </a:r>
                <a:r>
                  <a:rPr lang="en-US" sz="2000" dirty="0"/>
                  <a:t>to them because of thermal </a:t>
                </a:r>
                <a:r>
                  <a:rPr lang="en-US" sz="2000" dirty="0" smtClean="0"/>
                  <a:t>agitation. </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The exact distribution will depend on the temperature (thermal energy) and on the separation between energy levels </a:t>
                </a:r>
                <a:r>
                  <a:rPr lang="en-US" sz="2000" dirty="0" smtClean="0"/>
                  <a:t>(</a:t>
                </a:r>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𝐸</m:t>
                    </m:r>
                  </m:oMath>
                </a14:m>
                <a:r>
                  <a:rPr lang="en-US" sz="2000" dirty="0" smtClean="0"/>
                  <a:t>) </a:t>
                </a:r>
                <a:r>
                  <a:rPr lang="en-US" sz="2000" dirty="0"/>
                  <a:t>in the energy ladder</a:t>
                </a:r>
                <a:r>
                  <a:rPr lang="en-US" sz="2000" dirty="0" smtClean="0"/>
                  <a:t>.</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At a given temperature, the number of molecules in an upper state (</a:t>
                </a:r>
                <a:r>
                  <a:rPr lang="en-US" sz="2000" b="1" dirty="0" err="1"/>
                  <a:t>n</a:t>
                </a:r>
                <a:r>
                  <a:rPr lang="en-US" sz="2000" baseline="-25000" dirty="0" err="1"/>
                  <a:t>upper</a:t>
                </a:r>
                <a:r>
                  <a:rPr lang="en-US" sz="2000" dirty="0"/>
                  <a:t>) relative to the lower state (</a:t>
                </a:r>
                <a:r>
                  <a:rPr lang="en-US" sz="2000" b="1" dirty="0" err="1"/>
                  <a:t>n</a:t>
                </a:r>
                <a:r>
                  <a:rPr lang="en-US" sz="2000" baseline="-25000" dirty="0" err="1"/>
                  <a:t>lower</a:t>
                </a:r>
                <a:r>
                  <a:rPr lang="en-US" sz="2000" dirty="0"/>
                  <a:t>) is given by Boltzmann distribution </a:t>
                </a:r>
                <a:r>
                  <a:rPr lang="en-US" sz="2000" dirty="0" smtClean="0"/>
                  <a:t>law</a:t>
                </a:r>
              </a:p>
              <a:p>
                <a:pPr algn="ctr"/>
                <a:r>
                  <a:rPr lang="nl-NL" sz="2000" b="1" dirty="0"/>
                  <a:t>n</a:t>
                </a:r>
                <a:r>
                  <a:rPr lang="nl-NL" sz="2000" baseline="-25000" dirty="0"/>
                  <a:t>upper </a:t>
                </a:r>
                <a:r>
                  <a:rPr lang="nl-NL" sz="2000" dirty="0"/>
                  <a:t>/ </a:t>
                </a:r>
                <a:r>
                  <a:rPr lang="nl-NL" sz="2000" b="1" dirty="0"/>
                  <a:t>n</a:t>
                </a:r>
                <a:r>
                  <a:rPr lang="nl-NL" sz="2000" baseline="-25000" dirty="0"/>
                  <a:t>lower</a:t>
                </a:r>
                <a:r>
                  <a:rPr lang="nl-NL" sz="2000" dirty="0"/>
                  <a:t> = exp</a:t>
                </a:r>
                <a:r>
                  <a:rPr lang="nl-NL" sz="2000" dirty="0" smtClean="0"/>
                  <a:t>[-(</a:t>
                </a:r>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𝐸</m:t>
                    </m:r>
                  </m:oMath>
                </a14:m>
                <a:r>
                  <a:rPr lang="nl-NL" sz="2000" dirty="0" smtClean="0"/>
                  <a:t>) </a:t>
                </a:r>
                <a:r>
                  <a:rPr lang="nl-NL" sz="2000" dirty="0"/>
                  <a:t>/ </a:t>
                </a:r>
                <a:r>
                  <a:rPr lang="nl-NL" sz="2000" i="1" dirty="0"/>
                  <a:t>k</a:t>
                </a:r>
                <a:r>
                  <a:rPr lang="nl-NL" sz="2000" dirty="0"/>
                  <a:t>T</a:t>
                </a:r>
                <a:r>
                  <a:rPr lang="nl-NL" sz="2000" dirty="0" smtClean="0"/>
                  <a:t>]</a:t>
                </a:r>
              </a:p>
              <a:p>
                <a:pPr algn="just"/>
                <a:endParaRPr lang="nl-NL" sz="2000" dirty="0" smtClean="0"/>
              </a:p>
              <a:p>
                <a:pPr marL="285750" indent="-285750" algn="just">
                  <a:buFont typeface="Wingdings" panose="05000000000000000000" pitchFamily="2" charset="2"/>
                  <a:buChar char="§"/>
                </a:pPr>
                <a:r>
                  <a:rPr lang="en-US" sz="2000" dirty="0"/>
                  <a:t>It is clear that when </a:t>
                </a:r>
                <a14:m>
                  <m:oMath xmlns:m="http://schemas.openxmlformats.org/officeDocument/2006/math">
                    <m:r>
                      <m:rPr>
                        <m:sty m:val="p"/>
                      </m:rPr>
                      <a:rPr lang="en-US" sz="2000" b="0" i="0" dirty="0" smtClean="0">
                        <a:latin typeface="Cambria Math" panose="02040503050406030204" pitchFamily="18" charset="0"/>
                      </a:rPr>
                      <m:t>Δ</m:t>
                    </m:r>
                    <m:r>
                      <a:rPr lang="en-US" sz="2000" b="0" i="1" dirty="0" smtClean="0">
                        <a:latin typeface="Cambria Math" panose="02040503050406030204" pitchFamily="18" charset="0"/>
                      </a:rPr>
                      <m:t>𝐸</m:t>
                    </m:r>
                  </m:oMath>
                </a14:m>
                <a:r>
                  <a:rPr lang="en-US" sz="2000" dirty="0"/>
                  <a:t> &lt;&lt; </a:t>
                </a:r>
                <a:r>
                  <a:rPr lang="en-US" sz="2000" i="1" dirty="0" err="1"/>
                  <a:t>k</a:t>
                </a:r>
                <a:r>
                  <a:rPr lang="en-US" sz="2000" dirty="0" err="1"/>
                  <a:t>T</a:t>
                </a:r>
                <a:r>
                  <a:rPr lang="en-US" sz="2000" dirty="0"/>
                  <a:t>, </a:t>
                </a:r>
                <a:r>
                  <a:rPr lang="en-US" sz="2000" dirty="0" err="1"/>
                  <a:t>exp</a:t>
                </a:r>
                <a:r>
                  <a:rPr lang="en-US" sz="2000" dirty="0" smtClean="0"/>
                  <a:t>[-</a:t>
                </a:r>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𝐸</m:t>
                    </m:r>
                  </m:oMath>
                </a14:m>
                <a:r>
                  <a:rPr lang="en-US" sz="2000" dirty="0" smtClean="0"/>
                  <a:t> </a:t>
                </a:r>
                <a:r>
                  <a:rPr lang="en-US" sz="2000" dirty="0"/>
                  <a:t>/ </a:t>
                </a:r>
                <a:r>
                  <a:rPr lang="en-US" sz="2000" i="1" dirty="0" err="1"/>
                  <a:t>k</a:t>
                </a:r>
                <a:r>
                  <a:rPr lang="en-US" sz="2000" dirty="0" err="1"/>
                  <a:t>T</a:t>
                </a:r>
                <a:r>
                  <a:rPr lang="en-US" sz="2000" dirty="0"/>
                  <a:t>] approaches to1. The number of molecules in the upper and lower levels is then equal. Conversely, when </a:t>
                </a:r>
                <a14:m>
                  <m:oMath xmlns:m="http://schemas.openxmlformats.org/officeDocument/2006/math">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𝐸</m:t>
                    </m:r>
                  </m:oMath>
                </a14:m>
                <a:r>
                  <a:rPr lang="en-US" sz="2000" dirty="0" smtClean="0"/>
                  <a:t> </a:t>
                </a:r>
                <a:r>
                  <a:rPr lang="en-US" sz="2000" dirty="0"/>
                  <a:t>&gt;&gt; </a:t>
                </a:r>
                <a:r>
                  <a:rPr lang="en-US" sz="2000" i="1" dirty="0" err="1"/>
                  <a:t>k</a:t>
                </a:r>
                <a:r>
                  <a:rPr lang="en-US" sz="2000" dirty="0" err="1"/>
                  <a:t>T</a:t>
                </a:r>
                <a:r>
                  <a:rPr lang="en-US" sz="2000" dirty="0"/>
                  <a:t>, </a:t>
                </a:r>
                <a:r>
                  <a:rPr lang="en-US" sz="2000" b="1" dirty="0" err="1"/>
                  <a:t>n</a:t>
                </a:r>
                <a:r>
                  <a:rPr lang="en-US" sz="2000" baseline="-25000" dirty="0" err="1"/>
                  <a:t>upper</a:t>
                </a:r>
                <a:r>
                  <a:rPr lang="en-US" sz="2000" baseline="-25000" dirty="0"/>
                  <a:t> </a:t>
                </a:r>
                <a:r>
                  <a:rPr lang="en-US" sz="2000" dirty="0"/>
                  <a:t>is </a:t>
                </a:r>
                <a:r>
                  <a:rPr lang="en-US" sz="2000" dirty="0" err="1"/>
                  <a:t>neglible</a:t>
                </a:r>
                <a:r>
                  <a:rPr lang="en-US" sz="2000" dirty="0"/>
                  <a:t> with respect to </a:t>
                </a:r>
                <a:r>
                  <a:rPr lang="en-US" sz="2000" b="1" dirty="0" err="1"/>
                  <a:t>n</a:t>
                </a:r>
                <a:r>
                  <a:rPr lang="en-US" sz="2000" baseline="-25000" dirty="0" err="1"/>
                  <a:t>lower</a:t>
                </a:r>
                <a:r>
                  <a:rPr lang="en-US" sz="20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781050" y="933450"/>
                <a:ext cx="6115050" cy="5324535"/>
              </a:xfrm>
              <a:prstGeom prst="rect">
                <a:avLst/>
              </a:prstGeom>
              <a:blipFill rotWithShape="0">
                <a:blip r:embed="rId3"/>
                <a:stretch>
                  <a:fillRect l="-796" t="-457" r="-995" b="-913"/>
                </a:stretch>
              </a:blipFill>
              <a:ln>
                <a:solidFill>
                  <a:schemeClr val="tx1"/>
                </a:solidFill>
              </a:ln>
            </p:spPr>
            <p:txBody>
              <a:bodyPr/>
              <a:lstStyle/>
              <a:p>
                <a:r>
                  <a:rPr lang="en-US">
                    <a:noFill/>
                  </a:rPr>
                  <a:t> </a:t>
                </a:r>
              </a:p>
            </p:txBody>
          </p:sp>
        </mc:Fallback>
      </mc:AlternateContent>
      <p:sp>
        <p:nvSpPr>
          <p:cNvPr id="2" name="Rectangle 1"/>
          <p:cNvSpPr/>
          <p:nvPr/>
        </p:nvSpPr>
        <p:spPr>
          <a:xfrm>
            <a:off x="7089269" y="5558318"/>
            <a:ext cx="4938788" cy="584775"/>
          </a:xfrm>
          <a:prstGeom prst="rect">
            <a:avLst/>
          </a:prstGeom>
        </p:spPr>
        <p:txBody>
          <a:bodyPr wrap="none">
            <a:spAutoFit/>
          </a:bodyPr>
          <a:lstStyle/>
          <a:p>
            <a:r>
              <a:rPr lang="en-US" sz="1600" dirty="0">
                <a:hlinkClick r:id="rId4"/>
              </a:rPr>
              <a:t>http://life.nthu.edu.tw/~</a:t>
            </a:r>
            <a:r>
              <a:rPr lang="en-US" sz="1600" dirty="0" smtClean="0">
                <a:hlinkClick r:id="rId4"/>
              </a:rPr>
              <a:t>labcjw/BioPhyChem/energy.htm</a:t>
            </a:r>
            <a:endParaRPr lang="en-US" sz="1600" dirty="0" smtClean="0"/>
          </a:p>
          <a:p>
            <a:endParaRPr lang="en-US" sz="1600" dirty="0"/>
          </a:p>
        </p:txBody>
      </p:sp>
    </p:spTree>
    <p:extLst>
      <p:ext uri="{BB962C8B-B14F-4D97-AF65-F5344CB8AC3E}">
        <p14:creationId xmlns:p14="http://schemas.microsoft.com/office/powerpoint/2010/main" val="1980631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Population Inversion</a:t>
            </a:r>
          </a:p>
        </p:txBody>
      </p:sp>
      <p:sp>
        <p:nvSpPr>
          <p:cNvPr id="2" name="TextBox 1"/>
          <p:cNvSpPr txBox="1"/>
          <p:nvPr/>
        </p:nvSpPr>
        <p:spPr>
          <a:xfrm>
            <a:off x="381001" y="646331"/>
            <a:ext cx="11020424" cy="5909310"/>
          </a:xfrm>
          <a:prstGeom prst="rect">
            <a:avLst/>
          </a:prstGeom>
          <a:noFill/>
          <a:ln>
            <a:solidFill>
              <a:schemeClr val="tx2"/>
            </a:solidFill>
          </a:ln>
        </p:spPr>
        <p:txBody>
          <a:bodyPr wrap="square" rtlCol="0">
            <a:spAutoFit/>
          </a:bodyPr>
          <a:lstStyle/>
          <a:p>
            <a:pPr marL="285750" indent="-285750" algn="just">
              <a:lnSpc>
                <a:spcPct val="150000"/>
              </a:lnSpc>
              <a:buFont typeface="Arial" panose="020B0604020202020204" pitchFamily="34" charset="0"/>
              <a:buChar char="•"/>
            </a:pPr>
            <a:r>
              <a:rPr lang="en-US" dirty="0" smtClean="0"/>
              <a:t>Under ordinary conditions of equilibrium, the number of atoms in higher energy level is considerably smaller than that in the lower energy level.</a:t>
            </a:r>
          </a:p>
          <a:p>
            <a:pPr marL="285750" indent="-285750" algn="just">
              <a:lnSpc>
                <a:spcPct val="150000"/>
              </a:lnSpc>
              <a:buFont typeface="Arial" panose="020B0604020202020204" pitchFamily="34" charset="0"/>
              <a:buChar char="•"/>
            </a:pPr>
            <a:r>
              <a:rPr lang="en-US" dirty="0" smtClean="0"/>
              <a:t>As a consequence there is little stimulated emission compared to </a:t>
            </a:r>
            <a:r>
              <a:rPr lang="en-US" dirty="0" err="1" smtClean="0"/>
              <a:t>absorbtion</a:t>
            </a:r>
            <a:r>
              <a:rPr lang="en-US" dirty="0" smtClean="0"/>
              <a:t>.</a:t>
            </a:r>
          </a:p>
          <a:p>
            <a:pPr marL="285750" indent="-285750" algn="just">
              <a:lnSpc>
                <a:spcPct val="150000"/>
              </a:lnSpc>
              <a:buFont typeface="Arial" panose="020B0604020202020204" pitchFamily="34" charset="0"/>
              <a:buChar char="•"/>
            </a:pPr>
            <a:r>
              <a:rPr lang="en-US" dirty="0" smtClean="0"/>
              <a:t>Hence under ordinary condition an incident photon is more likely to be absorbed than creating emission. This is a hindrance in the way of lasing action.</a:t>
            </a:r>
          </a:p>
          <a:p>
            <a:pPr marL="285750" indent="-285750" algn="just">
              <a:lnSpc>
                <a:spcPct val="150000"/>
              </a:lnSpc>
              <a:buFont typeface="Arial" panose="020B0604020202020204" pitchFamily="34" charset="0"/>
              <a:buChar char="•"/>
            </a:pPr>
            <a:r>
              <a:rPr lang="en-US" dirty="0" smtClean="0"/>
              <a:t>Therefore, in order to have lasing action possible, the number of atoms in the higher energy state must be greater than that in the lower energy state. </a:t>
            </a:r>
          </a:p>
          <a:p>
            <a:pPr marL="285750" indent="-285750" algn="just">
              <a:lnSpc>
                <a:spcPct val="150000"/>
              </a:lnSpc>
              <a:buFont typeface="Arial" panose="020B0604020202020204" pitchFamily="34" charset="0"/>
              <a:buChar char="•"/>
            </a:pPr>
            <a:r>
              <a:rPr lang="en-US" b="1" dirty="0" smtClean="0"/>
              <a:t>The process of achieving the larger number of atoms in the higher energy level than the lower energy level is known as population inversion. </a:t>
            </a:r>
          </a:p>
          <a:p>
            <a:pPr marL="285750" indent="-285750" algn="just">
              <a:lnSpc>
                <a:spcPct val="150000"/>
              </a:lnSpc>
              <a:buFont typeface="Arial" panose="020B0604020202020204" pitchFamily="34" charset="0"/>
              <a:buChar char="•"/>
            </a:pPr>
            <a:r>
              <a:rPr lang="en-US" dirty="0" smtClean="0"/>
              <a:t>The process of achieving population inversion is known as </a:t>
            </a:r>
            <a:r>
              <a:rPr lang="en-US" b="1" dirty="0"/>
              <a:t>P</a:t>
            </a:r>
            <a:r>
              <a:rPr lang="en-US" b="1" dirty="0" smtClean="0"/>
              <a:t>umping</a:t>
            </a:r>
            <a:r>
              <a:rPr lang="en-US" dirty="0" smtClean="0"/>
              <a:t>.</a:t>
            </a:r>
          </a:p>
          <a:p>
            <a:pPr marL="285750" indent="-285750" algn="just">
              <a:buFont typeface="Arial" panose="020B0604020202020204" pitchFamily="34" charset="0"/>
              <a:buChar char="•"/>
            </a:pPr>
            <a:r>
              <a:rPr lang="en-US" dirty="0" smtClean="0"/>
              <a:t>Common pumping methods are:</a:t>
            </a:r>
          </a:p>
          <a:p>
            <a:pPr marL="1200150" lvl="2" indent="-285750" algn="just">
              <a:buFont typeface="Wingdings" panose="05000000000000000000" pitchFamily="2" charset="2"/>
              <a:buChar char="Ø"/>
            </a:pPr>
            <a:r>
              <a:rPr lang="en-US" dirty="0" smtClean="0"/>
              <a:t>Optical Pumping (Ruby laser).</a:t>
            </a:r>
          </a:p>
          <a:p>
            <a:pPr marL="1200150" lvl="2" indent="-285750" algn="just">
              <a:buFont typeface="Wingdings" panose="05000000000000000000" pitchFamily="2" charset="2"/>
              <a:buChar char="Ø"/>
            </a:pPr>
            <a:r>
              <a:rPr lang="en-US" dirty="0" smtClean="0"/>
              <a:t>Electrical Discharge </a:t>
            </a:r>
            <a:r>
              <a:rPr lang="en-US" dirty="0"/>
              <a:t>(Helium Neon laser)</a:t>
            </a:r>
            <a:r>
              <a:rPr lang="en-US" dirty="0" smtClean="0"/>
              <a:t>.</a:t>
            </a:r>
          </a:p>
          <a:p>
            <a:pPr marL="1200150" lvl="2" indent="-285750" algn="just">
              <a:buFont typeface="Wingdings" panose="05000000000000000000" pitchFamily="2" charset="2"/>
              <a:buChar char="Ø"/>
            </a:pPr>
            <a:r>
              <a:rPr lang="en-US" dirty="0" smtClean="0"/>
              <a:t>Inelastic atom-atom collision.</a:t>
            </a:r>
          </a:p>
          <a:p>
            <a:pPr marL="1200150" lvl="2" indent="-285750" algn="just">
              <a:buFont typeface="Wingdings" panose="05000000000000000000" pitchFamily="2" charset="2"/>
              <a:buChar char="Ø"/>
            </a:pPr>
            <a:r>
              <a:rPr lang="en-US" dirty="0" smtClean="0"/>
              <a:t>Direct Conversion (Semi conductor laser). </a:t>
            </a:r>
          </a:p>
          <a:p>
            <a:pPr marL="1200150" lvl="2" indent="-285750" algn="just">
              <a:buFont typeface="Wingdings" panose="05000000000000000000" pitchFamily="2" charset="2"/>
              <a:buChar char="Ø"/>
            </a:pPr>
            <a:r>
              <a:rPr lang="en-US" dirty="0" smtClean="0"/>
              <a:t>Chemical Reaction (CO</a:t>
            </a:r>
            <a:r>
              <a:rPr lang="en-US" baseline="-25000" dirty="0" smtClean="0"/>
              <a:t>2</a:t>
            </a:r>
            <a:r>
              <a:rPr lang="en-US" dirty="0" smtClean="0"/>
              <a:t> laser).</a:t>
            </a:r>
            <a:endParaRPr lang="en-US" dirty="0"/>
          </a:p>
        </p:txBody>
      </p:sp>
    </p:spTree>
    <p:extLst>
      <p:ext uri="{BB962C8B-B14F-4D97-AF65-F5344CB8AC3E}">
        <p14:creationId xmlns:p14="http://schemas.microsoft.com/office/powerpoint/2010/main" val="1343141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Population Inversion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4" y="1672046"/>
            <a:ext cx="5825612" cy="334579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735" y="827985"/>
            <a:ext cx="4967071" cy="5429124"/>
          </a:xfrm>
          <a:prstGeom prst="rect">
            <a:avLst/>
          </a:prstGeom>
        </p:spPr>
      </p:pic>
    </p:spTree>
    <p:extLst>
      <p:ext uri="{BB962C8B-B14F-4D97-AF65-F5344CB8AC3E}">
        <p14:creationId xmlns:p14="http://schemas.microsoft.com/office/powerpoint/2010/main" val="3558771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Metastable States</a:t>
            </a:r>
          </a:p>
        </p:txBody>
      </p:sp>
      <p:sp>
        <p:nvSpPr>
          <p:cNvPr id="5" name="Rectangle 4"/>
          <p:cNvSpPr/>
          <p:nvPr/>
        </p:nvSpPr>
        <p:spPr>
          <a:xfrm>
            <a:off x="604971" y="1694497"/>
            <a:ext cx="10420350" cy="3693319"/>
          </a:xfrm>
          <a:prstGeom prst="rect">
            <a:avLst/>
          </a:prstGeom>
          <a:ln>
            <a:solidFill>
              <a:schemeClr val="tx1"/>
            </a:solidFill>
          </a:ln>
        </p:spPr>
        <p:txBody>
          <a:bodyPr wrap="square">
            <a:spAutoFit/>
          </a:bodyPr>
          <a:lstStyle/>
          <a:p>
            <a:pPr marL="285750" indent="-285750" algn="just">
              <a:buFont typeface="Arial" panose="020B0604020202020204" pitchFamily="34" charset="0"/>
              <a:buChar char="•"/>
            </a:pPr>
            <a:r>
              <a:rPr lang="en-US" dirty="0"/>
              <a:t>Metastable state is an excited state of an atom or other system with a longer lifetime than the other excited states. However, it has a shorter lifetime than the stable ground state. Atoms in the metastable state remain excited for a considerable time </a:t>
            </a:r>
            <a:r>
              <a:rPr lang="en-US" dirty="0" smtClean="0"/>
              <a:t>on </a:t>
            </a:r>
            <a:r>
              <a:rPr lang="en-US" dirty="0"/>
              <a:t>the order of 10</a:t>
            </a:r>
            <a:r>
              <a:rPr lang="en-US" baseline="30000" dirty="0"/>
              <a:t>-6</a:t>
            </a:r>
            <a:r>
              <a:rPr lang="en-US" dirty="0"/>
              <a:t> to 10</a:t>
            </a:r>
            <a:r>
              <a:rPr lang="en-US" baseline="30000" dirty="0"/>
              <a:t>-3</a:t>
            </a:r>
            <a:r>
              <a:rPr lang="en-US" dirty="0"/>
              <a:t>. During metastable state, all the parameters associated with state hold stationary values. A large number of excited atoms are accumulated in the metastable state</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population of metastable state can exceed the population at a lower level thereby establishing population inversion in a lasing medium. The metastable electronic state of the solid gain media is same as that of an upper laser level.</a:t>
            </a:r>
            <a:endParaRPr lang="en-US" dirty="0" smtClean="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t>It </a:t>
            </a:r>
            <a:r>
              <a:rPr lang="en-US" dirty="0"/>
              <a:t>has life time more than excited state and lesser than ground state.</a:t>
            </a: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
        <p:nvSpPr>
          <p:cNvPr id="6" name="Rectangle 5"/>
          <p:cNvSpPr/>
          <p:nvPr/>
        </p:nvSpPr>
        <p:spPr>
          <a:xfrm>
            <a:off x="1228200" y="6158984"/>
            <a:ext cx="10844315" cy="369332"/>
          </a:xfrm>
          <a:prstGeom prst="rect">
            <a:avLst/>
          </a:prstGeom>
        </p:spPr>
        <p:txBody>
          <a:bodyPr wrap="none">
            <a:spAutoFit/>
          </a:bodyPr>
          <a:lstStyle/>
          <a:p>
            <a:r>
              <a:rPr lang="en-US" dirty="0">
                <a:hlinkClick r:id="rId2"/>
              </a:rPr>
              <a:t>https://</a:t>
            </a:r>
            <a:r>
              <a:rPr lang="en-US" dirty="0" smtClean="0">
                <a:hlinkClick r:id="rId2"/>
              </a:rPr>
              <a:t>www.azooptics.com/Article.aspx?ArticleID=794</a:t>
            </a:r>
            <a:r>
              <a:rPr lang="en-US" dirty="0"/>
              <a:t>, </a:t>
            </a:r>
            <a:r>
              <a:rPr lang="en-US" dirty="0">
                <a:hlinkClick r:id="rId3"/>
              </a:rPr>
              <a:t>http://winnerscience.com/2011/01/09/metastable-state</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46130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19375"/>
            <a:ext cx="12192000" cy="646331"/>
          </a:xfrm>
          <a:prstGeom prst="rect">
            <a:avLst/>
          </a:prstGeom>
          <a:solidFill>
            <a:schemeClr val="accent1">
              <a:lumMod val="50000"/>
            </a:schemeClr>
          </a:solidFill>
        </p:spPr>
        <p:txBody>
          <a:bodyPr wrap="square" rtlCol="0">
            <a:spAutoFit/>
          </a:bodyPr>
          <a:lstStyle/>
          <a:p>
            <a:pPr algn="ctr"/>
            <a:r>
              <a:rPr lang="en-US" sz="3600" b="1" dirty="0" smtClean="0">
                <a:solidFill>
                  <a:prstClr val="white"/>
                </a:solidFill>
              </a:rPr>
              <a:t>Einstein’s Coefficient</a:t>
            </a:r>
          </a:p>
        </p:txBody>
      </p:sp>
    </p:spTree>
    <p:extLst>
      <p:ext uri="{BB962C8B-B14F-4D97-AF65-F5344CB8AC3E}">
        <p14:creationId xmlns:p14="http://schemas.microsoft.com/office/powerpoint/2010/main" val="1958211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1288" y="1125538"/>
            <a:ext cx="7117935"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dirty="0" smtClean="0"/>
              <a:t>Fundamentals </a:t>
            </a:r>
            <a:r>
              <a:rPr lang="en-US" dirty="0"/>
              <a:t>of laser- energy levels in </a:t>
            </a:r>
            <a:r>
              <a:rPr lang="en-US" dirty="0" smtClean="0"/>
              <a:t>atoms</a:t>
            </a:r>
          </a:p>
          <a:p>
            <a:pPr marL="285750" indent="-285750" algn="just">
              <a:lnSpc>
                <a:spcPct val="150000"/>
              </a:lnSpc>
              <a:buFont typeface="Wingdings" panose="05000000000000000000" pitchFamily="2" charset="2"/>
              <a:buChar char="§"/>
            </a:pPr>
            <a:r>
              <a:rPr lang="en-US" dirty="0" smtClean="0"/>
              <a:t>Radiation matter </a:t>
            </a:r>
            <a:r>
              <a:rPr lang="en-US" dirty="0"/>
              <a:t>interaction, Absorption of </a:t>
            </a:r>
            <a:r>
              <a:rPr lang="en-US" dirty="0" smtClean="0"/>
              <a:t>light</a:t>
            </a:r>
          </a:p>
          <a:p>
            <a:pPr marL="285750" indent="-285750" algn="just">
              <a:lnSpc>
                <a:spcPct val="150000"/>
              </a:lnSpc>
              <a:buFont typeface="Wingdings" panose="05000000000000000000" pitchFamily="2" charset="2"/>
              <a:buChar char="§"/>
            </a:pPr>
            <a:r>
              <a:rPr lang="en-US" b="1" dirty="0"/>
              <a:t>S</a:t>
            </a:r>
            <a:r>
              <a:rPr lang="en-US" b="1" dirty="0" smtClean="0"/>
              <a:t>pontaneous </a:t>
            </a:r>
            <a:r>
              <a:rPr lang="en-US" b="1" dirty="0"/>
              <a:t>emission of light, </a:t>
            </a:r>
            <a:r>
              <a:rPr lang="en-US" b="1" dirty="0" smtClean="0"/>
              <a:t>stimulated emission </a:t>
            </a:r>
            <a:r>
              <a:rPr lang="en-US" b="1" dirty="0"/>
              <a:t>of </a:t>
            </a:r>
            <a:r>
              <a:rPr lang="en-US" b="1" dirty="0" smtClean="0"/>
              <a:t>light </a:t>
            </a:r>
          </a:p>
          <a:p>
            <a:pPr marL="285750" indent="-285750" algn="just">
              <a:lnSpc>
                <a:spcPct val="150000"/>
              </a:lnSpc>
              <a:buFont typeface="Wingdings" panose="05000000000000000000" pitchFamily="2" charset="2"/>
              <a:buChar char="§"/>
            </a:pPr>
            <a:r>
              <a:rPr lang="en-US" b="1" dirty="0"/>
              <a:t>P</a:t>
            </a:r>
            <a:r>
              <a:rPr lang="en-US" b="1" dirty="0" smtClean="0"/>
              <a:t>opulation </a:t>
            </a:r>
            <a:r>
              <a:rPr lang="en-US" b="1" dirty="0"/>
              <a:t>of energy levels, </a:t>
            </a:r>
            <a:r>
              <a:rPr lang="en-US" dirty="0"/>
              <a:t>Einstein A and B </a:t>
            </a:r>
            <a:r>
              <a:rPr lang="en-US" dirty="0" smtClean="0"/>
              <a:t>coefficients</a:t>
            </a:r>
          </a:p>
          <a:p>
            <a:pPr marL="285750" indent="-285750" algn="just">
              <a:lnSpc>
                <a:spcPct val="150000"/>
              </a:lnSpc>
              <a:buFont typeface="Wingdings" panose="05000000000000000000" pitchFamily="2" charset="2"/>
              <a:buChar char="§"/>
            </a:pPr>
            <a:r>
              <a:rPr lang="en-US" b="1" dirty="0"/>
              <a:t>M</a:t>
            </a:r>
            <a:r>
              <a:rPr lang="en-US" b="1" dirty="0" smtClean="0"/>
              <a:t>etastable </a:t>
            </a:r>
            <a:r>
              <a:rPr lang="en-US" b="1" dirty="0"/>
              <a:t>state, population inversion, lasing </a:t>
            </a:r>
            <a:r>
              <a:rPr lang="en-US" b="1" dirty="0" smtClean="0"/>
              <a:t>action</a:t>
            </a:r>
          </a:p>
          <a:p>
            <a:pPr marL="285750" indent="-285750" algn="just">
              <a:lnSpc>
                <a:spcPct val="150000"/>
              </a:lnSpc>
              <a:buFont typeface="Wingdings" panose="05000000000000000000" pitchFamily="2" charset="2"/>
              <a:buChar char="§"/>
            </a:pPr>
            <a:r>
              <a:rPr lang="en-US" dirty="0"/>
              <a:t>P</a:t>
            </a:r>
            <a:r>
              <a:rPr lang="en-US" dirty="0" smtClean="0"/>
              <a:t>roperties </a:t>
            </a:r>
            <a:r>
              <a:rPr lang="en-US" dirty="0"/>
              <a:t>of laser, </a:t>
            </a:r>
            <a:r>
              <a:rPr lang="en-US" dirty="0" smtClean="0"/>
              <a:t>resonant cavity</a:t>
            </a:r>
            <a:r>
              <a:rPr lang="en-US" dirty="0"/>
              <a:t>, excitation </a:t>
            </a:r>
            <a:r>
              <a:rPr lang="en-US" dirty="0" smtClean="0"/>
              <a:t>mechanisms</a:t>
            </a:r>
          </a:p>
          <a:p>
            <a:pPr marL="285750" indent="-285750" algn="just">
              <a:lnSpc>
                <a:spcPct val="150000"/>
              </a:lnSpc>
              <a:buFont typeface="Wingdings" panose="05000000000000000000" pitchFamily="2" charset="2"/>
              <a:buChar char="§"/>
            </a:pPr>
            <a:r>
              <a:rPr lang="en-US" dirty="0" err="1" smtClean="0"/>
              <a:t>Nd</a:t>
            </a:r>
            <a:r>
              <a:rPr lang="en-US" dirty="0" smtClean="0"/>
              <a:t> </a:t>
            </a:r>
            <a:r>
              <a:rPr lang="en-US" dirty="0"/>
              <a:t>- YAG, He-Ne Laser, Semiconductor </a:t>
            </a:r>
            <a:r>
              <a:rPr lang="en-US" dirty="0" smtClean="0"/>
              <a:t>Laser</a:t>
            </a:r>
          </a:p>
          <a:p>
            <a:pPr marL="285750" indent="-285750" algn="just">
              <a:lnSpc>
                <a:spcPct val="150000"/>
              </a:lnSpc>
              <a:buFont typeface="Wingdings" panose="05000000000000000000" pitchFamily="2" charset="2"/>
              <a:buChar char="§"/>
            </a:pPr>
            <a:r>
              <a:rPr lang="en-US" dirty="0"/>
              <a:t>A</a:t>
            </a:r>
            <a:r>
              <a:rPr lang="en-US" dirty="0" smtClean="0"/>
              <a:t>pplications </a:t>
            </a:r>
            <a:r>
              <a:rPr lang="en-US" dirty="0"/>
              <a:t>of laser in engineering, holography.</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Tree>
    <p:extLst>
      <p:ext uri="{BB962C8B-B14F-4D97-AF65-F5344CB8AC3E}">
        <p14:creationId xmlns:p14="http://schemas.microsoft.com/office/powerpoint/2010/main" val="1365517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Spontaneous Emission of Light</a:t>
            </a:r>
          </a:p>
        </p:txBody>
      </p:sp>
      <mc:AlternateContent xmlns:mc="http://schemas.openxmlformats.org/markup-compatibility/2006" xmlns:a14="http://schemas.microsoft.com/office/drawing/2010/main">
        <mc:Choice Requires="a14">
          <p:sp>
            <p:nvSpPr>
              <p:cNvPr id="2" name="TextBox 1"/>
              <p:cNvSpPr txBox="1"/>
              <p:nvPr/>
            </p:nvSpPr>
            <p:spPr>
              <a:xfrm>
                <a:off x="649480" y="1247686"/>
                <a:ext cx="5819686" cy="286232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smtClean="0"/>
                  <a:t>Consider an atom in the excited state E2.</a:t>
                </a:r>
              </a:p>
              <a:p>
                <a:pPr marL="285750" indent="-285750">
                  <a:buFont typeface="Arial" panose="020B0604020202020204" pitchFamily="34" charset="0"/>
                  <a:buChar char="•"/>
                </a:pPr>
                <a:r>
                  <a:rPr lang="en-US" dirty="0" smtClean="0"/>
                  <a:t>Excited states are inherently unstable. </a:t>
                </a:r>
              </a:p>
              <a:p>
                <a:pPr marL="285750" indent="-285750">
                  <a:buFont typeface="Arial" panose="020B0604020202020204" pitchFamily="34" charset="0"/>
                  <a:buChar char="•"/>
                </a:pPr>
                <a:r>
                  <a:rPr lang="en-US" dirty="0" smtClean="0"/>
                  <a:t>Atoms do not stay in the excited state for longer time and jumps to the lower energy state. </a:t>
                </a:r>
                <a:endParaRPr lang="en-US" dirty="0"/>
              </a:p>
              <a:p>
                <a:pPr marL="285750" indent="-285750">
                  <a:buFont typeface="Arial" panose="020B0604020202020204" pitchFamily="34" charset="0"/>
                  <a:buChar char="•"/>
                </a:pPr>
                <a:r>
                  <a:rPr lang="en-US" dirty="0" smtClean="0"/>
                  <a:t>In the transition a photon of frequency </a:t>
                </a:r>
                <a14:m>
                  <m:oMath xmlns:m="http://schemas.openxmlformats.org/officeDocument/2006/math">
                    <m:r>
                      <a:rPr lang="en-US" b="0" i="1" smtClean="0">
                        <a:latin typeface="Cambria Math" panose="02040503050406030204" pitchFamily="18" charset="0"/>
                      </a:rPr>
                      <m:t>𝜈</m:t>
                    </m:r>
                  </m:oMath>
                </a14:m>
                <a:r>
                  <a:rPr lang="en-US" dirty="0" smtClean="0"/>
                  <a:t> is emitted. </a:t>
                </a:r>
              </a:p>
              <a:p>
                <a:pPr marL="285750" indent="-285750">
                  <a:buFont typeface="Arial" panose="020B0604020202020204" pitchFamily="34" charset="0"/>
                  <a:buChar char="•"/>
                </a:pPr>
                <a:r>
                  <a:rPr lang="en-US" dirty="0" smtClean="0"/>
                  <a:t>If there is an assembly of atoms, then the emitted radiation has all possible direction and random phase different.</a:t>
                </a:r>
              </a:p>
              <a:p>
                <a:pPr marL="285750" indent="-285750">
                  <a:buFont typeface="Arial" panose="020B0604020202020204" pitchFamily="34" charset="0"/>
                  <a:buChar char="•"/>
                </a:pPr>
                <a:r>
                  <a:rPr lang="en-US" dirty="0" smtClean="0"/>
                  <a:t>This is called spontaneous emission.</a:t>
                </a:r>
              </a:p>
              <a:p>
                <a:pPr marL="285750" indent="-285750">
                  <a:buFont typeface="Arial" panose="020B0604020202020204" pitchFamily="34" charset="0"/>
                  <a:buChar char="•"/>
                </a:pPr>
                <a:r>
                  <a:rPr lang="en-US" dirty="0" smtClean="0"/>
                  <a:t>The resulting radiation will be incoherent. </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49480" y="1247686"/>
                <a:ext cx="5819686" cy="2862322"/>
              </a:xfrm>
              <a:prstGeom prst="rect">
                <a:avLst/>
              </a:prstGeom>
              <a:blipFill rotWithShape="0">
                <a:blip r:embed="rId2"/>
                <a:stretch>
                  <a:fillRect l="-628" t="-1062" r="-1360" b="-2335"/>
                </a:stretch>
              </a:blipFill>
              <a:ln>
                <a:solidFill>
                  <a:schemeClr val="tx1"/>
                </a:solidFill>
              </a:ln>
            </p:spPr>
            <p:txBody>
              <a:bodyPr/>
              <a:lstStyle/>
              <a:p>
                <a:r>
                  <a:rPr lang="en-US">
                    <a:noFill/>
                  </a:rPr>
                  <a:t> </a:t>
                </a:r>
              </a:p>
            </p:txBody>
          </p:sp>
        </mc:Fallback>
      </mc:AlternateContent>
      <p:sp>
        <p:nvSpPr>
          <p:cNvPr id="37" name="Rectangle 36"/>
          <p:cNvSpPr/>
          <p:nvPr/>
        </p:nvSpPr>
        <p:spPr>
          <a:xfrm>
            <a:off x="649480" y="4221709"/>
            <a:ext cx="6096000" cy="1200329"/>
          </a:xfrm>
          <a:prstGeom prst="rect">
            <a:avLst/>
          </a:prstGeom>
          <a:ln>
            <a:solidFill>
              <a:schemeClr val="tx1"/>
            </a:solidFill>
          </a:ln>
        </p:spPr>
        <p:txBody>
          <a:bodyPr>
            <a:spAutoFit/>
          </a:bodyPr>
          <a:lstStyle/>
          <a:p>
            <a:r>
              <a:rPr lang="en-US" dirty="0"/>
              <a:t>Spontaneous emission is ultimately responsible for most of the light we see all around us. If atoms (or molecules) are excited by some means other than heating, the spontaneous emission is called </a:t>
            </a:r>
            <a:r>
              <a:rPr lang="en-US" dirty="0" smtClean="0"/>
              <a:t>luminescence</a:t>
            </a:r>
            <a:r>
              <a:rPr lang="en-US" dirty="0"/>
              <a:t>. For example, fireflies are luminescent.</a:t>
            </a:r>
          </a:p>
        </p:txBody>
      </p:sp>
      <p:grpSp>
        <p:nvGrpSpPr>
          <p:cNvPr id="6" name="Group 5"/>
          <p:cNvGrpSpPr/>
          <p:nvPr/>
        </p:nvGrpSpPr>
        <p:grpSpPr>
          <a:xfrm>
            <a:off x="7280357" y="1100968"/>
            <a:ext cx="3769948" cy="1449915"/>
            <a:chOff x="7956632" y="2082043"/>
            <a:chExt cx="3769948" cy="1449915"/>
          </a:xfrm>
        </p:grpSpPr>
        <p:grpSp>
          <p:nvGrpSpPr>
            <p:cNvPr id="5" name="Group 4"/>
            <p:cNvGrpSpPr/>
            <p:nvPr/>
          </p:nvGrpSpPr>
          <p:grpSpPr>
            <a:xfrm>
              <a:off x="7956632" y="2082043"/>
              <a:ext cx="3525169" cy="1449915"/>
              <a:chOff x="7893465" y="2116216"/>
              <a:chExt cx="3525169" cy="1449915"/>
            </a:xfrm>
          </p:grpSpPr>
          <p:grpSp>
            <p:nvGrpSpPr>
              <p:cNvPr id="28" name="Group 27"/>
              <p:cNvGrpSpPr/>
              <p:nvPr/>
            </p:nvGrpSpPr>
            <p:grpSpPr>
              <a:xfrm>
                <a:off x="7893465" y="2116216"/>
                <a:ext cx="3525169" cy="1449915"/>
                <a:chOff x="6380860" y="1714562"/>
                <a:chExt cx="3525169" cy="1449915"/>
              </a:xfrm>
            </p:grpSpPr>
            <p:cxnSp>
              <p:nvCxnSpPr>
                <p:cNvPr id="29" name="Straight Connector 28"/>
                <p:cNvCxnSpPr/>
                <p:nvPr/>
              </p:nvCxnSpPr>
              <p:spPr>
                <a:xfrm>
                  <a:off x="6380860" y="1962684"/>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80860" y="3012392"/>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733084" y="1714562"/>
                  <a:ext cx="299103" cy="2435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9434553" y="2795145"/>
                      <a:ext cx="4714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9434553" y="2795145"/>
                      <a:ext cx="47147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429232" y="1726528"/>
                      <a:ext cx="4767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429232" y="1726528"/>
                      <a:ext cx="476797" cy="369332"/>
                    </a:xfrm>
                    <a:prstGeom prst="rect">
                      <a:avLst/>
                    </a:prstGeom>
                    <a:blipFill rotWithShape="0">
                      <a:blip r:embed="rId6"/>
                      <a:stretch>
                        <a:fillRect/>
                      </a:stretch>
                    </a:blipFill>
                  </p:spPr>
                  <p:txBody>
                    <a:bodyPr/>
                    <a:lstStyle/>
                    <a:p>
                      <a:r>
                        <a:rPr lang="en-US">
                          <a:noFill/>
                        </a:rPr>
                        <a:t> </a:t>
                      </a:r>
                    </a:p>
                  </p:txBody>
                </p:sp>
              </mc:Fallback>
            </mc:AlternateContent>
            <p:cxnSp>
              <p:nvCxnSpPr>
                <p:cNvPr id="35" name="Straight Arrow Connector 34"/>
                <p:cNvCxnSpPr>
                  <a:endCxn id="31" idx="4"/>
                </p:cNvCxnSpPr>
                <p:nvPr/>
              </p:nvCxnSpPr>
              <p:spPr>
                <a:xfrm flipH="1" flipV="1">
                  <a:off x="7882636" y="1958117"/>
                  <a:ext cx="25070" cy="10497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726679" y="2764270"/>
                  <a:ext cx="299103" cy="2435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10" name="Curved Down Arrow 9"/>
              <p:cNvSpPr/>
              <p:nvPr/>
            </p:nvSpPr>
            <p:spPr>
              <a:xfrm>
                <a:off x="9569863" y="2439835"/>
                <a:ext cx="907281" cy="756964"/>
              </a:xfrm>
              <a:prstGeom prst="curvedDownArrow">
                <a:avLst>
                  <a:gd name="adj1" fmla="val 8251"/>
                  <a:gd name="adj2" fmla="val 21353"/>
                  <a:gd name="adj3" fmla="val 11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10416054" y="2769242"/>
                <a:ext cx="984472" cy="222699"/>
                <a:chOff x="6819900" y="2819400"/>
                <a:chExt cx="984472" cy="222699"/>
              </a:xfrm>
            </p:grpSpPr>
            <p:cxnSp>
              <p:nvCxnSpPr>
                <p:cNvPr id="16" name="Straight Connector 15"/>
                <p:cNvCxnSpPr/>
                <p:nvPr/>
              </p:nvCxnSpPr>
              <p:spPr>
                <a:xfrm flipV="1">
                  <a:off x="6819900" y="2847975"/>
                  <a:ext cx="85725" cy="18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5150" y="2819400"/>
                  <a:ext cx="152400" cy="20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058025" y="2847975"/>
                  <a:ext cx="85725" cy="18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86625" y="2861124"/>
                  <a:ext cx="85725" cy="18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526664" y="2861123"/>
                  <a:ext cx="85725" cy="18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62144" y="2847975"/>
                  <a:ext cx="110105"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2073" y="2861123"/>
                  <a:ext cx="106111" cy="167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28680" y="2861123"/>
                  <a:ext cx="175692" cy="180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0" name="TextBox 39"/>
                <p:cNvSpPr txBox="1"/>
                <p:nvPr/>
              </p:nvSpPr>
              <p:spPr>
                <a:xfrm>
                  <a:off x="11237023" y="2584576"/>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11237023" y="2584576"/>
                  <a:ext cx="489557" cy="369332"/>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p:cNvSpPr txBox="1"/>
              <p:nvPr/>
            </p:nvSpPr>
            <p:spPr>
              <a:xfrm>
                <a:off x="7067373" y="4110008"/>
                <a:ext cx="4554908" cy="1477328"/>
              </a:xfrm>
              <a:prstGeom prst="rect">
                <a:avLst/>
              </a:prstGeom>
              <a:noFill/>
              <a:ln>
                <a:solidFill>
                  <a:schemeClr val="tx1"/>
                </a:solidFill>
              </a:ln>
            </p:spPr>
            <p:txBody>
              <a:bodyPr wrap="square" rtlCol="0">
                <a:spAutoFit/>
              </a:bodyPr>
              <a:lstStyle/>
              <a:p>
                <a:pPr algn="just"/>
                <a:r>
                  <a:rPr lang="en-US" dirty="0" smtClean="0"/>
                  <a:t>The probability of spontaneous emission is </a:t>
                </a:r>
                <a14:m>
                  <m:oMath xmlns:m="http://schemas.openxmlformats.org/officeDocument/2006/math">
                    <m:r>
                      <a:rPr lang="en-US" b="0" i="1" smtClean="0">
                        <a:latin typeface="Cambria Math" panose="02040503050406030204" pitchFamily="18" charset="0"/>
                      </a:rPr>
                      <m:t>2→1</m:t>
                    </m:r>
                  </m:oMath>
                </a14:m>
                <a:r>
                  <a:rPr lang="en-US" dirty="0" smtClean="0"/>
                  <a:t> is determined only by the properties of two states 2 and 1. This is denoted by A</a:t>
                </a:r>
                <a:r>
                  <a:rPr lang="en-US" baseline="-25000" dirty="0" smtClean="0"/>
                  <a:t>21</a:t>
                </a:r>
                <a:r>
                  <a:rPr lang="en-US" dirty="0" smtClean="0"/>
                  <a:t>. This is known as “Einstein’s Coefficient of spontaneous emission of radiation”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067373" y="4110008"/>
                <a:ext cx="4554908" cy="1477328"/>
              </a:xfrm>
              <a:prstGeom prst="rect">
                <a:avLst/>
              </a:prstGeom>
              <a:blipFill rotWithShape="0">
                <a:blip r:embed="rId9"/>
                <a:stretch>
                  <a:fillRect l="-933" t="-1633" r="-933" b="-489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77330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Stimulated Emission of Light</a:t>
            </a:r>
          </a:p>
        </p:txBody>
      </p:sp>
      <p:grpSp>
        <p:nvGrpSpPr>
          <p:cNvPr id="3" name="Group 2"/>
          <p:cNvGrpSpPr/>
          <p:nvPr/>
        </p:nvGrpSpPr>
        <p:grpSpPr>
          <a:xfrm>
            <a:off x="7777954" y="692033"/>
            <a:ext cx="3443116" cy="1987383"/>
            <a:chOff x="1674975" y="1209675"/>
            <a:chExt cx="3443116" cy="1987383"/>
          </a:xfrm>
        </p:grpSpPr>
        <p:grpSp>
          <p:nvGrpSpPr>
            <p:cNvPr id="5" name="Group 4"/>
            <p:cNvGrpSpPr/>
            <p:nvPr/>
          </p:nvGrpSpPr>
          <p:grpSpPr>
            <a:xfrm>
              <a:off x="1674975" y="1693968"/>
              <a:ext cx="3443116" cy="1503090"/>
              <a:chOff x="1674975" y="1693968"/>
              <a:chExt cx="3443116" cy="1503090"/>
            </a:xfrm>
          </p:grpSpPr>
          <p:cxnSp>
            <p:nvCxnSpPr>
              <p:cNvPr id="7" name="Straight Connector 6"/>
              <p:cNvCxnSpPr/>
              <p:nvPr/>
            </p:nvCxnSpPr>
            <p:spPr>
              <a:xfrm>
                <a:off x="1674975" y="2033899"/>
                <a:ext cx="293120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15975" y="3075061"/>
                <a:ext cx="293120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85650" y="1783601"/>
                <a:ext cx="299103" cy="24355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1674975" y="2015183"/>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674975" y="2015183"/>
                    <a:ext cx="489557" cy="36933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46615" y="2827726"/>
                    <a:ext cx="4714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646615" y="2827726"/>
                    <a:ext cx="47147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41294" y="1693968"/>
                    <a:ext cx="4767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4641294" y="1693968"/>
                    <a:ext cx="476797" cy="369332"/>
                  </a:xfrm>
                  <a:prstGeom prst="rect">
                    <a:avLst/>
                  </a:prstGeom>
                  <a:blipFill rotWithShape="0">
                    <a:blip r:embed="rId4"/>
                    <a:stretch>
                      <a:fillRect/>
                    </a:stretch>
                  </a:blipFill>
                </p:spPr>
                <p:txBody>
                  <a:bodyPr/>
                  <a:lstStyle/>
                  <a:p>
                    <a:r>
                      <a:rPr lang="en-US">
                        <a:noFill/>
                      </a:rPr>
                      <a:t> </a:t>
                    </a:r>
                  </a:p>
                </p:txBody>
              </p:sp>
            </mc:Fallback>
          </mc:AlternateContent>
        </p:grpSp>
        <p:sp>
          <p:nvSpPr>
            <p:cNvPr id="6" name="TextBox 5"/>
            <p:cNvSpPr txBox="1"/>
            <p:nvPr/>
          </p:nvSpPr>
          <p:spPr>
            <a:xfrm>
              <a:off x="2533650" y="1209675"/>
              <a:ext cx="803105" cy="369332"/>
            </a:xfrm>
            <a:prstGeom prst="rect">
              <a:avLst/>
            </a:prstGeom>
            <a:noFill/>
          </p:spPr>
          <p:txBody>
            <a:bodyPr wrap="none" rtlCol="0">
              <a:spAutoFit/>
            </a:bodyPr>
            <a:lstStyle/>
            <a:p>
              <a:r>
                <a:rPr lang="en-US" dirty="0" smtClean="0"/>
                <a:t>Before</a:t>
              </a:r>
              <a:endParaRPr lang="en-US" dirty="0"/>
            </a:p>
          </p:txBody>
        </p:sp>
      </p:grpSp>
      <p:grpSp>
        <p:nvGrpSpPr>
          <p:cNvPr id="28" name="Group 27"/>
          <p:cNvGrpSpPr/>
          <p:nvPr/>
        </p:nvGrpSpPr>
        <p:grpSpPr>
          <a:xfrm>
            <a:off x="7695475" y="3277345"/>
            <a:ext cx="3525169" cy="1643256"/>
            <a:chOff x="6380860" y="1521221"/>
            <a:chExt cx="3525169" cy="1643256"/>
          </a:xfrm>
        </p:grpSpPr>
        <p:cxnSp>
          <p:nvCxnSpPr>
            <p:cNvPr id="29" name="Straight Connector 28"/>
            <p:cNvCxnSpPr/>
            <p:nvPr/>
          </p:nvCxnSpPr>
          <p:spPr>
            <a:xfrm>
              <a:off x="6380860" y="1962684"/>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80860" y="3012392"/>
              <a:ext cx="2931207" cy="0"/>
            </a:xfrm>
            <a:prstGeom prst="line">
              <a:avLst/>
            </a:prstGeom>
            <a:ln w="222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748637" y="2768837"/>
              <a:ext cx="299103" cy="24355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9434553" y="2795145"/>
                  <a:ext cx="4714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9434553" y="2795145"/>
                  <a:ext cx="47147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429232" y="1726528"/>
                  <a:ext cx="4767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429232" y="1726528"/>
                  <a:ext cx="476797" cy="369332"/>
                </a:xfrm>
                <a:prstGeom prst="rect">
                  <a:avLst/>
                </a:prstGeom>
                <a:blipFill rotWithShape="0">
                  <a:blip r:embed="rId6"/>
                  <a:stretch>
                    <a:fillRect/>
                  </a:stretch>
                </a:blipFill>
              </p:spPr>
              <p:txBody>
                <a:bodyPr/>
                <a:lstStyle/>
                <a:p>
                  <a:r>
                    <a:rPr lang="en-US">
                      <a:noFill/>
                    </a:rPr>
                    <a:t> </a:t>
                  </a:r>
                </a:p>
              </p:txBody>
            </p:sp>
          </mc:Fallback>
        </mc:AlternateContent>
        <p:sp>
          <p:nvSpPr>
            <p:cNvPr id="34" name="TextBox 33"/>
            <p:cNvSpPr txBox="1"/>
            <p:nvPr/>
          </p:nvSpPr>
          <p:spPr>
            <a:xfrm>
              <a:off x="7569059" y="1521221"/>
              <a:ext cx="658257" cy="369332"/>
            </a:xfrm>
            <a:prstGeom prst="rect">
              <a:avLst/>
            </a:prstGeom>
            <a:noFill/>
          </p:spPr>
          <p:txBody>
            <a:bodyPr wrap="none" rtlCol="0">
              <a:spAutoFit/>
            </a:bodyPr>
            <a:lstStyle/>
            <a:p>
              <a:r>
                <a:rPr lang="en-US" dirty="0" smtClean="0"/>
                <a:t>After</a:t>
              </a:r>
              <a:endParaRPr lang="en-US" dirty="0"/>
            </a:p>
          </p:txBody>
        </p:sp>
      </p:grpSp>
      <p:cxnSp>
        <p:nvCxnSpPr>
          <p:cNvPr id="42" name="Straight Arrow Connector 41"/>
          <p:cNvCxnSpPr/>
          <p:nvPr/>
        </p:nvCxnSpPr>
        <p:spPr>
          <a:xfrm>
            <a:off x="9226633" y="3725552"/>
            <a:ext cx="1" cy="8576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561175" y="3932637"/>
            <a:ext cx="963633" cy="646725"/>
            <a:chOff x="10660100" y="5135659"/>
            <a:chExt cx="963633" cy="646725"/>
          </a:xfrm>
        </p:grpSpPr>
        <mc:AlternateContent xmlns:mc="http://schemas.openxmlformats.org/markup-compatibility/2006" xmlns:a14="http://schemas.microsoft.com/office/drawing/2010/main">
          <mc:Choice Requires="a14">
            <p:sp>
              <p:nvSpPr>
                <p:cNvPr id="46" name="TextBox 45"/>
                <p:cNvSpPr txBox="1"/>
                <p:nvPr/>
              </p:nvSpPr>
              <p:spPr>
                <a:xfrm>
                  <a:off x="10660100" y="5135659"/>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0660100" y="5135659"/>
                  <a:ext cx="489557"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0660100" y="5413052"/>
                  <a:ext cx="4895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0660100" y="5413052"/>
                  <a:ext cx="489557" cy="369332"/>
                </a:xfrm>
                <a:prstGeom prst="rect">
                  <a:avLst/>
                </a:prstGeom>
                <a:blipFill rotWithShape="0">
                  <a:blip r:embed="rId8"/>
                  <a:stretch>
                    <a:fillRect/>
                  </a:stretch>
                </a:blipFill>
              </p:spPr>
              <p:txBody>
                <a:bodyPr/>
                <a:lstStyle/>
                <a:p>
                  <a:r>
                    <a:rPr lang="en-US">
                      <a:noFill/>
                    </a:rPr>
                    <a:t> </a:t>
                  </a:r>
                </a:p>
              </p:txBody>
            </p:sp>
          </mc:Fallback>
        </mc:AlternateContent>
        <p:cxnSp>
          <p:nvCxnSpPr>
            <p:cNvPr id="48" name="Straight Arrow Connector 47"/>
            <p:cNvCxnSpPr>
              <a:stCxn id="46" idx="3"/>
            </p:cNvCxnSpPr>
            <p:nvPr/>
          </p:nvCxnSpPr>
          <p:spPr>
            <a:xfrm>
              <a:off x="11149657" y="5320325"/>
              <a:ext cx="47407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1149657" y="5597718"/>
              <a:ext cx="47407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0" name="TextBox 49"/>
              <p:cNvSpPr txBox="1"/>
              <p:nvPr/>
            </p:nvSpPr>
            <p:spPr>
              <a:xfrm>
                <a:off x="687205" y="876699"/>
                <a:ext cx="5876925" cy="3139321"/>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US" dirty="0" smtClean="0"/>
                  <a:t>An atom in the excited state can make a transition to lower state under the influence of an incident photon of frequency </a:t>
                </a:r>
                <a14:m>
                  <m:oMath xmlns:m="http://schemas.openxmlformats.org/officeDocument/2006/math">
                    <m:r>
                      <a:rPr lang="en-US" b="0" i="1" smtClean="0">
                        <a:latin typeface="Cambria Math" panose="02040503050406030204" pitchFamily="18" charset="0"/>
                      </a:rPr>
                      <m:t>𝜈</m:t>
                    </m:r>
                  </m:oMath>
                </a14:m>
                <a:r>
                  <a:rPr lang="en-US" dirty="0" smtClean="0"/>
                  <a:t>. As a consequence, two photons (one original and the other emitted) move together. This emission is known as the stimulated emission.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The direction of propagation, phase, energy and state of polarization of the emitted photon is exactly same as that of the incident stimulating photon.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Hence the final radiation is a coherent one.  </a:t>
                </a:r>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7205" y="876699"/>
                <a:ext cx="5876925" cy="3139321"/>
              </a:xfrm>
              <a:prstGeom prst="rect">
                <a:avLst/>
              </a:prstGeom>
              <a:blipFill rotWithShape="0">
                <a:blip r:embed="rId9"/>
                <a:stretch>
                  <a:fillRect l="-621" t="-967" r="-725" b="-193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87205" y="4210030"/>
                <a:ext cx="5915025" cy="2308324"/>
              </a:xfrm>
              <a:prstGeom prst="rect">
                <a:avLst/>
              </a:prstGeom>
              <a:noFill/>
              <a:ln>
                <a:solidFill>
                  <a:schemeClr val="tx1"/>
                </a:solidFill>
              </a:ln>
            </p:spPr>
            <p:txBody>
              <a:bodyPr wrap="square" rtlCol="0">
                <a:spAutoFit/>
              </a:bodyPr>
              <a:lstStyle/>
              <a:p>
                <a:pPr algn="just"/>
                <a:r>
                  <a:rPr lang="en-US" dirty="0" smtClean="0"/>
                  <a:t>The probability of stimulated transition </a:t>
                </a:r>
                <a14:m>
                  <m:oMath xmlns:m="http://schemas.openxmlformats.org/officeDocument/2006/math">
                    <m:r>
                      <a:rPr lang="en-US" b="0" i="1" smtClean="0">
                        <a:latin typeface="Cambria Math" panose="02040503050406030204" pitchFamily="18" charset="0"/>
                      </a:rPr>
                      <m:t>2→1</m:t>
                    </m:r>
                  </m:oMath>
                </a14:m>
                <a:r>
                  <a:rPr lang="en-US" dirty="0" smtClean="0"/>
                  <a:t> is proportional to the energy density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𝜈</m:t>
                    </m:r>
                    <m:r>
                      <a:rPr lang="en-US" b="0" i="1" smtClean="0">
                        <a:latin typeface="Cambria Math" panose="02040503050406030204" pitchFamily="18" charset="0"/>
                      </a:rPr>
                      <m:t>)</m:t>
                    </m:r>
                  </m:oMath>
                </a14:m>
                <a:r>
                  <a:rPr lang="en-US" dirty="0" smtClean="0"/>
                  <a:t> of the stimulating radiation and is given by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i="1" dirty="0" smtClean="0">
                            <a:latin typeface="Cambria Math" panose="02040503050406030204" pitchFamily="18" charset="0"/>
                          </a:rPr>
                          <m:t>21</m:t>
                        </m:r>
                      </m:sub>
                    </m:sSub>
                    <m:r>
                      <a:rPr lang="en-US" b="0" i="1" dirty="0" smtClean="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𝜈</m:t>
                    </m:r>
                    <m:r>
                      <a:rPr lang="en-US" b="0" i="1" dirty="0" smtClean="0">
                        <a:latin typeface="Cambria Math" panose="02040503050406030204" pitchFamily="18" charset="0"/>
                      </a:rPr>
                      <m:t>)</m:t>
                    </m:r>
                  </m:oMath>
                </a14:m>
                <a:r>
                  <a:rPr lang="en-US" dirty="0" smtClean="0"/>
                  <a:t>. Here B</a:t>
                </a:r>
                <a:r>
                  <a:rPr lang="en-US" baseline="-25000" dirty="0" smtClean="0"/>
                  <a:t>21</a:t>
                </a:r>
                <a:r>
                  <a:rPr lang="en-US" dirty="0" smtClean="0"/>
                  <a:t> is known as Einstein’s coefficient of stimulated emission of radiation.  </a:t>
                </a:r>
              </a:p>
              <a:p>
                <a:pPr algn="just"/>
                <a:endParaRPr lang="en-US" dirty="0"/>
              </a:p>
              <a:p>
                <a:pPr algn="just"/>
                <a:r>
                  <a:rPr lang="en-US" dirty="0" smtClean="0"/>
                  <a:t>Total probability of for an atom in state 2 to drop to the lower level 1 is </a:t>
                </a:r>
              </a:p>
              <a:p>
                <a:pPr algn="just"/>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𝟐𝟏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𝑨</m:t>
                          </m:r>
                        </m:e>
                        <m:sub>
                          <m:r>
                            <a:rPr lang="en-US" b="1" i="1" smtClean="0">
                              <a:latin typeface="Cambria Math" panose="02040503050406030204" pitchFamily="18" charset="0"/>
                            </a:rPr>
                            <m:t>𝟐𝟏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𝟐𝟏</m:t>
                          </m:r>
                        </m:sub>
                      </m:sSub>
                      <m:r>
                        <a:rPr lang="en-US" b="1" i="1" smtClean="0">
                          <a:latin typeface="Cambria Math" panose="02040503050406030204" pitchFamily="18" charset="0"/>
                        </a:rPr>
                        <m:t>𝒖</m:t>
                      </m:r>
                      <m:r>
                        <a:rPr lang="en-US" b="1" i="1" smtClean="0">
                          <a:latin typeface="Cambria Math" panose="02040503050406030204" pitchFamily="18" charset="0"/>
                        </a:rPr>
                        <m:t>(</m:t>
                      </m:r>
                      <m:r>
                        <a:rPr lang="en-US" b="1" i="1" smtClean="0">
                          <a:latin typeface="Cambria Math" panose="02040503050406030204" pitchFamily="18" charset="0"/>
                        </a:rPr>
                        <m:t>𝝂</m:t>
                      </m:r>
                      <m:r>
                        <a:rPr lang="en-US" b="1" i="1" smtClean="0">
                          <a:latin typeface="Cambria Math" panose="02040503050406030204" pitchFamily="18" charset="0"/>
                        </a:rPr>
                        <m:t>)</m:t>
                      </m:r>
                    </m:oMath>
                  </m:oMathPara>
                </a14:m>
                <a:endParaRPr 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687205" y="4210030"/>
                <a:ext cx="5915025" cy="2308324"/>
              </a:xfrm>
              <a:prstGeom prst="rect">
                <a:avLst/>
              </a:prstGeom>
              <a:blipFill rotWithShape="0">
                <a:blip r:embed="rId10"/>
                <a:stretch>
                  <a:fillRect l="-823" t="-1316" r="-720" b="-1053"/>
                </a:stretch>
              </a:blipFill>
              <a:ln>
                <a:solidFill>
                  <a:schemeClr val="tx1"/>
                </a:solidFill>
              </a:ln>
            </p:spPr>
            <p:txBody>
              <a:bodyPr/>
              <a:lstStyle/>
              <a:p>
                <a:r>
                  <a:rPr lang="en-US">
                    <a:noFill/>
                  </a:rPr>
                  <a:t> </a:t>
                </a:r>
              </a:p>
            </p:txBody>
          </p:sp>
        </mc:Fallback>
      </mc:AlternateContent>
      <p:cxnSp>
        <p:nvCxnSpPr>
          <p:cNvPr id="36" name="Straight Arrow Connector 35"/>
          <p:cNvCxnSpPr/>
          <p:nvPr/>
        </p:nvCxnSpPr>
        <p:spPr>
          <a:xfrm flipV="1">
            <a:off x="7777954" y="1567213"/>
            <a:ext cx="1075563" cy="57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8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Distinction between stimulated and spontaneous emission</a:t>
            </a:r>
          </a:p>
        </p:txBody>
      </p:sp>
      <p:graphicFrame>
        <p:nvGraphicFramePr>
          <p:cNvPr id="6" name="Table 5"/>
          <p:cNvGraphicFramePr>
            <a:graphicFrameLocks noGrp="1"/>
          </p:cNvGraphicFramePr>
          <p:nvPr>
            <p:extLst>
              <p:ext uri="{D42A27DB-BD31-4B8C-83A1-F6EECF244321}">
                <p14:modId xmlns:p14="http://schemas.microsoft.com/office/powerpoint/2010/main" val="1323999972"/>
              </p:ext>
            </p:extLst>
          </p:nvPr>
        </p:nvGraphicFramePr>
        <p:xfrm>
          <a:off x="1293224" y="891116"/>
          <a:ext cx="8866776" cy="5666437"/>
        </p:xfrm>
        <a:graphic>
          <a:graphicData uri="http://schemas.openxmlformats.org/drawingml/2006/table">
            <a:tbl>
              <a:tblPr firstRow="1" bandRow="1">
                <a:tableStyleId>{21E4AEA4-8DFA-4A89-87EB-49C32662AFE0}</a:tableStyleId>
              </a:tblPr>
              <a:tblGrid>
                <a:gridCol w="973267">
                  <a:extLst>
                    <a:ext uri="{9D8B030D-6E8A-4147-A177-3AD203B41FA5}">
                      <a16:colId xmlns:a16="http://schemas.microsoft.com/office/drawing/2014/main" val="20000"/>
                    </a:ext>
                  </a:extLst>
                </a:gridCol>
                <a:gridCol w="4937917">
                  <a:extLst>
                    <a:ext uri="{9D8B030D-6E8A-4147-A177-3AD203B41FA5}">
                      <a16:colId xmlns:a16="http://schemas.microsoft.com/office/drawing/2014/main" val="20001"/>
                    </a:ext>
                  </a:extLst>
                </a:gridCol>
                <a:gridCol w="2955592">
                  <a:extLst>
                    <a:ext uri="{9D8B030D-6E8A-4147-A177-3AD203B41FA5}">
                      <a16:colId xmlns:a16="http://schemas.microsoft.com/office/drawing/2014/main" val="20002"/>
                    </a:ext>
                  </a:extLst>
                </a:gridCol>
              </a:tblGrid>
              <a:tr h="748397">
                <a:tc>
                  <a:txBody>
                    <a:bodyPr/>
                    <a:lstStyle/>
                    <a:p>
                      <a:r>
                        <a:rPr lang="en-US" sz="2000" dirty="0" smtClean="0"/>
                        <a:t>SL No.</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Spontaneous</a:t>
                      </a:r>
                      <a:r>
                        <a:rPr lang="en-US" sz="2000" baseline="0" dirty="0" smtClean="0"/>
                        <a:t> </a:t>
                      </a:r>
                      <a:r>
                        <a:rPr lang="en-US" sz="2000" dirty="0" smtClean="0"/>
                        <a:t>Emission</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Stimulated Emission</a:t>
                      </a:r>
                    </a:p>
                    <a:p>
                      <a:endParaRPr lang="en-US" sz="2000" dirty="0"/>
                    </a:p>
                  </a:txBody>
                  <a:tcPr/>
                </a:tc>
                <a:extLst>
                  <a:ext uri="{0D108BD9-81ED-4DB2-BD59-A6C34878D82A}">
                    <a16:rowId xmlns:a16="http://schemas.microsoft.com/office/drawing/2014/main" val="10000"/>
                  </a:ext>
                </a:extLst>
              </a:tr>
              <a:tr h="748397">
                <a:tc>
                  <a:txBody>
                    <a:bodyPr/>
                    <a:lstStyle/>
                    <a:p>
                      <a:r>
                        <a:rPr lang="en-US" sz="2000" dirty="0" smtClean="0"/>
                        <a:t>1.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Not controllable from outside</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Controllable from outside</a:t>
                      </a:r>
                    </a:p>
                  </a:txBody>
                  <a:tcPr/>
                </a:tc>
                <a:extLst>
                  <a:ext uri="{0D108BD9-81ED-4DB2-BD59-A6C34878D82A}">
                    <a16:rowId xmlns:a16="http://schemas.microsoft.com/office/drawing/2014/main" val="10001"/>
                  </a:ext>
                </a:extLst>
              </a:tr>
              <a:tr h="2031365">
                <a:tc>
                  <a:txBody>
                    <a:bodyPr/>
                    <a:lstStyle/>
                    <a:p>
                      <a:r>
                        <a:rPr lang="en-US" sz="2000" dirty="0" smtClean="0"/>
                        <a:t>2. </a:t>
                      </a:r>
                      <a:endParaRPr lang="en-US" sz="2000" dirty="0"/>
                    </a:p>
                  </a:txBody>
                  <a:tcPr/>
                </a:tc>
                <a:tc>
                  <a:txBody>
                    <a:bodyPr/>
                    <a:lstStyle/>
                    <a:p>
                      <a:r>
                        <a:rPr lang="en-US" sz="2000" dirty="0" smtClean="0"/>
                        <a:t>The emitted photons during the process of spontaneous emission have different direction of propagation, initial phase and plane of polarization.</a:t>
                      </a:r>
                      <a:endParaRPr lang="en-US" sz="2000" dirty="0"/>
                    </a:p>
                  </a:txBody>
                  <a:tcPr/>
                </a:tc>
                <a:tc>
                  <a:txBody>
                    <a:bodyPr/>
                    <a:lstStyle/>
                    <a:p>
                      <a:r>
                        <a:rPr lang="en-US" sz="2000" dirty="0" smtClean="0"/>
                        <a:t>The incident photon and</a:t>
                      </a:r>
                      <a:r>
                        <a:rPr lang="en-US" sz="2000" baseline="0" dirty="0" smtClean="0"/>
                        <a:t> emitted photon propagate in the same direction. They have same phase, frequency and plane of polarization.</a:t>
                      </a:r>
                      <a:endParaRPr lang="en-US" sz="2000" dirty="0"/>
                    </a:p>
                  </a:txBody>
                  <a:tcPr/>
                </a:tc>
                <a:extLst>
                  <a:ext uri="{0D108BD9-81ED-4DB2-BD59-A6C34878D82A}">
                    <a16:rowId xmlns:a16="http://schemas.microsoft.com/office/drawing/2014/main" val="10002"/>
                  </a:ext>
                </a:extLst>
              </a:tr>
              <a:tr h="748397">
                <a:tc>
                  <a:txBody>
                    <a:bodyPr/>
                    <a:lstStyle/>
                    <a:p>
                      <a:r>
                        <a:rPr lang="en-US" sz="2000" dirty="0" smtClean="0"/>
                        <a:t>3.</a:t>
                      </a:r>
                      <a:endParaRPr lang="en-US" sz="2000" dirty="0"/>
                    </a:p>
                  </a:txBody>
                  <a:tcPr/>
                </a:tc>
                <a:tc>
                  <a:txBody>
                    <a:bodyPr/>
                    <a:lstStyle/>
                    <a:p>
                      <a:r>
                        <a:rPr lang="en-US" sz="2000" dirty="0" smtClean="0"/>
                        <a:t>The light (radiation) is not monochromatic and incoherent.</a:t>
                      </a:r>
                      <a:endParaRPr lang="en-US" sz="2000" dirty="0"/>
                    </a:p>
                  </a:txBody>
                  <a:tcPr/>
                </a:tc>
                <a:tc>
                  <a:txBody>
                    <a:bodyPr/>
                    <a:lstStyle/>
                    <a:p>
                      <a:r>
                        <a:rPr lang="en-US" sz="2000" dirty="0" smtClean="0"/>
                        <a:t>The light is coherent and monochromatic. </a:t>
                      </a:r>
                      <a:endParaRPr lang="en-US" sz="2000" dirty="0"/>
                    </a:p>
                  </a:txBody>
                  <a:tcPr/>
                </a:tc>
                <a:extLst>
                  <a:ext uri="{0D108BD9-81ED-4DB2-BD59-A6C34878D82A}">
                    <a16:rowId xmlns:a16="http://schemas.microsoft.com/office/drawing/2014/main" val="10003"/>
                  </a:ext>
                </a:extLst>
              </a:tr>
              <a:tr h="1389881">
                <a:tc>
                  <a:txBody>
                    <a:bodyPr/>
                    <a:lstStyle/>
                    <a:p>
                      <a:r>
                        <a:rPr lang="en-US" sz="2000" dirty="0" smtClean="0"/>
                        <a:t>4. </a:t>
                      </a:r>
                      <a:endParaRPr lang="en-US" sz="2000" dirty="0"/>
                    </a:p>
                  </a:txBody>
                  <a:tcPr/>
                </a:tc>
                <a:tc>
                  <a:txBody>
                    <a:bodyPr/>
                    <a:lstStyle/>
                    <a:p>
                      <a:r>
                        <a:rPr lang="en-US" sz="2000" dirty="0" smtClean="0"/>
                        <a:t>The light has no preferred direction and light spreads in all direction around the source. The intensity decreases rapidly with distance from the source. </a:t>
                      </a:r>
                      <a:endParaRPr lang="en-US" sz="2000" dirty="0"/>
                    </a:p>
                  </a:txBody>
                  <a:tcPr/>
                </a:tc>
                <a:tc>
                  <a:txBody>
                    <a:bodyPr/>
                    <a:lstStyle/>
                    <a:p>
                      <a:r>
                        <a:rPr lang="en-US" sz="2000" dirty="0" smtClean="0"/>
                        <a:t>The light is unidirectional</a:t>
                      </a:r>
                      <a:r>
                        <a:rPr lang="en-US" sz="2000" baseline="0" dirty="0" smtClean="0"/>
                        <a:t> and intensity remains almost the same with distance. </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14339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75165" y="561703"/>
            <a:ext cx="11364286" cy="5902146"/>
          </a:xfrm>
          <a:prstGeom prst="rect">
            <a:avLst/>
          </a:prstGeom>
        </p:spPr>
      </p:pic>
    </p:spTree>
    <p:extLst>
      <p:ext uri="{BB962C8B-B14F-4D97-AF65-F5344CB8AC3E}">
        <p14:creationId xmlns:p14="http://schemas.microsoft.com/office/powerpoint/2010/main" val="273921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05852" y="630396"/>
            <a:ext cx="11538600" cy="1946842"/>
          </a:xfrm>
          <a:prstGeom prst="rect">
            <a:avLst/>
          </a:prstGeom>
        </p:spPr>
      </p:pic>
      <p:pic>
        <p:nvPicPr>
          <p:cNvPr id="5" name="Picture 4"/>
          <p:cNvPicPr>
            <a:picLocks noChangeAspect="1"/>
          </p:cNvPicPr>
          <p:nvPr/>
        </p:nvPicPr>
        <p:blipFill>
          <a:blip r:embed="rId3"/>
          <a:stretch>
            <a:fillRect/>
          </a:stretch>
        </p:blipFill>
        <p:spPr>
          <a:xfrm>
            <a:off x="677584" y="2629490"/>
            <a:ext cx="10676216" cy="2517277"/>
          </a:xfrm>
          <a:prstGeom prst="rect">
            <a:avLst/>
          </a:prstGeom>
        </p:spPr>
      </p:pic>
    </p:spTree>
    <p:extLst>
      <p:ext uri="{BB962C8B-B14F-4D97-AF65-F5344CB8AC3E}">
        <p14:creationId xmlns:p14="http://schemas.microsoft.com/office/powerpoint/2010/main" val="296827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9097" y="39189"/>
            <a:ext cx="10170718" cy="3135087"/>
          </a:xfrm>
          <a:prstGeom prst="rect">
            <a:avLst/>
          </a:prstGeom>
        </p:spPr>
      </p:pic>
      <p:pic>
        <p:nvPicPr>
          <p:cNvPr id="5" name="Picture 4"/>
          <p:cNvPicPr>
            <a:picLocks noChangeAspect="1"/>
          </p:cNvPicPr>
          <p:nvPr/>
        </p:nvPicPr>
        <p:blipFill>
          <a:blip r:embed="rId3"/>
          <a:stretch>
            <a:fillRect/>
          </a:stretch>
        </p:blipFill>
        <p:spPr>
          <a:xfrm>
            <a:off x="259097" y="3200402"/>
            <a:ext cx="10307833" cy="3487782"/>
          </a:xfrm>
          <a:prstGeom prst="rect">
            <a:avLst/>
          </a:prstGeom>
        </p:spPr>
      </p:pic>
    </p:spTree>
    <p:extLst>
      <p:ext uri="{BB962C8B-B14F-4D97-AF65-F5344CB8AC3E}">
        <p14:creationId xmlns:p14="http://schemas.microsoft.com/office/powerpoint/2010/main" val="2724227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1981" y="222069"/>
            <a:ext cx="11131819" cy="6367117"/>
          </a:xfrm>
          <a:prstGeom prst="rect">
            <a:avLst/>
          </a:prstGeom>
        </p:spPr>
      </p:pic>
    </p:spTree>
    <p:extLst>
      <p:ext uri="{BB962C8B-B14F-4D97-AF65-F5344CB8AC3E}">
        <p14:creationId xmlns:p14="http://schemas.microsoft.com/office/powerpoint/2010/main" val="3963608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990</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60</cp:revision>
  <dcterms:created xsi:type="dcterms:W3CDTF">2017-08-12T18:14:28Z</dcterms:created>
  <dcterms:modified xsi:type="dcterms:W3CDTF">2020-09-03T09:25:10Z</dcterms:modified>
</cp:coreProperties>
</file>