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4" r:id="rId5"/>
    <p:sldId id="265" r:id="rId6"/>
    <p:sldId id="278" r:id="rId7"/>
    <p:sldId id="261" r:id="rId8"/>
    <p:sldId id="269" r:id="rId9"/>
    <p:sldId id="271" r:id="rId10"/>
    <p:sldId id="280" r:id="rId11"/>
    <p:sldId id="260" r:id="rId12"/>
    <p:sldId id="263" r:id="rId13"/>
    <p:sldId id="270" r:id="rId14"/>
    <p:sldId id="266" r:id="rId15"/>
    <p:sldId id="279" r:id="rId16"/>
    <p:sldId id="262" r:id="rId17"/>
    <p:sldId id="281" r:id="rId18"/>
    <p:sldId id="282" r:id="rId19"/>
    <p:sldId id="272" r:id="rId20"/>
    <p:sldId id="273" r:id="rId21"/>
    <p:sldId id="283" r:id="rId22"/>
    <p:sldId id="276" r:id="rId23"/>
    <p:sldId id="275"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hyperphysics.phy-astr.gsu.edu/hbase/optmod/lasgas.html" TargetMode="External"/><Relationship Id="rId5" Type="http://schemas.openxmlformats.org/officeDocument/2006/relationships/image" Target="../media/image21.gif"/><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xplainthatstuff.com/semiconductorlaserdiodes.html"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p-photonics.com/semiconductor_lasers.htm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rfwireless-world.com/Terminology/LED-vs-Laser.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hyperlink" Target="http://www.physics-and-radio-electronics.com/physics/laser/rubylaserdefinitionconstructionworking.html"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physics-and-radio-electronics.com/physics/laser/rubylaserdefinitionconstructionworking.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www.physics-and-radio-electronics.com/physics/laser/rubylaserdefinitionconstructionworking.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smtClean="0">
                  <a:solidFill>
                    <a:schemeClr val="bg1"/>
                  </a:solidFill>
                </a:rPr>
                <a:t>LASER-4</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Vishal Thakur</a:t>
              </a: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88763" y="1147274"/>
                <a:ext cx="9388712" cy="5022790"/>
              </a:xfrm>
            </p:spPr>
            <p:txBody>
              <a:bodyPr rtlCol="0">
                <a:normAutofit fontScale="62500" lnSpcReduction="20000"/>
              </a:bodyPr>
              <a:lstStyle/>
              <a:p>
                <a:pPr>
                  <a:defRPr/>
                </a:pPr>
                <a:r>
                  <a:rPr lang="en-US" b="1" dirty="0" smtClean="0"/>
                  <a:t>Solid State Laser made up of single cylindrical crystal of </a:t>
                </a:r>
                <a:r>
                  <a:rPr lang="en-US" b="1" dirty="0" err="1" smtClean="0"/>
                  <a:t>Nd</a:t>
                </a:r>
                <a:r>
                  <a:rPr lang="en-US" b="1" dirty="0" smtClean="0"/>
                  <a:t>-YAG Neodymium-Yttrium </a:t>
                </a:r>
                <a:r>
                  <a:rPr lang="en-US" b="1" dirty="0" err="1" smtClean="0"/>
                  <a:t>Aluminium</a:t>
                </a:r>
                <a:r>
                  <a:rPr lang="en-US" b="1" dirty="0" smtClean="0"/>
                  <a:t> Garnet). </a:t>
                </a:r>
                <a:endParaRPr lang="en-IN" b="1" dirty="0" smtClean="0"/>
              </a:p>
              <a:p>
                <a:pPr>
                  <a:defRPr/>
                </a:pPr>
                <a:r>
                  <a:rPr lang="en-US" b="1" dirty="0" smtClean="0"/>
                  <a:t>Active medium is Neodymium doped Yttrium </a:t>
                </a:r>
                <a:r>
                  <a:rPr lang="en-US" b="1" dirty="0" err="1" smtClean="0"/>
                  <a:t>Aluminium</a:t>
                </a:r>
                <a:r>
                  <a:rPr lang="en-US" b="1" dirty="0" smtClean="0"/>
                  <a:t> Garnet (</a:t>
                </a:r>
                <a:r>
                  <a:rPr lang="en-US" b="1" dirty="0" err="1" smtClean="0"/>
                  <a:t>Nd:YAG</a:t>
                </a:r>
                <a:r>
                  <a:rPr lang="en-US" b="1" dirty="0" smtClean="0"/>
                  <a:t>) </a:t>
                </a:r>
                <a:r>
                  <a:rPr lang="en-US" b="1" dirty="0"/>
                  <a:t>(YAG-</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𝟑</m:t>
                        </m:r>
                      </m:sub>
                    </m:sSub>
                    <m:r>
                      <a:rPr lang="en-US" b="1" i="1">
                        <a:latin typeface="Cambria Math" panose="02040503050406030204" pitchFamily="18" charset="0"/>
                      </a:rPr>
                      <m:t>𝑨</m:t>
                    </m:r>
                    <m:sSub>
                      <m:sSubPr>
                        <m:ctrlPr>
                          <a:rPr lang="en-US" b="1" i="1">
                            <a:latin typeface="Cambria Math" panose="02040503050406030204" pitchFamily="18" charset="0"/>
                          </a:rPr>
                        </m:ctrlPr>
                      </m:sSubPr>
                      <m:e>
                        <m:r>
                          <a:rPr lang="en-US" b="1" i="1">
                            <a:latin typeface="Cambria Math" panose="02040503050406030204" pitchFamily="18" charset="0"/>
                          </a:rPr>
                          <m:t>𝒍</m:t>
                        </m:r>
                      </m:e>
                      <m:sub>
                        <m:r>
                          <a:rPr lang="en-US" b="1" i="1">
                            <a:latin typeface="Cambria Math" panose="02040503050406030204" pitchFamily="18" charset="0"/>
                          </a:rPr>
                          <m:t>𝟓</m:t>
                        </m:r>
                      </m:sub>
                    </m:sSub>
                    <m:sSub>
                      <m:sSubPr>
                        <m:ctrlPr>
                          <a:rPr lang="en-US" b="1" i="1">
                            <a:latin typeface="Cambria Math" panose="02040503050406030204" pitchFamily="18" charset="0"/>
                          </a:rPr>
                        </m:ctrlPr>
                      </m:sSubPr>
                      <m:e>
                        <m:r>
                          <a:rPr lang="en-US" b="1" i="1">
                            <a:latin typeface="Cambria Math" panose="02040503050406030204" pitchFamily="18" charset="0"/>
                          </a:rPr>
                          <m:t>𝑶</m:t>
                        </m:r>
                      </m:e>
                      <m:sub>
                        <m:r>
                          <a:rPr lang="en-US" b="1" i="1">
                            <a:latin typeface="Cambria Math" panose="02040503050406030204" pitchFamily="18" charset="0"/>
                          </a:rPr>
                          <m:t>𝟏𝟐</m:t>
                        </m:r>
                      </m:sub>
                    </m:sSub>
                  </m:oMath>
                </a14:m>
                <a:r>
                  <a:rPr lang="en-US" b="1" dirty="0" smtClean="0"/>
                  <a:t>). It is colorless isotropic crystal. </a:t>
                </a:r>
              </a:p>
              <a:p>
                <a:pPr>
                  <a:defRPr/>
                </a:pPr>
                <a:r>
                  <a:rPr lang="en-US" b="1" dirty="0" smtClean="0"/>
                  <a:t>Active center is Neodymium ions (Nd</a:t>
                </a:r>
                <a:r>
                  <a:rPr lang="en-US" b="1" baseline="30000" dirty="0" smtClean="0"/>
                  <a:t>3+</a:t>
                </a:r>
                <a:r>
                  <a:rPr lang="en-US" b="1" dirty="0" smtClean="0"/>
                  <a:t>)</a:t>
                </a:r>
              </a:p>
              <a:p>
                <a:pPr>
                  <a:defRPr/>
                </a:pPr>
                <a:r>
                  <a:rPr lang="en-US" b="1" dirty="0" smtClean="0"/>
                  <a:t>Four Level Laser</a:t>
                </a:r>
              </a:p>
              <a:p>
                <a:pPr>
                  <a:defRPr/>
                </a:pPr>
                <a:r>
                  <a:rPr lang="en-US" b="1" dirty="0" smtClean="0"/>
                  <a:t>Doping of Nd</a:t>
                </a:r>
                <a:r>
                  <a:rPr lang="en-US" b="1" baseline="30000" dirty="0" smtClean="0"/>
                  <a:t>3+ , </a:t>
                </a:r>
                <a:r>
                  <a:rPr lang="en-US" b="1" dirty="0" smtClean="0"/>
                  <a:t>0.725% by weight (1% in the book of MALIK).</a:t>
                </a:r>
              </a:p>
              <a:p>
                <a:pPr>
                  <a:defRPr/>
                </a:pPr>
                <a:r>
                  <a:rPr lang="en-US" b="1" dirty="0" smtClean="0"/>
                  <a:t>The light blue color of the crystal appears after doping. </a:t>
                </a:r>
              </a:p>
              <a:p>
                <a:pPr>
                  <a:defRPr/>
                </a:pPr>
                <a:r>
                  <a:rPr lang="en-US" b="1" dirty="0" smtClean="0"/>
                  <a:t>Nd</a:t>
                </a:r>
                <a:r>
                  <a:rPr lang="en-US" b="1" baseline="30000" dirty="0" smtClean="0"/>
                  <a:t>3+</a:t>
                </a:r>
                <a:r>
                  <a:rPr lang="en-US" b="1" dirty="0" smtClean="0"/>
                  <a:t> replaces Y</a:t>
                </a:r>
                <a:r>
                  <a:rPr lang="en-US" b="1" baseline="30000" dirty="0" smtClean="0"/>
                  <a:t>3+</a:t>
                </a:r>
                <a:r>
                  <a:rPr lang="en-US" b="1" dirty="0" smtClean="0"/>
                  <a:t> ions in </a:t>
                </a:r>
                <a:r>
                  <a:rPr lang="en-US" b="1" dirty="0" err="1" smtClean="0"/>
                  <a:t>Nd:YAG</a:t>
                </a:r>
                <a:r>
                  <a:rPr lang="en-US" b="1" dirty="0" smtClean="0"/>
                  <a:t> </a:t>
                </a:r>
              </a:p>
              <a:p>
                <a:pPr>
                  <a:defRPr/>
                </a:pPr>
                <a:r>
                  <a:rPr lang="en-US" b="1" dirty="0" smtClean="0"/>
                  <a:t>Optical pumping by Krypton arc lamp</a:t>
                </a:r>
              </a:p>
              <a:p>
                <a:pPr>
                  <a:defRPr/>
                </a:pPr>
                <a:r>
                  <a:rPr lang="en-US" b="1" dirty="0" smtClean="0"/>
                  <a:t>Pumping by photon of wavelength 7300 &amp; 8000 A</a:t>
                </a:r>
                <a:r>
                  <a:rPr lang="en-US" b="1" dirty="0" smtClean="0">
                    <a:sym typeface="Symbol"/>
                  </a:rPr>
                  <a:t> </a:t>
                </a:r>
              </a:p>
              <a:p>
                <a:pPr>
                  <a:defRPr/>
                </a:pPr>
                <a:r>
                  <a:rPr lang="en-US" b="1" dirty="0" smtClean="0"/>
                  <a:t>Excites the</a:t>
                </a:r>
                <a:r>
                  <a:rPr lang="en-US" b="1" dirty="0" smtClean="0">
                    <a:sym typeface="Symbol"/>
                  </a:rPr>
                  <a:t> </a:t>
                </a:r>
                <a:r>
                  <a:rPr lang="en-US" b="1" dirty="0" smtClean="0"/>
                  <a:t>Nd</a:t>
                </a:r>
                <a:r>
                  <a:rPr lang="en-US" b="1" baseline="30000" dirty="0" smtClean="0"/>
                  <a:t>3+ </a:t>
                </a:r>
                <a:r>
                  <a:rPr lang="en-US" b="1" dirty="0" smtClean="0"/>
                  <a:t>ion to higher states </a:t>
                </a:r>
              </a:p>
              <a:p>
                <a:pPr>
                  <a:defRPr/>
                </a:pPr>
                <a:r>
                  <a:rPr lang="en-US" b="1" dirty="0" smtClean="0">
                    <a:solidFill>
                      <a:srgbClr val="FF0000"/>
                    </a:solidFill>
                  </a:rPr>
                  <a:t>Population inversion is achieved b/w E</a:t>
                </a:r>
                <a:r>
                  <a:rPr lang="en-US" b="1" baseline="-25000" dirty="0" smtClean="0">
                    <a:solidFill>
                      <a:srgbClr val="FF0000"/>
                    </a:solidFill>
                  </a:rPr>
                  <a:t>3</a:t>
                </a:r>
                <a:r>
                  <a:rPr lang="en-US" b="1" dirty="0" smtClean="0">
                    <a:solidFill>
                      <a:srgbClr val="FF0000"/>
                    </a:solidFill>
                  </a:rPr>
                  <a:t> and E</a:t>
                </a:r>
                <a:r>
                  <a:rPr lang="en-US" b="1" baseline="-25000" dirty="0" smtClean="0">
                    <a:solidFill>
                      <a:srgbClr val="FF0000"/>
                    </a:solidFill>
                  </a:rPr>
                  <a:t>2</a:t>
                </a:r>
              </a:p>
              <a:p>
                <a:pPr>
                  <a:defRPr/>
                </a:pPr>
                <a:r>
                  <a:rPr lang="en-US" b="1" dirty="0" smtClean="0"/>
                  <a:t>Lasing action occurs in IR region (10640 A</a:t>
                </a:r>
                <a:r>
                  <a:rPr lang="en-US" b="1" dirty="0" smtClean="0">
                    <a:sym typeface="Symbol"/>
                  </a:rPr>
                  <a:t>)</a:t>
                </a:r>
                <a:endParaRPr lang="en-US" b="1" dirty="0" smtClean="0"/>
              </a:p>
              <a:p>
                <a:pPr>
                  <a:defRPr/>
                </a:pPr>
                <a:r>
                  <a:rPr lang="en-US" b="1" dirty="0" smtClean="0"/>
                  <a:t>Continuous wave (CW) mode (with efficiency of 2-3%)</a:t>
                </a:r>
              </a:p>
              <a:p>
                <a:pPr>
                  <a:defRPr/>
                </a:pPr>
                <a:r>
                  <a:rPr lang="en-US" b="1" dirty="0" smtClean="0"/>
                  <a:t>Very high power emission.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88763" y="1147274"/>
                <a:ext cx="9388712" cy="5022790"/>
              </a:xfrm>
              <a:blipFill rotWithShape="0">
                <a:blip r:embed="rId2"/>
                <a:stretch>
                  <a:fillRect l="-455" t="-1942"/>
                </a:stretch>
              </a:blipFill>
            </p:spPr>
            <p:txBody>
              <a:bodyPr/>
              <a:lstStyle/>
              <a:p>
                <a:r>
                  <a:rPr lang="en-US">
                    <a:noFill/>
                  </a:rPr>
                  <a:t> </a:t>
                </a:r>
              </a:p>
            </p:txBody>
          </p:sp>
        </mc:Fallback>
      </mc:AlternateContent>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err="1" smtClean="0">
                <a:solidFill>
                  <a:prstClr val="white"/>
                </a:solidFill>
              </a:rPr>
              <a:t>Nd</a:t>
            </a:r>
            <a:r>
              <a:rPr lang="en-US" sz="3600" b="1" dirty="0" smtClean="0">
                <a:solidFill>
                  <a:prstClr val="white"/>
                </a:solidFill>
              </a:rPr>
              <a:t>-YAG Laser</a:t>
            </a:r>
          </a:p>
        </p:txBody>
      </p:sp>
    </p:spTree>
    <p:extLst>
      <p:ext uri="{BB962C8B-B14F-4D97-AF65-F5344CB8AC3E}">
        <p14:creationId xmlns:p14="http://schemas.microsoft.com/office/powerpoint/2010/main" val="1657757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He-Ne Laser</a:t>
            </a:r>
          </a:p>
        </p:txBody>
      </p:sp>
      <p:pic>
        <p:nvPicPr>
          <p:cNvPr id="6" name="Picture 5"/>
          <p:cNvPicPr>
            <a:picLocks noChangeAspect="1"/>
          </p:cNvPicPr>
          <p:nvPr/>
        </p:nvPicPr>
        <p:blipFill>
          <a:blip r:embed="rId2"/>
          <a:stretch>
            <a:fillRect/>
          </a:stretch>
        </p:blipFill>
        <p:spPr>
          <a:xfrm>
            <a:off x="5385623" y="1250668"/>
            <a:ext cx="6479144" cy="27316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765" y="1111554"/>
            <a:ext cx="3543300" cy="30099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4659" y="4274177"/>
            <a:ext cx="5421072" cy="191707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142" y="4384660"/>
            <a:ext cx="4175433" cy="1460664"/>
          </a:xfrm>
          <a:prstGeom prst="rect">
            <a:avLst/>
          </a:prstGeom>
        </p:spPr>
      </p:pic>
      <p:sp>
        <p:nvSpPr>
          <p:cNvPr id="12" name="Rectangle 11"/>
          <p:cNvSpPr/>
          <p:nvPr/>
        </p:nvSpPr>
        <p:spPr>
          <a:xfrm>
            <a:off x="236432" y="6191256"/>
            <a:ext cx="7762431" cy="369332"/>
          </a:xfrm>
          <a:prstGeom prst="rect">
            <a:avLst/>
          </a:prstGeom>
        </p:spPr>
        <p:txBody>
          <a:bodyPr wrap="square">
            <a:spAutoFit/>
          </a:bodyPr>
          <a:lstStyle/>
          <a:p>
            <a:r>
              <a:rPr lang="en-US" dirty="0">
                <a:hlinkClick r:id="rId6"/>
              </a:rPr>
              <a:t>http://</a:t>
            </a:r>
            <a:r>
              <a:rPr lang="en-US" dirty="0" smtClean="0">
                <a:hlinkClick r:id="rId6"/>
              </a:rPr>
              <a:t>hyperphysics.phy-astr.gsu.edu/hbase/optmod/lasgas.html</a:t>
            </a:r>
            <a:endParaRPr lang="en-US" dirty="0"/>
          </a:p>
        </p:txBody>
      </p:sp>
    </p:spTree>
    <p:extLst>
      <p:ext uri="{BB962C8B-B14F-4D97-AF65-F5344CB8AC3E}">
        <p14:creationId xmlns:p14="http://schemas.microsoft.com/office/powerpoint/2010/main" val="32276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He-Ne Laser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129" y="1461931"/>
            <a:ext cx="3543300" cy="3009900"/>
          </a:xfrm>
          <a:prstGeom prst="rect">
            <a:avLst/>
          </a:prstGeom>
          <a:ln>
            <a:solidFill>
              <a:schemeClr val="tx1"/>
            </a:solidFill>
          </a:ln>
        </p:spPr>
      </p:pic>
      <p:sp>
        <p:nvSpPr>
          <p:cNvPr id="2" name="TextBox 1"/>
          <p:cNvSpPr txBox="1"/>
          <p:nvPr/>
        </p:nvSpPr>
        <p:spPr>
          <a:xfrm>
            <a:off x="393107" y="982766"/>
            <a:ext cx="7238287" cy="5632311"/>
          </a:xfrm>
          <a:prstGeom prst="rect">
            <a:avLst/>
          </a:prstGeom>
          <a:noFill/>
          <a:ln>
            <a:solidFill>
              <a:schemeClr val="tx1"/>
            </a:solidFill>
          </a:ln>
        </p:spPr>
        <p:txBody>
          <a:bodyPr wrap="square" rtlCol="0">
            <a:spAutoFit/>
          </a:bodyPr>
          <a:lstStyle/>
          <a:p>
            <a:pPr marL="285750" indent="-285750" algn="just">
              <a:buFont typeface="Wingdings" panose="05000000000000000000" pitchFamily="2" charset="2"/>
              <a:buChar char="§"/>
            </a:pPr>
            <a:r>
              <a:rPr lang="en-US" dirty="0" smtClean="0"/>
              <a:t>It is a four level laser, built by Ali </a:t>
            </a:r>
            <a:r>
              <a:rPr lang="en-US" dirty="0" err="1" smtClean="0"/>
              <a:t>Javan</a:t>
            </a:r>
            <a:r>
              <a:rPr lang="en-US" dirty="0" smtClean="0"/>
              <a:t>, W. </a:t>
            </a:r>
            <a:r>
              <a:rPr lang="en-US" dirty="0" err="1" smtClean="0"/>
              <a:t>Bennet</a:t>
            </a:r>
            <a:r>
              <a:rPr lang="en-US" dirty="0" smtClean="0"/>
              <a:t> and D. Herriot in 1961.</a:t>
            </a:r>
          </a:p>
          <a:p>
            <a:pPr marL="285750" indent="-285750" algn="just">
              <a:buFont typeface="Wingdings" panose="05000000000000000000" pitchFamily="2" charset="2"/>
              <a:buChar char="§"/>
            </a:pPr>
            <a:r>
              <a:rPr lang="en-US" dirty="0" smtClean="0"/>
              <a:t>It consists of a long discharge tube containing Helium and Neon in the ratio 10:1 at a pressure of 1 </a:t>
            </a:r>
            <a:r>
              <a:rPr lang="en-US" dirty="0" err="1" smtClean="0"/>
              <a:t>torr</a:t>
            </a:r>
            <a:r>
              <a:rPr lang="en-US" dirty="0"/>
              <a:t> (</a:t>
            </a:r>
            <a:r>
              <a:rPr lang="en-US" dirty="0" smtClean="0"/>
              <a:t>0.00131579 </a:t>
            </a:r>
            <a:r>
              <a:rPr lang="en-US" dirty="0" err="1" smtClean="0"/>
              <a:t>atm</a:t>
            </a:r>
            <a:r>
              <a:rPr lang="en-US" dirty="0" smtClean="0"/>
              <a:t>). </a:t>
            </a:r>
          </a:p>
          <a:p>
            <a:pPr marL="285750" indent="-285750" algn="just">
              <a:buFont typeface="Wingdings" panose="05000000000000000000" pitchFamily="2" charset="2"/>
              <a:buChar char="§"/>
            </a:pPr>
            <a:r>
              <a:rPr lang="en-US" dirty="0" smtClean="0"/>
              <a:t>Both the ends of the tube contain plane parallel mirrors, one of them being partially silvered/reflecting.</a:t>
            </a:r>
          </a:p>
          <a:p>
            <a:pPr marL="285750" indent="-285750" algn="just">
              <a:buFont typeface="Wingdings" panose="05000000000000000000" pitchFamily="2" charset="2"/>
              <a:buChar char="§"/>
            </a:pPr>
            <a:r>
              <a:rPr lang="en-US" dirty="0" smtClean="0"/>
              <a:t>An electric discharge is produced in the gas by means of electrodes outside the tube, connected to a source of high frequency alternating current.   </a:t>
            </a:r>
          </a:p>
          <a:p>
            <a:pPr marL="285750" indent="-285750" algn="just">
              <a:buFont typeface="Wingdings" panose="05000000000000000000" pitchFamily="2" charset="2"/>
              <a:buChar char="§"/>
            </a:pPr>
            <a:r>
              <a:rPr lang="en-US" dirty="0" smtClean="0"/>
              <a:t>When the power is switched on, the electrons from the discharge collide with He and Ne atoms and pump them to metastable state of 20.61 eV and 20.66 eV. </a:t>
            </a:r>
          </a:p>
          <a:p>
            <a:pPr marL="285750" indent="-285750" algn="just">
              <a:buFont typeface="Wingdings" panose="05000000000000000000" pitchFamily="2" charset="2"/>
              <a:buChar char="§"/>
            </a:pPr>
            <a:r>
              <a:rPr lang="en-US" dirty="0" smtClean="0"/>
              <a:t>Some of the excited He atoms transfer their energy to ground state Ne atoms through collisions.</a:t>
            </a:r>
          </a:p>
          <a:p>
            <a:pPr marL="285750" indent="-285750" algn="just">
              <a:buFont typeface="Wingdings" panose="05000000000000000000" pitchFamily="2" charset="2"/>
              <a:buChar char="§"/>
            </a:pPr>
            <a:r>
              <a:rPr lang="en-US" dirty="0" smtClean="0"/>
              <a:t>The laser transition occurs between 20.66 eV and 18.70 eV energy levels of Ne atoms. The wavelength of emitted photon is 6328 A</a:t>
            </a:r>
            <a:r>
              <a:rPr lang="en-US" baseline="30000" dirty="0" smtClean="0"/>
              <a:t>0</a:t>
            </a:r>
            <a:r>
              <a:rPr lang="en-US" dirty="0" smtClean="0"/>
              <a:t>. </a:t>
            </a:r>
          </a:p>
          <a:p>
            <a:pPr marL="285750" indent="-285750" algn="just">
              <a:buFont typeface="Wingdings" panose="05000000000000000000" pitchFamily="2" charset="2"/>
              <a:buChar char="§"/>
            </a:pPr>
            <a:r>
              <a:rPr lang="en-US" dirty="0" smtClean="0"/>
              <a:t>The Ne atoms passes from 18.70 eV to a lower metastable state spontaneously emitting incoherent light. Finally, the Ne atoms come down to the ground state through collision with the tube walls which is a radiation less transition.    </a:t>
            </a:r>
            <a:endParaRPr lang="en-US" dirty="0"/>
          </a:p>
        </p:txBody>
      </p:sp>
      <p:sp>
        <p:nvSpPr>
          <p:cNvPr id="3" name="TextBox 2"/>
          <p:cNvSpPr txBox="1"/>
          <p:nvPr/>
        </p:nvSpPr>
        <p:spPr>
          <a:xfrm>
            <a:off x="7848600" y="4933950"/>
            <a:ext cx="3914775" cy="92333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This laser operates in a  continuous mode and not in pulsed as Ruby laser. </a:t>
            </a:r>
          </a:p>
        </p:txBody>
      </p:sp>
    </p:spTree>
    <p:extLst>
      <p:ext uri="{BB962C8B-B14F-4D97-AF65-F5344CB8AC3E}">
        <p14:creationId xmlns:p14="http://schemas.microsoft.com/office/powerpoint/2010/main" val="1580698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933" y="719653"/>
            <a:ext cx="6051777" cy="3905644"/>
          </a:xfrm>
          <a:prstGeom prst="rect">
            <a:avLst/>
          </a:prstGeom>
        </p:spPr>
      </p:pic>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He-Ne Laser</a:t>
            </a:r>
          </a:p>
        </p:txBody>
      </p:sp>
      <p:sp>
        <p:nvSpPr>
          <p:cNvPr id="6" name="TextBox 5"/>
          <p:cNvSpPr txBox="1"/>
          <p:nvPr/>
        </p:nvSpPr>
        <p:spPr>
          <a:xfrm>
            <a:off x="10126766" y="794758"/>
            <a:ext cx="1912639" cy="369332"/>
          </a:xfrm>
          <a:prstGeom prst="rect">
            <a:avLst/>
          </a:prstGeom>
          <a:noFill/>
        </p:spPr>
        <p:txBody>
          <a:bodyPr wrap="none" rtlCol="0">
            <a:spAutoFit/>
          </a:bodyPr>
          <a:lstStyle/>
          <a:p>
            <a:r>
              <a:rPr lang="en-US" b="1" dirty="0" smtClean="0"/>
              <a:t>Source: Wikipedia</a:t>
            </a:r>
            <a:endParaRPr lang="en-US" b="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4270" y="1076549"/>
            <a:ext cx="4992596" cy="3311495"/>
          </a:xfrm>
          <a:prstGeom prst="rect">
            <a:avLst/>
          </a:prstGeom>
        </p:spPr>
      </p:pic>
      <p:sp>
        <p:nvSpPr>
          <p:cNvPr id="9" name="TextBox 8"/>
          <p:cNvSpPr txBox="1"/>
          <p:nvPr/>
        </p:nvSpPr>
        <p:spPr>
          <a:xfrm>
            <a:off x="179462" y="4388044"/>
            <a:ext cx="11784649" cy="2308324"/>
          </a:xfrm>
          <a:prstGeom prst="rect">
            <a:avLst/>
          </a:prstGeom>
          <a:noFill/>
        </p:spPr>
        <p:txBody>
          <a:bodyPr wrap="square" rtlCol="0">
            <a:spAutoFit/>
          </a:bodyPr>
          <a:lstStyle/>
          <a:p>
            <a:pPr algn="just"/>
            <a:r>
              <a:rPr lang="en-US" sz="1600" dirty="0"/>
              <a:t>The first </a:t>
            </a:r>
            <a:r>
              <a:rPr lang="en-US" sz="1600" dirty="0" err="1"/>
              <a:t>HeNe</a:t>
            </a:r>
            <a:r>
              <a:rPr lang="en-US" sz="1600" dirty="0"/>
              <a:t> lasers emitted infrared at 1.15 </a:t>
            </a:r>
            <a:r>
              <a:rPr lang="en-US" sz="1600" dirty="0" err="1"/>
              <a:t>μm</a:t>
            </a:r>
            <a:r>
              <a:rPr lang="en-US" sz="1600" dirty="0"/>
              <a:t>, and were the first gas lasers. However, a laser that operated at visible wavelengths was much more in demand, and a number of other neon transitions were investigated to identify ones in which a population inversion can be achieved. </a:t>
            </a:r>
            <a:r>
              <a:rPr lang="en-US" sz="1600"/>
              <a:t>The </a:t>
            </a:r>
            <a:r>
              <a:rPr lang="en-US" sz="1600" smtClean="0"/>
              <a:t>632.8 </a:t>
            </a:r>
            <a:r>
              <a:rPr lang="en-US" sz="1600" dirty="0"/>
              <a:t>nm line was found to have the highest gain in the visible spectrum, making this the wavelength of choice for most </a:t>
            </a:r>
            <a:r>
              <a:rPr lang="en-US" sz="1600" dirty="0" err="1"/>
              <a:t>HeNe</a:t>
            </a:r>
            <a:r>
              <a:rPr lang="en-US" sz="1600" dirty="0"/>
              <a:t> lasers. However other visible as well as infrared stimulated emission wavelengths are possible, and by using mirror coatings with their peak reflectance at these other wavelengths, </a:t>
            </a:r>
            <a:r>
              <a:rPr lang="en-US" sz="1600" dirty="0" err="1"/>
              <a:t>HeNe</a:t>
            </a:r>
            <a:r>
              <a:rPr lang="en-US" sz="1600" dirty="0"/>
              <a:t> lasers could be engineered to employ those transitions. </a:t>
            </a:r>
            <a:r>
              <a:rPr lang="en-US" sz="1600" dirty="0" smtClean="0"/>
              <a:t>This </a:t>
            </a:r>
            <a:r>
              <a:rPr lang="en-US" sz="1600" dirty="0"/>
              <a:t>includes visible lasers appearing red, orange, yellow, and </a:t>
            </a:r>
            <a:r>
              <a:rPr lang="en-US" sz="1600" dirty="0" smtClean="0"/>
              <a:t>green</a:t>
            </a:r>
            <a:r>
              <a:rPr lang="en-US" sz="1600" dirty="0"/>
              <a:t>. The 3.39 </a:t>
            </a:r>
            <a:r>
              <a:rPr lang="en-US" sz="1600" dirty="0" err="1"/>
              <a:t>μm</a:t>
            </a:r>
            <a:r>
              <a:rPr lang="en-US" sz="1600" dirty="0"/>
              <a:t> transition has a very high gain but is prevented from use in an ordinary </a:t>
            </a:r>
            <a:r>
              <a:rPr lang="en-US" sz="1600" dirty="0" err="1"/>
              <a:t>HeNe</a:t>
            </a:r>
            <a:r>
              <a:rPr lang="en-US" sz="1600" dirty="0"/>
              <a:t> laser (of a different intended wavelength) because the cavity and mirrors are </a:t>
            </a:r>
            <a:r>
              <a:rPr lang="en-US" sz="1600" dirty="0" err="1"/>
              <a:t>lossy</a:t>
            </a:r>
            <a:r>
              <a:rPr lang="en-US" sz="1600" dirty="0"/>
              <a:t> at that wavelength. However in high power </a:t>
            </a:r>
            <a:r>
              <a:rPr lang="en-US" sz="1600" dirty="0" err="1"/>
              <a:t>HeNe</a:t>
            </a:r>
            <a:r>
              <a:rPr lang="en-US" sz="1600" dirty="0"/>
              <a:t> lasers having a particularly long cavity, </a:t>
            </a:r>
            <a:r>
              <a:rPr lang="en-US" sz="1600" dirty="0" err="1"/>
              <a:t>superluminescence</a:t>
            </a:r>
            <a:r>
              <a:rPr lang="en-US" sz="1600" dirty="0"/>
              <a:t> at 3.39 </a:t>
            </a:r>
            <a:r>
              <a:rPr lang="en-US" sz="1600" dirty="0" err="1"/>
              <a:t>μm</a:t>
            </a:r>
            <a:r>
              <a:rPr lang="en-US" sz="1600" dirty="0"/>
              <a:t> can become a nuisance, robbing power from the stimulated emission medium, often requiring additional suppression</a:t>
            </a:r>
          </a:p>
        </p:txBody>
      </p:sp>
    </p:spTree>
    <p:extLst>
      <p:ext uri="{BB962C8B-B14F-4D97-AF65-F5344CB8AC3E}">
        <p14:creationId xmlns:p14="http://schemas.microsoft.com/office/powerpoint/2010/main" val="3848592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He-Ne Laser: Requirement of He atoms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380" y="809625"/>
            <a:ext cx="5012199" cy="4257675"/>
          </a:xfrm>
          <a:prstGeom prst="rect">
            <a:avLst/>
          </a:prstGeom>
          <a:ln>
            <a:solidFill>
              <a:schemeClr val="tx1"/>
            </a:solidFill>
          </a:ln>
        </p:spPr>
      </p:pic>
      <p:sp>
        <p:nvSpPr>
          <p:cNvPr id="2" name="TextBox 1"/>
          <p:cNvSpPr txBox="1"/>
          <p:nvPr/>
        </p:nvSpPr>
        <p:spPr>
          <a:xfrm>
            <a:off x="393107" y="982766"/>
            <a:ext cx="5740993" cy="3416320"/>
          </a:xfrm>
          <a:prstGeom prst="rect">
            <a:avLst/>
          </a:prstGeom>
          <a:noFill/>
          <a:ln>
            <a:solidFill>
              <a:schemeClr val="tx1"/>
            </a:solidFill>
          </a:ln>
        </p:spPr>
        <p:txBody>
          <a:bodyPr wrap="square" rtlCol="0">
            <a:spAutoFit/>
          </a:bodyPr>
          <a:lstStyle/>
          <a:p>
            <a:pPr algn="just"/>
            <a:r>
              <a:rPr lang="en-US" b="1" dirty="0" smtClean="0"/>
              <a:t>Why He atoms are required?</a:t>
            </a:r>
          </a:p>
          <a:p>
            <a:pPr algn="just"/>
            <a:endParaRPr lang="en-US" dirty="0"/>
          </a:p>
          <a:p>
            <a:pPr algn="just"/>
            <a:r>
              <a:rPr lang="en-US" dirty="0" smtClean="0"/>
              <a:t>Electric discharge excite both He and Ne atoms. But to achieve rapid population inversion He atoms are required. He atoms can transfer their energy in the excited state to the ground state Ne atoms via collision. But, He has 20.61 eV energy and Ne requires 20.66 eV. The difference in energy 0.05 eV comes with the kinetic energy of the He atoms. </a:t>
            </a:r>
          </a:p>
          <a:p>
            <a:pPr algn="just"/>
            <a:endParaRPr lang="en-US" dirty="0"/>
          </a:p>
          <a:p>
            <a:pPr algn="just"/>
            <a:r>
              <a:rPr lang="en-US" dirty="0" smtClean="0"/>
              <a:t>Thus, the only purpose of He atom is to help Ne atoms achieve population inversion.    </a:t>
            </a:r>
            <a:endParaRPr lang="en-US" dirty="0"/>
          </a:p>
        </p:txBody>
      </p:sp>
    </p:spTree>
    <p:extLst>
      <p:ext uri="{BB962C8B-B14F-4D97-AF65-F5344CB8AC3E}">
        <p14:creationId xmlns:p14="http://schemas.microsoft.com/office/powerpoint/2010/main" val="2010698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b="1" smtClean="0"/>
              <a:t>He- Ne laser</a:t>
            </a:r>
            <a:endParaRPr lang="en-IN" altLang="en-US" sz="2400"/>
          </a:p>
        </p:txBody>
      </p:sp>
      <p:sp>
        <p:nvSpPr>
          <p:cNvPr id="3" name="Content Placeholder 2"/>
          <p:cNvSpPr>
            <a:spLocks noGrp="1"/>
          </p:cNvSpPr>
          <p:nvPr>
            <p:ph idx="1"/>
          </p:nvPr>
        </p:nvSpPr>
        <p:spPr>
          <a:xfrm>
            <a:off x="1981200" y="1412876"/>
            <a:ext cx="8362950" cy="4525963"/>
          </a:xfrm>
        </p:spPr>
        <p:txBody>
          <a:bodyPr rtlCol="0">
            <a:normAutofit fontScale="77500" lnSpcReduction="20000"/>
          </a:bodyPr>
          <a:lstStyle/>
          <a:p>
            <a:pPr>
              <a:defRPr/>
            </a:pPr>
            <a:r>
              <a:rPr lang="en-US" b="1" dirty="0" smtClean="0"/>
              <a:t>Gas Laser </a:t>
            </a:r>
            <a:endParaRPr lang="en-IN" b="1" dirty="0" smtClean="0"/>
          </a:p>
          <a:p>
            <a:pPr>
              <a:defRPr/>
            </a:pPr>
            <a:r>
              <a:rPr lang="en-US" b="1" dirty="0" smtClean="0"/>
              <a:t>Four Level Laser</a:t>
            </a:r>
          </a:p>
          <a:p>
            <a:pPr>
              <a:defRPr/>
            </a:pPr>
            <a:r>
              <a:rPr lang="en-US" b="1" dirty="0" smtClean="0"/>
              <a:t>Active medium: Mixture of He and Ne gases</a:t>
            </a:r>
          </a:p>
          <a:p>
            <a:pPr>
              <a:defRPr/>
            </a:pPr>
            <a:r>
              <a:rPr lang="en-US" b="1" dirty="0" smtClean="0"/>
              <a:t>He and Ne in the ratio of 10:1 </a:t>
            </a:r>
            <a:r>
              <a:rPr lang="en-US" b="1" dirty="0"/>
              <a:t>at low pressure </a:t>
            </a:r>
            <a:r>
              <a:rPr lang="en-US" b="1" dirty="0" smtClean="0"/>
              <a:t>(</a:t>
            </a:r>
            <a:r>
              <a:rPr lang="en-US" b="1" dirty="0" smtClean="0">
                <a:sym typeface="Symbol"/>
              </a:rPr>
              <a:t></a:t>
            </a:r>
            <a:r>
              <a:rPr lang="en-US" b="1" dirty="0" smtClean="0"/>
              <a:t>1 </a:t>
            </a:r>
            <a:r>
              <a:rPr lang="en-US" b="1" dirty="0" err="1" smtClean="0"/>
              <a:t>torr</a:t>
            </a:r>
            <a:r>
              <a:rPr lang="en-US" b="1" dirty="0" smtClean="0"/>
              <a:t>) or 1mm of mercury.</a:t>
            </a:r>
          </a:p>
          <a:p>
            <a:pPr>
              <a:defRPr/>
            </a:pPr>
            <a:r>
              <a:rPr lang="en-US" b="1" dirty="0" smtClean="0"/>
              <a:t>Pumping: Electric discharge</a:t>
            </a:r>
          </a:p>
          <a:p>
            <a:pPr>
              <a:defRPr/>
            </a:pPr>
            <a:r>
              <a:rPr lang="en-US" b="1" dirty="0" smtClean="0"/>
              <a:t>Active centers: Ne atoms </a:t>
            </a:r>
          </a:p>
          <a:p>
            <a:pPr>
              <a:defRPr/>
            </a:pPr>
            <a:r>
              <a:rPr lang="en-US" b="1" dirty="0" smtClean="0"/>
              <a:t>Energy transfer through collision (He collides with Ne)</a:t>
            </a:r>
          </a:p>
          <a:p>
            <a:pPr>
              <a:defRPr/>
            </a:pPr>
            <a:r>
              <a:rPr lang="en-US" b="1" dirty="0" smtClean="0"/>
              <a:t>Ne atoms are excited by the collision of excited He atoms</a:t>
            </a:r>
          </a:p>
          <a:p>
            <a:pPr>
              <a:defRPr/>
            </a:pPr>
            <a:r>
              <a:rPr lang="en-US" b="1" dirty="0" smtClean="0"/>
              <a:t>Population inversion is achieved b/w E</a:t>
            </a:r>
            <a:r>
              <a:rPr lang="en-US" b="1" baseline="-25000" dirty="0" smtClean="0"/>
              <a:t>4</a:t>
            </a:r>
            <a:r>
              <a:rPr lang="en-US" b="1" dirty="0" smtClean="0"/>
              <a:t> (20.66eV) and E</a:t>
            </a:r>
            <a:r>
              <a:rPr lang="en-US" b="1" baseline="-25000" dirty="0" smtClean="0"/>
              <a:t>3</a:t>
            </a:r>
            <a:r>
              <a:rPr lang="en-US" b="1" dirty="0" smtClean="0"/>
              <a:t>(18.7eV)</a:t>
            </a:r>
          </a:p>
          <a:p>
            <a:pPr>
              <a:defRPr/>
            </a:pPr>
            <a:r>
              <a:rPr lang="en-US" b="1" dirty="0" smtClean="0"/>
              <a:t>Lasing output 6328 A</a:t>
            </a:r>
            <a:r>
              <a:rPr lang="en-US" b="1" dirty="0" smtClean="0">
                <a:sym typeface="Symbol"/>
              </a:rPr>
              <a:t> or 632.8nm</a:t>
            </a:r>
            <a:endParaRPr lang="en-US" b="1" dirty="0" smtClean="0"/>
          </a:p>
          <a:p>
            <a:pPr>
              <a:defRPr/>
            </a:pPr>
            <a:r>
              <a:rPr lang="en-US" b="1" dirty="0" smtClean="0"/>
              <a:t>Continuous wave (CW) mode </a:t>
            </a:r>
          </a:p>
        </p:txBody>
      </p:sp>
    </p:spTree>
    <p:extLst>
      <p:ext uri="{BB962C8B-B14F-4D97-AF65-F5344CB8AC3E}">
        <p14:creationId xmlns:p14="http://schemas.microsoft.com/office/powerpoint/2010/main" val="1437758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Semiconductor Laser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9" y="923027"/>
            <a:ext cx="3012392" cy="2259294"/>
          </a:xfrm>
          <a:prstGeom prst="rect">
            <a:avLst/>
          </a:prstGeom>
        </p:spPr>
      </p:pic>
      <p:pic>
        <p:nvPicPr>
          <p:cNvPr id="6" name="Picture 5"/>
          <p:cNvPicPr>
            <a:picLocks noChangeAspect="1"/>
          </p:cNvPicPr>
          <p:nvPr/>
        </p:nvPicPr>
        <p:blipFill>
          <a:blip r:embed="rId3"/>
          <a:stretch>
            <a:fillRect/>
          </a:stretch>
        </p:blipFill>
        <p:spPr>
          <a:xfrm>
            <a:off x="387409" y="3528719"/>
            <a:ext cx="6208519" cy="2814991"/>
          </a:xfrm>
          <a:prstGeom prst="rect">
            <a:avLst/>
          </a:prstGeom>
        </p:spPr>
      </p:pic>
      <p:pic>
        <p:nvPicPr>
          <p:cNvPr id="7" name="Picture 6"/>
          <p:cNvPicPr>
            <a:picLocks noChangeAspect="1"/>
          </p:cNvPicPr>
          <p:nvPr/>
        </p:nvPicPr>
        <p:blipFill>
          <a:blip r:embed="rId4"/>
          <a:stretch>
            <a:fillRect/>
          </a:stretch>
        </p:blipFill>
        <p:spPr>
          <a:xfrm>
            <a:off x="7375821" y="923027"/>
            <a:ext cx="4362450" cy="2371725"/>
          </a:xfrm>
          <a:prstGeom prst="rect">
            <a:avLst/>
          </a:prstGeom>
        </p:spPr>
      </p:pic>
      <p:pic>
        <p:nvPicPr>
          <p:cNvPr id="3" name="Picture 2"/>
          <p:cNvPicPr>
            <a:picLocks noChangeAspect="1"/>
          </p:cNvPicPr>
          <p:nvPr/>
        </p:nvPicPr>
        <p:blipFill>
          <a:blip r:embed="rId5"/>
          <a:stretch>
            <a:fillRect/>
          </a:stretch>
        </p:blipFill>
        <p:spPr>
          <a:xfrm>
            <a:off x="4417636" y="1018093"/>
            <a:ext cx="2489769" cy="1867327"/>
          </a:xfrm>
          <a:prstGeom prst="rect">
            <a:avLst/>
          </a:prstGeom>
        </p:spPr>
      </p:pic>
      <p:pic>
        <p:nvPicPr>
          <p:cNvPr id="9" name="Picture 8"/>
          <p:cNvPicPr>
            <a:picLocks noChangeAspect="1"/>
          </p:cNvPicPr>
          <p:nvPr/>
        </p:nvPicPr>
        <p:blipFill>
          <a:blip r:embed="rId6"/>
          <a:stretch>
            <a:fillRect/>
          </a:stretch>
        </p:blipFill>
        <p:spPr>
          <a:xfrm>
            <a:off x="6206293" y="3459839"/>
            <a:ext cx="6115050" cy="3105150"/>
          </a:xfrm>
          <a:prstGeom prst="rect">
            <a:avLst/>
          </a:prstGeom>
        </p:spPr>
      </p:pic>
    </p:spTree>
    <p:extLst>
      <p:ext uri="{BB962C8B-B14F-4D97-AF65-F5344CB8AC3E}">
        <p14:creationId xmlns:p14="http://schemas.microsoft.com/office/powerpoint/2010/main" val="1080862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b="1" smtClean="0"/>
              <a:t>Semiconductor Laser</a:t>
            </a:r>
            <a:endParaRPr lang="en-IN" altLang="en-US" smtClean="0"/>
          </a:p>
        </p:txBody>
      </p:sp>
      <p:sp>
        <p:nvSpPr>
          <p:cNvPr id="3" name="Content Placeholder 2"/>
          <p:cNvSpPr>
            <a:spLocks noGrp="1"/>
          </p:cNvSpPr>
          <p:nvPr>
            <p:ph idx="1"/>
          </p:nvPr>
        </p:nvSpPr>
        <p:spPr/>
        <p:txBody>
          <a:bodyPr rtlCol="0">
            <a:normAutofit/>
          </a:bodyPr>
          <a:lstStyle/>
          <a:p>
            <a:pPr>
              <a:defRPr/>
            </a:pPr>
            <a:r>
              <a:rPr lang="en-US" dirty="0" smtClean="0"/>
              <a:t>Specially fabricated p-n junction device</a:t>
            </a:r>
          </a:p>
          <a:p>
            <a:pPr>
              <a:defRPr/>
            </a:pPr>
            <a:r>
              <a:rPr lang="en-US" dirty="0" smtClean="0"/>
              <a:t>Emits coherent light when it is forward biased</a:t>
            </a:r>
          </a:p>
          <a:p>
            <a:pPr>
              <a:defRPr/>
            </a:pPr>
            <a:r>
              <a:rPr lang="en-US" dirty="0" smtClean="0"/>
              <a:t>R.N. Hall and coworkers made first semiconductor in 1962</a:t>
            </a:r>
          </a:p>
          <a:p>
            <a:pPr>
              <a:defRPr/>
            </a:pPr>
            <a:r>
              <a:rPr lang="en-US" dirty="0" smtClean="0"/>
              <a:t>Made from </a:t>
            </a:r>
            <a:r>
              <a:rPr lang="en-US" dirty="0" err="1" smtClean="0"/>
              <a:t>GaAs</a:t>
            </a:r>
            <a:r>
              <a:rPr lang="en-US" dirty="0" smtClean="0"/>
              <a:t> operated at very low temperature</a:t>
            </a:r>
          </a:p>
          <a:p>
            <a:pPr>
              <a:defRPr/>
            </a:pPr>
            <a:r>
              <a:rPr lang="en-US" dirty="0" smtClean="0"/>
              <a:t>Semiconductor lasers working at room temperature and in continuous wave mode were produced in 1970.</a:t>
            </a:r>
          </a:p>
          <a:p>
            <a:pPr>
              <a:defRPr/>
            </a:pPr>
            <a:endParaRPr lang="en-IN" dirty="0"/>
          </a:p>
        </p:txBody>
      </p:sp>
    </p:spTree>
    <p:extLst>
      <p:ext uri="{BB962C8B-B14F-4D97-AF65-F5344CB8AC3E}">
        <p14:creationId xmlns:p14="http://schemas.microsoft.com/office/powerpoint/2010/main" val="37286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b="1" smtClean="0"/>
              <a:t>Semiconductor Laser</a:t>
            </a:r>
            <a:endParaRPr lang="en-IN" altLang="en-US" smtClean="0"/>
          </a:p>
        </p:txBody>
      </p:sp>
      <p:sp>
        <p:nvSpPr>
          <p:cNvPr id="3" name="Content Placeholder 2"/>
          <p:cNvSpPr>
            <a:spLocks noGrp="1"/>
          </p:cNvSpPr>
          <p:nvPr>
            <p:ph idx="1"/>
          </p:nvPr>
        </p:nvSpPr>
        <p:spPr>
          <a:xfrm>
            <a:off x="1981200" y="1412876"/>
            <a:ext cx="8229600" cy="4525963"/>
          </a:xfrm>
        </p:spPr>
        <p:txBody>
          <a:bodyPr rtlCol="0">
            <a:normAutofit lnSpcReduction="10000"/>
          </a:bodyPr>
          <a:lstStyle/>
          <a:p>
            <a:pPr>
              <a:defRPr/>
            </a:pPr>
            <a:r>
              <a:rPr lang="en-US" dirty="0" smtClean="0"/>
              <a:t>Diode lasers are small in size (0.1 mm long)</a:t>
            </a:r>
          </a:p>
          <a:p>
            <a:pPr>
              <a:defRPr/>
            </a:pPr>
            <a:r>
              <a:rPr lang="en-US" dirty="0" smtClean="0"/>
              <a:t>High efficiency of the order of 40%</a:t>
            </a:r>
          </a:p>
          <a:p>
            <a:pPr>
              <a:defRPr/>
            </a:pPr>
            <a:r>
              <a:rPr lang="en-US" dirty="0" smtClean="0"/>
              <a:t>Operate at low powers still produces power output equivalent to that of He-Ne laser</a:t>
            </a:r>
          </a:p>
          <a:p>
            <a:pPr>
              <a:defRPr/>
            </a:pPr>
            <a:r>
              <a:rPr lang="en-US" dirty="0" smtClean="0"/>
              <a:t>Portable</a:t>
            </a:r>
          </a:p>
          <a:p>
            <a:pPr>
              <a:defRPr/>
            </a:pPr>
            <a:r>
              <a:rPr lang="en-US" dirty="0" smtClean="0"/>
              <a:t>Used in optical fiber communication, in CD players, CD-ROM derives, optical reading, high speed laser printing etc.  </a:t>
            </a:r>
          </a:p>
          <a:p>
            <a:pPr>
              <a:defRPr/>
            </a:pPr>
            <a:r>
              <a:rPr lang="en-US" dirty="0" err="1" smtClean="0"/>
              <a:t>GaAS</a:t>
            </a:r>
            <a:r>
              <a:rPr lang="en-US" dirty="0" smtClean="0"/>
              <a:t> laser emits light at a wavelength of 9000</a:t>
            </a:r>
            <a:r>
              <a:rPr lang="en-US" b="1" dirty="0"/>
              <a:t> A</a:t>
            </a:r>
            <a:r>
              <a:rPr lang="en-US" b="1" dirty="0" smtClean="0">
                <a:sym typeface="Symbol"/>
              </a:rPr>
              <a:t> in IR region</a:t>
            </a:r>
            <a:endParaRPr lang="en-US" dirty="0" smtClean="0"/>
          </a:p>
          <a:p>
            <a:pPr>
              <a:defRPr/>
            </a:pPr>
            <a:endParaRPr lang="en-IN" dirty="0"/>
          </a:p>
        </p:txBody>
      </p:sp>
    </p:spTree>
    <p:extLst>
      <p:ext uri="{BB962C8B-B14F-4D97-AF65-F5344CB8AC3E}">
        <p14:creationId xmlns:p14="http://schemas.microsoft.com/office/powerpoint/2010/main" val="2757632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Semiconductor Laser: History</a:t>
            </a:r>
          </a:p>
        </p:txBody>
      </p:sp>
      <p:sp>
        <p:nvSpPr>
          <p:cNvPr id="5" name="Rectangle 4"/>
          <p:cNvSpPr/>
          <p:nvPr/>
        </p:nvSpPr>
        <p:spPr>
          <a:xfrm>
            <a:off x="595357" y="923124"/>
            <a:ext cx="6096000" cy="1477328"/>
          </a:xfrm>
          <a:prstGeom prst="rect">
            <a:avLst/>
          </a:prstGeom>
        </p:spPr>
        <p:txBody>
          <a:bodyPr>
            <a:spAutoFit/>
          </a:bodyPr>
          <a:lstStyle/>
          <a:p>
            <a:pPr marL="285750" indent="-285750">
              <a:buFont typeface="Wingdings" panose="05000000000000000000" pitchFamily="2" charset="2"/>
              <a:buChar char="Ø"/>
            </a:pPr>
            <a:r>
              <a:rPr lang="en-US" dirty="0"/>
              <a:t>General Electric's </a:t>
            </a:r>
            <a:r>
              <a:rPr lang="en-US" dirty="0" smtClean="0"/>
              <a:t>Dr. </a:t>
            </a:r>
            <a:r>
              <a:rPr lang="en-US" dirty="0"/>
              <a:t>Robert N. Hall</a:t>
            </a:r>
            <a:r>
              <a:rPr lang="en-US" dirty="0" smtClean="0"/>
              <a:t>, </a:t>
            </a:r>
            <a:r>
              <a:rPr lang="en-US" dirty="0"/>
              <a:t>filed his patent for the idea ("Stimulated emission semiconductor devices") on October 24, 1962 (it was granted as US Patent #3,245,002 on April 5, 1966</a:t>
            </a:r>
            <a:r>
              <a:rPr lang="en-US" dirty="0" smtClean="0"/>
              <a:t>).</a:t>
            </a:r>
          </a:p>
          <a:p>
            <a:pPr marL="285750" indent="-285750">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7561781" y="923124"/>
            <a:ext cx="3238500" cy="3238500"/>
          </a:xfrm>
          <a:prstGeom prst="rect">
            <a:avLst/>
          </a:prstGeom>
        </p:spPr>
      </p:pic>
      <p:sp>
        <p:nvSpPr>
          <p:cNvPr id="8" name="Rectangle 7"/>
          <p:cNvSpPr/>
          <p:nvPr/>
        </p:nvSpPr>
        <p:spPr>
          <a:xfrm>
            <a:off x="800455" y="2130093"/>
            <a:ext cx="6950581" cy="4616648"/>
          </a:xfrm>
          <a:prstGeom prst="rect">
            <a:avLst/>
          </a:prstGeom>
        </p:spPr>
        <p:txBody>
          <a:bodyPr wrap="square">
            <a:spAutoFit/>
          </a:bodyPr>
          <a:lstStyle/>
          <a:p>
            <a:pPr algn="just">
              <a:buFont typeface="+mj-lt"/>
              <a:buAutoNum type="arabicPeriod"/>
            </a:pPr>
            <a:r>
              <a:rPr lang="en-US" sz="1400" dirty="0"/>
              <a:t>A typical P-N semiconductor laser diode.</a:t>
            </a:r>
          </a:p>
          <a:p>
            <a:pPr algn="just">
              <a:buFont typeface="+mj-lt"/>
              <a:buAutoNum type="arabicPeriod"/>
            </a:pPr>
            <a:r>
              <a:rPr lang="en-US" sz="1400" dirty="0"/>
              <a:t>P-type region (blue).</a:t>
            </a:r>
          </a:p>
          <a:p>
            <a:pPr algn="just">
              <a:buFont typeface="+mj-lt"/>
              <a:buAutoNum type="arabicPeriod"/>
            </a:pPr>
            <a:r>
              <a:rPr lang="en-US" sz="1400" dirty="0"/>
              <a:t>N-type region (red).</a:t>
            </a:r>
          </a:p>
          <a:p>
            <a:pPr algn="just">
              <a:buFont typeface="+mj-lt"/>
              <a:buAutoNum type="arabicPeriod"/>
            </a:pPr>
            <a:r>
              <a:rPr lang="en-US" sz="1400" dirty="0"/>
              <a:t>P-N junction region (resonant cavity) where light is produced by stimulated emission. This isn't drawn to scale! In Hall's original patent, it's described as being 0.1 micron (0.1 millionths of a meter, 0.1μm, or 1000 Angstroms) thick.</a:t>
            </a:r>
          </a:p>
          <a:p>
            <a:pPr algn="just">
              <a:buFont typeface="+mj-lt"/>
              <a:buAutoNum type="arabicPeriod"/>
            </a:pPr>
            <a:r>
              <a:rPr lang="en-US" sz="1400" dirty="0"/>
              <a:t>Upper electrode.</a:t>
            </a:r>
          </a:p>
          <a:p>
            <a:pPr algn="just">
              <a:buFont typeface="+mj-lt"/>
              <a:buAutoNum type="arabicPeriod"/>
            </a:pPr>
            <a:r>
              <a:rPr lang="en-US" sz="1400" dirty="0"/>
              <a:t>Solder fixing upper electrode to p-type region.</a:t>
            </a:r>
          </a:p>
          <a:p>
            <a:pPr algn="just">
              <a:buFont typeface="+mj-lt"/>
              <a:buAutoNum type="arabicPeriod"/>
            </a:pPr>
            <a:r>
              <a:rPr lang="en-US" sz="1400" dirty="0"/>
              <a:t>Lower electrode.</a:t>
            </a:r>
          </a:p>
          <a:p>
            <a:pPr algn="just">
              <a:buFont typeface="+mj-lt"/>
              <a:buAutoNum type="arabicPeriod"/>
            </a:pPr>
            <a:r>
              <a:rPr lang="en-US" sz="1400" dirty="0"/>
              <a:t>Solder fixing lower electrode to n-type region. (This covers the whole of the base of the n-type region, not just the gray outer outline shown here.)</a:t>
            </a:r>
          </a:p>
          <a:p>
            <a:pPr algn="just">
              <a:buFont typeface="+mj-lt"/>
              <a:buAutoNum type="arabicPeriod"/>
            </a:pPr>
            <a:r>
              <a:rPr lang="en-US" sz="1400" dirty="0"/>
              <a:t>Upper electrode connector.</a:t>
            </a:r>
          </a:p>
          <a:p>
            <a:pPr algn="just">
              <a:buFont typeface="+mj-lt"/>
              <a:buAutoNum type="arabicPeriod"/>
            </a:pPr>
            <a:r>
              <a:rPr lang="en-US" sz="1400" dirty="0"/>
              <a:t>Lower electrode connector.</a:t>
            </a:r>
          </a:p>
          <a:p>
            <a:pPr algn="just">
              <a:buFont typeface="+mj-lt"/>
              <a:buAutoNum type="arabicPeriod"/>
            </a:pPr>
            <a:r>
              <a:rPr lang="en-US" sz="1400" dirty="0"/>
              <a:t>Highly polished front surface.</a:t>
            </a:r>
          </a:p>
          <a:p>
            <a:pPr algn="just">
              <a:buFont typeface="+mj-lt"/>
              <a:buAutoNum type="arabicPeriod"/>
            </a:pPr>
            <a:r>
              <a:rPr lang="en-US" sz="1400" dirty="0"/>
              <a:t>Highly polished rear surface, which must be precisely parallel to the front surface to ensure standing waves of electromagnetic radiation (laser light) are produced and emitted efficiently in the resonant cavity between the p-type and n-type regions. Surfaces 11 and 12 may be covered with mirrors or a metallic coating to improve the resonant effect.</a:t>
            </a:r>
          </a:p>
          <a:p>
            <a:pPr algn="just">
              <a:buFont typeface="+mj-lt"/>
              <a:buAutoNum type="arabicPeriod"/>
            </a:pPr>
            <a:r>
              <a:rPr lang="en-US" sz="1400" dirty="0"/>
              <a:t>Side surface cut at an angle (or roughened) to prevent waves of light forming in other directions.</a:t>
            </a:r>
          </a:p>
          <a:p>
            <a:pPr algn="just">
              <a:buFont typeface="+mj-lt"/>
              <a:buAutoNum type="arabicPeriod"/>
            </a:pPr>
            <a:r>
              <a:rPr lang="en-US" sz="1400" dirty="0"/>
              <a:t>Other side surface cut at a similar angle or roughened in a similar way.</a:t>
            </a:r>
          </a:p>
        </p:txBody>
      </p:sp>
      <p:sp>
        <p:nvSpPr>
          <p:cNvPr id="9" name="Rectangle 8"/>
          <p:cNvSpPr/>
          <p:nvPr/>
        </p:nvSpPr>
        <p:spPr>
          <a:xfrm>
            <a:off x="6472638" y="6336145"/>
            <a:ext cx="5606041" cy="338554"/>
          </a:xfrm>
          <a:prstGeom prst="rect">
            <a:avLst/>
          </a:prstGeom>
        </p:spPr>
        <p:txBody>
          <a:bodyPr wrap="square">
            <a:spAutoFit/>
          </a:bodyPr>
          <a:lstStyle/>
          <a:p>
            <a:r>
              <a:rPr lang="en-US" sz="1600" dirty="0">
                <a:hlinkClick r:id="rId3"/>
              </a:rPr>
              <a:t>http://</a:t>
            </a:r>
            <a:r>
              <a:rPr lang="en-US" sz="1600" dirty="0" smtClean="0">
                <a:hlinkClick r:id="rId3"/>
              </a:rPr>
              <a:t>www.explainthatstuff.com/semiconductorlaserdiodes.html</a:t>
            </a:r>
            <a:endParaRPr lang="en-US" sz="1600" dirty="0"/>
          </a:p>
        </p:txBody>
      </p:sp>
    </p:spTree>
    <p:extLst>
      <p:ext uri="{BB962C8B-B14F-4D97-AF65-F5344CB8AC3E}">
        <p14:creationId xmlns:p14="http://schemas.microsoft.com/office/powerpoint/2010/main" val="2236360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288" y="1125538"/>
            <a:ext cx="7117935"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smtClean="0"/>
              <a:t>Fundamentals </a:t>
            </a:r>
            <a:r>
              <a:rPr lang="en-US" dirty="0"/>
              <a:t>of laser- energy levels in </a:t>
            </a:r>
            <a:r>
              <a:rPr lang="en-US" dirty="0" smtClean="0"/>
              <a:t>atoms</a:t>
            </a:r>
          </a:p>
          <a:p>
            <a:pPr marL="285750" indent="-285750" algn="just">
              <a:lnSpc>
                <a:spcPct val="150000"/>
              </a:lnSpc>
              <a:buFont typeface="Wingdings" panose="05000000000000000000" pitchFamily="2" charset="2"/>
              <a:buChar char="§"/>
            </a:pPr>
            <a:r>
              <a:rPr lang="en-US" dirty="0" smtClean="0"/>
              <a:t>Radiation matter </a:t>
            </a:r>
            <a:r>
              <a:rPr lang="en-US" dirty="0"/>
              <a:t>interaction, Absorption of </a:t>
            </a:r>
            <a:r>
              <a:rPr lang="en-US" dirty="0" smtClean="0"/>
              <a:t>light</a:t>
            </a:r>
          </a:p>
          <a:p>
            <a:pPr marL="285750" indent="-285750" algn="just">
              <a:lnSpc>
                <a:spcPct val="150000"/>
              </a:lnSpc>
              <a:buFont typeface="Wingdings" panose="05000000000000000000" pitchFamily="2" charset="2"/>
              <a:buChar char="§"/>
            </a:pPr>
            <a:r>
              <a:rPr lang="en-US" dirty="0"/>
              <a:t>S</a:t>
            </a:r>
            <a:r>
              <a:rPr lang="en-US" dirty="0" smtClean="0"/>
              <a:t>pontaneous </a:t>
            </a:r>
            <a:r>
              <a:rPr lang="en-US" dirty="0"/>
              <a:t>emission of light, </a:t>
            </a:r>
            <a:r>
              <a:rPr lang="en-US" dirty="0" smtClean="0"/>
              <a:t>stimulated emission </a:t>
            </a:r>
            <a:r>
              <a:rPr lang="en-US" dirty="0"/>
              <a:t>of </a:t>
            </a:r>
            <a:r>
              <a:rPr lang="en-US" dirty="0" smtClean="0"/>
              <a:t>light </a:t>
            </a:r>
          </a:p>
          <a:p>
            <a:pPr marL="285750" indent="-285750" algn="just">
              <a:lnSpc>
                <a:spcPct val="150000"/>
              </a:lnSpc>
              <a:buFont typeface="Wingdings" panose="05000000000000000000" pitchFamily="2" charset="2"/>
              <a:buChar char="§"/>
            </a:pPr>
            <a:r>
              <a:rPr lang="en-US" dirty="0"/>
              <a:t>P</a:t>
            </a:r>
            <a:r>
              <a:rPr lang="en-US" dirty="0" smtClean="0"/>
              <a:t>opulation </a:t>
            </a:r>
            <a:r>
              <a:rPr lang="en-US" dirty="0"/>
              <a:t>of energy levels</a:t>
            </a:r>
            <a:r>
              <a:rPr lang="en-US" b="1" dirty="0"/>
              <a:t>, </a:t>
            </a:r>
            <a:r>
              <a:rPr lang="en-US" dirty="0"/>
              <a:t>Einstein A and B </a:t>
            </a:r>
            <a:r>
              <a:rPr lang="en-US" dirty="0" smtClean="0"/>
              <a:t>coefficients</a:t>
            </a:r>
          </a:p>
          <a:p>
            <a:pPr marL="285750" indent="-285750" algn="just">
              <a:lnSpc>
                <a:spcPct val="150000"/>
              </a:lnSpc>
              <a:buFont typeface="Wingdings" panose="05000000000000000000" pitchFamily="2" charset="2"/>
              <a:buChar char="§"/>
            </a:pPr>
            <a:r>
              <a:rPr lang="en-US" dirty="0"/>
              <a:t>M</a:t>
            </a:r>
            <a:r>
              <a:rPr lang="en-US" dirty="0" smtClean="0"/>
              <a:t>etastable </a:t>
            </a:r>
            <a:r>
              <a:rPr lang="en-US" dirty="0"/>
              <a:t>state, population inversion, lasing </a:t>
            </a:r>
            <a:r>
              <a:rPr lang="en-US" dirty="0" smtClean="0"/>
              <a:t>action</a:t>
            </a:r>
          </a:p>
          <a:p>
            <a:pPr marL="285750" indent="-285750" algn="just">
              <a:lnSpc>
                <a:spcPct val="150000"/>
              </a:lnSpc>
              <a:buFont typeface="Wingdings" panose="05000000000000000000" pitchFamily="2" charset="2"/>
              <a:buChar char="§"/>
            </a:pPr>
            <a:r>
              <a:rPr lang="en-US" dirty="0"/>
              <a:t>P</a:t>
            </a:r>
            <a:r>
              <a:rPr lang="en-US" dirty="0" smtClean="0"/>
              <a:t>roperties </a:t>
            </a:r>
            <a:r>
              <a:rPr lang="en-US" dirty="0"/>
              <a:t>of laser, </a:t>
            </a:r>
            <a:r>
              <a:rPr lang="en-US" dirty="0" smtClean="0"/>
              <a:t>resonant cavity</a:t>
            </a:r>
            <a:r>
              <a:rPr lang="en-US" dirty="0"/>
              <a:t>, excitation </a:t>
            </a:r>
            <a:r>
              <a:rPr lang="en-US" dirty="0" smtClean="0"/>
              <a:t>mechanisms</a:t>
            </a:r>
          </a:p>
          <a:p>
            <a:pPr marL="285750" indent="-285750" algn="just">
              <a:lnSpc>
                <a:spcPct val="150000"/>
              </a:lnSpc>
              <a:buFont typeface="Wingdings" panose="05000000000000000000" pitchFamily="2" charset="2"/>
              <a:buChar char="§"/>
            </a:pPr>
            <a:r>
              <a:rPr lang="en-US" b="1" dirty="0" err="1" smtClean="0"/>
              <a:t>Nd</a:t>
            </a:r>
            <a:r>
              <a:rPr lang="en-US" b="1" dirty="0" smtClean="0"/>
              <a:t> </a:t>
            </a:r>
            <a:r>
              <a:rPr lang="en-US" b="1" dirty="0"/>
              <a:t>- YAG, He-Ne Laser, Semiconductor </a:t>
            </a:r>
            <a:r>
              <a:rPr lang="en-US" b="1" dirty="0" smtClean="0"/>
              <a:t>Laser</a:t>
            </a:r>
          </a:p>
          <a:p>
            <a:pPr marL="285750" indent="-285750" algn="just">
              <a:lnSpc>
                <a:spcPct val="150000"/>
              </a:lnSpc>
              <a:buFont typeface="Wingdings" panose="05000000000000000000" pitchFamily="2" charset="2"/>
              <a:buChar char="§"/>
            </a:pPr>
            <a:r>
              <a:rPr lang="en-US" dirty="0"/>
              <a:t>A</a:t>
            </a:r>
            <a:r>
              <a:rPr lang="en-US" dirty="0" smtClean="0"/>
              <a:t>pplications </a:t>
            </a:r>
            <a:r>
              <a:rPr lang="en-US" dirty="0"/>
              <a:t>of laser in engineering, holography.</a:t>
            </a:r>
          </a:p>
        </p:txBody>
      </p:sp>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Tree>
    <p:extLst>
      <p:ext uri="{BB962C8B-B14F-4D97-AF65-F5344CB8AC3E}">
        <p14:creationId xmlns:p14="http://schemas.microsoft.com/office/powerpoint/2010/main" val="689269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86299" y="4372822"/>
            <a:ext cx="3641245" cy="2184747"/>
          </a:xfrm>
          <a:prstGeom prst="rect">
            <a:avLst/>
          </a:prstGeom>
        </p:spPr>
      </p:pic>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Semiconductor Laser: How does it work?</a:t>
            </a:r>
          </a:p>
        </p:txBody>
      </p:sp>
      <p:sp>
        <p:nvSpPr>
          <p:cNvPr id="2" name="TextBox 1"/>
          <p:cNvSpPr txBox="1"/>
          <p:nvPr/>
        </p:nvSpPr>
        <p:spPr>
          <a:xfrm>
            <a:off x="602106" y="829476"/>
            <a:ext cx="5315484"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The laser light is emitted due to the electron-hole recombination in the junction. </a:t>
            </a:r>
          </a:p>
          <a:p>
            <a:pPr marL="285750" indent="-285750" algn="just">
              <a:buFont typeface="Wingdings" panose="05000000000000000000" pitchFamily="2" charset="2"/>
              <a:buChar char="Ø"/>
            </a:pPr>
            <a:r>
              <a:rPr lang="en-US" dirty="0" smtClean="0"/>
              <a:t>When electrons in the conduction band run into the valence band, they will combine with holes and at the same time they emit radiation of definite energy.</a:t>
            </a:r>
          </a:p>
          <a:p>
            <a:pPr marL="285750" indent="-285750" algn="just">
              <a:buFont typeface="Wingdings" panose="05000000000000000000" pitchFamily="2" charset="2"/>
              <a:buChar char="Ø"/>
            </a:pPr>
            <a:r>
              <a:rPr lang="en-US" dirty="0" smtClean="0"/>
              <a:t>The pumping of semiconductor laser can be realized by beam of another laser, or by electron beam. But, the most convenient way is to use electrical current to flow through the semiconductor junction. This uses semiconductor laser in the form of diode.</a:t>
            </a:r>
          </a:p>
          <a:p>
            <a:pPr marL="285750" indent="-285750" algn="just">
              <a:buFont typeface="Wingdings" panose="05000000000000000000" pitchFamily="2" charset="2"/>
              <a:buChar char="Ø"/>
            </a:pPr>
            <a:r>
              <a:rPr lang="en-US" dirty="0" smtClean="0"/>
              <a:t>The active medium is the junction which is forward biased. The junction is few micrometer thick. </a:t>
            </a:r>
          </a:p>
          <a:p>
            <a:pPr marL="285750" indent="-285750" algn="just">
              <a:buFont typeface="Wingdings" panose="05000000000000000000" pitchFamily="2" charset="2"/>
              <a:buChar char="Ø"/>
            </a:pPr>
            <a:r>
              <a:rPr lang="en-US" dirty="0" smtClean="0"/>
              <a:t>In general, the laser light can be emitted through both the ends, but if it is required through one end only, then the other end is polished fully. </a:t>
            </a:r>
          </a:p>
          <a:p>
            <a:pPr marL="285750" indent="-285750" algn="just">
              <a:buFont typeface="Wingdings" panose="05000000000000000000" pitchFamily="2" charset="2"/>
              <a:buChar char="Ø"/>
            </a:pPr>
            <a:r>
              <a:rPr lang="en-US" dirty="0" smtClean="0"/>
              <a:t>Unlike other lasers, semiconductor laser does not need extra mirrors to obtain the reflectivity needed to produce the feedback mechanism.  </a:t>
            </a:r>
            <a:endParaRPr lang="en-US" dirty="0"/>
          </a:p>
        </p:txBody>
      </p:sp>
      <p:grpSp>
        <p:nvGrpSpPr>
          <p:cNvPr id="17" name="Group 16"/>
          <p:cNvGrpSpPr/>
          <p:nvPr/>
        </p:nvGrpSpPr>
        <p:grpSpPr>
          <a:xfrm>
            <a:off x="6082757" y="4575516"/>
            <a:ext cx="2620546" cy="2015014"/>
            <a:chOff x="7209980" y="3870121"/>
            <a:chExt cx="2620546" cy="2015014"/>
          </a:xfrm>
        </p:grpSpPr>
        <p:grpSp>
          <p:nvGrpSpPr>
            <p:cNvPr id="16" name="Group 15"/>
            <p:cNvGrpSpPr/>
            <p:nvPr/>
          </p:nvGrpSpPr>
          <p:grpSpPr>
            <a:xfrm>
              <a:off x="7209980" y="3870121"/>
              <a:ext cx="2152650" cy="2015014"/>
              <a:chOff x="7296150" y="3869293"/>
              <a:chExt cx="2152650" cy="2015014"/>
            </a:xfrm>
          </p:grpSpPr>
          <p:cxnSp>
            <p:nvCxnSpPr>
              <p:cNvPr id="6" name="Straight Connector 5"/>
              <p:cNvCxnSpPr/>
              <p:nvPr/>
            </p:nvCxnSpPr>
            <p:spPr>
              <a:xfrm>
                <a:off x="7296150" y="4229100"/>
                <a:ext cx="215265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96150" y="5514975"/>
                <a:ext cx="215265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724775" y="4229100"/>
                <a:ext cx="9525" cy="1304925"/>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24775" y="4696896"/>
                <a:ext cx="369012" cy="369332"/>
              </a:xfrm>
              <a:prstGeom prst="rect">
                <a:avLst/>
              </a:prstGeom>
              <a:noFill/>
            </p:spPr>
            <p:txBody>
              <a:bodyPr wrap="none" rtlCol="0">
                <a:spAutoFit/>
              </a:bodyPr>
              <a:lstStyle/>
              <a:p>
                <a:r>
                  <a:rPr lang="en-US" dirty="0" err="1" smtClean="0"/>
                  <a:t>E</a:t>
                </a:r>
                <a:r>
                  <a:rPr lang="en-US" baseline="-25000" dirty="0" err="1" smtClean="0"/>
                  <a:t>g</a:t>
                </a:r>
                <a:endParaRPr lang="en-US" baseline="-25000" dirty="0"/>
              </a:p>
            </p:txBody>
          </p:sp>
          <p:sp>
            <p:nvSpPr>
              <p:cNvPr id="13" name="TextBox 12"/>
              <p:cNvSpPr txBox="1"/>
              <p:nvPr/>
            </p:nvSpPr>
            <p:spPr>
              <a:xfrm>
                <a:off x="7381875" y="3869293"/>
                <a:ext cx="1798890" cy="369332"/>
              </a:xfrm>
              <a:prstGeom prst="rect">
                <a:avLst/>
              </a:prstGeom>
              <a:noFill/>
            </p:spPr>
            <p:txBody>
              <a:bodyPr wrap="none" rtlCol="0">
                <a:spAutoFit/>
              </a:bodyPr>
              <a:lstStyle/>
              <a:p>
                <a:r>
                  <a:rPr lang="en-US" dirty="0" smtClean="0"/>
                  <a:t>Conduction Band</a:t>
                </a:r>
                <a:endParaRPr lang="en-US" dirty="0"/>
              </a:p>
            </p:txBody>
          </p:sp>
          <p:sp>
            <p:nvSpPr>
              <p:cNvPr id="14" name="TextBox 13"/>
              <p:cNvSpPr txBox="1"/>
              <p:nvPr/>
            </p:nvSpPr>
            <p:spPr>
              <a:xfrm>
                <a:off x="7556602" y="5514975"/>
                <a:ext cx="1449436" cy="369332"/>
              </a:xfrm>
              <a:prstGeom prst="rect">
                <a:avLst/>
              </a:prstGeom>
              <a:noFill/>
            </p:spPr>
            <p:txBody>
              <a:bodyPr wrap="none" rtlCol="0">
                <a:spAutoFit/>
              </a:bodyPr>
              <a:lstStyle/>
              <a:p>
                <a:r>
                  <a:rPr lang="en-US" dirty="0" smtClean="0"/>
                  <a:t>Valence Band</a:t>
                </a:r>
                <a:endParaRPr lang="en-US" dirty="0"/>
              </a:p>
            </p:txBody>
          </p:sp>
        </p:grpSp>
        <p:sp>
          <p:nvSpPr>
            <p:cNvPr id="15" name="TextBox 14"/>
            <p:cNvSpPr txBox="1"/>
            <p:nvPr/>
          </p:nvSpPr>
          <p:spPr>
            <a:xfrm>
              <a:off x="8153400" y="4677848"/>
              <a:ext cx="1677126" cy="369332"/>
            </a:xfrm>
            <a:prstGeom prst="rect">
              <a:avLst/>
            </a:prstGeom>
            <a:noFill/>
          </p:spPr>
          <p:txBody>
            <a:bodyPr wrap="none" rtlCol="0">
              <a:spAutoFit/>
            </a:bodyPr>
            <a:lstStyle/>
            <a:p>
              <a:r>
                <a:rPr lang="en-US" dirty="0" smtClean="0"/>
                <a:t>Forbidden Band</a:t>
              </a:r>
              <a:endParaRPr lang="en-US" dirty="0"/>
            </a:p>
          </p:txBody>
        </p:sp>
      </p:gr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936" y="657232"/>
            <a:ext cx="5603875"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136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87" y="195944"/>
            <a:ext cx="5050600" cy="647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23115" y="1109344"/>
            <a:ext cx="6096000" cy="5122941"/>
          </a:xfrm>
          <a:prstGeom prst="rect">
            <a:avLst/>
          </a:prstGeom>
        </p:spPr>
        <p:txBody>
          <a:bodyPr>
            <a:spAutoFit/>
          </a:bodyPr>
          <a:lstStyle/>
          <a:p>
            <a:r>
              <a:rPr lang="en-US" sz="2000" b="1" dirty="0">
                <a:solidFill>
                  <a:srgbClr val="C00000"/>
                </a:solidFill>
              </a:rPr>
              <a:t>Common materials for semiconductor lasers (and for other optoelectronic devices) are</a:t>
            </a:r>
          </a:p>
          <a:p>
            <a:endParaRPr lang="en-US" sz="2000" dirty="0"/>
          </a:p>
          <a:p>
            <a:pPr marL="285750" indent="-285750">
              <a:lnSpc>
                <a:spcPct val="150000"/>
              </a:lnSpc>
              <a:buFont typeface="Arial" panose="020B0604020202020204" pitchFamily="34" charset="0"/>
              <a:buChar char="•"/>
            </a:pPr>
            <a:r>
              <a:rPr lang="en-US" sz="2000" dirty="0"/>
              <a:t>   </a:t>
            </a:r>
            <a:r>
              <a:rPr lang="en-US" sz="2000" b="1" dirty="0">
                <a:solidFill>
                  <a:schemeClr val="accent5">
                    <a:lumMod val="50000"/>
                  </a:schemeClr>
                </a:solidFill>
              </a:rPr>
              <a:t> GaAs (gallium arsenide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AlGaAs</a:t>
            </a:r>
            <a:r>
              <a:rPr lang="en-US" sz="2000" b="1" dirty="0">
                <a:solidFill>
                  <a:schemeClr val="accent5">
                    <a:lumMod val="50000"/>
                  </a:schemeClr>
                </a:solidFill>
              </a:rPr>
              <a:t> (aluminum gallium arsenide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GaP</a:t>
            </a:r>
            <a:r>
              <a:rPr lang="en-US" sz="2000" b="1" dirty="0">
                <a:solidFill>
                  <a:schemeClr val="accent5">
                    <a:lumMod val="50000"/>
                  </a:schemeClr>
                </a:solidFill>
              </a:rPr>
              <a:t> (gallium phosphide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InGaP</a:t>
            </a:r>
            <a:r>
              <a:rPr lang="en-US" sz="2000" b="1" dirty="0">
                <a:solidFill>
                  <a:schemeClr val="accent5">
                    <a:lumMod val="50000"/>
                  </a:schemeClr>
                </a:solidFill>
              </a:rPr>
              <a:t> (indium gallium phosphide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GaN</a:t>
            </a:r>
            <a:r>
              <a:rPr lang="en-US" sz="2000" b="1" dirty="0">
                <a:solidFill>
                  <a:schemeClr val="accent5">
                    <a:lumMod val="50000"/>
                  </a:schemeClr>
                </a:solidFill>
              </a:rPr>
              <a:t> (gallium nitride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InGaAs</a:t>
            </a:r>
            <a:r>
              <a:rPr lang="en-US" sz="2000" b="1" dirty="0">
                <a:solidFill>
                  <a:schemeClr val="accent5">
                    <a:lumMod val="50000"/>
                  </a:schemeClr>
                </a:solidFill>
              </a:rPr>
              <a:t> (indium gallium arsenide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GaInNAs</a:t>
            </a:r>
            <a:r>
              <a:rPr lang="en-US" sz="2000" b="1" dirty="0">
                <a:solidFill>
                  <a:schemeClr val="accent5">
                    <a:lumMod val="50000"/>
                  </a:schemeClr>
                </a:solidFill>
              </a:rPr>
              <a:t> (indium gallium arsenide nitride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InP</a:t>
            </a:r>
            <a:r>
              <a:rPr lang="en-US" sz="2000" b="1" dirty="0">
                <a:solidFill>
                  <a:schemeClr val="accent5">
                    <a:lumMod val="50000"/>
                  </a:schemeClr>
                </a:solidFill>
              </a:rPr>
              <a:t> (indium phosphide</a:t>
            </a:r>
            <a:r>
              <a:rPr lang="en-US" sz="2000" b="1" dirty="0" smtClean="0">
                <a:solidFill>
                  <a:schemeClr val="accent5">
                    <a:lumMod val="50000"/>
                  </a:schemeClr>
                </a:solidFill>
              </a:rPr>
              <a:t>)</a:t>
            </a:r>
            <a:endParaRPr lang="en-US" sz="2000" b="1" dirty="0">
              <a:solidFill>
                <a:schemeClr val="accent5">
                  <a:lumMod val="50000"/>
                </a:schemeClr>
              </a:solidFill>
            </a:endParaRPr>
          </a:p>
          <a:p>
            <a:pPr marL="285750" indent="-285750">
              <a:lnSpc>
                <a:spcPct val="150000"/>
              </a:lnSpc>
              <a:buFont typeface="Arial" panose="020B0604020202020204" pitchFamily="34" charset="0"/>
              <a:buChar char="•"/>
            </a:pPr>
            <a:r>
              <a:rPr lang="en-US" sz="2000" b="1" dirty="0">
                <a:solidFill>
                  <a:schemeClr val="accent5">
                    <a:lumMod val="50000"/>
                  </a:schemeClr>
                </a:solidFill>
              </a:rPr>
              <a:t>    </a:t>
            </a:r>
            <a:r>
              <a:rPr lang="en-US" sz="2000" b="1" dirty="0" err="1">
                <a:solidFill>
                  <a:schemeClr val="accent5">
                    <a:lumMod val="50000"/>
                  </a:schemeClr>
                </a:solidFill>
              </a:rPr>
              <a:t>GaInP</a:t>
            </a:r>
            <a:r>
              <a:rPr lang="en-US" sz="2000" b="1" dirty="0">
                <a:solidFill>
                  <a:schemeClr val="accent5">
                    <a:lumMod val="50000"/>
                  </a:schemeClr>
                </a:solidFill>
              </a:rPr>
              <a:t> (gallium indium phosphide)</a:t>
            </a:r>
          </a:p>
        </p:txBody>
      </p:sp>
      <p:sp>
        <p:nvSpPr>
          <p:cNvPr id="5" name="Rectangle 4"/>
          <p:cNvSpPr/>
          <p:nvPr/>
        </p:nvSpPr>
        <p:spPr>
          <a:xfrm>
            <a:off x="5989177" y="6205561"/>
            <a:ext cx="5731184" cy="369332"/>
          </a:xfrm>
          <a:prstGeom prst="rect">
            <a:avLst/>
          </a:prstGeom>
        </p:spPr>
        <p:txBody>
          <a:bodyPr wrap="none">
            <a:spAutoFit/>
          </a:bodyPr>
          <a:lstStyle/>
          <a:p>
            <a:r>
              <a:rPr lang="en-US" dirty="0">
                <a:hlinkClick r:id="rId3"/>
              </a:rPr>
              <a:t>https://</a:t>
            </a:r>
            <a:r>
              <a:rPr lang="en-US" dirty="0" smtClean="0">
                <a:hlinkClick r:id="rId3"/>
              </a:rPr>
              <a:t>www.rp-photonics.com/semiconductor_lasers.html</a:t>
            </a:r>
            <a:endParaRPr lang="en-US" dirty="0"/>
          </a:p>
        </p:txBody>
      </p:sp>
      <p:sp>
        <p:nvSpPr>
          <p:cNvPr id="6" name="TextBox 5"/>
          <p:cNvSpPr txBox="1"/>
          <p:nvPr/>
        </p:nvSpPr>
        <p:spPr>
          <a:xfrm>
            <a:off x="5323114" y="0"/>
            <a:ext cx="6868885" cy="569387"/>
          </a:xfrm>
          <a:prstGeom prst="rect">
            <a:avLst/>
          </a:prstGeom>
          <a:solidFill>
            <a:schemeClr val="accent1">
              <a:lumMod val="50000"/>
            </a:schemeClr>
          </a:solidFill>
        </p:spPr>
        <p:txBody>
          <a:bodyPr wrap="square" rtlCol="0">
            <a:spAutoFit/>
          </a:bodyPr>
          <a:lstStyle/>
          <a:p>
            <a:r>
              <a:rPr lang="en-US" sz="3100" b="1" dirty="0" smtClean="0">
                <a:solidFill>
                  <a:prstClr val="white"/>
                </a:solidFill>
              </a:rPr>
              <a:t>Semiconductor Laser: Common Material</a:t>
            </a:r>
          </a:p>
        </p:txBody>
      </p:sp>
    </p:spTree>
    <p:extLst>
      <p:ext uri="{BB962C8B-B14F-4D97-AF65-F5344CB8AC3E}">
        <p14:creationId xmlns:p14="http://schemas.microsoft.com/office/powerpoint/2010/main" val="387785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Laser Diode and LED </a:t>
            </a:r>
          </a:p>
        </p:txBody>
      </p:sp>
      <p:sp>
        <p:nvSpPr>
          <p:cNvPr id="5" name="TextBox 4"/>
          <p:cNvSpPr txBox="1"/>
          <p:nvPr/>
        </p:nvSpPr>
        <p:spPr>
          <a:xfrm>
            <a:off x="810426" y="1016950"/>
            <a:ext cx="10571148" cy="4708981"/>
          </a:xfrm>
          <a:prstGeom prst="rect">
            <a:avLst/>
          </a:prstGeom>
          <a:noFill/>
          <a:ln>
            <a:solidFill>
              <a:schemeClr val="tx2"/>
            </a:solidFill>
          </a:ln>
        </p:spPr>
        <p:txBody>
          <a:bodyPr wrap="square" rtlCol="0">
            <a:spAutoFit/>
          </a:bodyPr>
          <a:lstStyle/>
          <a:p>
            <a:pPr marL="285750" indent="-285750" algn="just">
              <a:buFont typeface="Wingdings" panose="05000000000000000000" pitchFamily="2" charset="2"/>
              <a:buChar char="Ø"/>
            </a:pPr>
            <a:r>
              <a:rPr lang="en-US" sz="2000" dirty="0" smtClean="0"/>
              <a:t>Energy is needed to create electron hole pair and this energy is released when an electron and hole recombines.</a:t>
            </a:r>
          </a:p>
          <a:p>
            <a:pPr marL="285750" indent="-285750" algn="just">
              <a:buFont typeface="Wingdings" panose="05000000000000000000" pitchFamily="2" charset="2"/>
              <a:buChar char="Ø"/>
            </a:pPr>
            <a:r>
              <a:rPr lang="en-US" sz="2000" dirty="0" smtClean="0"/>
              <a:t>In silicon and Germanium the recombination energy is absorbed by the crystal as heat.</a:t>
            </a:r>
          </a:p>
          <a:p>
            <a:pPr marL="285750" indent="-285750" algn="just">
              <a:buFont typeface="Wingdings" panose="05000000000000000000" pitchFamily="2" charset="2"/>
              <a:buChar char="Ø"/>
            </a:pPr>
            <a:r>
              <a:rPr lang="en-US" sz="2000" dirty="0" smtClean="0"/>
              <a:t>In certain other semiconductor, such as gallium arsenide, a photon is emitted when recombination occurs.</a:t>
            </a:r>
          </a:p>
          <a:p>
            <a:pPr marL="285750" indent="-285750" algn="just">
              <a:buFont typeface="Wingdings" panose="05000000000000000000" pitchFamily="2" charset="2"/>
              <a:buChar char="Ø"/>
            </a:pPr>
            <a:r>
              <a:rPr lang="en-US" sz="2000" dirty="0" smtClean="0"/>
              <a:t>This is the basis of </a:t>
            </a:r>
            <a:r>
              <a:rPr lang="en-US" sz="2000" b="1" dirty="0" smtClean="0">
                <a:solidFill>
                  <a:schemeClr val="accent5">
                    <a:lumMod val="50000"/>
                  </a:schemeClr>
                </a:solidFill>
              </a:rPr>
              <a:t>LED (Light Emitting Diode).</a:t>
            </a:r>
          </a:p>
          <a:p>
            <a:pPr marL="285750" indent="-285750" algn="just">
              <a:buFont typeface="Wingdings" panose="05000000000000000000" pitchFamily="2" charset="2"/>
              <a:buChar char="Ø"/>
            </a:pPr>
            <a:r>
              <a:rPr lang="en-US" sz="2000" dirty="0" smtClean="0"/>
              <a:t>Forward bias is used in an LED, so he electrons and holes both move towards the p-n junction where they recombine to create photons.</a:t>
            </a:r>
          </a:p>
          <a:p>
            <a:pPr marL="285750" indent="-285750" algn="just">
              <a:buFont typeface="Wingdings" panose="05000000000000000000" pitchFamily="2" charset="2"/>
              <a:buChar char="Ø"/>
            </a:pPr>
            <a:r>
              <a:rPr lang="en-US" sz="2000" b="1" dirty="0" smtClean="0"/>
              <a:t>A fairly small current is used in LED and the photons are produced by spontaneous emission. </a:t>
            </a:r>
          </a:p>
          <a:p>
            <a:pPr marL="285750" indent="-285750" algn="just">
              <a:buFont typeface="Wingdings" panose="05000000000000000000" pitchFamily="2" charset="2"/>
              <a:buChar char="Ø"/>
            </a:pPr>
            <a:r>
              <a:rPr lang="en-US" sz="2000" dirty="0" smtClean="0"/>
              <a:t>When current is high, spontaneous emission may not keep up with rate of arrival of electrons and holes in the depletion region, and the result is a substantial population inversion there. This is the condition of laser action to occur. </a:t>
            </a:r>
          </a:p>
          <a:p>
            <a:pPr marL="285750" indent="-285750" algn="just">
              <a:buFont typeface="Wingdings" panose="05000000000000000000" pitchFamily="2" charset="2"/>
              <a:buChar char="Ø"/>
            </a:pPr>
            <a:r>
              <a:rPr lang="en-US" sz="2000" dirty="0" smtClean="0"/>
              <a:t>Any spontaneous emission of photon will cause avalanche of photons by stimulated emission. </a:t>
            </a:r>
          </a:p>
          <a:p>
            <a:pPr marL="285750" indent="-285750" algn="just">
              <a:buFont typeface="Wingdings" panose="05000000000000000000" pitchFamily="2" charset="2"/>
              <a:buChar char="Ø"/>
            </a:pPr>
            <a:r>
              <a:rPr lang="en-US" sz="2000" dirty="0" smtClean="0"/>
              <a:t>The coherent light is produced as the stimulated emission is intensified as it moves back and forth in the thin depletion layer and emerges through the ends.  </a:t>
            </a:r>
            <a:endParaRPr lang="en-US" sz="2000" dirty="0"/>
          </a:p>
        </p:txBody>
      </p:sp>
    </p:spTree>
    <p:extLst>
      <p:ext uri="{BB962C8B-B14F-4D97-AF65-F5344CB8AC3E}">
        <p14:creationId xmlns:p14="http://schemas.microsoft.com/office/powerpoint/2010/main" val="2339799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1424817"/>
              </p:ext>
            </p:extLst>
          </p:nvPr>
        </p:nvGraphicFramePr>
        <p:xfrm>
          <a:off x="2202228" y="646331"/>
          <a:ext cx="7574160" cy="5783340"/>
        </p:xfrm>
        <a:graphic>
          <a:graphicData uri="http://schemas.openxmlformats.org/drawingml/2006/table">
            <a:tbl>
              <a:tblPr>
                <a:tableStyleId>{616DA210-FB5B-4158-B5E0-FEB733F419BA}</a:tableStyleId>
              </a:tblPr>
              <a:tblGrid>
                <a:gridCol w="2524720">
                  <a:extLst>
                    <a:ext uri="{9D8B030D-6E8A-4147-A177-3AD203B41FA5}">
                      <a16:colId xmlns:a16="http://schemas.microsoft.com/office/drawing/2014/main" val="20000"/>
                    </a:ext>
                  </a:extLst>
                </a:gridCol>
                <a:gridCol w="2524720">
                  <a:extLst>
                    <a:ext uri="{9D8B030D-6E8A-4147-A177-3AD203B41FA5}">
                      <a16:colId xmlns:a16="http://schemas.microsoft.com/office/drawing/2014/main" val="20001"/>
                    </a:ext>
                  </a:extLst>
                </a:gridCol>
                <a:gridCol w="2524720">
                  <a:extLst>
                    <a:ext uri="{9D8B030D-6E8A-4147-A177-3AD203B41FA5}">
                      <a16:colId xmlns:a16="http://schemas.microsoft.com/office/drawing/2014/main" val="20002"/>
                    </a:ext>
                  </a:extLst>
                </a:gridCol>
              </a:tblGrid>
              <a:tr h="270078">
                <a:tc>
                  <a:txBody>
                    <a:bodyPr/>
                    <a:lstStyle/>
                    <a:p>
                      <a:r>
                        <a:rPr lang="en-US" sz="1600" b="1" dirty="0"/>
                        <a:t>specification</a:t>
                      </a:r>
                    </a:p>
                  </a:txBody>
                  <a:tcPr marL="60435" marR="60435" marT="30218" marB="30218" anchor="ctr"/>
                </a:tc>
                <a:tc>
                  <a:txBody>
                    <a:bodyPr/>
                    <a:lstStyle/>
                    <a:p>
                      <a:r>
                        <a:rPr lang="en-US" sz="1600" b="1" dirty="0"/>
                        <a:t>Light Emitting Diode</a:t>
                      </a:r>
                    </a:p>
                  </a:txBody>
                  <a:tcPr marL="60435" marR="60435" marT="30218" marB="30218" anchor="ctr"/>
                </a:tc>
                <a:tc>
                  <a:txBody>
                    <a:bodyPr/>
                    <a:lstStyle/>
                    <a:p>
                      <a:r>
                        <a:rPr lang="en-US" sz="1600" b="1" dirty="0"/>
                        <a:t>Laser Diode</a:t>
                      </a:r>
                    </a:p>
                  </a:txBody>
                  <a:tcPr marL="60435" marR="60435" marT="30218" marB="30218" anchor="ctr"/>
                </a:tc>
                <a:extLst>
                  <a:ext uri="{0D108BD9-81ED-4DB2-BD59-A6C34878D82A}">
                    <a16:rowId xmlns:a16="http://schemas.microsoft.com/office/drawing/2014/main" val="10000"/>
                  </a:ext>
                </a:extLst>
              </a:tr>
              <a:tr h="473072">
                <a:tc>
                  <a:txBody>
                    <a:bodyPr/>
                    <a:lstStyle/>
                    <a:p>
                      <a:r>
                        <a:rPr lang="en-US" sz="1600"/>
                        <a:t>Output power </a:t>
                      </a:r>
                    </a:p>
                  </a:txBody>
                  <a:tcPr marL="60435" marR="60435" marT="30218" marB="30218" anchor="ctr"/>
                </a:tc>
                <a:tc>
                  <a:txBody>
                    <a:bodyPr/>
                    <a:lstStyle/>
                    <a:p>
                      <a:r>
                        <a:rPr lang="en-US" sz="1600" dirty="0"/>
                        <a:t>Linearly proportional to drive current </a:t>
                      </a:r>
                    </a:p>
                  </a:txBody>
                  <a:tcPr marL="60435" marR="60435" marT="30218" marB="30218" anchor="ctr"/>
                </a:tc>
                <a:tc>
                  <a:txBody>
                    <a:bodyPr/>
                    <a:lstStyle/>
                    <a:p>
                      <a:r>
                        <a:rPr lang="en-US" sz="1600"/>
                        <a:t>Proportional to current above the threshold </a:t>
                      </a:r>
                    </a:p>
                  </a:txBody>
                  <a:tcPr marL="60435" marR="60435" marT="30218" marB="30218" anchor="ctr"/>
                </a:tc>
                <a:extLst>
                  <a:ext uri="{0D108BD9-81ED-4DB2-BD59-A6C34878D82A}">
                    <a16:rowId xmlns:a16="http://schemas.microsoft.com/office/drawing/2014/main" val="10001"/>
                  </a:ext>
                </a:extLst>
              </a:tr>
              <a:tr h="473072">
                <a:tc>
                  <a:txBody>
                    <a:bodyPr/>
                    <a:lstStyle/>
                    <a:p>
                      <a:r>
                        <a:rPr lang="en-US" sz="1600"/>
                        <a:t>Current </a:t>
                      </a:r>
                    </a:p>
                  </a:txBody>
                  <a:tcPr marL="60435" marR="60435" marT="30218" marB="30218" anchor="ctr"/>
                </a:tc>
                <a:tc>
                  <a:txBody>
                    <a:bodyPr/>
                    <a:lstStyle/>
                    <a:p>
                      <a:r>
                        <a:rPr lang="en-US" sz="1600" dirty="0"/>
                        <a:t>Drive Current (50 to 100 mA) (Peak) </a:t>
                      </a:r>
                    </a:p>
                  </a:txBody>
                  <a:tcPr marL="60435" marR="60435" marT="30218" marB="30218" anchor="ctr"/>
                </a:tc>
                <a:tc>
                  <a:txBody>
                    <a:bodyPr/>
                    <a:lstStyle/>
                    <a:p>
                      <a:r>
                        <a:rPr lang="en-US" sz="1600"/>
                        <a:t>Threshold current (5 to 40 mA) </a:t>
                      </a:r>
                    </a:p>
                  </a:txBody>
                  <a:tcPr marL="60435" marR="60435" marT="30218" marB="30218" anchor="ctr"/>
                </a:tc>
                <a:extLst>
                  <a:ext uri="{0D108BD9-81ED-4DB2-BD59-A6C34878D82A}">
                    <a16:rowId xmlns:a16="http://schemas.microsoft.com/office/drawing/2014/main" val="10002"/>
                  </a:ext>
                </a:extLst>
              </a:tr>
              <a:tr h="270078">
                <a:tc>
                  <a:txBody>
                    <a:bodyPr/>
                    <a:lstStyle/>
                    <a:p>
                      <a:r>
                        <a:rPr lang="en-US" sz="1600"/>
                        <a:t>Coupled power </a:t>
                      </a:r>
                    </a:p>
                  </a:txBody>
                  <a:tcPr marL="60435" marR="60435" marT="30218" marB="30218" anchor="ctr"/>
                </a:tc>
                <a:tc>
                  <a:txBody>
                    <a:bodyPr/>
                    <a:lstStyle/>
                    <a:p>
                      <a:r>
                        <a:rPr lang="en-US" sz="1600"/>
                        <a:t>Moderate </a:t>
                      </a:r>
                    </a:p>
                  </a:txBody>
                  <a:tcPr marL="60435" marR="60435" marT="30218" marB="30218" anchor="ctr"/>
                </a:tc>
                <a:tc>
                  <a:txBody>
                    <a:bodyPr/>
                    <a:lstStyle/>
                    <a:p>
                      <a:r>
                        <a:rPr lang="en-US" sz="1600"/>
                        <a:t>High </a:t>
                      </a:r>
                    </a:p>
                  </a:txBody>
                  <a:tcPr marL="60435" marR="60435" marT="30218" marB="30218" anchor="ctr"/>
                </a:tc>
                <a:extLst>
                  <a:ext uri="{0D108BD9-81ED-4DB2-BD59-A6C34878D82A}">
                    <a16:rowId xmlns:a16="http://schemas.microsoft.com/office/drawing/2014/main" val="10003"/>
                  </a:ext>
                </a:extLst>
              </a:tr>
              <a:tr h="270078">
                <a:tc>
                  <a:txBody>
                    <a:bodyPr/>
                    <a:lstStyle/>
                    <a:p>
                      <a:r>
                        <a:rPr lang="en-US" sz="1600"/>
                        <a:t>Speed </a:t>
                      </a:r>
                    </a:p>
                  </a:txBody>
                  <a:tcPr marL="60435" marR="60435" marT="30218" marB="30218" anchor="ctr"/>
                </a:tc>
                <a:tc>
                  <a:txBody>
                    <a:bodyPr/>
                    <a:lstStyle/>
                    <a:p>
                      <a:r>
                        <a:rPr lang="en-US" sz="1600"/>
                        <a:t>Slower </a:t>
                      </a:r>
                    </a:p>
                  </a:txBody>
                  <a:tcPr marL="60435" marR="60435" marT="30218" marB="30218" anchor="ctr"/>
                </a:tc>
                <a:tc>
                  <a:txBody>
                    <a:bodyPr/>
                    <a:lstStyle/>
                    <a:p>
                      <a:r>
                        <a:rPr lang="en-US" sz="1600"/>
                        <a:t>Faster </a:t>
                      </a:r>
                    </a:p>
                  </a:txBody>
                  <a:tcPr marL="60435" marR="60435" marT="30218" marB="30218" anchor="ctr"/>
                </a:tc>
                <a:extLst>
                  <a:ext uri="{0D108BD9-81ED-4DB2-BD59-A6C34878D82A}">
                    <a16:rowId xmlns:a16="http://schemas.microsoft.com/office/drawing/2014/main" val="10004"/>
                  </a:ext>
                </a:extLst>
              </a:tr>
              <a:tr h="270078">
                <a:tc>
                  <a:txBody>
                    <a:bodyPr/>
                    <a:lstStyle/>
                    <a:p>
                      <a:r>
                        <a:rPr lang="en-US" sz="1600"/>
                        <a:t>Output pattern </a:t>
                      </a:r>
                    </a:p>
                  </a:txBody>
                  <a:tcPr marL="60435" marR="60435" marT="30218" marB="30218" anchor="ctr"/>
                </a:tc>
                <a:tc>
                  <a:txBody>
                    <a:bodyPr/>
                    <a:lstStyle/>
                    <a:p>
                      <a:r>
                        <a:rPr lang="en-US" sz="1600"/>
                        <a:t>Higher </a:t>
                      </a:r>
                    </a:p>
                  </a:txBody>
                  <a:tcPr marL="60435" marR="60435" marT="30218" marB="30218" anchor="ctr"/>
                </a:tc>
                <a:tc>
                  <a:txBody>
                    <a:bodyPr/>
                    <a:lstStyle/>
                    <a:p>
                      <a:r>
                        <a:rPr lang="en-US" sz="1600"/>
                        <a:t>Lower </a:t>
                      </a:r>
                    </a:p>
                  </a:txBody>
                  <a:tcPr marL="60435" marR="60435" marT="30218" marB="30218" anchor="ctr"/>
                </a:tc>
                <a:extLst>
                  <a:ext uri="{0D108BD9-81ED-4DB2-BD59-A6C34878D82A}">
                    <a16:rowId xmlns:a16="http://schemas.microsoft.com/office/drawing/2014/main" val="10005"/>
                  </a:ext>
                </a:extLst>
              </a:tr>
              <a:tr h="270078">
                <a:tc>
                  <a:txBody>
                    <a:bodyPr/>
                    <a:lstStyle/>
                    <a:p>
                      <a:r>
                        <a:rPr lang="en-US" sz="1600"/>
                        <a:t>Fiber Type </a:t>
                      </a:r>
                    </a:p>
                  </a:txBody>
                  <a:tcPr marL="60435" marR="60435" marT="30218" marB="30218" anchor="ctr"/>
                </a:tc>
                <a:tc>
                  <a:txBody>
                    <a:bodyPr/>
                    <a:lstStyle/>
                    <a:p>
                      <a:r>
                        <a:rPr lang="en-US" sz="1600"/>
                        <a:t>Multimode only </a:t>
                      </a:r>
                    </a:p>
                  </a:txBody>
                  <a:tcPr marL="60435" marR="60435" marT="30218" marB="30218" anchor="ctr"/>
                </a:tc>
                <a:tc>
                  <a:txBody>
                    <a:bodyPr/>
                    <a:lstStyle/>
                    <a:p>
                      <a:r>
                        <a:rPr lang="en-US" sz="1600"/>
                        <a:t>Singlemode and multimode </a:t>
                      </a:r>
                    </a:p>
                  </a:txBody>
                  <a:tcPr marL="60435" marR="60435" marT="30218" marB="30218" anchor="ctr"/>
                </a:tc>
                <a:extLst>
                  <a:ext uri="{0D108BD9-81ED-4DB2-BD59-A6C34878D82A}">
                    <a16:rowId xmlns:a16="http://schemas.microsoft.com/office/drawing/2014/main" val="10006"/>
                  </a:ext>
                </a:extLst>
              </a:tr>
              <a:tr h="270078">
                <a:tc>
                  <a:txBody>
                    <a:bodyPr/>
                    <a:lstStyle/>
                    <a:p>
                      <a:r>
                        <a:rPr lang="en-US" sz="1600"/>
                        <a:t>Ease of use </a:t>
                      </a:r>
                    </a:p>
                  </a:txBody>
                  <a:tcPr marL="60435" marR="60435" marT="30218" marB="30218" anchor="ctr"/>
                </a:tc>
                <a:tc>
                  <a:txBody>
                    <a:bodyPr/>
                    <a:lstStyle/>
                    <a:p>
                      <a:r>
                        <a:rPr lang="en-US" sz="1600"/>
                        <a:t>Easier </a:t>
                      </a:r>
                    </a:p>
                  </a:txBody>
                  <a:tcPr marL="60435" marR="60435" marT="30218" marB="30218" anchor="ctr"/>
                </a:tc>
                <a:tc>
                  <a:txBody>
                    <a:bodyPr/>
                    <a:lstStyle/>
                    <a:p>
                      <a:r>
                        <a:rPr lang="en-US" sz="1600"/>
                        <a:t>Harder </a:t>
                      </a:r>
                    </a:p>
                  </a:txBody>
                  <a:tcPr marL="60435" marR="60435" marT="30218" marB="30218" anchor="ctr"/>
                </a:tc>
                <a:extLst>
                  <a:ext uri="{0D108BD9-81ED-4DB2-BD59-A6C34878D82A}">
                    <a16:rowId xmlns:a16="http://schemas.microsoft.com/office/drawing/2014/main" val="10007"/>
                  </a:ext>
                </a:extLst>
              </a:tr>
              <a:tr h="270078">
                <a:tc>
                  <a:txBody>
                    <a:bodyPr/>
                    <a:lstStyle/>
                    <a:p>
                      <a:r>
                        <a:rPr lang="en-US" sz="1600"/>
                        <a:t>Lifetime </a:t>
                      </a:r>
                    </a:p>
                  </a:txBody>
                  <a:tcPr marL="60435" marR="60435" marT="30218" marB="30218" anchor="ctr"/>
                </a:tc>
                <a:tc>
                  <a:txBody>
                    <a:bodyPr/>
                    <a:lstStyle/>
                    <a:p>
                      <a:r>
                        <a:rPr lang="en-US" sz="1600"/>
                        <a:t>Longer </a:t>
                      </a:r>
                    </a:p>
                  </a:txBody>
                  <a:tcPr marL="60435" marR="60435" marT="30218" marB="30218" anchor="ctr"/>
                </a:tc>
                <a:tc>
                  <a:txBody>
                    <a:bodyPr/>
                    <a:lstStyle/>
                    <a:p>
                      <a:r>
                        <a:rPr lang="en-US" sz="1600"/>
                        <a:t>Long </a:t>
                      </a:r>
                    </a:p>
                  </a:txBody>
                  <a:tcPr marL="60435" marR="60435" marT="30218" marB="30218" anchor="ctr"/>
                </a:tc>
                <a:extLst>
                  <a:ext uri="{0D108BD9-81ED-4DB2-BD59-A6C34878D82A}">
                    <a16:rowId xmlns:a16="http://schemas.microsoft.com/office/drawing/2014/main" val="10008"/>
                  </a:ext>
                </a:extLst>
              </a:tr>
              <a:tr h="473072">
                <a:tc>
                  <a:txBody>
                    <a:bodyPr/>
                    <a:lstStyle/>
                    <a:p>
                      <a:r>
                        <a:rPr lang="en-US" sz="1600"/>
                        <a:t>Spectral width </a:t>
                      </a:r>
                    </a:p>
                  </a:txBody>
                  <a:tcPr marL="60435" marR="60435" marT="30218" marB="30218" anchor="ctr"/>
                </a:tc>
                <a:tc>
                  <a:txBody>
                    <a:bodyPr/>
                    <a:lstStyle/>
                    <a:p>
                      <a:r>
                        <a:rPr lang="en-US" sz="1600"/>
                        <a:t>Wider, 25 to 100 nm </a:t>
                      </a:r>
                      <a:br>
                        <a:rPr lang="en-US" sz="1600"/>
                      </a:br>
                      <a:r>
                        <a:rPr lang="en-US" sz="1600"/>
                        <a:t>(10 to 50 THz) </a:t>
                      </a:r>
                    </a:p>
                  </a:txBody>
                  <a:tcPr marL="60435" marR="60435" marT="30218" marB="30218" anchor="ctr"/>
                </a:tc>
                <a:tc>
                  <a:txBody>
                    <a:bodyPr/>
                    <a:lstStyle/>
                    <a:p>
                      <a:r>
                        <a:rPr lang="en-US" sz="1600"/>
                        <a:t>Narrower, &lt;10</a:t>
                      </a:r>
                      <a:r>
                        <a:rPr lang="en-US" sz="1600" baseline="30000"/>
                        <a:t>-5</a:t>
                      </a:r>
                      <a:r>
                        <a:rPr lang="en-US" sz="1600"/>
                        <a:t> to 5 nm </a:t>
                      </a:r>
                      <a:br>
                        <a:rPr lang="en-US" sz="1600"/>
                      </a:br>
                      <a:r>
                        <a:rPr lang="en-US" sz="1600"/>
                        <a:t>(&lt;1 MHz to 2 MHz) </a:t>
                      </a:r>
                    </a:p>
                  </a:txBody>
                  <a:tcPr marL="60435" marR="60435" marT="30218" marB="30218" anchor="ctr"/>
                </a:tc>
                <a:extLst>
                  <a:ext uri="{0D108BD9-81ED-4DB2-BD59-A6C34878D82A}">
                    <a16:rowId xmlns:a16="http://schemas.microsoft.com/office/drawing/2014/main" val="10009"/>
                  </a:ext>
                </a:extLst>
              </a:tr>
              <a:tr h="473072">
                <a:tc>
                  <a:txBody>
                    <a:bodyPr/>
                    <a:lstStyle/>
                    <a:p>
                      <a:r>
                        <a:rPr lang="en-US" sz="1600"/>
                        <a:t>Modulation Bandwidth </a:t>
                      </a:r>
                    </a:p>
                  </a:txBody>
                  <a:tcPr marL="60435" marR="60435" marT="30218" marB="30218" anchor="ctr"/>
                </a:tc>
                <a:tc>
                  <a:txBody>
                    <a:bodyPr/>
                    <a:lstStyle/>
                    <a:p>
                      <a:r>
                        <a:rPr lang="en-US" sz="1600"/>
                        <a:t>Moderate, Tens of KHz to tens of MHz </a:t>
                      </a:r>
                    </a:p>
                  </a:txBody>
                  <a:tcPr marL="60435" marR="60435" marT="30218" marB="30218" anchor="ctr"/>
                </a:tc>
                <a:tc>
                  <a:txBody>
                    <a:bodyPr/>
                    <a:lstStyle/>
                    <a:p>
                      <a:r>
                        <a:rPr lang="en-US" sz="1600"/>
                        <a:t>High, Tens of MHz to tens of GHz </a:t>
                      </a:r>
                    </a:p>
                  </a:txBody>
                  <a:tcPr marL="60435" marR="60435" marT="30218" marB="30218" anchor="ctr"/>
                </a:tc>
                <a:extLst>
                  <a:ext uri="{0D108BD9-81ED-4DB2-BD59-A6C34878D82A}">
                    <a16:rowId xmlns:a16="http://schemas.microsoft.com/office/drawing/2014/main" val="10010"/>
                  </a:ext>
                </a:extLst>
              </a:tr>
              <a:tr h="270078">
                <a:tc>
                  <a:txBody>
                    <a:bodyPr/>
                    <a:lstStyle/>
                    <a:p>
                      <a:r>
                        <a:rPr lang="en-US" sz="1600"/>
                        <a:t>Available Wavelength </a:t>
                      </a:r>
                    </a:p>
                  </a:txBody>
                  <a:tcPr marL="60435" marR="60435" marT="30218" marB="30218" anchor="ctr"/>
                </a:tc>
                <a:tc>
                  <a:txBody>
                    <a:bodyPr/>
                    <a:lstStyle/>
                    <a:p>
                      <a:r>
                        <a:rPr lang="en-US" sz="1600"/>
                        <a:t>0.66 to 1.65 mm </a:t>
                      </a:r>
                    </a:p>
                  </a:txBody>
                  <a:tcPr marL="60435" marR="60435" marT="30218" marB="30218" anchor="ctr"/>
                </a:tc>
                <a:tc>
                  <a:txBody>
                    <a:bodyPr/>
                    <a:lstStyle/>
                    <a:p>
                      <a:r>
                        <a:rPr lang="en-US" sz="1600"/>
                        <a:t>0.78 to 1.65 mm </a:t>
                      </a:r>
                    </a:p>
                  </a:txBody>
                  <a:tcPr marL="60435" marR="60435" marT="30218" marB="30218" anchor="ctr"/>
                </a:tc>
                <a:extLst>
                  <a:ext uri="{0D108BD9-81ED-4DB2-BD59-A6C34878D82A}">
                    <a16:rowId xmlns:a16="http://schemas.microsoft.com/office/drawing/2014/main" val="10011"/>
                  </a:ext>
                </a:extLst>
              </a:tr>
              <a:tr h="270078">
                <a:tc>
                  <a:txBody>
                    <a:bodyPr/>
                    <a:lstStyle/>
                    <a:p>
                      <a:r>
                        <a:rPr lang="en-US" sz="1600"/>
                        <a:t>E/O Conversion Efficiency </a:t>
                      </a:r>
                    </a:p>
                  </a:txBody>
                  <a:tcPr marL="60435" marR="60435" marT="30218" marB="30218" anchor="ctr"/>
                </a:tc>
                <a:tc>
                  <a:txBody>
                    <a:bodyPr/>
                    <a:lstStyle/>
                    <a:p>
                      <a:r>
                        <a:rPr lang="en-US" sz="1600"/>
                        <a:t>10 to 20 %</a:t>
                      </a:r>
                    </a:p>
                  </a:txBody>
                  <a:tcPr marL="60435" marR="60435" marT="30218" marB="30218" anchor="ctr"/>
                </a:tc>
                <a:tc>
                  <a:txBody>
                    <a:bodyPr/>
                    <a:lstStyle/>
                    <a:p>
                      <a:r>
                        <a:rPr lang="en-US" sz="1600"/>
                        <a:t>30 to 70 %</a:t>
                      </a:r>
                    </a:p>
                  </a:txBody>
                  <a:tcPr marL="60435" marR="60435" marT="30218" marB="30218" anchor="ctr"/>
                </a:tc>
                <a:extLst>
                  <a:ext uri="{0D108BD9-81ED-4DB2-BD59-A6C34878D82A}">
                    <a16:rowId xmlns:a16="http://schemas.microsoft.com/office/drawing/2014/main" val="10012"/>
                  </a:ext>
                </a:extLst>
              </a:tr>
              <a:tr h="473072">
                <a:tc>
                  <a:txBody>
                    <a:bodyPr/>
                    <a:lstStyle/>
                    <a:p>
                      <a:r>
                        <a:rPr lang="en-US" sz="1600"/>
                        <a:t>Eye Safety </a:t>
                      </a:r>
                    </a:p>
                  </a:txBody>
                  <a:tcPr marL="60435" marR="60435" marT="30218" marB="30218" anchor="ctr"/>
                </a:tc>
                <a:tc>
                  <a:txBody>
                    <a:bodyPr/>
                    <a:lstStyle/>
                    <a:p>
                      <a:r>
                        <a:rPr lang="en-US" sz="1600"/>
                        <a:t>Generally considered eye-safe </a:t>
                      </a:r>
                    </a:p>
                  </a:txBody>
                  <a:tcPr marL="60435" marR="60435" marT="30218" marB="30218" anchor="ctr"/>
                </a:tc>
                <a:tc>
                  <a:txBody>
                    <a:bodyPr/>
                    <a:lstStyle/>
                    <a:p>
                      <a:r>
                        <a:rPr lang="en-US" sz="1600"/>
                        <a:t>Must be rendered eye-safe, especially for λ &lt; 1400 nm </a:t>
                      </a:r>
                    </a:p>
                  </a:txBody>
                  <a:tcPr marL="60435" marR="60435" marT="30218" marB="30218" anchor="ctr"/>
                </a:tc>
                <a:extLst>
                  <a:ext uri="{0D108BD9-81ED-4DB2-BD59-A6C34878D82A}">
                    <a16:rowId xmlns:a16="http://schemas.microsoft.com/office/drawing/2014/main" val="10013"/>
                  </a:ext>
                </a:extLst>
              </a:tr>
              <a:tr h="270078">
                <a:tc>
                  <a:txBody>
                    <a:bodyPr/>
                    <a:lstStyle/>
                    <a:p>
                      <a:r>
                        <a:rPr lang="en-US" sz="1600"/>
                        <a:t>Cost </a:t>
                      </a:r>
                    </a:p>
                  </a:txBody>
                  <a:tcPr marL="60435" marR="60435" marT="30218" marB="30218" anchor="ctr"/>
                </a:tc>
                <a:tc>
                  <a:txBody>
                    <a:bodyPr/>
                    <a:lstStyle/>
                    <a:p>
                      <a:r>
                        <a:rPr lang="en-US" sz="1600"/>
                        <a:t>Low </a:t>
                      </a:r>
                    </a:p>
                  </a:txBody>
                  <a:tcPr marL="60435" marR="60435" marT="30218" marB="30218" anchor="ctr"/>
                </a:tc>
                <a:tc>
                  <a:txBody>
                    <a:bodyPr/>
                    <a:lstStyle/>
                    <a:p>
                      <a:r>
                        <a:rPr lang="en-US" sz="1600" dirty="0"/>
                        <a:t>Moderate to High </a:t>
                      </a:r>
                    </a:p>
                  </a:txBody>
                  <a:tcPr marL="60435" marR="60435" marT="30218" marB="30218" anchor="ctr"/>
                </a:tc>
                <a:extLst>
                  <a:ext uri="{0D108BD9-81ED-4DB2-BD59-A6C34878D82A}">
                    <a16:rowId xmlns:a16="http://schemas.microsoft.com/office/drawing/2014/main" val="10014"/>
                  </a:ext>
                </a:extLst>
              </a:tr>
            </a:tbl>
          </a:graphicData>
        </a:graphic>
      </p:graphicFrame>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Semiconductor Laser: LED Vs. Laser</a:t>
            </a:r>
          </a:p>
        </p:txBody>
      </p:sp>
      <p:sp>
        <p:nvSpPr>
          <p:cNvPr id="6" name="Rectangle 5"/>
          <p:cNvSpPr/>
          <p:nvPr/>
        </p:nvSpPr>
        <p:spPr>
          <a:xfrm>
            <a:off x="6534684" y="6447674"/>
            <a:ext cx="5185216" cy="307777"/>
          </a:xfrm>
          <a:prstGeom prst="rect">
            <a:avLst/>
          </a:prstGeom>
        </p:spPr>
        <p:txBody>
          <a:bodyPr wrap="square">
            <a:spAutoFit/>
          </a:bodyPr>
          <a:lstStyle/>
          <a:p>
            <a:r>
              <a:rPr lang="en-US" sz="1400" dirty="0">
                <a:hlinkClick r:id="rId2"/>
              </a:rPr>
              <a:t>http://</a:t>
            </a:r>
            <a:r>
              <a:rPr lang="en-US" sz="1400" dirty="0" smtClean="0">
                <a:hlinkClick r:id="rId2"/>
              </a:rPr>
              <a:t>www.rfwireless-world.com/Terminology/LED-vs-Laser.html</a:t>
            </a:r>
            <a:endParaRPr lang="en-US" sz="1400" dirty="0"/>
          </a:p>
        </p:txBody>
      </p:sp>
    </p:spTree>
    <p:extLst>
      <p:ext uri="{BB962C8B-B14F-4D97-AF65-F5344CB8AC3E}">
        <p14:creationId xmlns:p14="http://schemas.microsoft.com/office/powerpoint/2010/main" val="411423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Semiconductor Laser: Use</a:t>
            </a:r>
          </a:p>
        </p:txBody>
      </p:sp>
      <p:sp>
        <p:nvSpPr>
          <p:cNvPr id="5" name="TextBox 4"/>
          <p:cNvSpPr txBox="1"/>
          <p:nvPr/>
        </p:nvSpPr>
        <p:spPr>
          <a:xfrm>
            <a:off x="619125" y="1114425"/>
            <a:ext cx="9182100" cy="1754326"/>
          </a:xfrm>
          <a:prstGeom prst="rect">
            <a:avLst/>
          </a:prstGeom>
          <a:noFill/>
        </p:spPr>
        <p:txBody>
          <a:bodyPr wrap="square" rtlCol="0">
            <a:spAutoFit/>
          </a:bodyPr>
          <a:lstStyle/>
          <a:p>
            <a:pPr marL="342900" indent="-342900">
              <a:buFont typeface="+mj-lt"/>
              <a:buAutoNum type="arabicPeriod"/>
            </a:pPr>
            <a:r>
              <a:rPr lang="en-US" dirty="0" smtClean="0"/>
              <a:t>CD/DVD players</a:t>
            </a:r>
          </a:p>
          <a:p>
            <a:pPr marL="342900" indent="-342900">
              <a:buFont typeface="+mj-lt"/>
              <a:buAutoNum type="arabicPeriod"/>
            </a:pPr>
            <a:r>
              <a:rPr lang="en-US" dirty="0" smtClean="0"/>
              <a:t>Laser pointers</a:t>
            </a:r>
          </a:p>
          <a:p>
            <a:pPr marL="342900" indent="-342900">
              <a:buFont typeface="+mj-lt"/>
              <a:buAutoNum type="arabicPeriod"/>
            </a:pPr>
            <a:r>
              <a:rPr lang="en-US" dirty="0" smtClean="0"/>
              <a:t>Laser sights </a:t>
            </a:r>
          </a:p>
          <a:p>
            <a:pPr marL="342900" indent="-342900">
              <a:buFont typeface="+mj-lt"/>
              <a:buAutoNum type="arabicPeriod"/>
            </a:pPr>
            <a:r>
              <a:rPr lang="en-US" dirty="0" smtClean="0"/>
              <a:t>Navigation</a:t>
            </a:r>
          </a:p>
          <a:p>
            <a:pPr marL="342900" indent="-342900">
              <a:buFont typeface="+mj-lt"/>
              <a:buAutoNum type="arabicPeriod"/>
            </a:pPr>
            <a:r>
              <a:rPr lang="en-US" dirty="0" smtClean="0"/>
              <a:t>Medicine: photocoagulation, photo thermal ablation etc.</a:t>
            </a:r>
          </a:p>
          <a:p>
            <a:pPr marL="342900" indent="-342900">
              <a:buFont typeface="+mj-lt"/>
              <a:buAutoNum type="arabicPeriod"/>
            </a:pPr>
            <a:r>
              <a:rPr lang="en-US" dirty="0" smtClean="0"/>
              <a:t>Fiber optic cable.  </a:t>
            </a:r>
            <a:endParaRPr lang="en-US" dirty="0"/>
          </a:p>
        </p:txBody>
      </p:sp>
    </p:spTree>
    <p:extLst>
      <p:ext uri="{BB962C8B-B14F-4D97-AF65-F5344CB8AC3E}">
        <p14:creationId xmlns:p14="http://schemas.microsoft.com/office/powerpoint/2010/main" val="2584916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651799"/>
            <a:ext cx="4191000" cy="2921000"/>
          </a:xfrm>
          <a:prstGeom prst="rect">
            <a:avLst/>
          </a:prstGeom>
        </p:spPr>
      </p:pic>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Ruby Laser</a:t>
            </a:r>
          </a:p>
        </p:txBody>
      </p:sp>
      <mc:AlternateContent xmlns:mc="http://schemas.openxmlformats.org/markup-compatibility/2006" xmlns:a14="http://schemas.microsoft.com/office/drawing/2010/main">
        <mc:Choice Requires="a14">
          <p:sp>
            <p:nvSpPr>
              <p:cNvPr id="6" name="Rectangle 5"/>
              <p:cNvSpPr/>
              <p:nvPr/>
            </p:nvSpPr>
            <p:spPr>
              <a:xfrm>
                <a:off x="313346" y="771897"/>
                <a:ext cx="6096000" cy="5262979"/>
              </a:xfrm>
              <a:prstGeom prst="rect">
                <a:avLst/>
              </a:prstGeom>
            </p:spPr>
            <p:txBody>
              <a:bodyPr>
                <a:spAutoFit/>
              </a:bodyPr>
              <a:lstStyle/>
              <a:p>
                <a:pPr marL="285750" indent="-285750" algn="just">
                  <a:buFont typeface="Arial" panose="020B0604020202020204" pitchFamily="34" charset="0"/>
                  <a:buChar char="•"/>
                </a:pPr>
                <a:r>
                  <a:rPr lang="en-US" dirty="0" smtClean="0"/>
                  <a:t>A ruby laser is a solid-state laser that uses the synthetic ruby crystal as its laser medium. Ruby laser is the first successful laser developed by </a:t>
                </a:r>
                <a:r>
                  <a:rPr lang="en-US" dirty="0" err="1"/>
                  <a:t>Maiman</a:t>
                </a:r>
                <a:r>
                  <a:rPr lang="en-US" dirty="0"/>
                  <a:t> in 1960. </a:t>
                </a: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Ruby laser is one of the few solid-state lasers that produce visible light. It emits deep red light of wavelength 694.3 </a:t>
                </a:r>
                <a:r>
                  <a:rPr lang="en-US" dirty="0" smtClean="0"/>
                  <a:t>nm.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system is a </a:t>
                </a:r>
                <a:r>
                  <a:rPr lang="en-US" b="1" dirty="0"/>
                  <a:t>three level laser</a:t>
                </a:r>
                <a:r>
                  <a:rPr lang="en-US" dirty="0"/>
                  <a:t> with lasing transitions between E</a:t>
                </a:r>
                <a:r>
                  <a:rPr lang="en-US" baseline="-25000" dirty="0"/>
                  <a:t>2</a:t>
                </a:r>
                <a:r>
                  <a:rPr lang="en-US" dirty="0"/>
                  <a:t> and </a:t>
                </a:r>
                <a:r>
                  <a:rPr lang="en-US" dirty="0" smtClean="0"/>
                  <a:t>E</a:t>
                </a:r>
                <a:r>
                  <a:rPr lang="en-US" baseline="-25000" dirty="0" smtClean="0"/>
                  <a:t>1.</a:t>
                </a:r>
              </a:p>
              <a:p>
                <a:pPr marL="285750" indent="-285750" algn="just">
                  <a:buFont typeface="Arial" panose="020B0604020202020204" pitchFamily="34" charset="0"/>
                  <a:buChar char="•"/>
                </a:pPr>
                <a:endParaRPr lang="en-US" baseline="-25000" dirty="0" smtClean="0"/>
              </a:p>
              <a:p>
                <a:pPr marL="285750" indent="-285750" algn="just">
                  <a:buFont typeface="Arial" panose="020B0604020202020204" pitchFamily="34" charset="0"/>
                  <a:buChar char="•"/>
                </a:pPr>
                <a:r>
                  <a:rPr lang="en-US" dirty="0" smtClean="0"/>
                  <a:t>It consists of a pink ruby cylindrical rod whose ends are optically flat and parallel. </a:t>
                </a:r>
              </a:p>
              <a:p>
                <a:pPr marL="285750" indent="-285750" algn="just">
                  <a:buFont typeface="Arial" panose="020B0604020202020204" pitchFamily="34" charset="0"/>
                  <a:buChar char="•"/>
                </a:pPr>
                <a:endParaRPr lang="en-US" smtClean="0"/>
              </a:p>
              <a:p>
                <a:pPr marL="285750" indent="-285750" algn="just">
                  <a:buFont typeface="Arial" panose="020B0604020202020204" pitchFamily="34" charset="0"/>
                  <a:buChar char="•"/>
                </a:pPr>
                <a:r>
                  <a:rPr lang="en-US" smtClean="0"/>
                  <a:t>The </a:t>
                </a:r>
                <a:r>
                  <a:rPr lang="en-US" dirty="0" smtClean="0"/>
                  <a:t>rod is wound by a coil of xenon flash lamp.</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Ruby rod is basically </a:t>
                </a:r>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smtClean="0"/>
                  <a:t> (</a:t>
                </a:r>
                <a:r>
                  <a:rPr lang="en-US" dirty="0" err="1" smtClean="0"/>
                  <a:t>aluminium</a:t>
                </a:r>
                <a:r>
                  <a:rPr lang="en-US" dirty="0" smtClean="0"/>
                  <a:t> oxide) crystal doped with 0.05% of chromium oxide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smtClean="0"/>
                  <a:t>). The Al</a:t>
                </a:r>
                <a:r>
                  <a:rPr lang="en-US" baseline="30000" dirty="0" smtClean="0"/>
                  <a:t>3+</a:t>
                </a:r>
                <a:r>
                  <a:rPr lang="en-US" dirty="0" smtClean="0"/>
                  <a:t> ions are replaced by Cr</a:t>
                </a:r>
                <a:r>
                  <a:rPr lang="en-US" baseline="30000" dirty="0" smtClean="0"/>
                  <a:t>3+</a:t>
                </a:r>
                <a:r>
                  <a:rPr lang="en-US" dirty="0" smtClean="0"/>
                  <a:t> which is responsible for the pink color of the ruby laser.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13346" y="771897"/>
                <a:ext cx="6096000" cy="5262979"/>
              </a:xfrm>
              <a:prstGeom prst="rect">
                <a:avLst/>
              </a:prstGeom>
              <a:blipFill rotWithShape="0">
                <a:blip r:embed="rId3"/>
                <a:stretch>
                  <a:fillRect l="-600" t="-695" r="-900" b="-927"/>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7873105" y="4117247"/>
            <a:ext cx="4318895" cy="1881901"/>
          </a:xfrm>
          <a:prstGeom prst="rect">
            <a:avLst/>
          </a:prstGeom>
        </p:spPr>
      </p:pic>
      <p:sp>
        <p:nvSpPr>
          <p:cNvPr id="8" name="Rectangle 7"/>
          <p:cNvSpPr/>
          <p:nvPr/>
        </p:nvSpPr>
        <p:spPr>
          <a:xfrm>
            <a:off x="1073922" y="6389707"/>
            <a:ext cx="8497368" cy="307777"/>
          </a:xfrm>
          <a:prstGeom prst="rect">
            <a:avLst/>
          </a:prstGeom>
        </p:spPr>
        <p:txBody>
          <a:bodyPr wrap="square">
            <a:spAutoFit/>
          </a:bodyPr>
          <a:lstStyle/>
          <a:p>
            <a:r>
              <a:rPr lang="en-US" sz="1400" dirty="0">
                <a:hlinkClick r:id="rId5"/>
              </a:rPr>
              <a:t>http://</a:t>
            </a:r>
            <a:r>
              <a:rPr lang="en-US" sz="1400" dirty="0" smtClean="0">
                <a:hlinkClick r:id="rId5"/>
              </a:rPr>
              <a:t>www.physics-and-radio-electronics.com/physics/laser/rubylaserdefinitionconstructionworking.html</a:t>
            </a:r>
            <a:endParaRPr lang="en-US" sz="1400" dirty="0"/>
          </a:p>
        </p:txBody>
      </p:sp>
    </p:spTree>
    <p:extLst>
      <p:ext uri="{BB962C8B-B14F-4D97-AF65-F5344CB8AC3E}">
        <p14:creationId xmlns:p14="http://schemas.microsoft.com/office/powerpoint/2010/main" val="3890114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651799"/>
            <a:ext cx="4191000" cy="2921000"/>
          </a:xfrm>
          <a:prstGeom prst="rect">
            <a:avLst/>
          </a:prstGeom>
        </p:spPr>
      </p:pic>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Ruby Laser: working</a:t>
            </a:r>
          </a:p>
        </p:txBody>
      </p:sp>
      <p:pic>
        <p:nvPicPr>
          <p:cNvPr id="7" name="Picture 6"/>
          <p:cNvPicPr>
            <a:picLocks noChangeAspect="1"/>
          </p:cNvPicPr>
          <p:nvPr/>
        </p:nvPicPr>
        <p:blipFill>
          <a:blip r:embed="rId3"/>
          <a:stretch>
            <a:fillRect/>
          </a:stretch>
        </p:blipFill>
        <p:spPr>
          <a:xfrm>
            <a:off x="7873105" y="4117247"/>
            <a:ext cx="4318895" cy="1881901"/>
          </a:xfrm>
          <a:prstGeom prst="rect">
            <a:avLst/>
          </a:prstGeom>
        </p:spPr>
      </p:pic>
      <p:sp>
        <p:nvSpPr>
          <p:cNvPr id="8" name="Rectangle 7"/>
          <p:cNvSpPr/>
          <p:nvPr/>
        </p:nvSpPr>
        <p:spPr>
          <a:xfrm>
            <a:off x="1073922" y="6389707"/>
            <a:ext cx="8497368" cy="307777"/>
          </a:xfrm>
          <a:prstGeom prst="rect">
            <a:avLst/>
          </a:prstGeom>
        </p:spPr>
        <p:txBody>
          <a:bodyPr wrap="square">
            <a:spAutoFit/>
          </a:bodyPr>
          <a:lstStyle/>
          <a:p>
            <a:r>
              <a:rPr lang="en-US" sz="1400" dirty="0">
                <a:hlinkClick r:id="rId4"/>
              </a:rPr>
              <a:t>http://</a:t>
            </a:r>
            <a:r>
              <a:rPr lang="en-US" sz="1400" dirty="0" smtClean="0">
                <a:hlinkClick r:id="rId4"/>
              </a:rPr>
              <a:t>www.physics-and-radio-electronics.com/physics/laser/rubylaserdefinitionconstructionworking.html</a:t>
            </a:r>
            <a:endParaRPr lang="en-US" sz="1400" dirty="0"/>
          </a:p>
        </p:txBody>
      </p:sp>
      <mc:AlternateContent xmlns:mc="http://schemas.openxmlformats.org/markup-compatibility/2006" xmlns:a14="http://schemas.microsoft.com/office/drawing/2010/main">
        <mc:Choice Requires="a14">
          <p:sp>
            <p:nvSpPr>
              <p:cNvPr id="2" name="TextBox 1"/>
              <p:cNvSpPr txBox="1"/>
              <p:nvPr/>
            </p:nvSpPr>
            <p:spPr>
              <a:xfrm>
                <a:off x="367469" y="1162228"/>
                <a:ext cx="6862273"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energy level of Cr3+ ions of the crystal, consisting three level is shown below. Upper level E3 is short lived. The intermediate state is called the metastable state and has longer life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b="0" i="1" smtClean="0">
                        <a:latin typeface="Cambria Math" panose="02040503050406030204" pitchFamily="18" charset="0"/>
                      </a:rPr>
                      <m:t>𝑠</m:t>
                    </m:r>
                  </m:oMath>
                </a14:m>
                <a:r>
                  <a:rPr lang="en-US" dirty="0" smtClean="0"/>
                  <a:t>). </a:t>
                </a:r>
              </a:p>
              <a:p>
                <a:pPr marL="285750" indent="-285750" algn="just">
                  <a:buFont typeface="Arial" panose="020B0604020202020204" pitchFamily="34" charset="0"/>
                  <a:buChar char="•"/>
                </a:pPr>
                <a:r>
                  <a:rPr lang="en-US" dirty="0" smtClean="0"/>
                  <a:t>When flash light is on, 5500 A0 photons are absorbed by the Cr3+ ions which are pumped to the excited state E3. It is the optical pumping transition. </a:t>
                </a:r>
              </a:p>
              <a:p>
                <a:pPr marL="285750" indent="-285750" algn="just">
                  <a:buFont typeface="Arial" panose="020B0604020202020204" pitchFamily="34" charset="0"/>
                  <a:buChar char="•"/>
                </a:pPr>
                <a:r>
                  <a:rPr lang="en-US" dirty="0" smtClean="0"/>
                  <a:t>Cr</a:t>
                </a:r>
                <a:r>
                  <a:rPr lang="en-US" baseline="30000" dirty="0" smtClean="0"/>
                  <a:t>3+</a:t>
                </a:r>
                <a:r>
                  <a:rPr lang="en-US" dirty="0" smtClean="0"/>
                  <a:t> ions are the excited ions and thus give some part of their energy to the crystal lattice. This allows the transition from E3 to E2 level which is non-radiative. </a:t>
                </a:r>
              </a:p>
              <a:p>
                <a:pPr marL="285750" indent="-285750" algn="just">
                  <a:buFont typeface="Arial" panose="020B0604020202020204" pitchFamily="34" charset="0"/>
                  <a:buChar char="•"/>
                </a:pPr>
                <a:r>
                  <a:rPr lang="en-US" dirty="0" smtClean="0"/>
                  <a:t>Number of atoms goes on increasing in the metastable level until the condition of population inversion occurs.    </a:t>
                </a:r>
              </a:p>
              <a:p>
                <a:pPr marL="285750" indent="-285750" algn="just">
                  <a:buFont typeface="Arial" panose="020B0604020202020204" pitchFamily="34" charset="0"/>
                  <a:buChar char="•"/>
                </a:pPr>
                <a:r>
                  <a:rPr lang="en-US" dirty="0" smtClean="0"/>
                  <a:t>A spontaneous photon emitted by the Cr</a:t>
                </a:r>
                <a:r>
                  <a:rPr lang="en-US" baseline="30000" dirty="0" smtClean="0"/>
                  <a:t>3+</a:t>
                </a:r>
                <a:r>
                  <a:rPr lang="en-US" dirty="0" smtClean="0"/>
                  <a:t> ion at level E2 initiates the stimulated emission. </a:t>
                </a:r>
              </a:p>
              <a:p>
                <a:pPr marL="285750" indent="-285750" algn="just">
                  <a:buFont typeface="Arial" panose="020B0604020202020204" pitchFamily="34" charset="0"/>
                  <a:buChar char="•"/>
                </a:pPr>
                <a:r>
                  <a:rPr lang="en-US" dirty="0" smtClean="0"/>
                  <a:t>The wavelength is 6943 A</a:t>
                </a:r>
                <a:r>
                  <a:rPr lang="en-US" baseline="30000" dirty="0" smtClean="0"/>
                  <a:t>0</a:t>
                </a:r>
                <a:r>
                  <a:rPr lang="en-US" dirty="0" smtClean="0"/>
                  <a:t>. The amplification of radiation is done inside the ruby rod by reflection from the end mirrors causing an avalanche of  laser emission.</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67469" y="1162228"/>
                <a:ext cx="6862273" cy="4524315"/>
              </a:xfrm>
              <a:prstGeom prst="rect">
                <a:avLst/>
              </a:prstGeom>
              <a:blipFill>
                <a:blip r:embed="rId5"/>
                <a:stretch>
                  <a:fillRect l="-533" t="-809" r="-799" b="-1213"/>
                </a:stretch>
              </a:blipFill>
            </p:spPr>
            <p:txBody>
              <a:bodyPr/>
              <a:lstStyle/>
              <a:p>
                <a:r>
                  <a:rPr lang="en-IN">
                    <a:noFill/>
                  </a:rPr>
                  <a:t> </a:t>
                </a:r>
              </a:p>
            </p:txBody>
          </p:sp>
        </mc:Fallback>
      </mc:AlternateContent>
    </p:spTree>
    <p:extLst>
      <p:ext uri="{BB962C8B-B14F-4D97-AF65-F5344CB8AC3E}">
        <p14:creationId xmlns:p14="http://schemas.microsoft.com/office/powerpoint/2010/main" val="1055902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651799"/>
            <a:ext cx="4191000" cy="2921000"/>
          </a:xfrm>
          <a:prstGeom prst="rect">
            <a:avLst/>
          </a:prstGeom>
        </p:spPr>
      </p:pic>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Ruby Laser: Drawbacks</a:t>
            </a:r>
          </a:p>
        </p:txBody>
      </p:sp>
      <p:pic>
        <p:nvPicPr>
          <p:cNvPr id="7" name="Picture 6"/>
          <p:cNvPicPr>
            <a:picLocks noChangeAspect="1"/>
          </p:cNvPicPr>
          <p:nvPr/>
        </p:nvPicPr>
        <p:blipFill>
          <a:blip r:embed="rId3"/>
          <a:stretch>
            <a:fillRect/>
          </a:stretch>
        </p:blipFill>
        <p:spPr>
          <a:xfrm>
            <a:off x="7873105" y="4117247"/>
            <a:ext cx="4318895" cy="1881901"/>
          </a:xfrm>
          <a:prstGeom prst="rect">
            <a:avLst/>
          </a:prstGeom>
        </p:spPr>
      </p:pic>
      <p:sp>
        <p:nvSpPr>
          <p:cNvPr id="8" name="Rectangle 7"/>
          <p:cNvSpPr/>
          <p:nvPr/>
        </p:nvSpPr>
        <p:spPr>
          <a:xfrm>
            <a:off x="178572" y="5999148"/>
            <a:ext cx="8497368" cy="307777"/>
          </a:xfrm>
          <a:prstGeom prst="rect">
            <a:avLst/>
          </a:prstGeom>
        </p:spPr>
        <p:txBody>
          <a:bodyPr wrap="square">
            <a:spAutoFit/>
          </a:bodyPr>
          <a:lstStyle/>
          <a:p>
            <a:r>
              <a:rPr lang="en-US" sz="1400" dirty="0">
                <a:hlinkClick r:id="rId4"/>
              </a:rPr>
              <a:t>http://</a:t>
            </a:r>
            <a:r>
              <a:rPr lang="en-US" sz="1400" dirty="0" smtClean="0">
                <a:hlinkClick r:id="rId4"/>
              </a:rPr>
              <a:t>www.physics-and-radio-electronics.com/physics/laser/rubylaserdefinitionconstructionworking.html</a:t>
            </a:r>
            <a:endParaRPr lang="en-US" sz="1400" dirty="0"/>
          </a:p>
        </p:txBody>
      </p:sp>
      <p:sp>
        <p:nvSpPr>
          <p:cNvPr id="2" name="TextBox 1"/>
          <p:cNvSpPr txBox="1"/>
          <p:nvPr/>
        </p:nvSpPr>
        <p:spPr>
          <a:xfrm>
            <a:off x="367469" y="1162228"/>
            <a:ext cx="6862273" cy="3785652"/>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en-US" sz="2000" dirty="0" smtClean="0"/>
              <a:t>The laser requires high pumping power because the laser transition terminates at the ground state and more than one half of ground state must be pumped to the higher state to achieve population inversion.</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The efficiency is low (1%).</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The output light is not continuous but occurs in the form of pulses of microsecond duration.</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Defects due to crystalline imperfection is also there. </a:t>
            </a:r>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407565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b="1" smtClean="0"/>
              <a:t>Ruby laser</a:t>
            </a:r>
            <a:r>
              <a:rPr lang="en-US" altLang="en-US" smtClean="0"/>
              <a:t/>
            </a:r>
            <a:br>
              <a:rPr lang="en-US" altLang="en-US" smtClean="0"/>
            </a:br>
            <a:endParaRPr lang="en-IN" altLang="en-US" sz="2400"/>
          </a:p>
        </p:txBody>
      </p:sp>
      <p:sp>
        <p:nvSpPr>
          <p:cNvPr id="3" name="Content Placeholder 2"/>
          <p:cNvSpPr>
            <a:spLocks noGrp="1"/>
          </p:cNvSpPr>
          <p:nvPr>
            <p:ph idx="1"/>
          </p:nvPr>
        </p:nvSpPr>
        <p:spPr>
          <a:xfrm>
            <a:off x="1774825" y="1341439"/>
            <a:ext cx="8713788" cy="5183187"/>
          </a:xfrm>
        </p:spPr>
        <p:txBody>
          <a:bodyPr rtlCol="0">
            <a:normAutofit fontScale="62500" lnSpcReduction="20000"/>
          </a:bodyPr>
          <a:lstStyle/>
          <a:p>
            <a:pPr>
              <a:defRPr/>
            </a:pPr>
            <a:r>
              <a:rPr lang="en-US" b="1" dirty="0" smtClean="0"/>
              <a:t>Fabricated by </a:t>
            </a:r>
            <a:r>
              <a:rPr lang="en-US" b="1" dirty="0" err="1" smtClean="0"/>
              <a:t>Maiman</a:t>
            </a:r>
            <a:r>
              <a:rPr lang="en-US" b="1" dirty="0" smtClean="0"/>
              <a:t> in 1960</a:t>
            </a:r>
          </a:p>
          <a:p>
            <a:pPr>
              <a:defRPr/>
            </a:pPr>
            <a:r>
              <a:rPr lang="en-US" b="1" dirty="0" smtClean="0"/>
              <a:t>Solid State Laser made up of single cylindrical </a:t>
            </a:r>
          </a:p>
          <a:p>
            <a:pPr marL="0" indent="0">
              <a:buNone/>
              <a:defRPr/>
            </a:pPr>
            <a:r>
              <a:rPr lang="en-US" b="1" dirty="0"/>
              <a:t> </a:t>
            </a:r>
            <a:r>
              <a:rPr lang="en-US" b="1" dirty="0" smtClean="0"/>
              <a:t>    crystal of Ruby of length 2 to 30 cm and </a:t>
            </a:r>
          </a:p>
          <a:p>
            <a:pPr marL="0" indent="0">
              <a:buNone/>
              <a:defRPr/>
            </a:pPr>
            <a:r>
              <a:rPr lang="en-US" b="1" dirty="0"/>
              <a:t> </a:t>
            </a:r>
            <a:r>
              <a:rPr lang="en-US" b="1" dirty="0" smtClean="0"/>
              <a:t>    diameter 0.5 to 2 cm. </a:t>
            </a:r>
            <a:endParaRPr lang="en-IN" b="1" dirty="0" smtClean="0"/>
          </a:p>
          <a:p>
            <a:pPr>
              <a:defRPr/>
            </a:pPr>
            <a:r>
              <a:rPr lang="en-US" b="1" dirty="0" smtClean="0"/>
              <a:t>Ruby consists of Al</a:t>
            </a:r>
            <a:r>
              <a:rPr lang="en-US" b="1" baseline="-25000" dirty="0" smtClean="0"/>
              <a:t>2</a:t>
            </a:r>
            <a:r>
              <a:rPr lang="en-US" b="1" dirty="0" smtClean="0"/>
              <a:t>O</a:t>
            </a:r>
            <a:r>
              <a:rPr lang="en-US" b="1" baseline="-25000" dirty="0" smtClean="0"/>
              <a:t>3</a:t>
            </a:r>
            <a:r>
              <a:rPr lang="en-US" b="1" dirty="0" smtClean="0"/>
              <a:t> doped with chromium ions (Cr</a:t>
            </a:r>
            <a:r>
              <a:rPr lang="en-US" b="1" baseline="30000" dirty="0" smtClean="0"/>
              <a:t>3+</a:t>
            </a:r>
            <a:r>
              <a:rPr lang="en-US" b="1" dirty="0" smtClean="0"/>
              <a:t>)</a:t>
            </a:r>
          </a:p>
          <a:p>
            <a:pPr>
              <a:defRPr/>
            </a:pPr>
            <a:r>
              <a:rPr lang="en-US" b="1" dirty="0" smtClean="0"/>
              <a:t>Active medium is chromium doped Al</a:t>
            </a:r>
            <a:r>
              <a:rPr lang="en-US" b="1" baseline="-25000" dirty="0" smtClean="0"/>
              <a:t>2</a:t>
            </a:r>
            <a:r>
              <a:rPr lang="en-US" b="1" dirty="0" smtClean="0"/>
              <a:t>O</a:t>
            </a:r>
            <a:r>
              <a:rPr lang="en-US" b="1" baseline="-25000" dirty="0" smtClean="0"/>
              <a:t>3</a:t>
            </a:r>
            <a:r>
              <a:rPr lang="en-US" b="1" dirty="0" smtClean="0"/>
              <a:t>.</a:t>
            </a:r>
          </a:p>
          <a:p>
            <a:pPr>
              <a:defRPr/>
            </a:pPr>
            <a:r>
              <a:rPr lang="en-US" b="1" dirty="0" smtClean="0"/>
              <a:t>Active center is chromium ions (Cr</a:t>
            </a:r>
            <a:r>
              <a:rPr lang="en-US" b="1" baseline="30000" dirty="0" smtClean="0"/>
              <a:t>3+</a:t>
            </a:r>
            <a:r>
              <a:rPr lang="en-US" b="1" dirty="0" smtClean="0"/>
              <a:t>)</a:t>
            </a:r>
          </a:p>
          <a:p>
            <a:pPr>
              <a:defRPr/>
            </a:pPr>
            <a:r>
              <a:rPr lang="en-US" b="1" dirty="0" smtClean="0"/>
              <a:t>Three Level Laser  </a:t>
            </a:r>
          </a:p>
          <a:p>
            <a:pPr>
              <a:defRPr/>
            </a:pPr>
            <a:r>
              <a:rPr lang="en-US" b="1" dirty="0" smtClean="0"/>
              <a:t>Chromium Cr</a:t>
            </a:r>
            <a:r>
              <a:rPr lang="en-US" b="1" baseline="30000" dirty="0" smtClean="0"/>
              <a:t>3+ </a:t>
            </a:r>
            <a:r>
              <a:rPr lang="en-US" b="1" dirty="0" smtClean="0"/>
              <a:t>replaces Al</a:t>
            </a:r>
            <a:r>
              <a:rPr lang="en-US" b="1" baseline="30000" dirty="0" smtClean="0"/>
              <a:t>3+ </a:t>
            </a:r>
            <a:r>
              <a:rPr lang="en-US" b="1" dirty="0" smtClean="0"/>
              <a:t>in aluminum oxide (Al</a:t>
            </a:r>
            <a:r>
              <a:rPr lang="en-US" b="1" baseline="-25000" dirty="0" smtClean="0"/>
              <a:t>2</a:t>
            </a:r>
            <a:r>
              <a:rPr lang="en-US" b="1" dirty="0" smtClean="0"/>
              <a:t>O</a:t>
            </a:r>
            <a:r>
              <a:rPr lang="en-US" b="1" baseline="-25000" dirty="0" smtClean="0"/>
              <a:t>3</a:t>
            </a:r>
            <a:r>
              <a:rPr lang="en-US" b="1" dirty="0" smtClean="0"/>
              <a:t>)</a:t>
            </a:r>
          </a:p>
          <a:p>
            <a:pPr>
              <a:defRPr/>
            </a:pPr>
            <a:r>
              <a:rPr lang="en-US" b="1" dirty="0" smtClean="0"/>
              <a:t>Optical pumping by Xenon lamp </a:t>
            </a:r>
          </a:p>
          <a:p>
            <a:pPr>
              <a:defRPr/>
            </a:pPr>
            <a:r>
              <a:rPr lang="en-US" b="1" dirty="0" smtClean="0"/>
              <a:t>Optical pumping by 5500A</a:t>
            </a:r>
            <a:r>
              <a:rPr lang="en-US" b="1" dirty="0" smtClean="0">
                <a:sym typeface="Symbol"/>
              </a:rPr>
              <a:t> </a:t>
            </a:r>
          </a:p>
          <a:p>
            <a:pPr>
              <a:defRPr/>
            </a:pPr>
            <a:r>
              <a:rPr lang="en-US" b="1" dirty="0" smtClean="0"/>
              <a:t>Excites the </a:t>
            </a:r>
            <a:r>
              <a:rPr lang="en-US" b="1" dirty="0" smtClean="0">
                <a:sym typeface="Symbol"/>
              </a:rPr>
              <a:t>of Cr</a:t>
            </a:r>
            <a:r>
              <a:rPr lang="en-US" b="1" baseline="30000" dirty="0" smtClean="0"/>
              <a:t>3+ </a:t>
            </a:r>
            <a:r>
              <a:rPr lang="en-US" b="1" dirty="0" smtClean="0"/>
              <a:t>ion to higher states </a:t>
            </a:r>
          </a:p>
          <a:p>
            <a:pPr>
              <a:defRPr/>
            </a:pPr>
            <a:r>
              <a:rPr lang="en-US" b="1" dirty="0">
                <a:solidFill>
                  <a:srgbClr val="FF0000"/>
                </a:solidFill>
              </a:rPr>
              <a:t>If E</a:t>
            </a:r>
            <a:r>
              <a:rPr lang="en-US" b="1" baseline="-25000" dirty="0">
                <a:solidFill>
                  <a:srgbClr val="FF0000"/>
                </a:solidFill>
              </a:rPr>
              <a:t>1</a:t>
            </a:r>
            <a:r>
              <a:rPr lang="en-US" b="1" dirty="0">
                <a:solidFill>
                  <a:srgbClr val="FF0000"/>
                </a:solidFill>
              </a:rPr>
              <a:t> is the ground state and E</a:t>
            </a:r>
            <a:r>
              <a:rPr lang="en-US" b="1" baseline="-25000" dirty="0">
                <a:solidFill>
                  <a:srgbClr val="FF0000"/>
                </a:solidFill>
              </a:rPr>
              <a:t>2</a:t>
            </a:r>
            <a:r>
              <a:rPr lang="en-US" b="1" dirty="0">
                <a:solidFill>
                  <a:srgbClr val="FF0000"/>
                </a:solidFill>
              </a:rPr>
              <a:t>, E</a:t>
            </a:r>
            <a:r>
              <a:rPr lang="en-US" b="1" baseline="-25000" dirty="0">
                <a:solidFill>
                  <a:srgbClr val="FF0000"/>
                </a:solidFill>
              </a:rPr>
              <a:t>3</a:t>
            </a:r>
            <a:r>
              <a:rPr lang="en-US" b="1" dirty="0">
                <a:solidFill>
                  <a:srgbClr val="FF0000"/>
                </a:solidFill>
              </a:rPr>
              <a:t>, E</a:t>
            </a:r>
            <a:r>
              <a:rPr lang="en-US" b="1" baseline="-25000" dirty="0">
                <a:solidFill>
                  <a:srgbClr val="FF0000"/>
                </a:solidFill>
              </a:rPr>
              <a:t>4</a:t>
            </a:r>
            <a:r>
              <a:rPr lang="en-US" b="1" dirty="0">
                <a:solidFill>
                  <a:srgbClr val="FF0000"/>
                </a:solidFill>
              </a:rPr>
              <a:t>, E</a:t>
            </a:r>
            <a:r>
              <a:rPr lang="en-US" b="1" baseline="-25000" dirty="0">
                <a:solidFill>
                  <a:srgbClr val="FF0000"/>
                </a:solidFill>
              </a:rPr>
              <a:t>5</a:t>
            </a:r>
            <a:r>
              <a:rPr lang="en-US" b="1" dirty="0">
                <a:solidFill>
                  <a:srgbClr val="FF0000"/>
                </a:solidFill>
              </a:rPr>
              <a:t> etc. are the first, second, third, fourth excited states then the </a:t>
            </a:r>
            <a:r>
              <a:rPr lang="en-US" b="1" u="sng" dirty="0">
                <a:solidFill>
                  <a:srgbClr val="FF0000"/>
                </a:solidFill>
              </a:rPr>
              <a:t>POPULATION</a:t>
            </a:r>
            <a:r>
              <a:rPr lang="en-US" b="1" dirty="0">
                <a:solidFill>
                  <a:srgbClr val="FF0000"/>
                </a:solidFill>
              </a:rPr>
              <a:t> </a:t>
            </a:r>
            <a:r>
              <a:rPr lang="en-US" b="1" dirty="0" smtClean="0">
                <a:solidFill>
                  <a:srgbClr val="FF0000"/>
                </a:solidFill>
              </a:rPr>
              <a:t>inversion is achieved b/w E</a:t>
            </a:r>
            <a:r>
              <a:rPr lang="en-US" b="1" baseline="-25000" dirty="0" smtClean="0">
                <a:solidFill>
                  <a:srgbClr val="FF0000"/>
                </a:solidFill>
              </a:rPr>
              <a:t>1</a:t>
            </a:r>
            <a:r>
              <a:rPr lang="en-US" b="1" dirty="0" smtClean="0">
                <a:solidFill>
                  <a:srgbClr val="FF0000"/>
                </a:solidFill>
              </a:rPr>
              <a:t> and E</a:t>
            </a:r>
            <a:r>
              <a:rPr lang="en-US" b="1" baseline="-25000" dirty="0" smtClean="0">
                <a:solidFill>
                  <a:srgbClr val="FF0000"/>
                </a:solidFill>
              </a:rPr>
              <a:t>2</a:t>
            </a:r>
          </a:p>
          <a:p>
            <a:pPr>
              <a:defRPr/>
            </a:pPr>
            <a:r>
              <a:rPr lang="en-US" b="1" dirty="0" smtClean="0"/>
              <a:t>Lasing action occurs in visible region (6943 A</a:t>
            </a:r>
            <a:r>
              <a:rPr lang="en-US" b="1" dirty="0" smtClean="0">
                <a:sym typeface="Symbol"/>
              </a:rPr>
              <a:t> or 694.3nm)</a:t>
            </a:r>
            <a:endParaRPr lang="en-US" b="1" dirty="0" smtClean="0"/>
          </a:p>
          <a:p>
            <a:pPr>
              <a:defRPr/>
            </a:pPr>
            <a:r>
              <a:rPr lang="en-US" b="1" dirty="0" smtClean="0"/>
              <a:t>Pulsed mode (with efficiency of 1%)</a:t>
            </a:r>
          </a:p>
        </p:txBody>
      </p:sp>
      <p:pic>
        <p:nvPicPr>
          <p:cNvPr id="2560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70801" y="162017"/>
            <a:ext cx="29622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8217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err="1" smtClean="0">
                <a:solidFill>
                  <a:prstClr val="white"/>
                </a:solidFill>
              </a:rPr>
              <a:t>Nd</a:t>
            </a:r>
            <a:r>
              <a:rPr lang="en-US" sz="3600" b="1" dirty="0" smtClean="0">
                <a:solidFill>
                  <a:prstClr val="white"/>
                </a:solidFill>
              </a:rPr>
              <a:t>-YAG Laser</a:t>
            </a:r>
          </a:p>
        </p:txBody>
      </p:sp>
      <p:pic>
        <p:nvPicPr>
          <p:cNvPr id="2" name="Picture 1"/>
          <p:cNvPicPr>
            <a:picLocks noChangeAspect="1"/>
          </p:cNvPicPr>
          <p:nvPr/>
        </p:nvPicPr>
        <p:blipFill>
          <a:blip r:embed="rId2"/>
          <a:stretch>
            <a:fillRect/>
          </a:stretch>
        </p:blipFill>
        <p:spPr>
          <a:xfrm>
            <a:off x="8720360" y="4284781"/>
            <a:ext cx="2354990" cy="2354990"/>
          </a:xfrm>
          <a:prstGeom prst="rect">
            <a:avLst/>
          </a:prstGeom>
        </p:spPr>
      </p:pic>
      <p:pic>
        <p:nvPicPr>
          <p:cNvPr id="3" name="Picture 2"/>
          <p:cNvPicPr>
            <a:picLocks noChangeAspect="1"/>
          </p:cNvPicPr>
          <p:nvPr/>
        </p:nvPicPr>
        <p:blipFill>
          <a:blip r:embed="rId3"/>
          <a:stretch>
            <a:fillRect/>
          </a:stretch>
        </p:blipFill>
        <p:spPr>
          <a:xfrm>
            <a:off x="4789294" y="4277571"/>
            <a:ext cx="3143250" cy="2362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4" y="3944196"/>
            <a:ext cx="4286250" cy="2695575"/>
          </a:xfrm>
          <a:prstGeom prst="rect">
            <a:avLst/>
          </a:prstGeom>
        </p:spPr>
      </p:pic>
      <p:pic>
        <p:nvPicPr>
          <p:cNvPr id="6" name="Picture 5"/>
          <p:cNvPicPr>
            <a:picLocks noChangeAspect="1"/>
          </p:cNvPicPr>
          <p:nvPr/>
        </p:nvPicPr>
        <p:blipFill>
          <a:blip r:embed="rId5"/>
          <a:stretch>
            <a:fillRect/>
          </a:stretch>
        </p:blipFill>
        <p:spPr>
          <a:xfrm>
            <a:off x="2862262" y="915246"/>
            <a:ext cx="6467475" cy="3028950"/>
          </a:xfrm>
          <a:prstGeom prst="rect">
            <a:avLst/>
          </a:prstGeom>
        </p:spPr>
      </p:pic>
      <p:sp>
        <p:nvSpPr>
          <p:cNvPr id="7" name="TextBox 6"/>
          <p:cNvSpPr txBox="1"/>
          <p:nvPr/>
        </p:nvSpPr>
        <p:spPr>
          <a:xfrm>
            <a:off x="8654469" y="3961580"/>
            <a:ext cx="2486771" cy="307777"/>
          </a:xfrm>
          <a:prstGeom prst="rect">
            <a:avLst/>
          </a:prstGeom>
          <a:noFill/>
        </p:spPr>
        <p:txBody>
          <a:bodyPr wrap="none" rtlCol="0">
            <a:spAutoFit/>
          </a:bodyPr>
          <a:lstStyle/>
          <a:p>
            <a:r>
              <a:rPr lang="en-US" sz="1400" b="1" dirty="0" err="1" smtClean="0"/>
              <a:t>Nd</a:t>
            </a:r>
            <a:r>
              <a:rPr lang="en-US" sz="1400" b="1" dirty="0" smtClean="0"/>
              <a:t> YAG laser rod (Source: wiki)</a:t>
            </a:r>
            <a:endParaRPr lang="en-US" sz="1400" b="1" dirty="0"/>
          </a:p>
        </p:txBody>
      </p:sp>
    </p:spTree>
    <p:extLst>
      <p:ext uri="{BB962C8B-B14F-4D97-AF65-F5344CB8AC3E}">
        <p14:creationId xmlns:p14="http://schemas.microsoft.com/office/powerpoint/2010/main" val="929430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120" y="422721"/>
            <a:ext cx="584835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048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2049" y="951143"/>
            <a:ext cx="9109816" cy="5078313"/>
          </a:xfrm>
          <a:prstGeom prst="rect">
            <a:avLst/>
          </a:prstGeom>
        </p:spPr>
        <p:txBody>
          <a:bodyPr wrap="square">
            <a:spAutoFit/>
          </a:bodyPr>
          <a:lstStyle/>
          <a:p>
            <a:pPr algn="just"/>
            <a:r>
              <a:rPr lang="en-US" b="1" dirty="0"/>
              <a:t>Military</a:t>
            </a:r>
          </a:p>
          <a:p>
            <a:pPr algn="just"/>
            <a:endParaRPr lang="en-US" dirty="0"/>
          </a:p>
          <a:p>
            <a:pPr marL="285750" indent="-285750" algn="just">
              <a:buFont typeface="Wingdings" panose="05000000000000000000" pitchFamily="2" charset="2"/>
              <a:buChar char="Ø"/>
            </a:pPr>
            <a:r>
              <a:rPr lang="en-US" dirty="0" err="1"/>
              <a:t>Nd:YAG</a:t>
            </a:r>
            <a:r>
              <a:rPr lang="en-US" dirty="0"/>
              <a:t> lasers are used in laser designators and laser rangefinders. A laser designator is a laser light source, which is used to target objects for attacking. A laser rangefinder is a rangefinder, which uses a laser light to determine the distance to an object</a:t>
            </a:r>
            <a:r>
              <a:rPr lang="en-US" dirty="0" smtClean="0"/>
              <a:t>.</a:t>
            </a:r>
          </a:p>
          <a:p>
            <a:pPr marL="285750" indent="-285750" algn="just">
              <a:buFont typeface="Wingdings" panose="05000000000000000000" pitchFamily="2" charset="2"/>
              <a:buChar char="Ø"/>
            </a:pPr>
            <a:endParaRPr lang="en-US" dirty="0"/>
          </a:p>
          <a:p>
            <a:pPr algn="just"/>
            <a:r>
              <a:rPr lang="en-US" b="1" dirty="0" smtClean="0"/>
              <a:t>Medicine</a:t>
            </a:r>
          </a:p>
          <a:p>
            <a:pPr algn="just"/>
            <a:endParaRPr lang="en-US" b="1" dirty="0"/>
          </a:p>
          <a:p>
            <a:pPr marL="285750" indent="-285750" algn="just">
              <a:buFont typeface="Wingdings" panose="05000000000000000000" pitchFamily="2" charset="2"/>
              <a:buChar char="Ø"/>
            </a:pPr>
            <a:r>
              <a:rPr lang="en-US" dirty="0" err="1"/>
              <a:t>Nd</a:t>
            </a:r>
            <a:r>
              <a:rPr lang="en-US" dirty="0"/>
              <a:t>: YAG lasers are used to correct posterior capsular opacification (a condition that may occur after a cataract surgery</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err="1"/>
              <a:t>Nd:YAG</a:t>
            </a:r>
            <a:r>
              <a:rPr lang="en-US" dirty="0"/>
              <a:t> lasers are used to remove skin cancers.</a:t>
            </a:r>
          </a:p>
          <a:p>
            <a:pPr algn="just"/>
            <a:endParaRPr lang="en-US" dirty="0"/>
          </a:p>
          <a:p>
            <a:pPr algn="just"/>
            <a:r>
              <a:rPr lang="en-US" b="1" dirty="0"/>
              <a:t>Manufacturing</a:t>
            </a:r>
          </a:p>
          <a:p>
            <a:pPr algn="just"/>
            <a:endParaRPr lang="en-US" dirty="0"/>
          </a:p>
          <a:p>
            <a:pPr marL="285750" indent="-285750" algn="just">
              <a:buFont typeface="Wingdings" panose="05000000000000000000" pitchFamily="2" charset="2"/>
              <a:buChar char="Ø"/>
            </a:pPr>
            <a:r>
              <a:rPr lang="en-US" dirty="0" err="1"/>
              <a:t>Nd:YAG</a:t>
            </a:r>
            <a:r>
              <a:rPr lang="en-US" dirty="0"/>
              <a:t> lasers are used for etching or marking a variety of plastics and metals.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err="1"/>
              <a:t>Nd:YAG</a:t>
            </a:r>
            <a:r>
              <a:rPr lang="en-US" dirty="0"/>
              <a:t> lasers are used for cutting and welding steel.</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err="1" smtClean="0">
                <a:solidFill>
                  <a:prstClr val="white"/>
                </a:solidFill>
              </a:rPr>
              <a:t>Nd</a:t>
            </a:r>
            <a:r>
              <a:rPr lang="en-US" sz="3600" b="1" dirty="0" smtClean="0">
                <a:solidFill>
                  <a:prstClr val="white"/>
                </a:solidFill>
              </a:rPr>
              <a:t>-YAG Laser: Application</a:t>
            </a:r>
          </a:p>
        </p:txBody>
      </p:sp>
    </p:spTree>
    <p:extLst>
      <p:ext uri="{BB962C8B-B14F-4D97-AF65-F5344CB8AC3E}">
        <p14:creationId xmlns:p14="http://schemas.microsoft.com/office/powerpoint/2010/main" val="2835360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2272</Words>
  <Application>Microsoft Office PowerPoint</Application>
  <PresentationFormat>Widescreen</PresentationFormat>
  <Paragraphs>253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Symbol</vt:lpstr>
      <vt:lpstr>Wingdings</vt:lpstr>
      <vt:lpstr>Office Theme</vt:lpstr>
      <vt:lpstr>PowerPoint Presentation</vt:lpstr>
      <vt:lpstr>PowerPoint Presentation</vt:lpstr>
      <vt:lpstr>PowerPoint Presentation</vt:lpstr>
      <vt:lpstr>PowerPoint Presentation</vt:lpstr>
      <vt:lpstr>PowerPoint Presentation</vt:lpstr>
      <vt:lpstr>Ruby laser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 Ne laser</vt:lpstr>
      <vt:lpstr>PowerPoint Presentation</vt:lpstr>
      <vt:lpstr>Semiconductor Laser</vt:lpstr>
      <vt:lpstr>Semiconductor Laser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59</cp:revision>
  <dcterms:created xsi:type="dcterms:W3CDTF">2017-08-12T18:14:28Z</dcterms:created>
  <dcterms:modified xsi:type="dcterms:W3CDTF">2020-09-03T09:26:05Z</dcterms:modified>
</cp:coreProperties>
</file>