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8" r:id="rId4"/>
    <p:sldId id="269" r:id="rId5"/>
    <p:sldId id="262" r:id="rId6"/>
    <p:sldId id="258" r:id="rId7"/>
    <p:sldId id="263" r:id="rId8"/>
    <p:sldId id="264" r:id="rId9"/>
    <p:sldId id="260" r:id="rId10"/>
    <p:sldId id="266" r:id="rId11"/>
    <p:sldId id="267" r:id="rId12"/>
    <p:sldId id="265"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x-ray-optics.de/index.php/en/types-of-optics/diffracting-optics/fresnel-zone-plates#Fresnel_zone_plate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smtClean="0">
                  <a:solidFill>
                    <a:schemeClr val="bg1"/>
                  </a:solidFill>
                </a:rPr>
                <a:t>LASER-5</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Diffraction Zone Plate</a:t>
            </a:r>
          </a:p>
        </p:txBody>
      </p:sp>
      <p:pic>
        <p:nvPicPr>
          <p:cNvPr id="7" name="Picture 6"/>
          <p:cNvPicPr>
            <a:picLocks noChangeAspect="1"/>
          </p:cNvPicPr>
          <p:nvPr/>
        </p:nvPicPr>
        <p:blipFill>
          <a:blip r:embed="rId2"/>
          <a:stretch>
            <a:fillRect/>
          </a:stretch>
        </p:blipFill>
        <p:spPr>
          <a:xfrm>
            <a:off x="6096000" y="1047750"/>
            <a:ext cx="5720058" cy="2762250"/>
          </a:xfrm>
          <a:prstGeom prst="rect">
            <a:avLst/>
          </a:prstGeom>
        </p:spPr>
      </p:pic>
      <p:sp>
        <p:nvSpPr>
          <p:cNvPr id="8" name="Rectangle 7"/>
          <p:cNvSpPr/>
          <p:nvPr/>
        </p:nvSpPr>
        <p:spPr>
          <a:xfrm>
            <a:off x="471192" y="1066800"/>
            <a:ext cx="5339058" cy="4619854"/>
          </a:xfrm>
          <a:prstGeom prst="rect">
            <a:avLst/>
          </a:prstGeom>
          <a:ln>
            <a:solidFill>
              <a:schemeClr val="tx1"/>
            </a:solidFill>
          </a:ln>
        </p:spPr>
        <p:txBody>
          <a:bodyPr wrap="square">
            <a:spAutoFit/>
          </a:bodyPr>
          <a:lstStyle/>
          <a:p>
            <a:pPr algn="just">
              <a:lnSpc>
                <a:spcPct val="150000"/>
              </a:lnSpc>
            </a:pPr>
            <a:r>
              <a:rPr lang="en-US" dirty="0"/>
              <a:t>A zone plate is a device used to focus light or other things exhibiting wave </a:t>
            </a:r>
            <a:r>
              <a:rPr lang="en-US" dirty="0" smtClean="0"/>
              <a:t>character. </a:t>
            </a:r>
            <a:r>
              <a:rPr lang="en-US" dirty="0"/>
              <a:t>Unlike lenses or curved mirrors however, zone plates use diffraction instead of refraction or reflection. </a:t>
            </a:r>
            <a:r>
              <a:rPr lang="en-US" dirty="0" smtClean="0"/>
              <a:t>They </a:t>
            </a:r>
            <a:r>
              <a:rPr lang="en-US" dirty="0"/>
              <a:t>are sometimes called Fresnel zone plates. A zone plate consists of a set of radially symmetric rings, known as Fresnel zones, which alternate between opaque </a:t>
            </a:r>
            <a:r>
              <a:rPr lang="en-US" dirty="0" smtClean="0"/>
              <a:t>and  </a:t>
            </a:r>
            <a:r>
              <a:rPr lang="en-US" dirty="0"/>
              <a:t>transparent. Light hitting the zone plate will diffract around the opaque zones. The zones can be spaced so that the diffracted light constructively interferes at the desired focus, creating an image there. </a:t>
            </a:r>
          </a:p>
        </p:txBody>
      </p:sp>
    </p:spTree>
    <p:extLst>
      <p:ext uri="{BB962C8B-B14F-4D97-AF65-F5344CB8AC3E}">
        <p14:creationId xmlns:p14="http://schemas.microsoft.com/office/powerpoint/2010/main" val="364921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158772"/>
            <a:ext cx="4848225" cy="4204356"/>
          </a:xfrm>
          <a:prstGeom prst="rect">
            <a:avLst/>
          </a:prstGeom>
          <a:ln>
            <a:solidFill>
              <a:schemeClr val="tx1"/>
            </a:solidFill>
          </a:ln>
        </p:spPr>
        <p:txBody>
          <a:bodyPr wrap="square">
            <a:spAutoFit/>
          </a:bodyPr>
          <a:lstStyle/>
          <a:p>
            <a:pPr algn="just">
              <a:lnSpc>
                <a:spcPct val="150000"/>
              </a:lnSpc>
            </a:pPr>
            <a:r>
              <a:rPr lang="en-US" dirty="0"/>
              <a:t>A grating mostly has more than one diffraction order. In a Fresnel zone plate this leads to more than one focus </a:t>
            </a:r>
            <a:r>
              <a:rPr lang="en-US" dirty="0" smtClean="0"/>
              <a:t>point. </a:t>
            </a:r>
            <a:r>
              <a:rPr lang="en-US" dirty="0"/>
              <a:t>The negative diffraction orders even result in diverging beams, in other words: zone plates also behave like a dispersive lens with virtual focus points. When a zone plate is used as focusing lens, normally only the first diffraction order is used and all other orders have to be blocked by a suitable </a:t>
            </a:r>
            <a:r>
              <a:rPr lang="en-US" dirty="0" smtClean="0"/>
              <a:t>aperture.</a:t>
            </a:r>
          </a:p>
          <a:p>
            <a:pPr algn="just">
              <a:lnSpc>
                <a:spcPct val="150000"/>
              </a:lnSpc>
            </a:pPr>
            <a:endParaRPr lang="en-US" dirty="0"/>
          </a:p>
        </p:txBody>
      </p:sp>
      <p:pic>
        <p:nvPicPr>
          <p:cNvPr id="5" name="Picture 4"/>
          <p:cNvPicPr>
            <a:picLocks noChangeAspect="1"/>
          </p:cNvPicPr>
          <p:nvPr/>
        </p:nvPicPr>
        <p:blipFill>
          <a:blip r:embed="rId2"/>
          <a:stretch>
            <a:fillRect/>
          </a:stretch>
        </p:blipFill>
        <p:spPr>
          <a:xfrm>
            <a:off x="5396451" y="704849"/>
            <a:ext cx="6519324" cy="5314951"/>
          </a:xfrm>
          <a:prstGeom prst="rect">
            <a:avLst/>
          </a:prstGeom>
          <a:ln>
            <a:solidFill>
              <a:schemeClr val="tx1"/>
            </a:solidFill>
          </a:ln>
        </p:spPr>
      </p:pic>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Diffraction Zone Plate</a:t>
            </a:r>
          </a:p>
        </p:txBody>
      </p:sp>
      <p:sp>
        <p:nvSpPr>
          <p:cNvPr id="7" name="Rectangle 6"/>
          <p:cNvSpPr/>
          <p:nvPr/>
        </p:nvSpPr>
        <p:spPr>
          <a:xfrm>
            <a:off x="476250" y="6234410"/>
            <a:ext cx="11239500" cy="369332"/>
          </a:xfrm>
          <a:prstGeom prst="rect">
            <a:avLst/>
          </a:prstGeom>
        </p:spPr>
        <p:txBody>
          <a:bodyPr wrap="square">
            <a:spAutoFit/>
          </a:bodyPr>
          <a:lstStyle/>
          <a:p>
            <a:r>
              <a:rPr lang="en-US" dirty="0">
                <a:hlinkClick r:id="rId3"/>
              </a:rPr>
              <a:t>http://</a:t>
            </a:r>
            <a:r>
              <a:rPr lang="en-US" dirty="0" smtClean="0">
                <a:hlinkClick r:id="rId3"/>
              </a:rPr>
              <a:t>www.x-ray-optics.de/index.php/en/types-of-optics/diffracting-optics/fresnel-zone-plates#Fresnel_zone_plates</a:t>
            </a:r>
            <a:endParaRPr lang="en-US" dirty="0"/>
          </a:p>
        </p:txBody>
      </p:sp>
    </p:spTree>
    <p:extLst>
      <p:ext uri="{BB962C8B-B14F-4D97-AF65-F5344CB8AC3E}">
        <p14:creationId xmlns:p14="http://schemas.microsoft.com/office/powerpoint/2010/main" val="114718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19398" y="1193385"/>
            <a:ext cx="6405902" cy="3167908"/>
          </a:xfrm>
          <a:prstGeom prst="rect">
            <a:avLst/>
          </a:prstGeom>
        </p:spPr>
      </p:pic>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Holography: Working: Reconstruction</a:t>
            </a:r>
          </a:p>
        </p:txBody>
      </p:sp>
      <p:sp>
        <p:nvSpPr>
          <p:cNvPr id="7" name="TextBox 6"/>
          <p:cNvSpPr txBox="1"/>
          <p:nvPr/>
        </p:nvSpPr>
        <p:spPr>
          <a:xfrm>
            <a:off x="246760" y="789507"/>
            <a:ext cx="4996414" cy="5078313"/>
          </a:xfrm>
          <a:prstGeom prst="rect">
            <a:avLst/>
          </a:prstGeom>
          <a:noFill/>
          <a:ln>
            <a:solidFill>
              <a:schemeClr val="tx1"/>
            </a:solidFill>
          </a:ln>
        </p:spPr>
        <p:txBody>
          <a:bodyPr wrap="square" rtlCol="0">
            <a:spAutoFit/>
          </a:bodyPr>
          <a:lstStyle/>
          <a:p>
            <a:pPr algn="just"/>
            <a:r>
              <a:rPr lang="en-US" b="1" dirty="0" smtClean="0"/>
              <a:t>Reconstruction process</a:t>
            </a:r>
          </a:p>
          <a:p>
            <a:pPr marL="285750" indent="-285750" algn="just">
              <a:buFont typeface="Wingdings" panose="05000000000000000000" pitchFamily="2" charset="2"/>
              <a:buChar char="§"/>
            </a:pPr>
            <a:r>
              <a:rPr lang="en-US" dirty="0" smtClean="0"/>
              <a:t>The reconstruction is based on the principle of diffraction. The hologram is illumined by collimated laser beam. </a:t>
            </a:r>
          </a:p>
          <a:p>
            <a:pPr marL="285750" indent="-285750" algn="just">
              <a:buFont typeface="Wingdings" panose="05000000000000000000" pitchFamily="2" charset="2"/>
              <a:buChar char="§"/>
            </a:pPr>
            <a:r>
              <a:rPr lang="en-US" dirty="0" smtClean="0"/>
              <a:t>One set of diffracted beams emerging from the hologram, appears to diverge from an apparent object when projected backward. This constructs the virtual image which is observed by looking through the hologram. </a:t>
            </a:r>
          </a:p>
          <a:p>
            <a:pPr marL="285750" indent="-285750" algn="just">
              <a:buFont typeface="Wingdings" panose="05000000000000000000" pitchFamily="2" charset="2"/>
              <a:buChar char="§"/>
            </a:pPr>
            <a:r>
              <a:rPr lang="en-US" dirty="0" smtClean="0"/>
              <a:t>The other beam produces a real image which can be recorded on a photographic plate. </a:t>
            </a:r>
            <a:endParaRPr lang="en-US" dirty="0"/>
          </a:p>
          <a:p>
            <a:pPr marL="285750" indent="-285750" algn="just">
              <a:buFont typeface="Wingdings" panose="05000000000000000000" pitchFamily="2" charset="2"/>
              <a:buChar char="§"/>
            </a:pPr>
            <a:r>
              <a:rPr lang="en-US" dirty="0" smtClean="0"/>
              <a:t>By developing the hologram and placing it in its original position in the reference beam as during recording, we can reconstruct the image. Both real and virtual image are formed in the reconstruction process. </a:t>
            </a:r>
          </a:p>
          <a:p>
            <a:pPr marL="285750" indent="-285750" algn="just">
              <a:buFont typeface="Wingdings" panose="05000000000000000000" pitchFamily="2" charset="2"/>
              <a:buChar char="§"/>
            </a:pPr>
            <a:r>
              <a:rPr lang="en-US" dirty="0" smtClean="0"/>
              <a:t>As we look along the reconstructed object wave, we see a replica of the object. </a:t>
            </a:r>
            <a:endParaRPr lang="en-US" dirty="0"/>
          </a:p>
        </p:txBody>
      </p:sp>
    </p:spTree>
    <p:extLst>
      <p:ext uri="{BB962C8B-B14F-4D97-AF65-F5344CB8AC3E}">
        <p14:creationId xmlns:p14="http://schemas.microsoft.com/office/powerpoint/2010/main" val="239923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Holography: Requirements</a:t>
            </a:r>
          </a:p>
        </p:txBody>
      </p:sp>
      <p:sp>
        <p:nvSpPr>
          <p:cNvPr id="5" name="TextBox 4"/>
          <p:cNvSpPr txBox="1"/>
          <p:nvPr/>
        </p:nvSpPr>
        <p:spPr>
          <a:xfrm>
            <a:off x="708232" y="964951"/>
            <a:ext cx="10544175" cy="2126864"/>
          </a:xfrm>
          <a:prstGeom prst="rect">
            <a:avLst/>
          </a:prstGeom>
          <a:noFill/>
        </p:spPr>
        <p:txBody>
          <a:bodyPr wrap="square" rtlCol="0">
            <a:spAutoFit/>
          </a:bodyPr>
          <a:lstStyle/>
          <a:p>
            <a:pPr marL="342900" indent="-342900">
              <a:lnSpc>
                <a:spcPct val="150000"/>
              </a:lnSpc>
              <a:buAutoNum type="arabicPeriod"/>
            </a:pPr>
            <a:r>
              <a:rPr lang="en-US" dirty="0" smtClean="0"/>
              <a:t>There should not be any path difference between the object wave and the reference wave more than the coherence length.</a:t>
            </a:r>
          </a:p>
          <a:p>
            <a:pPr marL="342900" indent="-342900">
              <a:lnSpc>
                <a:spcPct val="150000"/>
              </a:lnSpc>
              <a:buAutoNum type="arabicPeriod"/>
            </a:pPr>
            <a:r>
              <a:rPr lang="en-US" dirty="0" smtClean="0"/>
              <a:t>Spatial coherence is important so that the reference wave and the scattered wave from different regions can interfere properly.</a:t>
            </a:r>
          </a:p>
          <a:p>
            <a:pPr marL="342900" indent="-342900">
              <a:lnSpc>
                <a:spcPct val="150000"/>
              </a:lnSpc>
              <a:buAutoNum type="arabicPeriod"/>
            </a:pPr>
            <a:r>
              <a:rPr lang="en-US" dirty="0" smtClean="0"/>
              <a:t>All recording instruments must be in a motionless condition. </a:t>
            </a:r>
            <a:endParaRPr lang="en-US" dirty="0"/>
          </a:p>
        </p:txBody>
      </p:sp>
    </p:spTree>
    <p:extLst>
      <p:ext uri="{BB962C8B-B14F-4D97-AF65-F5344CB8AC3E}">
        <p14:creationId xmlns:p14="http://schemas.microsoft.com/office/powerpoint/2010/main" val="17175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288" y="1125538"/>
            <a:ext cx="7117935"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smtClean="0"/>
              <a:t>Fundamentals </a:t>
            </a:r>
            <a:r>
              <a:rPr lang="en-US" dirty="0"/>
              <a:t>of laser- energy levels in </a:t>
            </a:r>
            <a:r>
              <a:rPr lang="en-US" dirty="0" smtClean="0"/>
              <a:t>atoms</a:t>
            </a:r>
          </a:p>
          <a:p>
            <a:pPr marL="285750" indent="-285750" algn="just">
              <a:lnSpc>
                <a:spcPct val="150000"/>
              </a:lnSpc>
              <a:buFont typeface="Wingdings" panose="05000000000000000000" pitchFamily="2" charset="2"/>
              <a:buChar char="§"/>
            </a:pPr>
            <a:r>
              <a:rPr lang="en-US" dirty="0" smtClean="0"/>
              <a:t>Radiation matter </a:t>
            </a:r>
            <a:r>
              <a:rPr lang="en-US" dirty="0"/>
              <a:t>interaction, Absorption of </a:t>
            </a:r>
            <a:r>
              <a:rPr lang="en-US" dirty="0" smtClean="0"/>
              <a:t>light</a:t>
            </a:r>
          </a:p>
          <a:p>
            <a:pPr marL="285750" indent="-285750" algn="just">
              <a:lnSpc>
                <a:spcPct val="150000"/>
              </a:lnSpc>
              <a:buFont typeface="Wingdings" panose="05000000000000000000" pitchFamily="2" charset="2"/>
              <a:buChar char="§"/>
            </a:pPr>
            <a:r>
              <a:rPr lang="en-US" dirty="0"/>
              <a:t>S</a:t>
            </a:r>
            <a:r>
              <a:rPr lang="en-US" dirty="0" smtClean="0"/>
              <a:t>pontaneous </a:t>
            </a:r>
            <a:r>
              <a:rPr lang="en-US" dirty="0"/>
              <a:t>emission of light, </a:t>
            </a:r>
            <a:r>
              <a:rPr lang="en-US" dirty="0" smtClean="0"/>
              <a:t>stimulated emission </a:t>
            </a:r>
            <a:r>
              <a:rPr lang="en-US" dirty="0"/>
              <a:t>of </a:t>
            </a:r>
            <a:r>
              <a:rPr lang="en-US" dirty="0" smtClean="0"/>
              <a:t>light </a:t>
            </a:r>
          </a:p>
          <a:p>
            <a:pPr marL="285750" indent="-285750" algn="just">
              <a:lnSpc>
                <a:spcPct val="150000"/>
              </a:lnSpc>
              <a:buFont typeface="Wingdings" panose="05000000000000000000" pitchFamily="2" charset="2"/>
              <a:buChar char="§"/>
            </a:pPr>
            <a:r>
              <a:rPr lang="en-US" dirty="0"/>
              <a:t>P</a:t>
            </a:r>
            <a:r>
              <a:rPr lang="en-US" dirty="0" smtClean="0"/>
              <a:t>opulation </a:t>
            </a:r>
            <a:r>
              <a:rPr lang="en-US" dirty="0"/>
              <a:t>of energy levels</a:t>
            </a:r>
            <a:r>
              <a:rPr lang="en-US" b="1" dirty="0"/>
              <a:t>, </a:t>
            </a:r>
            <a:r>
              <a:rPr lang="en-US" dirty="0"/>
              <a:t>Einstein A and B </a:t>
            </a:r>
            <a:r>
              <a:rPr lang="en-US" dirty="0" smtClean="0"/>
              <a:t>coefficients</a:t>
            </a:r>
          </a:p>
          <a:p>
            <a:pPr marL="285750" indent="-285750" algn="just">
              <a:lnSpc>
                <a:spcPct val="150000"/>
              </a:lnSpc>
              <a:buFont typeface="Wingdings" panose="05000000000000000000" pitchFamily="2" charset="2"/>
              <a:buChar char="§"/>
            </a:pPr>
            <a:r>
              <a:rPr lang="en-US" dirty="0"/>
              <a:t>M</a:t>
            </a:r>
            <a:r>
              <a:rPr lang="en-US" dirty="0" smtClean="0"/>
              <a:t>etastable </a:t>
            </a:r>
            <a:r>
              <a:rPr lang="en-US" dirty="0"/>
              <a:t>state, population inversion, lasing </a:t>
            </a:r>
            <a:r>
              <a:rPr lang="en-US" dirty="0" smtClean="0"/>
              <a:t>action</a:t>
            </a:r>
          </a:p>
          <a:p>
            <a:pPr marL="285750" indent="-285750" algn="just">
              <a:lnSpc>
                <a:spcPct val="150000"/>
              </a:lnSpc>
              <a:buFont typeface="Wingdings" panose="05000000000000000000" pitchFamily="2" charset="2"/>
              <a:buChar char="§"/>
            </a:pPr>
            <a:r>
              <a:rPr lang="en-US" dirty="0"/>
              <a:t>P</a:t>
            </a:r>
            <a:r>
              <a:rPr lang="en-US" dirty="0" smtClean="0"/>
              <a:t>roperties </a:t>
            </a:r>
            <a:r>
              <a:rPr lang="en-US" dirty="0"/>
              <a:t>of laser, </a:t>
            </a:r>
            <a:r>
              <a:rPr lang="en-US" dirty="0" smtClean="0"/>
              <a:t>resonant cavity</a:t>
            </a:r>
            <a:r>
              <a:rPr lang="en-US" dirty="0"/>
              <a:t>, excitation </a:t>
            </a:r>
            <a:r>
              <a:rPr lang="en-US" dirty="0" smtClean="0"/>
              <a:t>mechanisms</a:t>
            </a:r>
          </a:p>
          <a:p>
            <a:pPr marL="285750" indent="-285750" algn="just">
              <a:lnSpc>
                <a:spcPct val="150000"/>
              </a:lnSpc>
              <a:buFont typeface="Wingdings" panose="05000000000000000000" pitchFamily="2" charset="2"/>
              <a:buChar char="§"/>
            </a:pPr>
            <a:r>
              <a:rPr lang="en-US" dirty="0" err="1" smtClean="0"/>
              <a:t>Nd</a:t>
            </a:r>
            <a:r>
              <a:rPr lang="en-US" dirty="0" smtClean="0"/>
              <a:t> </a:t>
            </a:r>
            <a:r>
              <a:rPr lang="en-US" dirty="0"/>
              <a:t>- YAG, He-Ne Laser, Semiconductor </a:t>
            </a:r>
            <a:r>
              <a:rPr lang="en-US" dirty="0" smtClean="0"/>
              <a:t>Laser</a:t>
            </a:r>
          </a:p>
          <a:p>
            <a:pPr marL="285750" indent="-285750" algn="just">
              <a:lnSpc>
                <a:spcPct val="150000"/>
              </a:lnSpc>
              <a:buFont typeface="Wingdings" panose="05000000000000000000" pitchFamily="2" charset="2"/>
              <a:buChar char="§"/>
            </a:pPr>
            <a:r>
              <a:rPr lang="en-US" b="1" dirty="0"/>
              <a:t>A</a:t>
            </a:r>
            <a:r>
              <a:rPr lang="en-US" b="1" dirty="0" smtClean="0"/>
              <a:t>pplications </a:t>
            </a:r>
            <a:r>
              <a:rPr lang="en-US" b="1" dirty="0"/>
              <a:t>of laser in engineering, holography</a:t>
            </a:r>
            <a:r>
              <a:rPr lang="en-US" dirty="0"/>
              <a:t>.</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Tree>
    <p:extLst>
      <p:ext uri="{BB962C8B-B14F-4D97-AF65-F5344CB8AC3E}">
        <p14:creationId xmlns:p14="http://schemas.microsoft.com/office/powerpoint/2010/main" val="332376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784406"/>
          </a:xfrm>
        </p:spPr>
        <p:txBody>
          <a:bodyPr/>
          <a:lstStyle/>
          <a:p>
            <a:r>
              <a:rPr lang="en-IN" b="1" dirty="0" smtClean="0"/>
              <a:t>Advantages and disadvantages of lasers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3067619"/>
              </p:ext>
            </p:extLst>
          </p:nvPr>
        </p:nvGraphicFramePr>
        <p:xfrm>
          <a:off x="235132" y="914400"/>
          <a:ext cx="11743507" cy="5852160"/>
        </p:xfrm>
        <a:graphic>
          <a:graphicData uri="http://schemas.openxmlformats.org/drawingml/2006/table">
            <a:tbl>
              <a:tblPr firstRow="1" bandRow="1">
                <a:tableStyleId>{5C22544A-7EE6-4342-B048-85BDC9FD1C3A}</a:tableStyleId>
              </a:tblPr>
              <a:tblGrid>
                <a:gridCol w="858271">
                  <a:extLst>
                    <a:ext uri="{9D8B030D-6E8A-4147-A177-3AD203B41FA5}">
                      <a16:colId xmlns:a16="http://schemas.microsoft.com/office/drawing/2014/main" val="347928432"/>
                    </a:ext>
                  </a:extLst>
                </a:gridCol>
                <a:gridCol w="2984764">
                  <a:extLst>
                    <a:ext uri="{9D8B030D-6E8A-4147-A177-3AD203B41FA5}">
                      <a16:colId xmlns:a16="http://schemas.microsoft.com/office/drawing/2014/main" val="1626686226"/>
                    </a:ext>
                  </a:extLst>
                </a:gridCol>
                <a:gridCol w="2824594">
                  <a:extLst>
                    <a:ext uri="{9D8B030D-6E8A-4147-A177-3AD203B41FA5}">
                      <a16:colId xmlns:a16="http://schemas.microsoft.com/office/drawing/2014/main" val="2667357613"/>
                    </a:ext>
                  </a:extLst>
                </a:gridCol>
                <a:gridCol w="2335184">
                  <a:extLst>
                    <a:ext uri="{9D8B030D-6E8A-4147-A177-3AD203B41FA5}">
                      <a16:colId xmlns:a16="http://schemas.microsoft.com/office/drawing/2014/main" val="3654556834"/>
                    </a:ext>
                  </a:extLst>
                </a:gridCol>
                <a:gridCol w="2740694">
                  <a:extLst>
                    <a:ext uri="{9D8B030D-6E8A-4147-A177-3AD203B41FA5}">
                      <a16:colId xmlns:a16="http://schemas.microsoft.com/office/drawing/2014/main" val="3541862261"/>
                    </a:ext>
                  </a:extLst>
                </a:gridCol>
              </a:tblGrid>
              <a:tr h="308845">
                <a:tc>
                  <a:txBody>
                    <a:bodyPr/>
                    <a:lstStyle/>
                    <a:p>
                      <a:endParaRPr lang="en-IN" b="1" dirty="0"/>
                    </a:p>
                  </a:txBody>
                  <a:tcPr/>
                </a:tc>
                <a:tc>
                  <a:txBody>
                    <a:bodyPr/>
                    <a:lstStyle/>
                    <a:p>
                      <a:r>
                        <a:rPr lang="en-IN" b="1" dirty="0" smtClean="0"/>
                        <a:t>Ruby Laser</a:t>
                      </a:r>
                      <a:endParaRPr lang="en-IN" b="1" dirty="0"/>
                    </a:p>
                  </a:txBody>
                  <a:tcPr/>
                </a:tc>
                <a:tc>
                  <a:txBody>
                    <a:bodyPr/>
                    <a:lstStyle/>
                    <a:p>
                      <a:r>
                        <a:rPr lang="en-IN" b="1" dirty="0" err="1" smtClean="0"/>
                        <a:t>Nd</a:t>
                      </a:r>
                      <a:r>
                        <a:rPr lang="en-IN" b="1" dirty="0" smtClean="0"/>
                        <a:t>-YAG Laser</a:t>
                      </a:r>
                      <a:endParaRPr lang="en-IN" b="1" dirty="0"/>
                    </a:p>
                  </a:txBody>
                  <a:tcPr/>
                </a:tc>
                <a:tc>
                  <a:txBody>
                    <a:bodyPr/>
                    <a:lstStyle/>
                    <a:p>
                      <a:r>
                        <a:rPr lang="en-IN" b="1" dirty="0" smtClean="0"/>
                        <a:t>He-Ne Laser</a:t>
                      </a:r>
                      <a:endParaRPr lang="en-IN" b="1" dirty="0"/>
                    </a:p>
                  </a:txBody>
                  <a:tcPr/>
                </a:tc>
                <a:tc>
                  <a:txBody>
                    <a:bodyPr/>
                    <a:lstStyle/>
                    <a:p>
                      <a:r>
                        <a:rPr lang="en-IN" b="1" dirty="0" smtClean="0"/>
                        <a:t>Semiconductor</a:t>
                      </a:r>
                      <a:r>
                        <a:rPr lang="en-IN" b="1" baseline="0" dirty="0" smtClean="0"/>
                        <a:t> Laser</a:t>
                      </a:r>
                      <a:endParaRPr lang="en-IN" b="1" dirty="0"/>
                    </a:p>
                  </a:txBody>
                  <a:tcPr/>
                </a:tc>
                <a:extLst>
                  <a:ext uri="{0D108BD9-81ED-4DB2-BD59-A6C34878D82A}">
                    <a16:rowId xmlns:a16="http://schemas.microsoft.com/office/drawing/2014/main" val="3770502033"/>
                  </a:ext>
                </a:extLst>
              </a:tr>
              <a:tr h="308845">
                <a:tc gridSpan="2">
                  <a:txBody>
                    <a:bodyPr/>
                    <a:lstStyle/>
                    <a:p>
                      <a:r>
                        <a:rPr lang="en-IN" b="1" dirty="0" smtClean="0"/>
                        <a:t>Advantages</a:t>
                      </a:r>
                      <a:endParaRPr lang="en-IN" b="1" dirty="0"/>
                    </a:p>
                  </a:txBody>
                  <a:tcPr/>
                </a:tc>
                <a:tc hMerge="1">
                  <a:txBody>
                    <a:bodyPr/>
                    <a:lstStyle/>
                    <a:p>
                      <a:endParaRPr lang="en-IN" dirty="0"/>
                    </a:p>
                  </a:txBody>
                  <a:tcPr/>
                </a:tc>
                <a:tc>
                  <a:txBody>
                    <a:bodyPr/>
                    <a:lstStyle/>
                    <a:p>
                      <a:endParaRPr lang="en-IN" b="1"/>
                    </a:p>
                  </a:txBody>
                  <a:tcPr/>
                </a:tc>
                <a:tc>
                  <a:txBody>
                    <a:bodyPr/>
                    <a:lstStyle/>
                    <a:p>
                      <a:endParaRPr lang="en-IN" b="1"/>
                    </a:p>
                  </a:txBody>
                  <a:tcPr/>
                </a:tc>
                <a:tc>
                  <a:txBody>
                    <a:bodyPr/>
                    <a:lstStyle/>
                    <a:p>
                      <a:endParaRPr lang="en-IN" b="1" dirty="0"/>
                    </a:p>
                  </a:txBody>
                  <a:tcPr/>
                </a:tc>
                <a:extLst>
                  <a:ext uri="{0D108BD9-81ED-4DB2-BD59-A6C34878D82A}">
                    <a16:rowId xmlns:a16="http://schemas.microsoft.com/office/drawing/2014/main" val="3523829980"/>
                  </a:ext>
                </a:extLst>
              </a:tr>
              <a:tr h="772112">
                <a:tc>
                  <a:txBody>
                    <a:bodyPr/>
                    <a:lstStyle/>
                    <a:p>
                      <a:r>
                        <a:rPr lang="en-IN" dirty="0" smtClean="0"/>
                        <a:t>1</a:t>
                      </a:r>
                      <a:endParaRPr lang="en-IN" dirty="0"/>
                    </a:p>
                  </a:txBody>
                  <a:tcPr/>
                </a:tc>
                <a:tc>
                  <a:txBody>
                    <a:bodyPr/>
                    <a:lstStyle/>
                    <a:p>
                      <a:r>
                        <a:rPr lang="en-IN" dirty="0" smtClean="0"/>
                        <a:t>Easy to construct and operate,</a:t>
                      </a:r>
                      <a:r>
                        <a:rPr lang="en-IN" baseline="0" dirty="0" smtClean="0"/>
                        <a:t> hence called practical laser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Easy to construct and operate,</a:t>
                      </a:r>
                    </a:p>
                    <a:p>
                      <a:endParaRPr lang="en-IN" dirty="0"/>
                    </a:p>
                  </a:txBody>
                  <a:tcPr/>
                </a:tc>
                <a:tc>
                  <a:txBody>
                    <a:bodyPr/>
                    <a:lstStyle/>
                    <a:p>
                      <a:r>
                        <a:rPr lang="en-IN" dirty="0" smtClean="0"/>
                        <a:t>Easy to construct and operate,</a:t>
                      </a:r>
                      <a:endParaRPr lang="en-IN" dirty="0"/>
                    </a:p>
                  </a:txBody>
                  <a:tcPr/>
                </a:tc>
                <a:tc>
                  <a:txBody>
                    <a:bodyPr/>
                    <a:lstStyle/>
                    <a:p>
                      <a:r>
                        <a:rPr lang="en-IN" dirty="0" smtClean="0"/>
                        <a:t>Easy in operation</a:t>
                      </a:r>
                      <a:r>
                        <a:rPr lang="en-IN" baseline="0" dirty="0" smtClean="0"/>
                        <a:t> </a:t>
                      </a:r>
                      <a:endParaRPr lang="en-IN" dirty="0"/>
                    </a:p>
                  </a:txBody>
                  <a:tcPr/>
                </a:tc>
                <a:extLst>
                  <a:ext uri="{0D108BD9-81ED-4DB2-BD59-A6C34878D82A}">
                    <a16:rowId xmlns:a16="http://schemas.microsoft.com/office/drawing/2014/main" val="3069001692"/>
                  </a:ext>
                </a:extLst>
              </a:tr>
              <a:tr h="1235380">
                <a:tc>
                  <a:txBody>
                    <a:bodyPr/>
                    <a:lstStyle/>
                    <a:p>
                      <a:r>
                        <a:rPr lang="en-IN" dirty="0" smtClean="0"/>
                        <a:t>2</a:t>
                      </a:r>
                      <a:endParaRPr lang="en-IN" dirty="0"/>
                    </a:p>
                  </a:txBody>
                  <a:tcPr/>
                </a:tc>
                <a:tc>
                  <a:txBody>
                    <a:bodyPr/>
                    <a:lstStyle/>
                    <a:p>
                      <a:r>
                        <a:rPr lang="en-IN" dirty="0" smtClean="0"/>
                        <a:t>A Very strong and intense beam</a:t>
                      </a:r>
                      <a:r>
                        <a:rPr lang="en-IN" baseline="0" dirty="0" smtClean="0"/>
                        <a:t> of power 10000 Watt or 10kWatts is produced. </a:t>
                      </a:r>
                      <a:endParaRPr lang="en-IN" dirty="0"/>
                    </a:p>
                  </a:txBody>
                  <a:tcPr/>
                </a:tc>
                <a:tc>
                  <a:txBody>
                    <a:bodyPr/>
                    <a:lstStyle/>
                    <a:p>
                      <a:r>
                        <a:rPr lang="en-IN" dirty="0" smtClean="0"/>
                        <a:t>By using Q-</a:t>
                      </a:r>
                      <a:r>
                        <a:rPr lang="en-IN" dirty="0" err="1" smtClean="0"/>
                        <a:t>swithing</a:t>
                      </a:r>
                      <a:r>
                        <a:rPr lang="en-IN" baseline="0" dirty="0" smtClean="0"/>
                        <a:t>, a laser beam pulse frequency and shape can be tailored. </a:t>
                      </a:r>
                      <a:r>
                        <a:rPr lang="en-IN" dirty="0" smtClean="0"/>
                        <a:t>May produce a high energy beam up to 1 Joule</a:t>
                      </a:r>
                      <a:r>
                        <a:rPr lang="en-IN" baseline="0" dirty="0" smtClean="0"/>
                        <a:t>.</a:t>
                      </a:r>
                      <a:endParaRPr lang="en-IN" dirty="0"/>
                    </a:p>
                  </a:txBody>
                  <a:tcPr/>
                </a:tc>
                <a:tc>
                  <a:txBody>
                    <a:bodyPr/>
                    <a:lstStyle/>
                    <a:p>
                      <a:r>
                        <a:rPr lang="en-IN" dirty="0" smtClean="0"/>
                        <a:t>Continuous beam</a:t>
                      </a:r>
                      <a:endParaRPr lang="en-IN" dirty="0"/>
                    </a:p>
                  </a:txBody>
                  <a:tcPr/>
                </a:tc>
                <a:tc>
                  <a:txBody>
                    <a:bodyPr/>
                    <a:lstStyle/>
                    <a:p>
                      <a:r>
                        <a:rPr lang="en-IN" dirty="0" smtClean="0"/>
                        <a:t>Long life, highly monochromatic,</a:t>
                      </a:r>
                      <a:r>
                        <a:rPr lang="en-IN" baseline="0" dirty="0" smtClean="0"/>
                        <a:t> </a:t>
                      </a:r>
                      <a:r>
                        <a:rPr lang="en-IN" baseline="0" dirty="0" err="1" smtClean="0"/>
                        <a:t>tunable</a:t>
                      </a:r>
                      <a:r>
                        <a:rPr lang="en-IN" baseline="0" dirty="0" smtClean="0"/>
                        <a:t> and continuous beam</a:t>
                      </a:r>
                      <a:endParaRPr lang="en-IN" dirty="0"/>
                    </a:p>
                  </a:txBody>
                  <a:tcPr/>
                </a:tc>
                <a:extLst>
                  <a:ext uri="{0D108BD9-81ED-4DB2-BD59-A6C34878D82A}">
                    <a16:rowId xmlns:a16="http://schemas.microsoft.com/office/drawing/2014/main" val="1074574811"/>
                  </a:ext>
                </a:extLst>
              </a:tr>
              <a:tr h="1003746">
                <a:tc>
                  <a:txBody>
                    <a:bodyPr/>
                    <a:lstStyle/>
                    <a:p>
                      <a:r>
                        <a:rPr lang="en-IN" dirty="0" smtClean="0"/>
                        <a:t>3</a:t>
                      </a:r>
                      <a:endParaRPr lang="en-IN" dirty="0"/>
                    </a:p>
                  </a:txBody>
                  <a:tcPr/>
                </a:tc>
                <a:tc>
                  <a:txBody>
                    <a:bodyPr/>
                    <a:lstStyle/>
                    <a:p>
                      <a:r>
                        <a:rPr lang="en-IN" dirty="0" smtClean="0"/>
                        <a:t>May produce</a:t>
                      </a:r>
                      <a:r>
                        <a:rPr lang="en-IN" baseline="0" dirty="0" smtClean="0"/>
                        <a:t> a laser beam of 1mm to 25mm in diameter </a:t>
                      </a:r>
                      <a:endParaRPr lang="en-IN" dirty="0"/>
                    </a:p>
                  </a:txBody>
                  <a:tcPr/>
                </a:tc>
                <a:tc>
                  <a:txBody>
                    <a:bodyPr/>
                    <a:lstStyle/>
                    <a:p>
                      <a:r>
                        <a:rPr lang="en-IN" dirty="0" smtClean="0"/>
                        <a:t> A short pulse period down to 10ns may be obtained. </a:t>
                      </a:r>
                      <a:endParaRPr lang="en-IN" dirty="0"/>
                    </a:p>
                  </a:txBody>
                  <a:tcPr/>
                </a:tc>
                <a:tc>
                  <a:txBody>
                    <a:bodyPr/>
                    <a:lstStyle/>
                    <a:p>
                      <a:r>
                        <a:rPr lang="en-IN" dirty="0" smtClean="0"/>
                        <a:t>Exceptionally</a:t>
                      </a:r>
                      <a:r>
                        <a:rPr lang="en-IN" baseline="0" dirty="0" smtClean="0"/>
                        <a:t> monochromatic beam with high operation duration (10000hrs)                                                                                                                                                                                                                                                                        </a:t>
                      </a:r>
                      <a:endParaRPr lang="en-IN" dirty="0"/>
                    </a:p>
                  </a:txBody>
                  <a:tcPr/>
                </a:tc>
                <a:tc>
                  <a:txBody>
                    <a:bodyPr/>
                    <a:lstStyle/>
                    <a:p>
                      <a:r>
                        <a:rPr lang="en-IN" dirty="0" smtClean="0"/>
                        <a:t>Excellent efficiency</a:t>
                      </a:r>
                      <a:r>
                        <a:rPr lang="en-IN" baseline="0" dirty="0" smtClean="0"/>
                        <a:t> with very high operation duration (20000Hrs.)</a:t>
                      </a:r>
                      <a:endParaRPr lang="en-IN" dirty="0"/>
                    </a:p>
                  </a:txBody>
                  <a:tcPr/>
                </a:tc>
                <a:extLst>
                  <a:ext uri="{0D108BD9-81ED-4DB2-BD59-A6C34878D82A}">
                    <a16:rowId xmlns:a16="http://schemas.microsoft.com/office/drawing/2014/main" val="4033141646"/>
                  </a:ext>
                </a:extLst>
              </a:tr>
              <a:tr h="30884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Disadvantages</a:t>
                      </a:r>
                    </a:p>
                  </a:txBody>
                  <a:tcPr/>
                </a:tc>
                <a:tc hMerge="1">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095998569"/>
                  </a:ext>
                </a:extLst>
              </a:tr>
              <a:tr h="895484">
                <a:tc>
                  <a:txBody>
                    <a:bodyPr/>
                    <a:lstStyle/>
                    <a:p>
                      <a:r>
                        <a:rPr lang="en-IN" dirty="0" smtClean="0"/>
                        <a:t>1</a:t>
                      </a:r>
                      <a:endParaRPr lang="en-IN" dirty="0"/>
                    </a:p>
                  </a:txBody>
                  <a:tcPr/>
                </a:tc>
                <a:tc>
                  <a:txBody>
                    <a:bodyPr/>
                    <a:lstStyle/>
                    <a:p>
                      <a:r>
                        <a:rPr lang="en-IN" dirty="0" smtClean="0"/>
                        <a:t>Its laser beam is only pulse like and its operation duration is very less (few Hrs.)</a:t>
                      </a:r>
                      <a:endParaRPr lang="en-IN" dirty="0"/>
                    </a:p>
                  </a:txBody>
                  <a:tcPr/>
                </a:tc>
                <a:tc>
                  <a:txBody>
                    <a:bodyPr/>
                    <a:lstStyle/>
                    <a:p>
                      <a:r>
                        <a:rPr lang="en-IN" dirty="0" smtClean="0"/>
                        <a:t>Slower production for thicker materials, Lower absorption of radiation of lighter materials.</a:t>
                      </a:r>
                      <a:endParaRPr lang="en-IN" dirty="0"/>
                    </a:p>
                  </a:txBody>
                  <a:tcPr/>
                </a:tc>
                <a:tc>
                  <a:txBody>
                    <a:bodyPr/>
                    <a:lstStyle/>
                    <a:p>
                      <a:r>
                        <a:rPr lang="en-IN" dirty="0" smtClean="0"/>
                        <a:t>It has very low power about 0.5-5mWatt.</a:t>
                      </a:r>
                      <a:endParaRPr lang="en-IN" dirty="0"/>
                    </a:p>
                  </a:txBody>
                  <a:tcPr/>
                </a:tc>
                <a:tc>
                  <a:txBody>
                    <a:bodyPr/>
                    <a:lstStyle/>
                    <a:p>
                      <a:r>
                        <a:rPr lang="en-IN" dirty="0" smtClean="0"/>
                        <a:t>It has very</a:t>
                      </a:r>
                      <a:r>
                        <a:rPr lang="en-IN" baseline="0" dirty="0" smtClean="0"/>
                        <a:t> low power about 200mWatt.</a:t>
                      </a:r>
                      <a:endParaRPr lang="en-IN" dirty="0"/>
                    </a:p>
                  </a:txBody>
                  <a:tcPr/>
                </a:tc>
                <a:extLst>
                  <a:ext uri="{0D108BD9-81ED-4DB2-BD59-A6C34878D82A}">
                    <a16:rowId xmlns:a16="http://schemas.microsoft.com/office/drawing/2014/main" val="3241180079"/>
                  </a:ext>
                </a:extLst>
              </a:tr>
            </a:tbl>
          </a:graphicData>
        </a:graphic>
      </p:graphicFrame>
    </p:spTree>
    <p:extLst>
      <p:ext uri="{BB962C8B-B14F-4D97-AF65-F5344CB8AC3E}">
        <p14:creationId xmlns:p14="http://schemas.microsoft.com/office/powerpoint/2010/main" val="16885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061"/>
            <a:ext cx="10515600" cy="483961"/>
          </a:xfrm>
        </p:spPr>
        <p:txBody>
          <a:bodyPr>
            <a:normAutofit fontScale="90000"/>
          </a:bodyPr>
          <a:lstStyle/>
          <a:p>
            <a:r>
              <a:rPr lang="en-IN" b="1" dirty="0" smtClean="0"/>
              <a:t>Applications of Lasers</a:t>
            </a:r>
            <a:endParaRPr lang="en-IN" b="1" dirty="0"/>
          </a:p>
        </p:txBody>
      </p:sp>
      <p:pic>
        <p:nvPicPr>
          <p:cNvPr id="4" name="Picture 3"/>
          <p:cNvPicPr>
            <a:picLocks noChangeAspect="1"/>
          </p:cNvPicPr>
          <p:nvPr/>
        </p:nvPicPr>
        <p:blipFill>
          <a:blip r:embed="rId2"/>
          <a:stretch>
            <a:fillRect/>
          </a:stretch>
        </p:blipFill>
        <p:spPr>
          <a:xfrm>
            <a:off x="853850" y="775652"/>
            <a:ext cx="10051603" cy="1904514"/>
          </a:xfrm>
          <a:prstGeom prst="rect">
            <a:avLst/>
          </a:prstGeom>
        </p:spPr>
      </p:pic>
      <p:pic>
        <p:nvPicPr>
          <p:cNvPr id="6" name="Picture 5"/>
          <p:cNvPicPr>
            <a:picLocks noChangeAspect="1"/>
          </p:cNvPicPr>
          <p:nvPr/>
        </p:nvPicPr>
        <p:blipFill>
          <a:blip r:embed="rId3"/>
          <a:stretch>
            <a:fillRect/>
          </a:stretch>
        </p:blipFill>
        <p:spPr>
          <a:xfrm>
            <a:off x="992777" y="2656703"/>
            <a:ext cx="9912676" cy="4039024"/>
          </a:xfrm>
          <a:prstGeom prst="rect">
            <a:avLst/>
          </a:prstGeom>
        </p:spPr>
      </p:pic>
    </p:spTree>
    <p:extLst>
      <p:ext uri="{BB962C8B-B14F-4D97-AF65-F5344CB8AC3E}">
        <p14:creationId xmlns:p14="http://schemas.microsoft.com/office/powerpoint/2010/main" val="198769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838200" y="1381244"/>
            <a:ext cx="10515600" cy="4351338"/>
          </a:xfrm>
        </p:spPr>
        <p:txBody>
          <a:bodyPr/>
          <a:lstStyle/>
          <a:p>
            <a:r>
              <a:rPr lang="en-US" sz="2500" b="1" dirty="0">
                <a:latin typeface="Times New Roman" panose="02020603050405020304" pitchFamily="18" charset="0"/>
                <a:cs typeface="Times New Roman" panose="02020603050405020304" pitchFamily="18" charset="0"/>
              </a:rPr>
              <a:t>Two dimensional image of the object is formed</a:t>
            </a:r>
          </a:p>
          <a:p>
            <a:r>
              <a:rPr lang="en-US" sz="2500" b="1" dirty="0">
                <a:latin typeface="Times New Roman" panose="02020603050405020304" pitchFamily="18" charset="0"/>
                <a:cs typeface="Times New Roman" panose="02020603050405020304" pitchFamily="18" charset="0"/>
              </a:rPr>
              <a:t>First </a:t>
            </a:r>
            <a:r>
              <a:rPr lang="en-US" sz="2500" b="1" dirty="0">
                <a:solidFill>
                  <a:srgbClr val="C00000"/>
                </a:solidFill>
                <a:latin typeface="Times New Roman" panose="02020603050405020304" pitchFamily="18" charset="0"/>
                <a:cs typeface="Times New Roman" panose="02020603050405020304" pitchFamily="18" charset="0"/>
              </a:rPr>
              <a:t>Negative</a:t>
            </a:r>
            <a:r>
              <a:rPr lang="en-US" sz="2500" b="1" dirty="0">
                <a:latin typeface="Times New Roman" panose="02020603050405020304" pitchFamily="18" charset="0"/>
                <a:cs typeface="Times New Roman" panose="02020603050405020304" pitchFamily="18" charset="0"/>
              </a:rPr>
              <a:t> is obtained by developing the film</a:t>
            </a:r>
          </a:p>
          <a:p>
            <a:r>
              <a:rPr lang="en-US" sz="2500" b="1" dirty="0">
                <a:latin typeface="Times New Roman" panose="02020603050405020304" pitchFamily="18" charset="0"/>
                <a:cs typeface="Times New Roman" panose="02020603050405020304" pitchFamily="18" charset="0"/>
              </a:rPr>
              <a:t>Then Positive is obtained through the printing</a:t>
            </a:r>
          </a:p>
          <a:p>
            <a:r>
              <a:rPr lang="en-US" sz="2500" b="1" dirty="0">
                <a:latin typeface="Times New Roman" panose="02020603050405020304" pitchFamily="18" charset="0"/>
                <a:cs typeface="Times New Roman" panose="02020603050405020304" pitchFamily="18" charset="0"/>
              </a:rPr>
              <a:t>This positive print is a two dimensional record of light intensity received from the object</a:t>
            </a:r>
          </a:p>
          <a:p>
            <a:r>
              <a:rPr lang="en-US" sz="2500" b="1" dirty="0">
                <a:latin typeface="Times New Roman" panose="02020603050405020304" pitchFamily="18" charset="0"/>
                <a:cs typeface="Times New Roman" panose="02020603050405020304" pitchFamily="18" charset="0"/>
              </a:rPr>
              <a:t>It contains information about the SQUARE OF THE AMPLITUDE of the light wave that produced the image.</a:t>
            </a:r>
          </a:p>
          <a:p>
            <a:r>
              <a:rPr lang="en-US" sz="2500" b="1" dirty="0">
                <a:latin typeface="Times New Roman" panose="02020603050405020304" pitchFamily="18" charset="0"/>
                <a:cs typeface="Times New Roman" panose="02020603050405020304" pitchFamily="18" charset="0"/>
              </a:rPr>
              <a:t>But the information about the phase of the wave is not recorded  and is LOST.  </a:t>
            </a:r>
            <a:endParaRPr lang="en-IN" sz="25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Simple photography</a:t>
            </a:r>
          </a:p>
        </p:txBody>
      </p:sp>
    </p:spTree>
    <p:extLst>
      <p:ext uri="{BB962C8B-B14F-4D97-AF65-F5344CB8AC3E}">
        <p14:creationId xmlns:p14="http://schemas.microsoft.com/office/powerpoint/2010/main" val="364075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80342" y="1065598"/>
            <a:ext cx="4124325" cy="3667125"/>
          </a:xfrm>
          <a:prstGeom prst="rect">
            <a:avLst/>
          </a:prstGeom>
        </p:spPr>
      </p:pic>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Holography</a:t>
            </a:r>
          </a:p>
        </p:txBody>
      </p:sp>
      <p:sp>
        <p:nvSpPr>
          <p:cNvPr id="6" name="TextBox 5"/>
          <p:cNvSpPr txBox="1"/>
          <p:nvPr/>
        </p:nvSpPr>
        <p:spPr>
          <a:xfrm>
            <a:off x="290557" y="903673"/>
            <a:ext cx="6751178" cy="4801314"/>
          </a:xfrm>
          <a:prstGeom prst="rect">
            <a:avLst/>
          </a:prstGeom>
          <a:noFill/>
          <a:ln>
            <a:solidFill>
              <a:schemeClr val="tx1"/>
            </a:solidFill>
          </a:ln>
        </p:spPr>
        <p:txBody>
          <a:bodyPr wrap="square" rtlCol="0">
            <a:spAutoFit/>
          </a:bodyPr>
          <a:lstStyle/>
          <a:p>
            <a:pPr algn="just"/>
            <a:r>
              <a:rPr lang="en-US" dirty="0" smtClean="0"/>
              <a:t>It is a technique of photography where the whole information of an object including its intensity and phase are recorded on a photographic film. It was invented by </a:t>
            </a:r>
            <a:r>
              <a:rPr lang="en-US" dirty="0" err="1" smtClean="0"/>
              <a:t>Danis</a:t>
            </a:r>
            <a:r>
              <a:rPr lang="en-US" dirty="0" smtClean="0"/>
              <a:t> Gabor in 1948. He obtained Nobel prize for the invention in 1971. </a:t>
            </a:r>
          </a:p>
          <a:p>
            <a:pPr algn="just"/>
            <a:endParaRPr lang="en-US" dirty="0"/>
          </a:p>
          <a:p>
            <a:pPr algn="just"/>
            <a:r>
              <a:rPr lang="en-US" b="1" dirty="0" smtClean="0"/>
              <a:t>Holography= </a:t>
            </a:r>
            <a:r>
              <a:rPr lang="en-US" b="1" dirty="0" err="1" smtClean="0"/>
              <a:t>Holos</a:t>
            </a:r>
            <a:r>
              <a:rPr lang="en-US" b="1" dirty="0" smtClean="0"/>
              <a:t> (whole) + </a:t>
            </a:r>
            <a:r>
              <a:rPr lang="en-US" b="1" dirty="0" err="1" smtClean="0"/>
              <a:t>Grapho</a:t>
            </a:r>
            <a:r>
              <a:rPr lang="en-US" b="1" dirty="0" smtClean="0"/>
              <a:t> (to write)</a:t>
            </a:r>
          </a:p>
          <a:p>
            <a:pPr algn="just"/>
            <a:endParaRPr lang="en-US" b="1" dirty="0" smtClean="0"/>
          </a:p>
          <a:p>
            <a:pPr algn="just"/>
            <a:r>
              <a:rPr lang="en-US" dirty="0" smtClean="0"/>
              <a:t>It is based on the principle that when object wave or the reflected wave from any object and the reference wave interfere, then it records the complete detail of the object in 3 dimension.</a:t>
            </a:r>
          </a:p>
          <a:p>
            <a:pPr algn="just"/>
            <a:endParaRPr lang="en-US" dirty="0"/>
          </a:p>
          <a:p>
            <a:pPr algn="just"/>
            <a:r>
              <a:rPr lang="en-US" dirty="0" smtClean="0"/>
              <a:t>These are of many types</a:t>
            </a:r>
          </a:p>
          <a:p>
            <a:pPr marL="342900" indent="-342900" algn="just">
              <a:buAutoNum type="arabicPeriod"/>
            </a:pPr>
            <a:r>
              <a:rPr lang="en-US" b="1" dirty="0" smtClean="0"/>
              <a:t>Transmission hologram</a:t>
            </a:r>
          </a:p>
          <a:p>
            <a:pPr marL="342900" indent="-342900" algn="just">
              <a:buAutoNum type="arabicPeriod"/>
            </a:pPr>
            <a:r>
              <a:rPr lang="en-US" dirty="0" smtClean="0"/>
              <a:t>Reflection hologram</a:t>
            </a:r>
          </a:p>
          <a:p>
            <a:pPr marL="342900" indent="-342900" algn="just">
              <a:buAutoNum type="arabicPeriod"/>
            </a:pPr>
            <a:r>
              <a:rPr lang="en-US" dirty="0" smtClean="0"/>
              <a:t>White light hologram</a:t>
            </a:r>
          </a:p>
          <a:p>
            <a:pPr marL="342900" indent="-342900" algn="just">
              <a:buAutoNum type="arabicPeriod"/>
            </a:pPr>
            <a:r>
              <a:rPr lang="en-US" dirty="0" smtClean="0"/>
              <a:t>Embossed hologram</a:t>
            </a:r>
          </a:p>
          <a:p>
            <a:pPr marL="342900" indent="-342900" algn="just">
              <a:buAutoNum type="arabicPeriod"/>
            </a:pPr>
            <a:r>
              <a:rPr lang="en-US" dirty="0" smtClean="0"/>
              <a:t>Volume hologram</a:t>
            </a:r>
          </a:p>
        </p:txBody>
      </p:sp>
      <p:sp>
        <p:nvSpPr>
          <p:cNvPr id="2" name="Rectangle 1"/>
          <p:cNvSpPr/>
          <p:nvPr/>
        </p:nvSpPr>
        <p:spPr>
          <a:xfrm>
            <a:off x="7577270" y="4972529"/>
            <a:ext cx="4130467" cy="1200329"/>
          </a:xfrm>
          <a:prstGeom prst="rect">
            <a:avLst/>
          </a:prstGeom>
        </p:spPr>
        <p:txBody>
          <a:bodyPr wrap="square">
            <a:spAutoFit/>
          </a:bodyPr>
          <a:lstStyle/>
          <a:p>
            <a:r>
              <a:rPr lang="en-US" dirty="0"/>
              <a:t>In 1948, Dennis Gabor gave </a:t>
            </a:r>
            <a:r>
              <a:rPr lang="en-US" dirty="0" smtClean="0"/>
              <a:t>this </a:t>
            </a:r>
            <a:r>
              <a:rPr lang="en-US" dirty="0"/>
              <a:t>new technique of photographing the objects and is known as </a:t>
            </a:r>
            <a:r>
              <a:rPr lang="en-US" b="1" dirty="0"/>
              <a:t>WAVE FRONT RECONSTRUCTION</a:t>
            </a:r>
          </a:p>
        </p:txBody>
      </p:sp>
    </p:spTree>
    <p:extLst>
      <p:ext uri="{BB962C8B-B14F-4D97-AF65-F5344CB8AC3E}">
        <p14:creationId xmlns:p14="http://schemas.microsoft.com/office/powerpoint/2010/main" val="175062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013" y="1159053"/>
            <a:ext cx="10515600" cy="4351338"/>
          </a:xfrm>
        </p:spPr>
        <p:txBody>
          <a:bodyPr rtlCol="0">
            <a:normAutofit fontScale="92500" lnSpcReduction="10000"/>
          </a:bodyPr>
          <a:lstStyle/>
          <a:p>
            <a:pPr>
              <a:defRPr/>
            </a:pPr>
            <a:r>
              <a:rPr lang="en-US" b="1" dirty="0" smtClean="0"/>
              <a:t>Holography</a:t>
            </a:r>
            <a:r>
              <a:rPr lang="en-US" dirty="0" smtClean="0"/>
              <a:t> is a “</a:t>
            </a:r>
            <a:r>
              <a:rPr lang="en-US" b="1" dirty="0" smtClean="0"/>
              <a:t>LENSLESS PHOTOGRAPHY</a:t>
            </a:r>
            <a:r>
              <a:rPr lang="en-US" dirty="0" smtClean="0"/>
              <a:t>” in which image is captured as an interference pattern at the film </a:t>
            </a:r>
            <a:r>
              <a:rPr lang="en-US" altLang="zh-TW" dirty="0" smtClean="0"/>
              <a:t>without a lens</a:t>
            </a:r>
            <a:r>
              <a:rPr lang="en-US" dirty="0" smtClean="0"/>
              <a:t>. </a:t>
            </a:r>
          </a:p>
          <a:p>
            <a:pPr>
              <a:defRPr/>
            </a:pPr>
            <a:r>
              <a:rPr lang="en-US" altLang="zh-TW" dirty="0" smtClean="0"/>
              <a:t>A method of obtaining </a:t>
            </a:r>
            <a:r>
              <a:rPr lang="en-US" altLang="zh-TW" dirty="0" smtClean="0">
                <a:solidFill>
                  <a:srgbClr val="FF0000"/>
                </a:solidFill>
              </a:rPr>
              <a:t>three-dimensional photographic images</a:t>
            </a:r>
            <a:r>
              <a:rPr lang="en-US" altLang="zh-TW" dirty="0" smtClean="0"/>
              <a:t>. </a:t>
            </a:r>
          </a:p>
          <a:p>
            <a:pPr>
              <a:defRPr/>
            </a:pPr>
            <a:r>
              <a:rPr lang="en-US" altLang="zh-TW" dirty="0" smtClean="0"/>
              <a:t>The records are called holograms.</a:t>
            </a:r>
          </a:p>
          <a:p>
            <a:pPr>
              <a:defRPr/>
            </a:pPr>
            <a:r>
              <a:rPr lang="en-US" dirty="0"/>
              <a:t>It record both</a:t>
            </a:r>
            <a:r>
              <a:rPr lang="en-US" b="1" dirty="0"/>
              <a:t> “INTENSITY as well as PHASE</a:t>
            </a:r>
            <a:r>
              <a:rPr lang="en-US" b="1" dirty="0" smtClean="0"/>
              <a:t>”</a:t>
            </a:r>
            <a:endParaRPr lang="en-US" altLang="zh-CN" b="1" dirty="0" smtClean="0"/>
          </a:p>
          <a:p>
            <a:pPr>
              <a:defRPr/>
            </a:pPr>
            <a:r>
              <a:rPr lang="en-US" dirty="0" smtClean="0"/>
              <a:t>It is a </a:t>
            </a:r>
            <a:r>
              <a:rPr lang="en-US" b="1" dirty="0" smtClean="0"/>
              <a:t>TWO STEP process</a:t>
            </a:r>
          </a:p>
          <a:p>
            <a:pPr>
              <a:defRPr/>
            </a:pPr>
            <a:r>
              <a:rPr lang="en-US" b="1" dirty="0" smtClean="0"/>
              <a:t>First step is the Construction of hologram</a:t>
            </a:r>
            <a:r>
              <a:rPr lang="en-US" dirty="0" smtClean="0"/>
              <a:t>: where the object is transformed into a photographic record</a:t>
            </a:r>
          </a:p>
          <a:p>
            <a:pPr>
              <a:defRPr/>
            </a:pPr>
            <a:r>
              <a:rPr lang="en-US" b="1" dirty="0" smtClean="0"/>
              <a:t>Second Step is the Reconstruction:</a:t>
            </a:r>
            <a:r>
              <a:rPr lang="en-US" dirty="0" smtClean="0"/>
              <a:t> in which the hologram is transformed into the image</a:t>
            </a:r>
            <a:endParaRPr lang="en-IN" dirty="0"/>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Holography</a:t>
            </a:r>
          </a:p>
        </p:txBody>
      </p:sp>
    </p:spTree>
    <p:extLst>
      <p:ext uri="{BB962C8B-B14F-4D97-AF65-F5344CB8AC3E}">
        <p14:creationId xmlns:p14="http://schemas.microsoft.com/office/powerpoint/2010/main" val="407094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3699" y="717350"/>
            <a:ext cx="9984601" cy="5423300"/>
          </a:xfrm>
          <a:prstGeom prst="rect">
            <a:avLst/>
          </a:prstGeom>
        </p:spPr>
      </p:pic>
    </p:spTree>
    <p:extLst>
      <p:ext uri="{BB962C8B-B14F-4D97-AF65-F5344CB8AC3E}">
        <p14:creationId xmlns:p14="http://schemas.microsoft.com/office/powerpoint/2010/main" val="262455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Holography: Working: Recording</a:t>
            </a:r>
          </a:p>
        </p:txBody>
      </p:sp>
      <p:sp>
        <p:nvSpPr>
          <p:cNvPr id="5" name="TextBox 4"/>
          <p:cNvSpPr txBox="1"/>
          <p:nvPr/>
        </p:nvSpPr>
        <p:spPr>
          <a:xfrm>
            <a:off x="495301" y="1066800"/>
            <a:ext cx="7571930" cy="3970318"/>
          </a:xfrm>
          <a:prstGeom prst="rect">
            <a:avLst/>
          </a:prstGeom>
          <a:noFill/>
          <a:ln>
            <a:solidFill>
              <a:schemeClr val="tx1"/>
            </a:solidFill>
          </a:ln>
        </p:spPr>
        <p:txBody>
          <a:bodyPr wrap="square" rtlCol="0">
            <a:spAutoFit/>
          </a:bodyPr>
          <a:lstStyle/>
          <a:p>
            <a:r>
              <a:rPr lang="en-US" b="1" dirty="0" smtClean="0"/>
              <a:t>Recording process</a:t>
            </a:r>
          </a:p>
          <a:p>
            <a:endParaRPr lang="en-US" dirty="0"/>
          </a:p>
          <a:p>
            <a:pPr marL="285750" indent="-285750">
              <a:buFont typeface="Wingdings" panose="05000000000000000000" pitchFamily="2" charset="2"/>
              <a:buChar char="§"/>
            </a:pPr>
            <a:r>
              <a:rPr lang="en-US" dirty="0" smtClean="0"/>
              <a:t>In order to make hologram two coherent light waves are required.</a:t>
            </a:r>
          </a:p>
          <a:p>
            <a:pPr marL="285750" indent="-285750">
              <a:buFont typeface="Wingdings" panose="05000000000000000000" pitchFamily="2" charset="2"/>
              <a:buChar char="§"/>
            </a:pPr>
            <a:r>
              <a:rPr lang="en-US" dirty="0" smtClean="0"/>
              <a:t>The first one is called the object wave and the other is called the reference wave.</a:t>
            </a:r>
          </a:p>
          <a:p>
            <a:pPr marL="285750" indent="-285750">
              <a:buFont typeface="Wingdings" panose="05000000000000000000" pitchFamily="2" charset="2"/>
              <a:buChar char="§"/>
            </a:pPr>
            <a:r>
              <a:rPr lang="en-US" dirty="0" smtClean="0"/>
              <a:t>The object wave is reflected from the object and carries all the information about the object. </a:t>
            </a:r>
          </a:p>
          <a:p>
            <a:pPr marL="285750" indent="-285750">
              <a:buFont typeface="Wingdings" panose="05000000000000000000" pitchFamily="2" charset="2"/>
              <a:buChar char="§"/>
            </a:pPr>
            <a:r>
              <a:rPr lang="en-US" dirty="0" smtClean="0"/>
              <a:t>The reference wave is a plane wave without any information.</a:t>
            </a:r>
          </a:p>
          <a:p>
            <a:pPr marL="285750" indent="-285750">
              <a:buFont typeface="Wingdings" panose="05000000000000000000" pitchFamily="2" charset="2"/>
              <a:buChar char="§"/>
            </a:pPr>
            <a:r>
              <a:rPr lang="en-US" dirty="0" smtClean="0"/>
              <a:t>These two waves when allowed to fall on a photographic plate interferes with each other and the interference pattern is recorded in the photographic film.</a:t>
            </a:r>
          </a:p>
          <a:p>
            <a:pPr marL="285750" indent="-285750">
              <a:buFont typeface="Wingdings" panose="05000000000000000000" pitchFamily="2" charset="2"/>
              <a:buChar char="§"/>
            </a:pPr>
            <a:r>
              <a:rPr lang="en-US" dirty="0" smtClean="0"/>
              <a:t>For obtaining the stable interference patterns absolutely stable conditions are required during the exposure of the film.</a:t>
            </a:r>
          </a:p>
          <a:p>
            <a:pPr marL="285750" indent="-285750">
              <a:buFont typeface="Wingdings" panose="05000000000000000000" pitchFamily="2" charset="2"/>
              <a:buChar char="§"/>
            </a:pPr>
            <a:endParaRPr lang="en-US" dirty="0"/>
          </a:p>
        </p:txBody>
      </p:sp>
      <p:sp>
        <p:nvSpPr>
          <p:cNvPr id="2" name="TextBox 1"/>
          <p:cNvSpPr txBox="1"/>
          <p:nvPr/>
        </p:nvSpPr>
        <p:spPr>
          <a:xfrm>
            <a:off x="495301" y="5037118"/>
            <a:ext cx="3563274" cy="1477328"/>
          </a:xfrm>
          <a:prstGeom prst="rect">
            <a:avLst/>
          </a:prstGeom>
          <a:noFill/>
          <a:ln>
            <a:solidFill>
              <a:schemeClr val="tx2"/>
            </a:solidFill>
          </a:ln>
        </p:spPr>
        <p:txBody>
          <a:bodyPr wrap="square" rtlCol="0">
            <a:spAutoFit/>
          </a:bodyPr>
          <a:lstStyle/>
          <a:p>
            <a:pPr algn="just"/>
            <a:r>
              <a:rPr lang="en-US" dirty="0" smtClean="0"/>
              <a:t>Each part of the hologram receives light from every part of the object and hence even if the hologram is cut into pieces, each part is capable of reconstructing the whole image.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81" y="1017568"/>
            <a:ext cx="3886200" cy="4019550"/>
          </a:xfrm>
          <a:prstGeom prst="rect">
            <a:avLst/>
          </a:prstGeom>
        </p:spPr>
      </p:pic>
    </p:spTree>
    <p:extLst>
      <p:ext uri="{BB962C8B-B14F-4D97-AF65-F5344CB8AC3E}">
        <p14:creationId xmlns:p14="http://schemas.microsoft.com/office/powerpoint/2010/main" val="59138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1094</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宋体</vt:lpstr>
      <vt:lpstr>Arial</vt:lpstr>
      <vt:lpstr>Calibri</vt:lpstr>
      <vt:lpstr>Calibri Light</vt:lpstr>
      <vt:lpstr>新細明體</vt:lpstr>
      <vt:lpstr>Times New Roman</vt:lpstr>
      <vt:lpstr>Wingdings</vt:lpstr>
      <vt:lpstr>Office Theme</vt:lpstr>
      <vt:lpstr>PowerPoint Presentation</vt:lpstr>
      <vt:lpstr>PowerPoint Presentation</vt:lpstr>
      <vt:lpstr>Advantages and disadvantages of lasers</vt:lpstr>
      <vt:lpstr>Applications of Lasers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33</cp:revision>
  <dcterms:created xsi:type="dcterms:W3CDTF">2017-08-12T18:14:28Z</dcterms:created>
  <dcterms:modified xsi:type="dcterms:W3CDTF">2020-09-03T09:26:29Z</dcterms:modified>
</cp:coreProperties>
</file>