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2" r:id="rId4"/>
    <p:sldId id="265" r:id="rId5"/>
    <p:sldId id="266" r:id="rId6"/>
    <p:sldId id="267" r:id="rId7"/>
    <p:sldId id="283" r:id="rId8"/>
    <p:sldId id="281" r:id="rId9"/>
    <p:sldId id="268" r:id="rId10"/>
    <p:sldId id="277" r:id="rId11"/>
    <p:sldId id="278" r:id="rId12"/>
    <p:sldId id="269" r:id="rId13"/>
    <p:sldId id="270" r:id="rId14"/>
    <p:sldId id="279" r:id="rId15"/>
    <p:sldId id="271" r:id="rId16"/>
    <p:sldId id="272" r:id="rId17"/>
    <p:sldId id="273" r:id="rId18"/>
    <p:sldId id="274" r:id="rId19"/>
    <p:sldId id="275" r:id="rId20"/>
    <p:sldId id="280"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8362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5366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66710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585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96A7-18AD-4D14-9F68-45EEEE7DA6A5}"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1986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F96A7-18AD-4D14-9F68-45EEEE7DA6A5}"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3578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F96A7-18AD-4D14-9F68-45EEEE7DA6A5}" type="datetimeFigureOut">
              <a:rPr lang="en-US" smtClean="0"/>
              <a:pPr/>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2467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F96A7-18AD-4D14-9F68-45EEEE7DA6A5}" type="datetimeFigureOut">
              <a:rPr lang="en-US" smtClean="0"/>
              <a:pPr/>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3501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96A7-18AD-4D14-9F68-45EEEE7DA6A5}" type="datetimeFigureOut">
              <a:rPr lang="en-US" smtClean="0"/>
              <a:pPr/>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94384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7307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449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96A7-18AD-4D14-9F68-45EEEE7DA6A5}" type="datetimeFigureOut">
              <a:rPr lang="en-US" smtClean="0"/>
              <a:pPr/>
              <a:t>3/12/2021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55398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www.ques10.com/p/5784/explain-the-significance-of-v-number-derive-the-e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30.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9.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923646" y="421949"/>
            <a:ext cx="10340252" cy="5755184"/>
            <a:chOff x="923646" y="421949"/>
            <a:chExt cx="10340252" cy="5755184"/>
          </a:xfrm>
        </p:grpSpPr>
        <p:sp>
          <p:nvSpPr>
            <p:cNvPr id="4" name="TextBox 3"/>
            <p:cNvSpPr txBox="1"/>
            <p:nvPr/>
          </p:nvSpPr>
          <p:spPr>
            <a:xfrm>
              <a:off x="3537959" y="426186"/>
              <a:ext cx="5144664" cy="1754326"/>
            </a:xfrm>
            <a:prstGeom prst="rect">
              <a:avLst/>
            </a:prstGeom>
            <a:solidFill>
              <a:schemeClr val="accent1">
                <a:lumMod val="50000"/>
              </a:schemeClr>
            </a:solidFill>
          </p:spPr>
          <p:txBody>
            <a:bodyPr wrap="square" rtlCol="0">
              <a:spAutoFit/>
            </a:bodyPr>
            <a:lstStyle/>
            <a:p>
              <a:pPr algn="ctr"/>
              <a:r>
                <a:rPr lang="en-US" sz="3600" b="1" dirty="0" smtClean="0">
                  <a:solidFill>
                    <a:schemeClr val="bg1"/>
                  </a:solidFill>
                </a:rPr>
                <a:t>Engineering Physics</a:t>
              </a:r>
            </a:p>
            <a:p>
              <a:pPr algn="ctr"/>
              <a:r>
                <a:rPr lang="en-US" sz="3600" b="1" dirty="0" smtClean="0">
                  <a:solidFill>
                    <a:schemeClr val="bg1"/>
                  </a:solidFill>
                </a:rPr>
                <a:t>PHY-109</a:t>
              </a:r>
            </a:p>
            <a:p>
              <a:pPr algn="ctr"/>
              <a:r>
                <a:rPr lang="en-US" sz="3600" b="1" smtClean="0">
                  <a:solidFill>
                    <a:schemeClr val="bg1"/>
                  </a:solidFill>
                </a:rPr>
                <a:t>FO-2</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23647" y="4392266"/>
              <a:ext cx="2614312" cy="1769251"/>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23647" y="2544417"/>
              <a:ext cx="2614312" cy="1847850"/>
            </a:xfrm>
            <a:prstGeom prst="rect">
              <a:avLst/>
            </a:prstGeom>
          </p:spPr>
        </p:pic>
        <p:pic>
          <p:nvPicPr>
            <p:cNvPr id="8" name="Picture 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682623" y="421949"/>
              <a:ext cx="2581275" cy="2073442"/>
            </a:xfrm>
            <a:prstGeom prst="rect">
              <a:avLst/>
            </a:prstGeom>
          </p:spPr>
        </p:pic>
        <p:pic>
          <p:nvPicPr>
            <p:cNvPr id="9" name="Picture 8"/>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8682623" y="4267041"/>
              <a:ext cx="2581275" cy="1725426"/>
            </a:xfrm>
            <a:prstGeom prst="rect">
              <a:avLst/>
            </a:prstGeom>
          </p:spPr>
        </p:pic>
        <p:pic>
          <p:nvPicPr>
            <p:cNvPr id="10" name="Picture 9"/>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8682623" y="2495391"/>
              <a:ext cx="2581275" cy="1771650"/>
            </a:xfrm>
            <a:prstGeom prst="rect">
              <a:avLst/>
            </a:prstGeom>
          </p:spPr>
        </p:pic>
        <p:pic>
          <p:nvPicPr>
            <p:cNvPr id="11" name="Picture 10"/>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923646" y="421949"/>
              <a:ext cx="2614313" cy="2122468"/>
            </a:xfrm>
            <a:prstGeom prst="rect">
              <a:avLst/>
            </a:prstGeom>
          </p:spPr>
        </p:pic>
        <p:sp>
          <p:nvSpPr>
            <p:cNvPr id="12" name="TextBox 11"/>
            <p:cNvSpPr txBox="1"/>
            <p:nvPr/>
          </p:nvSpPr>
          <p:spPr>
            <a:xfrm>
              <a:off x="923646" y="2175086"/>
              <a:ext cx="2594621" cy="338554"/>
            </a:xfrm>
            <a:prstGeom prst="rect">
              <a:avLst/>
            </a:prstGeom>
            <a:noFill/>
          </p:spPr>
          <p:txBody>
            <a:bodyPr wrap="none" rtlCol="0">
              <a:spAutoFit/>
            </a:bodyPr>
            <a:lstStyle/>
            <a:p>
              <a:r>
                <a:rPr lang="en-US" sz="1600" b="1" dirty="0" smtClean="0">
                  <a:solidFill>
                    <a:schemeClr val="bg1"/>
                  </a:solidFill>
                </a:rPr>
                <a:t>ELECTROMAGNETIC THEORY</a:t>
              </a:r>
              <a:endParaRPr lang="en-US" sz="1600" b="1" dirty="0">
                <a:solidFill>
                  <a:schemeClr val="bg1"/>
                </a:solidFill>
              </a:endParaRPr>
            </a:p>
          </p:txBody>
        </p:sp>
        <p:sp>
          <p:nvSpPr>
            <p:cNvPr id="13" name="TextBox 12"/>
            <p:cNvSpPr txBox="1"/>
            <p:nvPr/>
          </p:nvSpPr>
          <p:spPr>
            <a:xfrm>
              <a:off x="1733224" y="3900355"/>
              <a:ext cx="772969" cy="369332"/>
            </a:xfrm>
            <a:prstGeom prst="rect">
              <a:avLst/>
            </a:prstGeom>
            <a:noFill/>
          </p:spPr>
          <p:txBody>
            <a:bodyPr wrap="none" rtlCol="0">
              <a:spAutoFit/>
            </a:bodyPr>
            <a:lstStyle/>
            <a:p>
              <a:r>
                <a:rPr lang="en-US" b="1" dirty="0" smtClean="0">
                  <a:solidFill>
                    <a:schemeClr val="bg1"/>
                  </a:solidFill>
                </a:rPr>
                <a:t>LASER</a:t>
              </a:r>
              <a:endParaRPr lang="en-US" b="1" dirty="0">
                <a:solidFill>
                  <a:schemeClr val="bg1"/>
                </a:solidFill>
              </a:endParaRPr>
            </a:p>
          </p:txBody>
        </p:sp>
        <p:sp>
          <p:nvSpPr>
            <p:cNvPr id="14" name="TextBox 13"/>
            <p:cNvSpPr txBox="1"/>
            <p:nvPr/>
          </p:nvSpPr>
          <p:spPr>
            <a:xfrm>
              <a:off x="1500826" y="5807801"/>
              <a:ext cx="1459951" cy="369332"/>
            </a:xfrm>
            <a:prstGeom prst="rect">
              <a:avLst/>
            </a:prstGeom>
            <a:noFill/>
          </p:spPr>
          <p:txBody>
            <a:bodyPr wrap="none" rtlCol="0">
              <a:spAutoFit/>
            </a:bodyPr>
            <a:lstStyle/>
            <a:p>
              <a:r>
                <a:rPr lang="en-US" b="1" dirty="0" smtClean="0">
                  <a:solidFill>
                    <a:schemeClr val="bg1"/>
                  </a:solidFill>
                </a:rPr>
                <a:t>FIBER OPTICS</a:t>
              </a:r>
              <a:endParaRPr lang="en-US" b="1" dirty="0">
                <a:solidFill>
                  <a:schemeClr val="bg1"/>
                </a:solidFill>
              </a:endParaRPr>
            </a:p>
          </p:txBody>
        </p:sp>
        <p:sp>
          <p:nvSpPr>
            <p:cNvPr id="15" name="TextBox 14"/>
            <p:cNvSpPr txBox="1"/>
            <p:nvPr/>
          </p:nvSpPr>
          <p:spPr>
            <a:xfrm>
              <a:off x="8662931" y="2145225"/>
              <a:ext cx="2460930" cy="369332"/>
            </a:xfrm>
            <a:prstGeom prst="rect">
              <a:avLst/>
            </a:prstGeom>
            <a:noFill/>
          </p:spPr>
          <p:txBody>
            <a:bodyPr wrap="none" rtlCol="0">
              <a:spAutoFit/>
            </a:bodyPr>
            <a:lstStyle/>
            <a:p>
              <a:r>
                <a:rPr lang="en-US" b="1" dirty="0" smtClean="0">
                  <a:solidFill>
                    <a:schemeClr val="bg1"/>
                  </a:solidFill>
                </a:rPr>
                <a:t>QUANTUM MECHANICS</a:t>
              </a:r>
              <a:endParaRPr lang="en-US" b="1" dirty="0">
                <a:solidFill>
                  <a:schemeClr val="bg1"/>
                </a:solidFill>
              </a:endParaRPr>
            </a:p>
          </p:txBody>
        </p:sp>
        <p:sp>
          <p:nvSpPr>
            <p:cNvPr id="16" name="TextBox 15"/>
            <p:cNvSpPr txBox="1"/>
            <p:nvPr/>
          </p:nvSpPr>
          <p:spPr>
            <a:xfrm>
              <a:off x="9539936" y="3916875"/>
              <a:ext cx="866648" cy="369332"/>
            </a:xfrm>
            <a:prstGeom prst="rect">
              <a:avLst/>
            </a:prstGeom>
            <a:noFill/>
          </p:spPr>
          <p:txBody>
            <a:bodyPr wrap="none" rtlCol="0">
              <a:spAutoFit/>
            </a:bodyPr>
            <a:lstStyle/>
            <a:p>
              <a:r>
                <a:rPr lang="en-US" b="1" dirty="0" smtClean="0">
                  <a:solidFill>
                    <a:schemeClr val="bg1"/>
                  </a:solidFill>
                </a:rPr>
                <a:t>WAVES</a:t>
              </a:r>
              <a:endParaRPr lang="en-US" b="1" dirty="0">
                <a:solidFill>
                  <a:schemeClr val="bg1"/>
                </a:solidFill>
              </a:endParaRPr>
            </a:p>
          </p:txBody>
        </p:sp>
        <p:sp>
          <p:nvSpPr>
            <p:cNvPr id="17" name="TextBox 16"/>
            <p:cNvSpPr txBox="1"/>
            <p:nvPr/>
          </p:nvSpPr>
          <p:spPr>
            <a:xfrm>
              <a:off x="8875106" y="5092225"/>
              <a:ext cx="2196307" cy="369332"/>
            </a:xfrm>
            <a:prstGeom prst="rect">
              <a:avLst/>
            </a:prstGeom>
            <a:noFill/>
          </p:spPr>
          <p:txBody>
            <a:bodyPr wrap="none" rtlCol="0">
              <a:spAutoFit/>
            </a:bodyPr>
            <a:lstStyle/>
            <a:p>
              <a:r>
                <a:rPr lang="en-US" b="1" dirty="0" smtClean="0">
                  <a:solidFill>
                    <a:schemeClr val="bg1"/>
                  </a:solidFill>
                </a:rPr>
                <a:t>SOLID STATE PHYSICS</a:t>
              </a:r>
              <a:endParaRPr lang="en-US" b="1" dirty="0">
                <a:solidFill>
                  <a:schemeClr val="bg1"/>
                </a:solidFill>
              </a:endParaRPr>
            </a:p>
          </p:txBody>
        </p:sp>
        <p:sp>
          <p:nvSpPr>
            <p:cNvPr id="18" name="TextBox 17"/>
            <p:cNvSpPr txBox="1"/>
            <p:nvPr/>
          </p:nvSpPr>
          <p:spPr>
            <a:xfrm>
              <a:off x="3547481" y="4390483"/>
              <a:ext cx="5144665" cy="1477328"/>
            </a:xfrm>
            <a:prstGeom prst="rect">
              <a:avLst/>
            </a:prstGeom>
            <a:solidFill>
              <a:schemeClr val="tx2"/>
            </a:solidFill>
          </p:spPr>
          <p:txBody>
            <a:bodyPr wrap="square" rtlCol="0">
              <a:spAutoFit/>
            </a:bodyPr>
            <a:lstStyle/>
            <a:p>
              <a:pPr algn="ctr"/>
              <a:r>
                <a:rPr lang="en-US" b="1" dirty="0">
                  <a:solidFill>
                    <a:schemeClr val="bg1"/>
                  </a:solidFill>
                </a:rPr>
                <a:t>Dr. </a:t>
              </a:r>
              <a:r>
                <a:rPr lang="en-US" b="1" dirty="0" err="1" smtClean="0">
                  <a:solidFill>
                    <a:schemeClr val="bg1"/>
                  </a:solidFill>
                </a:rPr>
                <a:t>Jeeban</a:t>
              </a:r>
              <a:r>
                <a:rPr lang="en-US" b="1" dirty="0" smtClean="0">
                  <a:solidFill>
                    <a:schemeClr val="bg1"/>
                  </a:solidFill>
                </a:rPr>
                <a:t> Pd </a:t>
              </a:r>
              <a:r>
                <a:rPr lang="en-US" b="1" dirty="0" err="1" smtClean="0">
                  <a:solidFill>
                    <a:schemeClr val="bg1"/>
                  </a:solidFill>
                </a:rPr>
                <a:t>Gewali</a:t>
              </a:r>
              <a:endParaRPr lang="en-US" b="1" dirty="0">
                <a:solidFill>
                  <a:schemeClr val="bg1"/>
                </a:solidFill>
              </a:endParaRPr>
            </a:p>
            <a:p>
              <a:pPr algn="ctr"/>
              <a:r>
                <a:rPr lang="en-US" dirty="0">
                  <a:solidFill>
                    <a:schemeClr val="bg1"/>
                  </a:solidFill>
                </a:rPr>
                <a:t>Department of Physics</a:t>
              </a:r>
            </a:p>
            <a:p>
              <a:pPr algn="ctr"/>
              <a:r>
                <a:rPr lang="en-US" dirty="0">
                  <a:solidFill>
                    <a:schemeClr val="bg1"/>
                  </a:solidFill>
                </a:rPr>
                <a:t>Lovely Professional University</a:t>
              </a:r>
            </a:p>
            <a:p>
              <a:pPr algn="ctr"/>
              <a:r>
                <a:rPr lang="en-US" dirty="0" err="1">
                  <a:solidFill>
                    <a:schemeClr val="bg1"/>
                  </a:solidFill>
                </a:rPr>
                <a:t>Phagwara</a:t>
              </a:r>
              <a:r>
                <a:rPr lang="en-US" dirty="0">
                  <a:solidFill>
                    <a:schemeClr val="bg1"/>
                  </a:solidFill>
                </a:rPr>
                <a:t>, Punjab-144411</a:t>
              </a:r>
            </a:p>
            <a:p>
              <a:endParaRPr lang="en-US" dirty="0"/>
            </a:p>
          </p:txBody>
        </p:sp>
        <p:pic>
          <p:nvPicPr>
            <p:cNvPr id="19" name="Picture 18"/>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a:xfrm>
              <a:off x="5048250" y="2197698"/>
              <a:ext cx="2143125" cy="2143125"/>
            </a:xfrm>
            <a:prstGeom prst="rect">
              <a:avLst/>
            </a:prstGeom>
          </p:spPr>
        </p:pic>
      </p:grpSp>
    </p:spTree>
    <p:extLst>
      <p:ext uri="{BB962C8B-B14F-4D97-AF65-F5344CB8AC3E}">
        <p14:creationId xmlns="" xmlns:p14="http://schemas.microsoft.com/office/powerpoint/2010/main" val="167175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227909" y="83887"/>
            <a:ext cx="9744891" cy="6696210"/>
          </a:xfrm>
          <a:prstGeom prst="rect">
            <a:avLst/>
          </a:prstGeom>
        </p:spPr>
      </p:pic>
    </p:spTree>
    <p:extLst>
      <p:ext uri="{BB962C8B-B14F-4D97-AF65-F5344CB8AC3E}">
        <p14:creationId xmlns="" xmlns:p14="http://schemas.microsoft.com/office/powerpoint/2010/main" val="2400583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28354" y="91104"/>
            <a:ext cx="9099082" cy="6649329"/>
          </a:xfrm>
          <a:prstGeom prst="rect">
            <a:avLst/>
          </a:prstGeom>
        </p:spPr>
      </p:pic>
    </p:spTree>
    <p:extLst>
      <p:ext uri="{BB962C8B-B14F-4D97-AF65-F5344CB8AC3E}">
        <p14:creationId xmlns="" xmlns:p14="http://schemas.microsoft.com/office/powerpoint/2010/main" val="1289199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89397" y="927279"/>
            <a:ext cx="5502499" cy="5320048"/>
          </a:xfrm>
        </p:spPr>
        <p:txBody>
          <a:bodyPr rtlCol="0">
            <a:normAutofit/>
          </a:bodyPr>
          <a:lstStyle/>
          <a:p>
            <a:pPr>
              <a:defRPr/>
            </a:pPr>
            <a:r>
              <a:rPr lang="en-US" altLang="en-US" sz="2000" dirty="0"/>
              <a:t>The </a:t>
            </a:r>
            <a:r>
              <a:rPr lang="en-US" altLang="en-US" sz="2000" b="1" dirty="0"/>
              <a:t>numerical aperture</a:t>
            </a:r>
            <a:r>
              <a:rPr lang="en-US" altLang="en-US" sz="2000" dirty="0"/>
              <a:t> of the fiber is closely related to the critical angle and is often used in the specification for optical fiber and the components that work with it</a:t>
            </a:r>
          </a:p>
          <a:p>
            <a:pPr>
              <a:defRPr/>
            </a:pPr>
            <a:r>
              <a:rPr lang="en-US" altLang="en-US" sz="2000" dirty="0"/>
              <a:t>The numerical aperture is given by the formula:</a:t>
            </a:r>
          </a:p>
          <a:p>
            <a:pPr>
              <a:defRPr/>
            </a:pPr>
            <a:endParaRPr lang="en-US" altLang="en-US" sz="2000" dirty="0"/>
          </a:p>
          <a:p>
            <a:pPr>
              <a:defRPr/>
            </a:pPr>
            <a:endParaRPr lang="en-US" altLang="en-US" sz="2000" dirty="0"/>
          </a:p>
          <a:p>
            <a:pPr>
              <a:defRPr/>
            </a:pPr>
            <a:r>
              <a:rPr lang="en-US" altLang="en-US" sz="2000" dirty="0"/>
              <a:t>The </a:t>
            </a:r>
            <a:r>
              <a:rPr lang="en-US" altLang="en-US" sz="2000" b="1" dirty="0"/>
              <a:t>angle of acceptance</a:t>
            </a:r>
            <a:r>
              <a:rPr lang="en-US" altLang="en-US" sz="2000" dirty="0"/>
              <a:t> is sine inverse of numerical aperture.</a:t>
            </a:r>
          </a:p>
        </p:txBody>
      </p:sp>
      <p:graphicFrame>
        <p:nvGraphicFramePr>
          <p:cNvPr id="2050" name="Object 4"/>
          <p:cNvGraphicFramePr>
            <a:graphicFrameLocks noChangeAspect="1"/>
          </p:cNvGraphicFramePr>
          <p:nvPr/>
        </p:nvGraphicFramePr>
        <p:xfrm>
          <a:off x="2231846" y="4552156"/>
          <a:ext cx="3513138" cy="649288"/>
        </p:xfrm>
        <a:graphic>
          <a:graphicData uri="http://schemas.openxmlformats.org/presentationml/2006/ole">
            <p:oleObj spid="_x0000_s2062" name="Equation" r:id="rId3" imgW="1511300" imgH="279400" progId="Equation.3">
              <p:embed/>
            </p:oleObj>
          </a:graphicData>
        </a:graphic>
      </p:graphicFrame>
      <p:pic>
        <p:nvPicPr>
          <p:cNvPr id="2053" name="Picture 6" descr="240_00EB.jpg                                                   000AE472Macintosh HD                   ABA78158:"/>
          <p:cNvPicPr>
            <a:picLocks noChangeAspect="1" noChangeArrowheads="1"/>
          </p:cNvPicPr>
          <p:nvPr/>
        </p:nvPicPr>
        <p:blipFill>
          <a:blip r:embed="rId4">
            <a:clrChange>
              <a:clrFrom>
                <a:srgbClr val="FAFAFA"/>
              </a:clrFrom>
              <a:clrTo>
                <a:srgbClr val="FAFAFA">
                  <a:alpha val="0"/>
                </a:srgbClr>
              </a:clrTo>
            </a:clrChange>
            <a:extLst>
              <a:ext uri="{28A0092B-C50C-407E-A947-70E740481C1C}">
                <a14:useLocalDpi xmlns="" xmlns:a14="http://schemas.microsoft.com/office/drawing/2010/main" val="0"/>
              </a:ext>
            </a:extLst>
          </a:blip>
          <a:srcRect/>
          <a:stretch>
            <a:fillRect/>
          </a:stretch>
        </p:blipFill>
        <p:spPr bwMode="auto">
          <a:xfrm>
            <a:off x="6324599" y="2408349"/>
            <a:ext cx="5720537" cy="24684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Numerical Aperture</a:t>
            </a:r>
          </a:p>
        </p:txBody>
      </p:sp>
    </p:spTree>
    <p:extLst>
      <p:ext uri="{BB962C8B-B14F-4D97-AF65-F5344CB8AC3E}">
        <p14:creationId xmlns="" xmlns:p14="http://schemas.microsoft.com/office/powerpoint/2010/main" val="3912948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Content Placeholder 2"/>
          <p:cNvSpPr>
            <a:spLocks noGrp="1"/>
          </p:cNvSpPr>
          <p:nvPr>
            <p:ph idx="1"/>
          </p:nvPr>
        </p:nvSpPr>
        <p:spPr>
          <a:xfrm>
            <a:off x="528034" y="1030310"/>
            <a:ext cx="10825766" cy="5146653"/>
          </a:xfrm>
        </p:spPr>
        <p:txBody>
          <a:bodyPr/>
          <a:lstStyle/>
          <a:p>
            <a:r>
              <a:rPr lang="en-US" dirty="0" smtClean="0"/>
              <a:t>The larger is the NA, greater the amount of light that can be accepted by fiber. But if NA is too large ,bandwidth of the system degrades.</a:t>
            </a:r>
          </a:p>
          <a:p>
            <a:r>
              <a:rPr lang="en-US" dirty="0" smtClean="0"/>
              <a:t>NA value is always less than 1.</a:t>
            </a:r>
          </a:p>
          <a:p>
            <a:r>
              <a:rPr lang="en-US" dirty="0" smtClean="0"/>
              <a:t>Typical values of NA</a:t>
            </a:r>
          </a:p>
          <a:p>
            <a:r>
              <a:rPr lang="en-US" dirty="0" smtClean="0"/>
              <a:t>0.11 for single mode</a:t>
            </a:r>
          </a:p>
          <a:p>
            <a:r>
              <a:rPr lang="en-US" dirty="0" smtClean="0"/>
              <a:t>0.21 for graded index fiber</a:t>
            </a:r>
          </a:p>
          <a:p>
            <a:r>
              <a:rPr lang="en-US" dirty="0" smtClean="0"/>
              <a:t>0.5 for plastic fiber</a:t>
            </a:r>
          </a:p>
        </p:txBody>
      </p:sp>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Numerical Aperture</a:t>
            </a:r>
          </a:p>
        </p:txBody>
      </p:sp>
    </p:spTree>
    <p:extLst>
      <p:ext uri="{BB962C8B-B14F-4D97-AF65-F5344CB8AC3E}">
        <p14:creationId xmlns="" xmlns:p14="http://schemas.microsoft.com/office/powerpoint/2010/main" val="2749036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59016"/>
            <a:ext cx="10393022" cy="6743564"/>
          </a:xfrm>
          <a:prstGeom prst="rect">
            <a:avLst/>
          </a:prstGeom>
        </p:spPr>
      </p:pic>
    </p:spTree>
    <p:extLst>
      <p:ext uri="{BB962C8B-B14F-4D97-AF65-F5344CB8AC3E}">
        <p14:creationId xmlns="" xmlns:p14="http://schemas.microsoft.com/office/powerpoint/2010/main" val="2773556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9800" y="304800"/>
            <a:ext cx="7772400" cy="1066800"/>
          </a:xfrm>
        </p:spPr>
        <p:txBody>
          <a:bodyPr/>
          <a:lstStyle/>
          <a:p>
            <a:pPr eaLnBrk="1" hangingPunct="1"/>
            <a:r>
              <a:rPr lang="en-US" altLang="en-US" b="1" smtClean="0"/>
              <a:t>Modes and Materials</a:t>
            </a:r>
          </a:p>
        </p:txBody>
      </p:sp>
      <p:sp>
        <p:nvSpPr>
          <p:cNvPr id="14339" name="Rectangle 3"/>
          <p:cNvSpPr>
            <a:spLocks noGrp="1" noChangeArrowheads="1"/>
          </p:cNvSpPr>
          <p:nvPr>
            <p:ph idx="1"/>
          </p:nvPr>
        </p:nvSpPr>
        <p:spPr>
          <a:xfrm>
            <a:off x="1905000" y="1600200"/>
            <a:ext cx="8458200" cy="4876800"/>
          </a:xfrm>
        </p:spPr>
        <p:txBody>
          <a:bodyPr/>
          <a:lstStyle/>
          <a:p>
            <a:pPr eaLnBrk="1" hangingPunct="1">
              <a:lnSpc>
                <a:spcPct val="90000"/>
              </a:lnSpc>
            </a:pPr>
            <a:r>
              <a:rPr lang="en-US" altLang="en-US" sz="2400"/>
              <a:t>Since optical fiber is a waveguide, light can propagate in a number of modes</a:t>
            </a:r>
          </a:p>
          <a:p>
            <a:pPr eaLnBrk="1" hangingPunct="1">
              <a:lnSpc>
                <a:spcPct val="90000"/>
              </a:lnSpc>
            </a:pPr>
            <a:r>
              <a:rPr lang="en-US" altLang="en-US" sz="2400"/>
              <a:t>If a fiber is of large diameter, light entering at different angles will excite different modes while narrow fiber may only excite one mode</a:t>
            </a:r>
          </a:p>
          <a:p>
            <a:pPr eaLnBrk="1" hangingPunct="1">
              <a:lnSpc>
                <a:spcPct val="90000"/>
              </a:lnSpc>
            </a:pPr>
            <a:r>
              <a:rPr lang="en-US" altLang="en-US" sz="2400"/>
              <a:t>Multimode propagation will cause </a:t>
            </a:r>
            <a:r>
              <a:rPr lang="en-US" altLang="en-US" sz="2400" b="1"/>
              <a:t>dispersion</a:t>
            </a:r>
            <a:r>
              <a:rPr lang="en-US" altLang="en-US" sz="2400"/>
              <a:t>, which results in the spreading of pulses and limits the usable bandwidth</a:t>
            </a:r>
          </a:p>
          <a:p>
            <a:pPr eaLnBrk="1" hangingPunct="1">
              <a:lnSpc>
                <a:spcPct val="90000"/>
              </a:lnSpc>
            </a:pPr>
            <a:r>
              <a:rPr lang="en-US" altLang="en-US" sz="2400" b="1"/>
              <a:t>Single-mode</a:t>
            </a:r>
            <a:r>
              <a:rPr lang="en-US" altLang="en-US" sz="2400"/>
              <a:t> fiber has much less dispersion but is more expensive to produce. Its small size, together with the fact that its numerical aperture is smaller than that of </a:t>
            </a:r>
            <a:r>
              <a:rPr lang="en-US" altLang="en-US" sz="2400" b="1"/>
              <a:t>multimode</a:t>
            </a:r>
            <a:r>
              <a:rPr lang="en-US" altLang="en-US" sz="2400"/>
              <a:t> fiber, makes it more difficult to couple to light sources</a:t>
            </a:r>
          </a:p>
        </p:txBody>
      </p:sp>
    </p:spTree>
    <p:extLst>
      <p:ext uri="{BB962C8B-B14F-4D97-AF65-F5344CB8AC3E}">
        <p14:creationId xmlns="" xmlns:p14="http://schemas.microsoft.com/office/powerpoint/2010/main" val="1686742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b="1" smtClean="0"/>
              <a:t>Number of Supported modes</a:t>
            </a:r>
            <a:endParaRPr lang="en-IN" b="1" smtClean="0"/>
          </a:p>
        </p:txBody>
      </p:sp>
      <p:sp>
        <p:nvSpPr>
          <p:cNvPr id="51203" name="Content Placeholder 2"/>
          <p:cNvSpPr>
            <a:spLocks noGrp="1"/>
          </p:cNvSpPr>
          <p:nvPr>
            <p:ph idx="1"/>
          </p:nvPr>
        </p:nvSpPr>
        <p:spPr/>
        <p:txBody>
          <a:bodyPr/>
          <a:lstStyle/>
          <a:p>
            <a:r>
              <a:rPr lang="en-US" smtClean="0"/>
              <a:t>For step index optical fiber</a:t>
            </a:r>
          </a:p>
          <a:p>
            <a:endParaRPr lang="en-US" smtClean="0"/>
          </a:p>
          <a:p>
            <a:endParaRPr lang="en-US" smtClean="0"/>
          </a:p>
          <a:p>
            <a:endParaRPr lang="en-US" smtClean="0"/>
          </a:p>
          <a:p>
            <a:r>
              <a:rPr lang="en-US" smtClean="0"/>
              <a:t>Where </a:t>
            </a:r>
            <a:r>
              <a:rPr lang="en-US" smtClean="0">
                <a:sym typeface="Symbol" panose="05050102010706020507" pitchFamily="18" charset="2"/>
              </a:rPr>
              <a:t> is wavelength of light used</a:t>
            </a:r>
          </a:p>
          <a:p>
            <a:pPr>
              <a:buFont typeface="Arial" panose="020B0604020202020204" pitchFamily="34" charset="0"/>
              <a:buNone/>
            </a:pPr>
            <a:r>
              <a:rPr lang="en-US" smtClean="0">
                <a:sym typeface="Symbol" panose="05050102010706020507" pitchFamily="18" charset="2"/>
              </a:rPr>
              <a:t>                  a is radius of the core</a:t>
            </a:r>
            <a:endParaRPr lang="en-IN" smtClean="0"/>
          </a:p>
        </p:txBody>
      </p:sp>
      <p:sp>
        <p:nvSpPr>
          <p:cNvPr id="51204"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sz="2400">
              <a:latin typeface="Times" panose="02020603050405020304" pitchFamily="18" charset="0"/>
            </a:endParaRPr>
          </a:p>
        </p:txBody>
      </p:sp>
      <p:pic>
        <p:nvPicPr>
          <p:cNvPr id="51205"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3609976" y="2562226"/>
            <a:ext cx="4010025" cy="1095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017329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314" y="2895600"/>
            <a:ext cx="7812087" cy="2362200"/>
          </a:xfrm>
        </p:spPr>
        <p:txBody>
          <a:bodyPr>
            <a:normAutofit fontScale="90000"/>
          </a:bodyPr>
          <a:lstStyle/>
          <a:p>
            <a:pPr>
              <a:defRPr/>
            </a:pPr>
            <a:r>
              <a:rPr lang="en-US" dirty="0" smtClean="0"/>
              <a:t>Normalized wave number or Normalized frequency</a:t>
            </a:r>
            <a:endParaRPr lang="en-US" dirty="0"/>
          </a:p>
        </p:txBody>
      </p:sp>
      <p:sp>
        <p:nvSpPr>
          <p:cNvPr id="16387" name="Text Placeholder 2"/>
          <p:cNvSpPr>
            <a:spLocks noGrp="1"/>
          </p:cNvSpPr>
          <p:nvPr>
            <p:ph type="body" idx="1"/>
          </p:nvPr>
        </p:nvSpPr>
        <p:spPr>
          <a:xfrm>
            <a:off x="2246313" y="990600"/>
            <a:ext cx="7772400" cy="1500188"/>
          </a:xfrm>
        </p:spPr>
        <p:txBody>
          <a:bodyPr/>
          <a:lstStyle/>
          <a:p>
            <a:pPr>
              <a:defRPr/>
            </a:pPr>
            <a:r>
              <a:rPr lang="en-US" sz="6600"/>
              <a:t>V -Number </a:t>
            </a:r>
          </a:p>
        </p:txBody>
      </p:sp>
    </p:spTree>
    <p:extLst>
      <p:ext uri="{BB962C8B-B14F-4D97-AF65-F5344CB8AC3E}">
        <p14:creationId xmlns="" xmlns:p14="http://schemas.microsoft.com/office/powerpoint/2010/main" val="180333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just"/>
            <a:r>
              <a:rPr lang="en-US" b="1" smtClean="0"/>
              <a:t>V- Number</a:t>
            </a:r>
            <a:endParaRPr lang="en-IN" b="1" smtClean="0"/>
          </a:p>
        </p:txBody>
      </p:sp>
      <p:sp>
        <p:nvSpPr>
          <p:cNvPr id="53251" name="Content Placeholder 2"/>
          <p:cNvSpPr>
            <a:spLocks noGrp="1"/>
          </p:cNvSpPr>
          <p:nvPr>
            <p:ph idx="1"/>
          </p:nvPr>
        </p:nvSpPr>
        <p:spPr>
          <a:xfrm>
            <a:off x="1981200" y="1219201"/>
            <a:ext cx="8229600" cy="4525963"/>
          </a:xfrm>
        </p:spPr>
        <p:txBody>
          <a:bodyPr/>
          <a:lstStyle/>
          <a:p>
            <a:r>
              <a:rPr lang="en-US"/>
              <a:t>Number of modes supported by optical fiber is obtained by cut-off condition known as Normalized frequency or V-Number</a:t>
            </a:r>
          </a:p>
          <a:p>
            <a:r>
              <a:rPr lang="en-US"/>
              <a:t>The number of modes </a:t>
            </a:r>
          </a:p>
          <a:p>
            <a:endParaRPr lang="en-US"/>
          </a:p>
          <a:p>
            <a:endParaRPr lang="en-US"/>
          </a:p>
          <a:p>
            <a:endParaRPr lang="en-US"/>
          </a:p>
        </p:txBody>
      </p:sp>
      <p:sp>
        <p:nvSpPr>
          <p:cNvPr id="53252"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sz="2400">
              <a:latin typeface="Times" panose="02020603050405020304" pitchFamily="18" charset="0"/>
            </a:endParaRPr>
          </a:p>
        </p:txBody>
      </p:sp>
      <p:sp>
        <p:nvSpPr>
          <p:cNvPr id="53253"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sz="2400">
              <a:latin typeface="Times" panose="02020603050405020304" pitchFamily="18" charset="0"/>
            </a:endParaRPr>
          </a:p>
        </p:txBody>
      </p:sp>
      <p:pic>
        <p:nvPicPr>
          <p:cNvPr id="53254"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6324600" y="2586038"/>
            <a:ext cx="1219200" cy="919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255"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sz="2400">
              <a:latin typeface="Times" panose="02020603050405020304" pitchFamily="18" charset="0"/>
            </a:endParaRPr>
          </a:p>
        </p:txBody>
      </p:sp>
      <p:pic>
        <p:nvPicPr>
          <p:cNvPr id="5325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2908300" y="3781426"/>
            <a:ext cx="4025900" cy="866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257"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sz="2400">
              <a:latin typeface="Times" panose="02020603050405020304" pitchFamily="18" charset="0"/>
            </a:endParaRPr>
          </a:p>
        </p:txBody>
      </p:sp>
      <p:sp>
        <p:nvSpPr>
          <p:cNvPr id="53258" name="Rectangle 8"/>
          <p:cNvSpPr>
            <a:spLocks noChangeArrowheads="1"/>
          </p:cNvSpPr>
          <p:nvPr/>
        </p:nvSpPr>
        <p:spPr bwMode="auto">
          <a:xfrm>
            <a:off x="1524001" y="-2232"/>
            <a:ext cx="18473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sz="2400">
              <a:latin typeface="Times" panose="02020603050405020304" pitchFamily="18" charset="0"/>
            </a:endParaRPr>
          </a:p>
        </p:txBody>
      </p:sp>
      <p:pic>
        <p:nvPicPr>
          <p:cNvPr id="53259" name="Picture 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2514600" y="4826000"/>
            <a:ext cx="6858000" cy="1041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260" name="Rectangle 9"/>
          <p:cNvSpPr>
            <a:spLocks noChangeArrowheads="1"/>
          </p:cNvSpPr>
          <p:nvPr/>
        </p:nvSpPr>
        <p:spPr bwMode="auto">
          <a:xfrm>
            <a:off x="1524000" y="1049923"/>
            <a:ext cx="23115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600" b="1">
                <a:cs typeface="Times New Roman" panose="02020603050405020304" pitchFamily="18" charset="0"/>
              </a:rPr>
              <a:t> </a:t>
            </a:r>
            <a:endParaRPr lang="en-US" sz="2400">
              <a:latin typeface="Times" panose="02020603050405020304" pitchFamily="18" charset="0"/>
            </a:endParaRPr>
          </a:p>
        </p:txBody>
      </p:sp>
    </p:spTree>
    <p:extLst>
      <p:ext uri="{BB962C8B-B14F-4D97-AF65-F5344CB8AC3E}">
        <p14:creationId xmlns="" xmlns:p14="http://schemas.microsoft.com/office/powerpoint/2010/main" val="972146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C:\Users\karanjeet\Desktop\optical-fiber-cable-final-17-638.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28800" y="457200"/>
            <a:ext cx="8610600" cy="617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015057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Syllabus</a:t>
            </a:r>
          </a:p>
        </p:txBody>
      </p:sp>
      <p:sp>
        <p:nvSpPr>
          <p:cNvPr id="5" name="Rectangle 4"/>
          <p:cNvSpPr/>
          <p:nvPr/>
        </p:nvSpPr>
        <p:spPr>
          <a:xfrm>
            <a:off x="314325" y="1250844"/>
            <a:ext cx="11563350" cy="2400657"/>
          </a:xfrm>
          <a:prstGeom prst="rect">
            <a:avLst/>
          </a:prstGeom>
          <a:ln>
            <a:solidFill>
              <a:schemeClr val="tx1"/>
            </a:solidFill>
          </a:ln>
        </p:spPr>
        <p:txBody>
          <a:bodyPr wrap="square">
            <a:spAutoFit/>
          </a:bodyPr>
          <a:lstStyle/>
          <a:p>
            <a:pPr marL="285750" indent="-285750">
              <a:lnSpc>
                <a:spcPct val="150000"/>
              </a:lnSpc>
              <a:buFont typeface="Arial" panose="020B0604020202020204" pitchFamily="34" charset="0"/>
              <a:buChar char="•"/>
            </a:pPr>
            <a:r>
              <a:rPr lang="en-US" sz="2000" dirty="0" smtClean="0"/>
              <a:t>Fiber </a:t>
            </a:r>
            <a:r>
              <a:rPr lang="en-US" sz="2000" dirty="0"/>
              <a:t>optics introduction, optical fiber as a dielectric wave </a:t>
            </a:r>
            <a:r>
              <a:rPr lang="en-US" sz="2000" dirty="0" smtClean="0"/>
              <a:t>guide (Discussion + Video) </a:t>
            </a:r>
          </a:p>
          <a:p>
            <a:pPr marL="285750" indent="-285750">
              <a:lnSpc>
                <a:spcPct val="150000"/>
              </a:lnSpc>
              <a:buFont typeface="Arial" panose="020B0604020202020204" pitchFamily="34" charset="0"/>
              <a:buChar char="•"/>
            </a:pPr>
            <a:r>
              <a:rPr lang="en-US" sz="2000" b="1" dirty="0" smtClean="0"/>
              <a:t>Total internal </a:t>
            </a:r>
            <a:r>
              <a:rPr lang="en-US" sz="2000" b="1" dirty="0"/>
              <a:t>reflection, acceptance angle, numerical </a:t>
            </a:r>
            <a:r>
              <a:rPr lang="en-US" sz="2000" b="1" dirty="0" smtClean="0"/>
              <a:t>aperture, </a:t>
            </a:r>
            <a:r>
              <a:rPr lang="en-US" sz="2000" b="1" dirty="0"/>
              <a:t>relative refractive index</a:t>
            </a:r>
            <a:r>
              <a:rPr lang="en-US" sz="2000" b="1" dirty="0" smtClean="0"/>
              <a:t>, V-Number</a:t>
            </a:r>
            <a:endParaRPr lang="en-US" sz="2000" b="1" dirty="0"/>
          </a:p>
          <a:p>
            <a:pPr marL="285750" indent="-285750">
              <a:lnSpc>
                <a:spcPct val="150000"/>
              </a:lnSpc>
              <a:buFont typeface="Arial" panose="020B0604020202020204" pitchFamily="34" charset="0"/>
              <a:buChar char="•"/>
            </a:pPr>
            <a:r>
              <a:rPr lang="en-US" sz="2000" dirty="0" smtClean="0"/>
              <a:t>Step </a:t>
            </a:r>
            <a:r>
              <a:rPr lang="en-US" sz="2000" dirty="0"/>
              <a:t>index and graded index fibers, </a:t>
            </a:r>
            <a:endParaRPr lang="en-US" sz="2000" dirty="0" smtClean="0"/>
          </a:p>
          <a:p>
            <a:pPr marL="285750" indent="-285750">
              <a:lnSpc>
                <a:spcPct val="150000"/>
              </a:lnSpc>
              <a:buFont typeface="Arial" panose="020B0604020202020204" pitchFamily="34" charset="0"/>
              <a:buChar char="•"/>
            </a:pPr>
            <a:r>
              <a:rPr lang="en-US" sz="2000" dirty="0" smtClean="0"/>
              <a:t>losses </a:t>
            </a:r>
            <a:r>
              <a:rPr lang="en-US" sz="2000" dirty="0"/>
              <a:t>associated with </a:t>
            </a:r>
            <a:r>
              <a:rPr lang="en-US" sz="2000" dirty="0" smtClean="0"/>
              <a:t>optical fibers</a:t>
            </a:r>
            <a:endParaRPr lang="en-US" sz="2000" dirty="0"/>
          </a:p>
          <a:p>
            <a:pPr marL="285750" indent="-285750">
              <a:lnSpc>
                <a:spcPct val="150000"/>
              </a:lnSpc>
              <a:buFont typeface="Arial" panose="020B0604020202020204" pitchFamily="34" charset="0"/>
              <a:buChar char="•"/>
            </a:pPr>
            <a:r>
              <a:rPr lang="en-US" sz="2000" dirty="0" smtClean="0"/>
              <a:t>Applications </a:t>
            </a:r>
            <a:r>
              <a:rPr lang="en-US" sz="2000" dirty="0"/>
              <a:t>of optical fibers</a:t>
            </a:r>
          </a:p>
        </p:txBody>
      </p:sp>
    </p:spTree>
    <p:extLst>
      <p:ext uri="{BB962C8B-B14F-4D97-AF65-F5344CB8AC3E}">
        <p14:creationId xmlns="" xmlns:p14="http://schemas.microsoft.com/office/powerpoint/2010/main" val="1472942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7800" y="165570"/>
            <a:ext cx="9356017" cy="6595448"/>
          </a:xfrm>
          <a:prstGeom prst="rect">
            <a:avLst/>
          </a:prstGeom>
        </p:spPr>
      </p:pic>
      <p:pic>
        <p:nvPicPr>
          <p:cNvPr id="3" name="Picture 2" descr="C:\Users\karanjeet\Desktop\chapter-2b-10-638.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361635" y="27703"/>
            <a:ext cx="4653753" cy="3491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729204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V-Number</a:t>
            </a:r>
          </a:p>
        </p:txBody>
      </p:sp>
      <p:sp>
        <p:nvSpPr>
          <p:cNvPr id="2" name="Rectangle 1"/>
          <p:cNvSpPr/>
          <p:nvPr/>
        </p:nvSpPr>
        <p:spPr>
          <a:xfrm>
            <a:off x="1629335" y="3177414"/>
            <a:ext cx="8933329" cy="369332"/>
          </a:xfrm>
          <a:prstGeom prst="rect">
            <a:avLst/>
          </a:prstGeom>
        </p:spPr>
        <p:txBody>
          <a:bodyPr wrap="square">
            <a:spAutoFit/>
          </a:bodyPr>
          <a:lstStyle/>
          <a:p>
            <a:r>
              <a:rPr lang="en-US" dirty="0">
                <a:hlinkClick r:id="rId2"/>
              </a:rPr>
              <a:t>http://www.ques10.com/p/5784/explain-the-significance-of-v-number-derive-the-ex</a:t>
            </a:r>
            <a:r>
              <a:rPr lang="en-US" dirty="0" smtClean="0">
                <a:hlinkClick r:id="rId2"/>
              </a:rPr>
              <a:t>/</a:t>
            </a:r>
            <a:endParaRPr lang="en-US" dirty="0"/>
          </a:p>
        </p:txBody>
      </p:sp>
    </p:spTree>
    <p:extLst>
      <p:ext uri="{BB962C8B-B14F-4D97-AF65-F5344CB8AC3E}">
        <p14:creationId xmlns="" xmlns:p14="http://schemas.microsoft.com/office/powerpoint/2010/main" val="1214227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Optical Fiber as Dielectric wave guide</a:t>
            </a:r>
          </a:p>
        </p:txBody>
      </p:sp>
      <p:sp>
        <p:nvSpPr>
          <p:cNvPr id="5" name="TextBox 4"/>
          <p:cNvSpPr txBox="1"/>
          <p:nvPr/>
        </p:nvSpPr>
        <p:spPr>
          <a:xfrm>
            <a:off x="276224" y="1012511"/>
            <a:ext cx="5191125" cy="369332"/>
          </a:xfrm>
          <a:prstGeom prst="rect">
            <a:avLst/>
          </a:prstGeom>
          <a:noFill/>
        </p:spPr>
        <p:txBody>
          <a:bodyPr wrap="square" rtlCol="0">
            <a:spAutoFit/>
          </a:bodyPr>
          <a:lstStyle/>
          <a:p>
            <a:r>
              <a:rPr lang="en-US" b="1" dirty="0" smtClean="0"/>
              <a:t>Basics of refraction</a:t>
            </a:r>
            <a:endParaRPr lang="en-US" b="1" dirty="0"/>
          </a:p>
        </p:txBody>
      </p:sp>
      <p:sp>
        <p:nvSpPr>
          <p:cNvPr id="6" name="TextBox 5"/>
          <p:cNvSpPr txBox="1"/>
          <p:nvPr/>
        </p:nvSpPr>
        <p:spPr>
          <a:xfrm>
            <a:off x="266699" y="1748024"/>
            <a:ext cx="5200650" cy="4524315"/>
          </a:xfrm>
          <a:prstGeom prst="rect">
            <a:avLst/>
          </a:prstGeom>
          <a:noFill/>
          <a:ln>
            <a:solidFill>
              <a:schemeClr val="tx1"/>
            </a:solidFill>
          </a:ln>
        </p:spPr>
        <p:txBody>
          <a:bodyPr wrap="square" rtlCol="0">
            <a:spAutoFit/>
          </a:bodyPr>
          <a:lstStyle/>
          <a:p>
            <a:pPr algn="just"/>
            <a:r>
              <a:rPr lang="en-US" b="1" dirty="0" smtClean="0"/>
              <a:t>Refraction:</a:t>
            </a:r>
            <a:r>
              <a:rPr lang="en-US" dirty="0" smtClean="0"/>
              <a:t> In </a:t>
            </a:r>
            <a:r>
              <a:rPr lang="en-US" dirty="0"/>
              <a:t>physics, the change in direction of a wave passing from one medium to </a:t>
            </a:r>
            <a:r>
              <a:rPr lang="en-US" dirty="0" smtClean="0"/>
              <a:t>another, </a:t>
            </a:r>
            <a:r>
              <a:rPr lang="en-US" dirty="0"/>
              <a:t>caused by its change in </a:t>
            </a:r>
            <a:r>
              <a:rPr lang="en-US" dirty="0" smtClean="0"/>
              <a:t>speed. </a:t>
            </a:r>
          </a:p>
          <a:p>
            <a:pPr algn="just"/>
            <a:endParaRPr lang="en-US" dirty="0"/>
          </a:p>
          <a:p>
            <a:pPr algn="just"/>
            <a:r>
              <a:rPr lang="en-US" b="1" dirty="0"/>
              <a:t>Critical Angle: </a:t>
            </a:r>
            <a:r>
              <a:rPr lang="en-US" dirty="0"/>
              <a:t>The critical angle is the angle of incidence for which the angle of refraction is 90</a:t>
            </a:r>
            <a:r>
              <a:rPr lang="en-US" dirty="0" smtClean="0"/>
              <a:t>°. </a:t>
            </a:r>
          </a:p>
          <a:p>
            <a:pPr algn="just"/>
            <a:endParaRPr lang="en-US" dirty="0"/>
          </a:p>
          <a:p>
            <a:pPr algn="just"/>
            <a:r>
              <a:rPr lang="en-US" b="1" dirty="0" smtClean="0"/>
              <a:t>Total </a:t>
            </a:r>
            <a:r>
              <a:rPr lang="en-US" b="1" dirty="0"/>
              <a:t>Internal Reflection (TIR): </a:t>
            </a:r>
            <a:r>
              <a:rPr lang="en-US" dirty="0"/>
              <a:t>Total internal reflection is the phenomenon which occurs when a propagated wave strikes a medium boundary at an angle larger than a particular critical angle with respect to the normal to the surface. If the refractive index is lower on the other side of the boundary and the incident angle is greater than the critical angle, the wave cannot pass through and is entirely </a:t>
            </a:r>
            <a:r>
              <a:rPr lang="en-US" dirty="0" smtClean="0"/>
              <a:t>reflected into the same medium.</a:t>
            </a:r>
            <a:endParaRPr lang="en-US" dirty="0"/>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896350" y="4114800"/>
            <a:ext cx="3143250" cy="1905000"/>
          </a:xfrm>
          <a:prstGeom prst="rect">
            <a:avLst/>
          </a:prstGeom>
        </p:spPr>
      </p:pic>
      <mc:AlternateContent xmlns:mc="http://schemas.openxmlformats.org/markup-compatibility/2006">
        <mc:Choice xmlns="" xmlns:a14="http://schemas.microsoft.com/office/drawing/2010/main" Requires="a14">
          <p:sp>
            <p:nvSpPr>
              <p:cNvPr id="9" name="TextBox 8"/>
              <p:cNvSpPr txBox="1"/>
              <p:nvPr/>
            </p:nvSpPr>
            <p:spPr>
              <a:xfrm>
                <a:off x="5872162" y="765431"/>
                <a:ext cx="2733675" cy="3722173"/>
              </a:xfrm>
              <a:prstGeom prst="rect">
                <a:avLst/>
              </a:prstGeom>
              <a:noFill/>
              <a:ln>
                <a:solidFill>
                  <a:schemeClr val="tx1"/>
                </a:solidFill>
              </a:ln>
            </p:spPr>
            <p:txBody>
              <a:bodyPr wrap="square" rtlCol="0">
                <a:spAutoFit/>
              </a:bodyPr>
              <a:lstStyle/>
              <a:p>
                <a:pPr algn="just"/>
                <a:r>
                  <a:rPr lang="en-US" b="1" dirty="0" smtClean="0"/>
                  <a:t>Snell’s Law</a:t>
                </a:r>
                <a:r>
                  <a:rPr lang="en-US" b="1" dirty="0"/>
                  <a:t>: </a:t>
                </a:r>
                <a:r>
                  <a:rPr lang="en-US" dirty="0"/>
                  <a:t>Snell's law </a:t>
                </a:r>
                <a:r>
                  <a:rPr lang="en-US" dirty="0" smtClean="0"/>
                  <a:t>is </a:t>
                </a:r>
                <a:r>
                  <a:rPr lang="en-US" dirty="0"/>
                  <a:t>a formula used to describe the relationship between the angles of incidence and refraction, when referring to light or other waves passing through a boundary between two different isotropic media, such as water, glass, or air</a:t>
                </a:r>
                <a:r>
                  <a:rPr lang="en-US" dirty="0" smtClean="0"/>
                  <a:t>. </a:t>
                </a:r>
              </a:p>
              <a:p>
                <a:pPr algn="just"/>
                <a:endParaRPr lang="en-US" dirty="0" smtClean="0"/>
              </a:p>
              <a:p>
                <a:pPr algn="just"/>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1 </m:t>
                                      </m:r>
                                    </m:sub>
                                  </m:sSub>
                                </m:e>
                              </m:d>
                            </m:e>
                          </m:func>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2</m:t>
                                      </m:r>
                                    </m:sub>
                                  </m:sSub>
                                </m:e>
                              </m:d>
                            </m:e>
                          </m:fun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1</m:t>
                              </m:r>
                            </m:sub>
                          </m:sSub>
                        </m:den>
                      </m:f>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872162" y="765431"/>
                <a:ext cx="2733675" cy="3722173"/>
              </a:xfrm>
              <a:prstGeom prst="rect">
                <a:avLst/>
              </a:prstGeom>
              <a:blipFill rotWithShape="0">
                <a:blip r:embed="rId3"/>
                <a:stretch>
                  <a:fillRect l="-1552" t="-817" r="-1552"/>
                </a:stretch>
              </a:blipFill>
              <a:ln>
                <a:solidFill>
                  <a:schemeClr val="tx1"/>
                </a:solidFill>
              </a:ln>
            </p:spPr>
            <p:txBody>
              <a:bodyPr/>
              <a:lstStyle/>
              <a:p>
                <a:r>
                  <a:rPr lang="en-US">
                    <a:noFill/>
                  </a:rPr>
                  <a:t> </a:t>
                </a:r>
              </a:p>
            </p:txBody>
          </p:sp>
        </mc:Fallback>
      </mc:AlternateContent>
      <p:pic>
        <p:nvPicPr>
          <p:cNvPr id="10" name="Picture 9"/>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9020175" y="833437"/>
            <a:ext cx="1995672" cy="3586163"/>
          </a:xfrm>
          <a:prstGeom prst="rect">
            <a:avLst/>
          </a:prstGeom>
        </p:spPr>
      </p:pic>
      <mc:AlternateContent xmlns:mc="http://schemas.openxmlformats.org/markup-compatibility/2006">
        <mc:Choice xmlns="" xmlns:a14="http://schemas.microsoft.com/office/drawing/2010/main" Requires="a14">
          <p:sp>
            <p:nvSpPr>
              <p:cNvPr id="11" name="TextBox 10"/>
              <p:cNvSpPr txBox="1"/>
              <p:nvPr/>
            </p:nvSpPr>
            <p:spPr>
              <a:xfrm>
                <a:off x="5886449" y="4606704"/>
                <a:ext cx="2733675" cy="1674626"/>
              </a:xfrm>
              <a:prstGeom prst="rect">
                <a:avLst/>
              </a:prstGeom>
              <a:noFill/>
              <a:ln>
                <a:solidFill>
                  <a:schemeClr val="tx1"/>
                </a:solidFill>
              </a:ln>
            </p:spPr>
            <p:txBody>
              <a:bodyPr wrap="square" rtlCol="0">
                <a:spAutoFit/>
              </a:bodyPr>
              <a:lstStyle/>
              <a:p>
                <a:r>
                  <a:rPr lang="en-US" b="1" dirty="0" smtClean="0"/>
                  <a:t>Refractive Index: </a:t>
                </a:r>
                <a:r>
                  <a:rPr lang="en-US" dirty="0"/>
                  <a:t>It is the </a:t>
                </a:r>
                <a:r>
                  <a:rPr lang="en-US" dirty="0" smtClean="0"/>
                  <a:t>ratio </a:t>
                </a:r>
                <a:r>
                  <a:rPr lang="en-US" dirty="0"/>
                  <a:t>of the velocity of light in a vacuum to its velocity in a specified medium</a:t>
                </a:r>
                <a:r>
                  <a:rPr lang="en-US" dirty="0" smtClean="0"/>
                  <a:t>.</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𝜂</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𝜐</m:t>
                          </m:r>
                        </m:den>
                      </m:f>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5886449" y="4606704"/>
                <a:ext cx="2733675" cy="1674626"/>
              </a:xfrm>
              <a:prstGeom prst="rect">
                <a:avLst/>
              </a:prstGeom>
              <a:blipFill rotWithShape="0">
                <a:blip r:embed="rId5"/>
                <a:stretch>
                  <a:fillRect l="-1778" t="-1812" r="-2000"/>
                </a:stretch>
              </a:blipFill>
              <a:ln>
                <a:solidFill>
                  <a:schemeClr val="tx1"/>
                </a:solidFill>
              </a:ln>
            </p:spPr>
            <p:txBody>
              <a:bodyPr/>
              <a:lstStyle/>
              <a:p>
                <a:r>
                  <a:rPr lang="en-US">
                    <a:noFill/>
                  </a:rPr>
                  <a:t> </a:t>
                </a:r>
              </a:p>
            </p:txBody>
          </p:sp>
        </mc:Fallback>
      </mc:AlternateContent>
    </p:spTree>
    <p:extLst>
      <p:ext uri="{BB962C8B-B14F-4D97-AF65-F5344CB8AC3E}">
        <p14:creationId xmlns="" xmlns:p14="http://schemas.microsoft.com/office/powerpoint/2010/main" val="2831152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0" y="-13854"/>
            <a:ext cx="6492649" cy="4845864"/>
          </a:xfrm>
          <a:prstGeom prst="rect">
            <a:avLst/>
          </a:prstGeom>
        </p:spPr>
      </p:pic>
      <p:pic>
        <p:nvPicPr>
          <p:cNvPr id="5" name="Picture 4"/>
          <p:cNvPicPr>
            <a:picLocks noChangeAspect="1"/>
          </p:cNvPicPr>
          <p:nvPr/>
        </p:nvPicPr>
        <p:blipFill>
          <a:blip r:embed="rId3"/>
          <a:stretch>
            <a:fillRect/>
          </a:stretch>
        </p:blipFill>
        <p:spPr>
          <a:xfrm>
            <a:off x="6414271" y="53746"/>
            <a:ext cx="5731600" cy="3760607"/>
          </a:xfrm>
          <a:prstGeom prst="rect">
            <a:avLst/>
          </a:prstGeom>
        </p:spPr>
      </p:pic>
    </p:spTree>
    <p:extLst>
      <p:ext uri="{BB962C8B-B14F-4D97-AF65-F5344CB8AC3E}">
        <p14:creationId xmlns="" xmlns:p14="http://schemas.microsoft.com/office/powerpoint/2010/main" val="565527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57862" y="966787"/>
            <a:ext cx="6020508" cy="2462213"/>
          </a:xfrm>
          <a:prstGeom prst="rect">
            <a:avLst/>
          </a:prstGeom>
        </p:spPr>
      </p:pic>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Optical Fiber as Dielectric wave guide</a:t>
            </a:r>
          </a:p>
        </p:txBody>
      </p:sp>
      <p:sp>
        <p:nvSpPr>
          <p:cNvPr id="6" name="TextBox 5"/>
          <p:cNvSpPr txBox="1"/>
          <p:nvPr/>
        </p:nvSpPr>
        <p:spPr>
          <a:xfrm>
            <a:off x="371474" y="1228725"/>
            <a:ext cx="4891087" cy="3139321"/>
          </a:xfrm>
          <a:prstGeom prst="rect">
            <a:avLst/>
          </a:prstGeom>
          <a:noFill/>
          <a:ln>
            <a:solidFill>
              <a:schemeClr val="tx1"/>
            </a:solidFill>
          </a:ln>
        </p:spPr>
        <p:txBody>
          <a:bodyPr wrap="square" rtlCol="0">
            <a:spAutoFit/>
          </a:bodyPr>
          <a:lstStyle/>
          <a:p>
            <a:pPr marL="285750" indent="-285750" algn="just">
              <a:buFont typeface="Wingdings" panose="05000000000000000000" pitchFamily="2" charset="2"/>
              <a:buChar char="Ø"/>
            </a:pPr>
            <a:r>
              <a:rPr lang="en-US" dirty="0" smtClean="0"/>
              <a:t>The incident ray at the core-cladding interface happens to incident at an angle greater than the critical angle. Thus, the ray is no more refracted, but, is totally internally reflected back to the core.</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smtClean="0"/>
              <a:t>The ray again hits the  bottom of the fiber cable and totally internally reflected once more.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smtClean="0"/>
              <a:t>Thus, by making the zigzag path the ray passes through the fiber.</a:t>
            </a:r>
            <a:endParaRPr lang="en-US" dirty="0"/>
          </a:p>
        </p:txBody>
      </p:sp>
      <p:pic>
        <p:nvPicPr>
          <p:cNvPr id="7" name="Picture 6"/>
          <p:cNvPicPr>
            <a:picLocks noChangeAspect="1"/>
          </p:cNvPicPr>
          <p:nvPr/>
        </p:nvPicPr>
        <p:blipFill>
          <a:blip r:embed="rId3"/>
          <a:stretch>
            <a:fillRect/>
          </a:stretch>
        </p:blipFill>
        <p:spPr>
          <a:xfrm>
            <a:off x="6891697" y="3825656"/>
            <a:ext cx="4886673" cy="2098894"/>
          </a:xfrm>
          <a:prstGeom prst="rect">
            <a:avLst/>
          </a:prstGeom>
        </p:spPr>
      </p:pic>
    </p:spTree>
    <p:extLst>
      <p:ext uri="{BB962C8B-B14F-4D97-AF65-F5344CB8AC3E}">
        <p14:creationId xmlns="" xmlns:p14="http://schemas.microsoft.com/office/powerpoint/2010/main" val="1468175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Acceptance Angle</a:t>
            </a:r>
          </a:p>
        </p:txBody>
      </p:sp>
      <p:pic>
        <p:nvPicPr>
          <p:cNvPr id="5" name="Picture 4"/>
          <p:cNvPicPr>
            <a:picLocks noChangeAspect="1"/>
          </p:cNvPicPr>
          <p:nvPr/>
        </p:nvPicPr>
        <p:blipFill>
          <a:blip r:embed="rId2"/>
          <a:stretch>
            <a:fillRect/>
          </a:stretch>
        </p:blipFill>
        <p:spPr>
          <a:xfrm>
            <a:off x="7686675" y="752475"/>
            <a:ext cx="3810000" cy="2057400"/>
          </a:xfrm>
          <a:prstGeom prst="rect">
            <a:avLst/>
          </a:prstGeom>
        </p:spPr>
      </p:pic>
      <p:pic>
        <p:nvPicPr>
          <p:cNvPr id="7" name="Picture 6"/>
          <p:cNvPicPr>
            <a:picLocks noChangeAspect="1"/>
          </p:cNvPicPr>
          <p:nvPr/>
        </p:nvPicPr>
        <p:blipFill>
          <a:blip r:embed="rId3"/>
          <a:stretch>
            <a:fillRect/>
          </a:stretch>
        </p:blipFill>
        <p:spPr>
          <a:xfrm>
            <a:off x="6376816" y="2910893"/>
            <a:ext cx="5577737" cy="2193910"/>
          </a:xfrm>
          <a:prstGeom prst="rect">
            <a:avLst/>
          </a:prstGeom>
        </p:spPr>
      </p:pic>
      <p:grpSp>
        <p:nvGrpSpPr>
          <p:cNvPr id="77" name="Group 76"/>
          <p:cNvGrpSpPr/>
          <p:nvPr/>
        </p:nvGrpSpPr>
        <p:grpSpPr>
          <a:xfrm>
            <a:off x="341868" y="1447532"/>
            <a:ext cx="6453853" cy="2489048"/>
            <a:chOff x="275193" y="1418957"/>
            <a:chExt cx="6453853" cy="2489048"/>
          </a:xfrm>
        </p:grpSpPr>
        <p:grpSp>
          <p:nvGrpSpPr>
            <p:cNvPr id="58" name="Group 57"/>
            <p:cNvGrpSpPr/>
            <p:nvPr/>
          </p:nvGrpSpPr>
          <p:grpSpPr>
            <a:xfrm>
              <a:off x="275193" y="1418957"/>
              <a:ext cx="5938579" cy="2489048"/>
              <a:chOff x="275193" y="1418957"/>
              <a:chExt cx="5938579" cy="2489048"/>
            </a:xfrm>
          </p:grpSpPr>
          <p:grpSp>
            <p:nvGrpSpPr>
              <p:cNvPr id="50" name="Group 49"/>
              <p:cNvGrpSpPr/>
              <p:nvPr/>
            </p:nvGrpSpPr>
            <p:grpSpPr>
              <a:xfrm>
                <a:off x="990600" y="1418957"/>
                <a:ext cx="5223172" cy="2489048"/>
                <a:chOff x="1895475" y="1457057"/>
                <a:chExt cx="5223172" cy="2489048"/>
              </a:xfrm>
            </p:grpSpPr>
            <p:cxnSp>
              <p:nvCxnSpPr>
                <p:cNvPr id="25" name="Straight Connector 24"/>
                <p:cNvCxnSpPr/>
                <p:nvPr/>
              </p:nvCxnSpPr>
              <p:spPr>
                <a:xfrm>
                  <a:off x="5416565" y="1937758"/>
                  <a:ext cx="1465337" cy="7979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2125366" y="1939894"/>
                  <a:ext cx="3341718" cy="1410057"/>
                  <a:chOff x="2125366" y="1939894"/>
                  <a:chExt cx="3341718" cy="1410057"/>
                </a:xfrm>
              </p:grpSpPr>
              <p:cxnSp>
                <p:nvCxnSpPr>
                  <p:cNvPr id="21" name="Straight Connector 20"/>
                  <p:cNvCxnSpPr/>
                  <p:nvPr/>
                </p:nvCxnSpPr>
                <p:spPr>
                  <a:xfrm flipH="1">
                    <a:off x="2125366" y="2644922"/>
                    <a:ext cx="895350" cy="70502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003624" y="1939894"/>
                    <a:ext cx="2463460" cy="70502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1895475" y="1457057"/>
                  <a:ext cx="5223172" cy="2489048"/>
                  <a:chOff x="1895475" y="1457057"/>
                  <a:chExt cx="5223172" cy="2489048"/>
                </a:xfrm>
              </p:grpSpPr>
              <p:sp>
                <p:nvSpPr>
                  <p:cNvPr id="9" name="Oval 8"/>
                  <p:cNvSpPr/>
                  <p:nvPr/>
                </p:nvSpPr>
                <p:spPr>
                  <a:xfrm>
                    <a:off x="2674834" y="1939895"/>
                    <a:ext cx="743484" cy="1410056"/>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9" idx="0"/>
                  </p:cNvCxnSpPr>
                  <p:nvPr/>
                </p:nvCxnSpPr>
                <p:spPr>
                  <a:xfrm>
                    <a:off x="3046576" y="1939895"/>
                    <a:ext cx="368751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46576" y="3349951"/>
                    <a:ext cx="368751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72826" y="1457057"/>
                    <a:ext cx="2345821" cy="0"/>
                  </a:xfrm>
                  <a:prstGeom prst="line">
                    <a:avLst/>
                  </a:prstGeom>
                  <a:ln w="476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753776" y="3943969"/>
                    <a:ext cx="2303092" cy="2136"/>
                  </a:xfrm>
                  <a:prstGeom prst="line">
                    <a:avLst/>
                  </a:prstGeom>
                  <a:ln w="476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895475" y="2644922"/>
                    <a:ext cx="4943475"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429250" y="1619250"/>
                    <a:ext cx="0" cy="101552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0" name="Freeform 29"/>
                  <p:cNvSpPr/>
                  <p:nvPr/>
                </p:nvSpPr>
                <p:spPr>
                  <a:xfrm>
                    <a:off x="5276850" y="2009775"/>
                    <a:ext cx="152400" cy="133350"/>
                  </a:xfrm>
                  <a:custGeom>
                    <a:avLst/>
                    <a:gdLst>
                      <a:gd name="connsiteX0" fmla="*/ 0 w 152400"/>
                      <a:gd name="connsiteY0" fmla="*/ 0 h 133350"/>
                      <a:gd name="connsiteX1" fmla="*/ 9525 w 152400"/>
                      <a:gd name="connsiteY1" fmla="*/ 47625 h 133350"/>
                      <a:gd name="connsiteX2" fmla="*/ 19050 w 152400"/>
                      <a:gd name="connsiteY2" fmla="*/ 76200 h 133350"/>
                      <a:gd name="connsiteX3" fmla="*/ 133350 w 152400"/>
                      <a:gd name="connsiteY3" fmla="*/ 133350 h 133350"/>
                      <a:gd name="connsiteX4" fmla="*/ 152400 w 152400"/>
                      <a:gd name="connsiteY4" fmla="*/ 133350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33350">
                        <a:moveTo>
                          <a:pt x="0" y="0"/>
                        </a:moveTo>
                        <a:cubicBezTo>
                          <a:pt x="3175" y="15875"/>
                          <a:pt x="5598" y="31919"/>
                          <a:pt x="9525" y="47625"/>
                        </a:cubicBezTo>
                        <a:cubicBezTo>
                          <a:pt x="11960" y="57365"/>
                          <a:pt x="11950" y="69100"/>
                          <a:pt x="19050" y="76200"/>
                        </a:cubicBezTo>
                        <a:cubicBezTo>
                          <a:pt x="38313" y="95463"/>
                          <a:pt x="102362" y="133350"/>
                          <a:pt x="133350" y="133350"/>
                        </a:cubicBezTo>
                        <a:lnTo>
                          <a:pt x="152400" y="1333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457825" y="2105025"/>
                    <a:ext cx="238821" cy="118292"/>
                  </a:xfrm>
                  <a:custGeom>
                    <a:avLst/>
                    <a:gdLst>
                      <a:gd name="connsiteX0" fmla="*/ 0 w 238821"/>
                      <a:gd name="connsiteY0" fmla="*/ 114300 h 118292"/>
                      <a:gd name="connsiteX1" fmla="*/ 209550 w 238821"/>
                      <a:gd name="connsiteY1" fmla="*/ 85725 h 118292"/>
                      <a:gd name="connsiteX2" fmla="*/ 228600 w 238821"/>
                      <a:gd name="connsiteY2" fmla="*/ 57150 h 118292"/>
                      <a:gd name="connsiteX3" fmla="*/ 238125 w 238821"/>
                      <a:gd name="connsiteY3" fmla="*/ 28575 h 118292"/>
                      <a:gd name="connsiteX4" fmla="*/ 238125 w 238821"/>
                      <a:gd name="connsiteY4" fmla="*/ 0 h 118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821" h="118292">
                        <a:moveTo>
                          <a:pt x="0" y="114300"/>
                        </a:moveTo>
                        <a:cubicBezTo>
                          <a:pt x="46028" y="111877"/>
                          <a:pt x="158451" y="136824"/>
                          <a:pt x="209550" y="85725"/>
                        </a:cubicBezTo>
                        <a:cubicBezTo>
                          <a:pt x="217645" y="77630"/>
                          <a:pt x="223480" y="67389"/>
                          <a:pt x="228600" y="57150"/>
                        </a:cubicBezTo>
                        <a:cubicBezTo>
                          <a:pt x="233090" y="48170"/>
                          <a:pt x="236474" y="38479"/>
                          <a:pt x="238125" y="28575"/>
                        </a:cubicBezTo>
                        <a:cubicBezTo>
                          <a:pt x="239691" y="19180"/>
                          <a:pt x="238125" y="9525"/>
                          <a:pt x="23812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3609975" y="2495550"/>
                    <a:ext cx="106608" cy="142875"/>
                  </a:xfrm>
                  <a:custGeom>
                    <a:avLst/>
                    <a:gdLst>
                      <a:gd name="connsiteX0" fmla="*/ 0 w 106608"/>
                      <a:gd name="connsiteY0" fmla="*/ 0 h 142875"/>
                      <a:gd name="connsiteX1" fmla="*/ 76200 w 106608"/>
                      <a:gd name="connsiteY1" fmla="*/ 9525 h 142875"/>
                      <a:gd name="connsiteX2" fmla="*/ 95250 w 106608"/>
                      <a:gd name="connsiteY2" fmla="*/ 38100 h 142875"/>
                      <a:gd name="connsiteX3" fmla="*/ 104775 w 106608"/>
                      <a:gd name="connsiteY3" fmla="*/ 142875 h 142875"/>
                    </a:gdLst>
                    <a:ahLst/>
                    <a:cxnLst>
                      <a:cxn ang="0">
                        <a:pos x="connsiteX0" y="connsiteY0"/>
                      </a:cxn>
                      <a:cxn ang="0">
                        <a:pos x="connsiteX1" y="connsiteY1"/>
                      </a:cxn>
                      <a:cxn ang="0">
                        <a:pos x="connsiteX2" y="connsiteY2"/>
                      </a:cxn>
                      <a:cxn ang="0">
                        <a:pos x="connsiteX3" y="connsiteY3"/>
                      </a:cxn>
                    </a:cxnLst>
                    <a:rect l="l" t="t" r="r" b="b"/>
                    <a:pathLst>
                      <a:path w="106608" h="142875">
                        <a:moveTo>
                          <a:pt x="0" y="0"/>
                        </a:moveTo>
                        <a:cubicBezTo>
                          <a:pt x="25400" y="3175"/>
                          <a:pt x="52433" y="18"/>
                          <a:pt x="76200" y="9525"/>
                        </a:cubicBezTo>
                        <a:cubicBezTo>
                          <a:pt x="86829" y="13777"/>
                          <a:pt x="90130" y="27861"/>
                          <a:pt x="95250" y="38100"/>
                        </a:cubicBezTo>
                        <a:cubicBezTo>
                          <a:pt x="112807" y="73214"/>
                          <a:pt x="104775" y="101051"/>
                          <a:pt x="104775" y="1428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 xmlns:a14="http://schemas.microsoft.com/office/drawing/2010/main" Requires="a14">
                  <p:sp>
                    <p:nvSpPr>
                      <p:cNvPr id="36" name="TextBox 35"/>
                      <p:cNvSpPr txBox="1"/>
                      <p:nvPr/>
                    </p:nvSpPr>
                    <p:spPr>
                      <a:xfrm>
                        <a:off x="3776832" y="2331274"/>
                        <a:ext cx="4585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𝑟</m:t>
                                  </m:r>
                                </m:sub>
                              </m:sSub>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3776832" y="2331274"/>
                        <a:ext cx="458522" cy="369332"/>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37" name="TextBox 36"/>
                      <p:cNvSpPr txBox="1"/>
                      <p:nvPr/>
                    </p:nvSpPr>
                    <p:spPr>
                      <a:xfrm>
                        <a:off x="2227681" y="2618358"/>
                        <a:ext cx="43390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2227681" y="2618358"/>
                        <a:ext cx="433900" cy="369332"/>
                      </a:xfrm>
                      <a:prstGeom prst="rect">
                        <a:avLst/>
                      </a:prstGeom>
                      <a:blipFill rotWithShape="0">
                        <a:blip r:embed="rId5"/>
                        <a:stretch>
                          <a:fillRect/>
                        </a:stretch>
                      </a:blipFill>
                    </p:spPr>
                    <p:txBody>
                      <a:bodyPr/>
                      <a:lstStyle/>
                      <a:p>
                        <a:r>
                          <a:rPr lang="en-IN">
                            <a:noFill/>
                          </a:rPr>
                          <a:t> </a:t>
                        </a:r>
                      </a:p>
                    </p:txBody>
                  </p:sp>
                </mc:Fallback>
              </mc:AlternateContent>
            </p:grpSp>
            <mc:AlternateContent xmlns:mc="http://schemas.openxmlformats.org/markup-compatibility/2006">
              <mc:Choice xmlns="" xmlns:a14="http://schemas.microsoft.com/office/drawing/2010/main" Requires="a14">
                <p:sp>
                  <p:nvSpPr>
                    <p:cNvPr id="41" name="TextBox 40"/>
                    <p:cNvSpPr txBox="1"/>
                    <p:nvPr/>
                  </p:nvSpPr>
                  <p:spPr>
                    <a:xfrm>
                      <a:off x="4942993" y="1966460"/>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𝜙</m:t>
                            </m:r>
                          </m:oMath>
                        </m:oMathPara>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4942993" y="1966460"/>
                      <a:ext cx="399597" cy="369332"/>
                    </a:xfrm>
                    <a:prstGeom prst="rect">
                      <a:avLst/>
                    </a:prstGeom>
                    <a:blipFill rotWithShape="0">
                      <a:blip r:embed="rId6"/>
                      <a:stretch>
                        <a:fillRect b="-11475"/>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42" name="TextBox 41"/>
                    <p:cNvSpPr txBox="1"/>
                    <p:nvPr/>
                  </p:nvSpPr>
                  <p:spPr>
                    <a:xfrm>
                      <a:off x="5578118" y="2153467"/>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𝜙</m:t>
                            </m:r>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5578118" y="2153467"/>
                      <a:ext cx="399597" cy="369332"/>
                    </a:xfrm>
                    <a:prstGeom prst="rect">
                      <a:avLst/>
                    </a:prstGeom>
                    <a:blipFill rotWithShape="0">
                      <a:blip r:embed="rId7"/>
                      <a:stretch>
                        <a:fillRect b="-13333"/>
                      </a:stretch>
                    </a:blipFill>
                  </p:spPr>
                  <p:txBody>
                    <a:bodyPr/>
                    <a:lstStyle/>
                    <a:p>
                      <a:r>
                        <a:rPr lang="en-IN">
                          <a:noFill/>
                        </a:rPr>
                        <a:t> </a:t>
                      </a:r>
                    </a:p>
                  </p:txBody>
                </p:sp>
              </mc:Fallback>
            </mc:AlternateContent>
            <p:sp>
              <p:nvSpPr>
                <p:cNvPr id="43" name="TextBox 42"/>
                <p:cNvSpPr txBox="1"/>
                <p:nvPr/>
              </p:nvSpPr>
              <p:spPr>
                <a:xfrm>
                  <a:off x="5467084" y="1661392"/>
                  <a:ext cx="309700" cy="369332"/>
                </a:xfrm>
                <a:prstGeom prst="rect">
                  <a:avLst/>
                </a:prstGeom>
                <a:noFill/>
              </p:spPr>
              <p:txBody>
                <a:bodyPr wrap="none" rtlCol="0">
                  <a:spAutoFit/>
                </a:bodyPr>
                <a:lstStyle/>
                <a:p>
                  <a:r>
                    <a:rPr lang="en-US" dirty="0" smtClean="0"/>
                    <a:t>B</a:t>
                  </a:r>
                  <a:endParaRPr lang="en-US" dirty="0"/>
                </a:p>
              </p:txBody>
            </p:sp>
            <p:sp>
              <p:nvSpPr>
                <p:cNvPr id="44" name="TextBox 43"/>
                <p:cNvSpPr txBox="1"/>
                <p:nvPr/>
              </p:nvSpPr>
              <p:spPr>
                <a:xfrm>
                  <a:off x="2845315" y="2249026"/>
                  <a:ext cx="317716" cy="369332"/>
                </a:xfrm>
                <a:prstGeom prst="rect">
                  <a:avLst/>
                </a:prstGeom>
                <a:noFill/>
              </p:spPr>
              <p:txBody>
                <a:bodyPr wrap="none" rtlCol="0">
                  <a:spAutoFit/>
                </a:bodyPr>
                <a:lstStyle/>
                <a:p>
                  <a:r>
                    <a:rPr lang="en-US" dirty="0"/>
                    <a:t>A</a:t>
                  </a:r>
                </a:p>
              </p:txBody>
            </p:sp>
            <p:sp>
              <p:nvSpPr>
                <p:cNvPr id="45" name="TextBox 44"/>
                <p:cNvSpPr txBox="1"/>
                <p:nvPr/>
              </p:nvSpPr>
              <p:spPr>
                <a:xfrm>
                  <a:off x="5304218" y="2618025"/>
                  <a:ext cx="308098" cy="369332"/>
                </a:xfrm>
                <a:prstGeom prst="rect">
                  <a:avLst/>
                </a:prstGeom>
                <a:noFill/>
              </p:spPr>
              <p:txBody>
                <a:bodyPr wrap="none" rtlCol="0">
                  <a:spAutoFit/>
                </a:bodyPr>
                <a:lstStyle/>
                <a:p>
                  <a:r>
                    <a:rPr lang="en-US" dirty="0" smtClean="0"/>
                    <a:t>C</a:t>
                  </a:r>
                  <a:endParaRPr lang="en-US" dirty="0"/>
                </a:p>
              </p:txBody>
            </p:sp>
            <p:sp>
              <p:nvSpPr>
                <p:cNvPr id="48" name="Arc 47"/>
                <p:cNvSpPr/>
                <p:nvPr/>
              </p:nvSpPr>
              <p:spPr>
                <a:xfrm>
                  <a:off x="4127424" y="1469076"/>
                  <a:ext cx="1222672" cy="2474274"/>
                </a:xfrm>
                <a:prstGeom prst="arc">
                  <a:avLst>
                    <a:gd name="adj1" fmla="val 14203979"/>
                    <a:gd name="adj2" fmla="val 7803639"/>
                  </a:avLst>
                </a:prstGeom>
                <a:ln w="476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1" name="TextBox 50"/>
              <p:cNvSpPr txBox="1"/>
              <p:nvPr/>
            </p:nvSpPr>
            <p:spPr>
              <a:xfrm>
                <a:off x="275193" y="2272784"/>
                <a:ext cx="1244251" cy="307777"/>
              </a:xfrm>
              <a:prstGeom prst="rect">
                <a:avLst/>
              </a:prstGeom>
              <a:noFill/>
            </p:spPr>
            <p:txBody>
              <a:bodyPr wrap="none" rtlCol="0">
                <a:spAutoFit/>
              </a:bodyPr>
              <a:lstStyle/>
              <a:p>
                <a:r>
                  <a:rPr lang="en-US" sz="1400" dirty="0" smtClean="0"/>
                  <a:t>Launching End</a:t>
                </a:r>
                <a:endParaRPr lang="en-US" sz="1400" dirty="0"/>
              </a:p>
            </p:txBody>
          </p:sp>
          <p:sp>
            <p:nvSpPr>
              <p:cNvPr id="52" name="TextBox 51"/>
              <p:cNvSpPr txBox="1"/>
              <p:nvPr/>
            </p:nvSpPr>
            <p:spPr>
              <a:xfrm>
                <a:off x="535705" y="3347142"/>
                <a:ext cx="1082156" cy="307777"/>
              </a:xfrm>
              <a:prstGeom prst="rect">
                <a:avLst/>
              </a:prstGeom>
              <a:noFill/>
            </p:spPr>
            <p:txBody>
              <a:bodyPr wrap="none" rtlCol="0">
                <a:spAutoFit/>
              </a:bodyPr>
              <a:lstStyle/>
              <a:p>
                <a:r>
                  <a:rPr lang="en-US" sz="1400" dirty="0" smtClean="0"/>
                  <a:t>Incident Ray</a:t>
                </a:r>
                <a:endParaRPr lang="en-US" sz="1400" dirty="0"/>
              </a:p>
            </p:txBody>
          </p:sp>
          <p:sp>
            <p:nvSpPr>
              <p:cNvPr id="53" name="TextBox 52"/>
              <p:cNvSpPr txBox="1"/>
              <p:nvPr/>
            </p:nvSpPr>
            <p:spPr>
              <a:xfrm rot="20642025">
                <a:off x="2576452" y="2015782"/>
                <a:ext cx="1041760" cy="276999"/>
              </a:xfrm>
              <a:prstGeom prst="rect">
                <a:avLst/>
              </a:prstGeom>
              <a:noFill/>
            </p:spPr>
            <p:txBody>
              <a:bodyPr wrap="none" rtlCol="0">
                <a:spAutoFit/>
              </a:bodyPr>
              <a:lstStyle/>
              <a:p>
                <a:r>
                  <a:rPr lang="en-US" sz="1200" dirty="0" smtClean="0"/>
                  <a:t>Refracted Ray</a:t>
                </a:r>
                <a:endParaRPr lang="en-US" sz="1200" dirty="0"/>
              </a:p>
            </p:txBody>
          </p:sp>
        </p:grpSp>
        <p:sp>
          <p:nvSpPr>
            <p:cNvPr id="59" name="TextBox 58"/>
            <p:cNvSpPr txBox="1"/>
            <p:nvPr/>
          </p:nvSpPr>
          <p:spPr>
            <a:xfrm>
              <a:off x="5314593" y="1421586"/>
              <a:ext cx="973343" cy="369332"/>
            </a:xfrm>
            <a:prstGeom prst="rect">
              <a:avLst/>
            </a:prstGeom>
            <a:noFill/>
          </p:spPr>
          <p:txBody>
            <a:bodyPr wrap="none" rtlCol="0">
              <a:spAutoFit/>
            </a:bodyPr>
            <a:lstStyle/>
            <a:p>
              <a:r>
                <a:rPr lang="en-US" dirty="0" smtClean="0"/>
                <a:t>cladding</a:t>
              </a:r>
              <a:endParaRPr lang="en-US" dirty="0"/>
            </a:p>
          </p:txBody>
        </p:sp>
        <p:sp>
          <p:nvSpPr>
            <p:cNvPr id="60" name="TextBox 59"/>
            <p:cNvSpPr txBox="1"/>
            <p:nvPr/>
          </p:nvSpPr>
          <p:spPr>
            <a:xfrm>
              <a:off x="5400766" y="2886836"/>
              <a:ext cx="594906" cy="369332"/>
            </a:xfrm>
            <a:prstGeom prst="rect">
              <a:avLst/>
            </a:prstGeom>
            <a:noFill/>
          </p:spPr>
          <p:txBody>
            <a:bodyPr wrap="none" rtlCol="0">
              <a:spAutoFit/>
            </a:bodyPr>
            <a:lstStyle/>
            <a:p>
              <a:r>
                <a:rPr lang="en-US" dirty="0" smtClean="0"/>
                <a:t>core</a:t>
              </a:r>
              <a:endParaRPr lang="en-US" dirty="0"/>
            </a:p>
          </p:txBody>
        </p:sp>
        <p:cxnSp>
          <p:nvCxnSpPr>
            <p:cNvPr id="64" name="Straight Arrow Connector 63"/>
            <p:cNvCxnSpPr/>
            <p:nvPr/>
          </p:nvCxnSpPr>
          <p:spPr>
            <a:xfrm flipV="1">
              <a:off x="1270469" y="2971651"/>
              <a:ext cx="464853" cy="36646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316909" y="2155589"/>
              <a:ext cx="541517" cy="165394"/>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045622" y="2070631"/>
              <a:ext cx="537942" cy="31186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 xmlns:a14="http://schemas.microsoft.com/office/drawing/2010/main" Requires="a14">
            <p:sp>
              <p:nvSpPr>
                <p:cNvPr id="72" name="TextBox 71"/>
                <p:cNvSpPr txBox="1"/>
                <p:nvPr/>
              </p:nvSpPr>
              <p:spPr>
                <a:xfrm>
                  <a:off x="5737108" y="2031157"/>
                  <a:ext cx="9919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1</m:t>
                            </m:r>
                          </m:sub>
                        </m:sSub>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2</m:t>
                            </m:r>
                          </m:sub>
                        </m:sSub>
                      </m:oMath>
                    </m:oMathPara>
                  </a14:m>
                  <a:endParaRPr lang="en-US" dirty="0"/>
                </a:p>
              </p:txBody>
            </p:sp>
          </mc:Choice>
          <mc:Fallback>
            <p:sp>
              <p:nvSpPr>
                <p:cNvPr id="72" name="TextBox 71"/>
                <p:cNvSpPr txBox="1">
                  <a:spLocks noRot="1" noChangeAspect="1" noMove="1" noResize="1" noEditPoints="1" noAdjustHandles="1" noChangeArrowheads="1" noChangeShapeType="1" noTextEdit="1"/>
                </p:cNvSpPr>
                <p:nvPr/>
              </p:nvSpPr>
              <p:spPr>
                <a:xfrm>
                  <a:off x="5737108" y="2031157"/>
                  <a:ext cx="991938" cy="369332"/>
                </a:xfrm>
                <a:prstGeom prst="rect">
                  <a:avLst/>
                </a:prstGeom>
                <a:blipFill rotWithShape="0">
                  <a:blip r:embed="rId8"/>
                  <a:stretch>
                    <a:fillRect b="-6667"/>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73" name="TextBox 72"/>
                <p:cNvSpPr txBox="1"/>
                <p:nvPr/>
              </p:nvSpPr>
              <p:spPr>
                <a:xfrm>
                  <a:off x="840692" y="1690564"/>
                  <a:ext cx="9919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0</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1</m:t>
                            </m:r>
                          </m:sub>
                        </m:sSub>
                      </m:oMath>
                    </m:oMathPara>
                  </a14:m>
                  <a:endParaRPr lang="en-US" dirty="0"/>
                </a:p>
              </p:txBody>
            </p:sp>
          </mc:Choice>
          <mc:Fallback>
            <p:sp>
              <p:nvSpPr>
                <p:cNvPr id="73" name="TextBox 72"/>
                <p:cNvSpPr txBox="1">
                  <a:spLocks noRot="1" noChangeAspect="1" noMove="1" noResize="1" noEditPoints="1" noAdjustHandles="1" noChangeArrowheads="1" noChangeShapeType="1" noTextEdit="1"/>
                </p:cNvSpPr>
                <p:nvPr/>
              </p:nvSpPr>
              <p:spPr>
                <a:xfrm>
                  <a:off x="840692" y="1690564"/>
                  <a:ext cx="991938" cy="369332"/>
                </a:xfrm>
                <a:prstGeom prst="rect">
                  <a:avLst/>
                </a:prstGeom>
                <a:blipFill rotWithShape="0">
                  <a:blip r:embed="rId9"/>
                  <a:stretch>
                    <a:fillRect b="-6557"/>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74" name="TextBox 73"/>
                <p:cNvSpPr txBox="1"/>
                <p:nvPr/>
              </p:nvSpPr>
              <p:spPr>
                <a:xfrm>
                  <a:off x="811830" y="2697652"/>
                  <a:ext cx="4667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0</m:t>
                            </m:r>
                          </m:sub>
                        </m:sSub>
                      </m:oMath>
                    </m:oMathPara>
                  </a14:m>
                  <a:endParaRPr lang="en-US" dirty="0"/>
                </a:p>
              </p:txBody>
            </p:sp>
          </mc:Choice>
          <mc:Fallback>
            <p:sp>
              <p:nvSpPr>
                <p:cNvPr id="74" name="TextBox 73"/>
                <p:cNvSpPr txBox="1">
                  <a:spLocks noRot="1" noChangeAspect="1" noMove="1" noResize="1" noEditPoints="1" noAdjustHandles="1" noChangeArrowheads="1" noChangeShapeType="1" noTextEdit="1"/>
                </p:cNvSpPr>
                <p:nvPr/>
              </p:nvSpPr>
              <p:spPr>
                <a:xfrm>
                  <a:off x="811830" y="2697652"/>
                  <a:ext cx="466730" cy="369332"/>
                </a:xfrm>
                <a:prstGeom prst="rect">
                  <a:avLst/>
                </a:prstGeom>
                <a:blipFill rotWithShape="0">
                  <a:blip r:embed="rId10"/>
                  <a:stretch>
                    <a:fillRect b="-6557"/>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75" name="TextBox 74"/>
                <p:cNvSpPr txBox="1"/>
                <p:nvPr/>
              </p:nvSpPr>
              <p:spPr>
                <a:xfrm>
                  <a:off x="3097471" y="2702166"/>
                  <a:ext cx="461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1</m:t>
                            </m:r>
                          </m:sub>
                        </m:sSub>
                      </m:oMath>
                    </m:oMathPara>
                  </a14:m>
                  <a:endParaRPr lang="en-US" dirty="0"/>
                </a:p>
              </p:txBody>
            </p:sp>
          </mc:Choice>
          <mc:Fallback>
            <p:sp>
              <p:nvSpPr>
                <p:cNvPr id="75" name="TextBox 74"/>
                <p:cNvSpPr txBox="1">
                  <a:spLocks noRot="1" noChangeAspect="1" noMove="1" noResize="1" noEditPoints="1" noAdjustHandles="1" noChangeArrowheads="1" noChangeShapeType="1" noTextEdit="1"/>
                </p:cNvSpPr>
                <p:nvPr/>
              </p:nvSpPr>
              <p:spPr>
                <a:xfrm>
                  <a:off x="3097471" y="2702166"/>
                  <a:ext cx="461408" cy="369332"/>
                </a:xfrm>
                <a:prstGeom prst="rect">
                  <a:avLst/>
                </a:prstGeom>
                <a:blipFill rotWithShape="0">
                  <a:blip r:embed="rId11"/>
                  <a:stretch>
                    <a:fillRect b="-4918"/>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76" name="TextBox 75"/>
                <p:cNvSpPr txBox="1"/>
                <p:nvPr/>
              </p:nvSpPr>
              <p:spPr>
                <a:xfrm>
                  <a:off x="5387859" y="3398186"/>
                  <a:ext cx="4667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2</m:t>
                            </m:r>
                          </m:sub>
                        </m:sSub>
                      </m:oMath>
                    </m:oMathPara>
                  </a14:m>
                  <a:endParaRPr lang="en-US" dirty="0"/>
                </a:p>
              </p:txBody>
            </p:sp>
          </mc:Choice>
          <mc:Fallback>
            <p:sp>
              <p:nvSpPr>
                <p:cNvPr id="76" name="TextBox 75"/>
                <p:cNvSpPr txBox="1">
                  <a:spLocks noRot="1" noChangeAspect="1" noMove="1" noResize="1" noEditPoints="1" noAdjustHandles="1" noChangeArrowheads="1" noChangeShapeType="1" noTextEdit="1"/>
                </p:cNvSpPr>
                <p:nvPr/>
              </p:nvSpPr>
              <p:spPr>
                <a:xfrm>
                  <a:off x="5387859" y="3398186"/>
                  <a:ext cx="466731" cy="369332"/>
                </a:xfrm>
                <a:prstGeom prst="rect">
                  <a:avLst/>
                </a:prstGeom>
                <a:blipFill rotWithShape="0">
                  <a:blip r:embed="rId12"/>
                  <a:stretch>
                    <a:fillRect b="-6557"/>
                  </a:stretch>
                </a:blipFill>
              </p:spPr>
              <p:txBody>
                <a:bodyPr/>
                <a:lstStyle/>
                <a:p>
                  <a:r>
                    <a:rPr lang="en-IN">
                      <a:noFill/>
                    </a:rPr>
                    <a:t> </a:t>
                  </a:r>
                </a:p>
              </p:txBody>
            </p:sp>
          </mc:Fallback>
        </mc:AlternateContent>
      </p:grpSp>
      <mc:AlternateContent xmlns:mc="http://schemas.openxmlformats.org/markup-compatibility/2006">
        <mc:Choice xmlns="" xmlns:a14="http://schemas.microsoft.com/office/drawing/2010/main" Requires="a14">
          <p:sp>
            <p:nvSpPr>
              <p:cNvPr id="78" name="TextBox 77"/>
              <p:cNvSpPr txBox="1"/>
              <p:nvPr/>
            </p:nvSpPr>
            <p:spPr>
              <a:xfrm>
                <a:off x="491138" y="4949772"/>
                <a:ext cx="6268832" cy="969176"/>
              </a:xfrm>
              <a:prstGeom prst="rect">
                <a:avLst/>
              </a:prstGeom>
              <a:noFill/>
              <a:ln>
                <a:solidFill>
                  <a:schemeClr val="tx2"/>
                </a:solidFill>
              </a:ln>
            </p:spPr>
            <p:txBody>
              <a:bodyPr wrap="none" rtlCol="0">
                <a:spAutoFit/>
              </a:bodyPr>
              <a:lstStyle/>
              <a:p>
                <a:r>
                  <a:rPr lang="en-US" sz="2800" b="1" dirty="0" smtClean="0"/>
                  <a:t>Acceptance Angle </a:t>
                </a:r>
                <a14:m>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𝜽</m:t>
                        </m:r>
                      </m:e>
                      <m:sub>
                        <m:r>
                          <a:rPr lang="en-US" sz="2800" b="1" i="1" smtClean="0">
                            <a:latin typeface="Cambria Math" panose="02040503050406030204" pitchFamily="18" charset="0"/>
                          </a:rPr>
                          <m:t>𝒎</m:t>
                        </m:r>
                      </m:sub>
                    </m:sSub>
                    <m:r>
                      <a:rPr lang="en-US" sz="2800" b="1" i="1" smtClean="0">
                        <a:latin typeface="Cambria Math" panose="02040503050406030204" pitchFamily="18" charset="0"/>
                      </a:rPr>
                      <m:t>=</m:t>
                    </m:r>
                    <m:func>
                      <m:funcPr>
                        <m:ctrlPr>
                          <a:rPr lang="en-US" sz="2800" b="1" i="1" smtClean="0">
                            <a:latin typeface="Cambria Math" panose="02040503050406030204" pitchFamily="18" charset="0"/>
                          </a:rPr>
                        </m:ctrlPr>
                      </m:funcPr>
                      <m:fName>
                        <m:sSup>
                          <m:sSupPr>
                            <m:ctrlPr>
                              <a:rPr lang="en-US" sz="2800" b="1" i="1" smtClean="0">
                                <a:latin typeface="Cambria Math" panose="02040503050406030204" pitchFamily="18" charset="0"/>
                              </a:rPr>
                            </m:ctrlPr>
                          </m:sSupPr>
                          <m:e>
                            <m:r>
                              <a:rPr lang="en-US" sz="2800" b="1" i="0" smtClean="0">
                                <a:latin typeface="Cambria Math" panose="02040503050406030204" pitchFamily="18" charset="0"/>
                              </a:rPr>
                              <m:t>𝐬𝐢𝐧</m:t>
                            </m:r>
                          </m:e>
                          <m:sup>
                            <m:r>
                              <a:rPr lang="en-US" sz="2800" b="1" i="1" smtClean="0">
                                <a:latin typeface="Cambria Math" panose="02040503050406030204" pitchFamily="18" charset="0"/>
                              </a:rPr>
                              <m:t>−</m:t>
                            </m:r>
                            <m:r>
                              <a:rPr lang="en-US" sz="2800" b="1" i="1" smtClean="0">
                                <a:latin typeface="Cambria Math" panose="02040503050406030204" pitchFamily="18" charset="0"/>
                              </a:rPr>
                              <m:t>𝟏</m:t>
                            </m:r>
                          </m:sup>
                        </m:sSup>
                      </m:fName>
                      <m:e>
                        <m:rad>
                          <m:radPr>
                            <m:degHide m:val="on"/>
                            <m:ctrlPr>
                              <a:rPr lang="en-US" sz="2800" b="1" i="1" smtClean="0">
                                <a:latin typeface="Cambria Math" panose="02040503050406030204" pitchFamily="18" charset="0"/>
                              </a:rPr>
                            </m:ctrlPr>
                          </m:radPr>
                          <m:deg/>
                          <m:e>
                            <m:sSubSup>
                              <m:sSubSupPr>
                                <m:ctrlPr>
                                  <a:rPr lang="en-US" sz="2800" b="1" i="1" smtClean="0">
                                    <a:latin typeface="Cambria Math" panose="02040503050406030204" pitchFamily="18" charset="0"/>
                                  </a:rPr>
                                </m:ctrlPr>
                              </m:sSubSupPr>
                              <m:e>
                                <m:r>
                                  <a:rPr lang="en-US" sz="2800" b="1" i="1" smtClean="0">
                                    <a:latin typeface="Cambria Math" panose="02040503050406030204" pitchFamily="18" charset="0"/>
                                  </a:rPr>
                                  <m:t>𝜼</m:t>
                                </m:r>
                              </m:e>
                              <m:sub>
                                <m:r>
                                  <a:rPr lang="en-US" sz="2800" b="1" i="1" smtClean="0">
                                    <a:latin typeface="Cambria Math" panose="02040503050406030204" pitchFamily="18" charset="0"/>
                                  </a:rPr>
                                  <m:t>𝟏</m:t>
                                </m:r>
                              </m:sub>
                              <m:sup>
                                <m:r>
                                  <a:rPr lang="en-US" sz="2800" b="1" i="1" smtClean="0">
                                    <a:latin typeface="Cambria Math" panose="02040503050406030204" pitchFamily="18" charset="0"/>
                                  </a:rPr>
                                  <m:t>𝟐</m:t>
                                </m:r>
                              </m:sup>
                            </m:sSubSup>
                            <m:r>
                              <a:rPr lang="en-US" sz="2800" b="1" i="1" smtClean="0">
                                <a:latin typeface="Cambria Math" panose="02040503050406030204" pitchFamily="18" charset="0"/>
                              </a:rPr>
                              <m:t>−</m:t>
                            </m:r>
                            <m:sSubSup>
                              <m:sSubSupPr>
                                <m:ctrlPr>
                                  <a:rPr lang="en-US" sz="2800" b="1" i="1" smtClean="0">
                                    <a:latin typeface="Cambria Math" panose="02040503050406030204" pitchFamily="18" charset="0"/>
                                  </a:rPr>
                                </m:ctrlPr>
                              </m:sSubSupPr>
                              <m:e>
                                <m:r>
                                  <a:rPr lang="en-US" sz="2800" b="1" i="1" smtClean="0">
                                    <a:latin typeface="Cambria Math" panose="02040503050406030204" pitchFamily="18" charset="0"/>
                                  </a:rPr>
                                  <m:t>𝜼</m:t>
                                </m:r>
                              </m:e>
                              <m:sub>
                                <m:r>
                                  <a:rPr lang="en-US" sz="2800" b="1" i="1" smtClean="0">
                                    <a:latin typeface="Cambria Math" panose="02040503050406030204" pitchFamily="18" charset="0"/>
                                  </a:rPr>
                                  <m:t>𝟐</m:t>
                                </m:r>
                              </m:sub>
                              <m:sup>
                                <m:r>
                                  <a:rPr lang="en-US" sz="2800" b="1" i="1" smtClean="0">
                                    <a:latin typeface="Cambria Math" panose="02040503050406030204" pitchFamily="18" charset="0"/>
                                  </a:rPr>
                                  <m:t>𝟐</m:t>
                                </m:r>
                              </m:sup>
                            </m:sSubSup>
                          </m:e>
                        </m:rad>
                      </m:e>
                    </m:func>
                  </m:oMath>
                </a14:m>
                <a:endParaRPr lang="en-US" sz="2800" b="1" dirty="0"/>
              </a:p>
            </p:txBody>
          </p:sp>
        </mc:Choice>
        <mc:Fallback>
          <p:sp>
            <p:nvSpPr>
              <p:cNvPr id="78" name="TextBox 77"/>
              <p:cNvSpPr txBox="1">
                <a:spLocks noRot="1" noChangeAspect="1" noMove="1" noResize="1" noEditPoints="1" noAdjustHandles="1" noChangeArrowheads="1" noChangeShapeType="1" noTextEdit="1"/>
              </p:cNvSpPr>
              <p:nvPr/>
            </p:nvSpPr>
            <p:spPr>
              <a:xfrm>
                <a:off x="491138" y="4949772"/>
                <a:ext cx="6268832" cy="969176"/>
              </a:xfrm>
              <a:prstGeom prst="rect">
                <a:avLst/>
              </a:prstGeom>
              <a:blipFill rotWithShape="0">
                <a:blip r:embed="rId13"/>
                <a:stretch>
                  <a:fillRect l="-1942"/>
                </a:stretch>
              </a:blipFill>
              <a:ln>
                <a:solidFill>
                  <a:schemeClr val="tx2"/>
                </a:solidFill>
              </a:ln>
            </p:spPr>
            <p:txBody>
              <a:bodyPr/>
              <a:lstStyle/>
              <a:p>
                <a:r>
                  <a:rPr lang="en-IN">
                    <a:noFill/>
                  </a:rPr>
                  <a:t> </a:t>
                </a:r>
              </a:p>
            </p:txBody>
          </p:sp>
        </mc:Fallback>
      </mc:AlternateContent>
    </p:spTree>
    <p:extLst>
      <p:ext uri="{BB962C8B-B14F-4D97-AF65-F5344CB8AC3E}">
        <p14:creationId xmlns="" xmlns:p14="http://schemas.microsoft.com/office/powerpoint/2010/main" val="3658867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439016" y="595297"/>
            <a:ext cx="11171093" cy="3214703"/>
          </a:xfrm>
          <a:prstGeom prst="rect">
            <a:avLst/>
          </a:prstGeom>
        </p:spPr>
      </p:pic>
    </p:spTree>
    <p:extLst>
      <p:ext uri="{BB962C8B-B14F-4D97-AF65-F5344CB8AC3E}">
        <p14:creationId xmlns="" xmlns:p14="http://schemas.microsoft.com/office/powerpoint/2010/main" val="347080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3319" y="304799"/>
            <a:ext cx="6003517" cy="2424679"/>
            <a:chOff x="275193" y="1418957"/>
            <a:chExt cx="6453853" cy="2489048"/>
          </a:xfrm>
        </p:grpSpPr>
        <p:grpSp>
          <p:nvGrpSpPr>
            <p:cNvPr id="5" name="Group 4"/>
            <p:cNvGrpSpPr/>
            <p:nvPr/>
          </p:nvGrpSpPr>
          <p:grpSpPr>
            <a:xfrm>
              <a:off x="275193" y="1418957"/>
              <a:ext cx="5938579" cy="2489048"/>
              <a:chOff x="275193" y="1418957"/>
              <a:chExt cx="5938579" cy="2489048"/>
            </a:xfrm>
          </p:grpSpPr>
          <p:grpSp>
            <p:nvGrpSpPr>
              <p:cNvPr id="16" name="Group 15"/>
              <p:cNvGrpSpPr/>
              <p:nvPr/>
            </p:nvGrpSpPr>
            <p:grpSpPr>
              <a:xfrm>
                <a:off x="990600" y="1418957"/>
                <a:ext cx="5223172" cy="2489048"/>
                <a:chOff x="1895475" y="1457057"/>
                <a:chExt cx="5223172" cy="2489048"/>
              </a:xfrm>
            </p:grpSpPr>
            <p:cxnSp>
              <p:nvCxnSpPr>
                <p:cNvPr id="20" name="Straight Connector 19"/>
                <p:cNvCxnSpPr/>
                <p:nvPr/>
              </p:nvCxnSpPr>
              <p:spPr>
                <a:xfrm>
                  <a:off x="5416565" y="1937758"/>
                  <a:ext cx="1465337" cy="7979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125366" y="1939894"/>
                  <a:ext cx="3341718" cy="1410057"/>
                  <a:chOff x="2125366" y="1939894"/>
                  <a:chExt cx="3341718" cy="1410057"/>
                </a:xfrm>
              </p:grpSpPr>
              <p:cxnSp>
                <p:nvCxnSpPr>
                  <p:cNvPr id="2" name="Straight Connector 40"/>
                  <p:cNvCxnSpPr/>
                  <p:nvPr/>
                </p:nvCxnSpPr>
                <p:spPr>
                  <a:xfrm flipH="1">
                    <a:off x="2125366" y="2644922"/>
                    <a:ext cx="895350" cy="70502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 name="Straight Connector 41"/>
                  <p:cNvCxnSpPr/>
                  <p:nvPr/>
                </p:nvCxnSpPr>
                <p:spPr>
                  <a:xfrm flipV="1">
                    <a:off x="3003624" y="1939894"/>
                    <a:ext cx="2463460" cy="70502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1895475" y="1457057"/>
                  <a:ext cx="5223172" cy="2489048"/>
                  <a:chOff x="1895475" y="1457057"/>
                  <a:chExt cx="5223172" cy="2489048"/>
                </a:xfrm>
              </p:grpSpPr>
              <p:sp>
                <p:nvSpPr>
                  <p:cNvPr id="29" name="Oval 28"/>
                  <p:cNvSpPr/>
                  <p:nvPr/>
                </p:nvSpPr>
                <p:spPr>
                  <a:xfrm>
                    <a:off x="2674834" y="1939895"/>
                    <a:ext cx="743484" cy="1410056"/>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0"/>
                  </p:cNvCxnSpPr>
                  <p:nvPr/>
                </p:nvCxnSpPr>
                <p:spPr>
                  <a:xfrm>
                    <a:off x="3046576" y="1939895"/>
                    <a:ext cx="368751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046576" y="3349951"/>
                    <a:ext cx="368751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772826" y="1457057"/>
                    <a:ext cx="2345821" cy="0"/>
                  </a:xfrm>
                  <a:prstGeom prst="line">
                    <a:avLst/>
                  </a:prstGeom>
                  <a:ln w="476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753776" y="3943969"/>
                    <a:ext cx="2303092" cy="2136"/>
                  </a:xfrm>
                  <a:prstGeom prst="line">
                    <a:avLst/>
                  </a:prstGeom>
                  <a:ln w="476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895475" y="2644922"/>
                    <a:ext cx="4943475"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429250" y="1619250"/>
                    <a:ext cx="0" cy="101552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5276850" y="2009775"/>
                    <a:ext cx="152400" cy="133350"/>
                  </a:xfrm>
                  <a:custGeom>
                    <a:avLst/>
                    <a:gdLst>
                      <a:gd name="connsiteX0" fmla="*/ 0 w 152400"/>
                      <a:gd name="connsiteY0" fmla="*/ 0 h 133350"/>
                      <a:gd name="connsiteX1" fmla="*/ 9525 w 152400"/>
                      <a:gd name="connsiteY1" fmla="*/ 47625 h 133350"/>
                      <a:gd name="connsiteX2" fmla="*/ 19050 w 152400"/>
                      <a:gd name="connsiteY2" fmla="*/ 76200 h 133350"/>
                      <a:gd name="connsiteX3" fmla="*/ 133350 w 152400"/>
                      <a:gd name="connsiteY3" fmla="*/ 133350 h 133350"/>
                      <a:gd name="connsiteX4" fmla="*/ 152400 w 152400"/>
                      <a:gd name="connsiteY4" fmla="*/ 133350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33350">
                        <a:moveTo>
                          <a:pt x="0" y="0"/>
                        </a:moveTo>
                        <a:cubicBezTo>
                          <a:pt x="3175" y="15875"/>
                          <a:pt x="5598" y="31919"/>
                          <a:pt x="9525" y="47625"/>
                        </a:cubicBezTo>
                        <a:cubicBezTo>
                          <a:pt x="11960" y="57365"/>
                          <a:pt x="11950" y="69100"/>
                          <a:pt x="19050" y="76200"/>
                        </a:cubicBezTo>
                        <a:cubicBezTo>
                          <a:pt x="38313" y="95463"/>
                          <a:pt x="102362" y="133350"/>
                          <a:pt x="133350" y="133350"/>
                        </a:cubicBezTo>
                        <a:lnTo>
                          <a:pt x="152400" y="1333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5457825" y="2105025"/>
                    <a:ext cx="238821" cy="118292"/>
                  </a:xfrm>
                  <a:custGeom>
                    <a:avLst/>
                    <a:gdLst>
                      <a:gd name="connsiteX0" fmla="*/ 0 w 238821"/>
                      <a:gd name="connsiteY0" fmla="*/ 114300 h 118292"/>
                      <a:gd name="connsiteX1" fmla="*/ 209550 w 238821"/>
                      <a:gd name="connsiteY1" fmla="*/ 85725 h 118292"/>
                      <a:gd name="connsiteX2" fmla="*/ 228600 w 238821"/>
                      <a:gd name="connsiteY2" fmla="*/ 57150 h 118292"/>
                      <a:gd name="connsiteX3" fmla="*/ 238125 w 238821"/>
                      <a:gd name="connsiteY3" fmla="*/ 28575 h 118292"/>
                      <a:gd name="connsiteX4" fmla="*/ 238125 w 238821"/>
                      <a:gd name="connsiteY4" fmla="*/ 0 h 118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821" h="118292">
                        <a:moveTo>
                          <a:pt x="0" y="114300"/>
                        </a:moveTo>
                        <a:cubicBezTo>
                          <a:pt x="46028" y="111877"/>
                          <a:pt x="158451" y="136824"/>
                          <a:pt x="209550" y="85725"/>
                        </a:cubicBezTo>
                        <a:cubicBezTo>
                          <a:pt x="217645" y="77630"/>
                          <a:pt x="223480" y="67389"/>
                          <a:pt x="228600" y="57150"/>
                        </a:cubicBezTo>
                        <a:cubicBezTo>
                          <a:pt x="233090" y="48170"/>
                          <a:pt x="236474" y="38479"/>
                          <a:pt x="238125" y="28575"/>
                        </a:cubicBezTo>
                        <a:cubicBezTo>
                          <a:pt x="239691" y="19180"/>
                          <a:pt x="238125" y="9525"/>
                          <a:pt x="23812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3609975" y="2495550"/>
                    <a:ext cx="106608" cy="142875"/>
                  </a:xfrm>
                  <a:custGeom>
                    <a:avLst/>
                    <a:gdLst>
                      <a:gd name="connsiteX0" fmla="*/ 0 w 106608"/>
                      <a:gd name="connsiteY0" fmla="*/ 0 h 142875"/>
                      <a:gd name="connsiteX1" fmla="*/ 76200 w 106608"/>
                      <a:gd name="connsiteY1" fmla="*/ 9525 h 142875"/>
                      <a:gd name="connsiteX2" fmla="*/ 95250 w 106608"/>
                      <a:gd name="connsiteY2" fmla="*/ 38100 h 142875"/>
                      <a:gd name="connsiteX3" fmla="*/ 104775 w 106608"/>
                      <a:gd name="connsiteY3" fmla="*/ 142875 h 142875"/>
                    </a:gdLst>
                    <a:ahLst/>
                    <a:cxnLst>
                      <a:cxn ang="0">
                        <a:pos x="connsiteX0" y="connsiteY0"/>
                      </a:cxn>
                      <a:cxn ang="0">
                        <a:pos x="connsiteX1" y="connsiteY1"/>
                      </a:cxn>
                      <a:cxn ang="0">
                        <a:pos x="connsiteX2" y="connsiteY2"/>
                      </a:cxn>
                      <a:cxn ang="0">
                        <a:pos x="connsiteX3" y="connsiteY3"/>
                      </a:cxn>
                    </a:cxnLst>
                    <a:rect l="l" t="t" r="r" b="b"/>
                    <a:pathLst>
                      <a:path w="106608" h="142875">
                        <a:moveTo>
                          <a:pt x="0" y="0"/>
                        </a:moveTo>
                        <a:cubicBezTo>
                          <a:pt x="25400" y="3175"/>
                          <a:pt x="52433" y="18"/>
                          <a:pt x="76200" y="9525"/>
                        </a:cubicBezTo>
                        <a:cubicBezTo>
                          <a:pt x="86829" y="13777"/>
                          <a:pt x="90130" y="27861"/>
                          <a:pt x="95250" y="38100"/>
                        </a:cubicBezTo>
                        <a:cubicBezTo>
                          <a:pt x="112807" y="73214"/>
                          <a:pt x="104775" y="101051"/>
                          <a:pt x="104775" y="1428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 xmlns:a14="http://schemas.microsoft.com/office/drawing/2010/main" Requires="a14">
                  <p:sp>
                    <p:nvSpPr>
                      <p:cNvPr id="39" name="TextBox 38"/>
                      <p:cNvSpPr txBox="1"/>
                      <p:nvPr/>
                    </p:nvSpPr>
                    <p:spPr>
                      <a:xfrm>
                        <a:off x="3776832" y="2331274"/>
                        <a:ext cx="4585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𝑟</m:t>
                                  </m:r>
                                </m:sub>
                              </m:sSub>
                            </m:oMath>
                          </m:oMathPara>
                        </a14:m>
                        <a:endParaRPr lang="en-US" dirty="0"/>
                      </a:p>
                    </p:txBody>
                  </p:sp>
                </mc:Choice>
                <mc:Fallback>
                  <p:sp>
                    <p:nvSpPr>
                      <p:cNvPr id="11" name="TextBox 35"/>
                      <p:cNvSpPr txBox="1">
                        <a:spLocks noRot="1" noChangeAspect="1" noMove="1" noResize="1" noEditPoints="1" noAdjustHandles="1" noChangeArrowheads="1" noChangeShapeType="1" noTextEdit="1"/>
                      </p:cNvSpPr>
                      <p:nvPr/>
                    </p:nvSpPr>
                    <p:spPr>
                      <a:xfrm>
                        <a:off x="3776832" y="2331274"/>
                        <a:ext cx="458522" cy="369332"/>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40" name="TextBox 39"/>
                      <p:cNvSpPr txBox="1"/>
                      <p:nvPr/>
                    </p:nvSpPr>
                    <p:spPr>
                      <a:xfrm>
                        <a:off x="2227681" y="2618358"/>
                        <a:ext cx="43390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oMath>
                          </m:oMathPara>
                        </a14:m>
                        <a:endParaRPr lang="en-US" dirty="0"/>
                      </a:p>
                    </p:txBody>
                  </p:sp>
                </mc:Choice>
                <mc:Fallback>
                  <p:sp>
                    <p:nvSpPr>
                      <p:cNvPr id="12" name="TextBox 36"/>
                      <p:cNvSpPr txBox="1">
                        <a:spLocks noRot="1" noChangeAspect="1" noMove="1" noResize="1" noEditPoints="1" noAdjustHandles="1" noChangeArrowheads="1" noChangeShapeType="1" noTextEdit="1"/>
                      </p:cNvSpPr>
                      <p:nvPr/>
                    </p:nvSpPr>
                    <p:spPr>
                      <a:xfrm>
                        <a:off x="2227681" y="2618358"/>
                        <a:ext cx="433900" cy="369332"/>
                      </a:xfrm>
                      <a:prstGeom prst="rect">
                        <a:avLst/>
                      </a:prstGeom>
                      <a:blipFill rotWithShape="0">
                        <a:blip r:embed="rId3"/>
                        <a:stretch>
                          <a:fillRect/>
                        </a:stretch>
                      </a:blipFill>
                    </p:spPr>
                    <p:txBody>
                      <a:bodyPr/>
                      <a:lstStyle/>
                      <a:p>
                        <a:r>
                          <a:rPr lang="en-IN">
                            <a:noFill/>
                          </a:rPr>
                          <a:t> </a:t>
                        </a:r>
                      </a:p>
                    </p:txBody>
                  </p:sp>
                </mc:Fallback>
              </mc:AlternateContent>
            </p:grpSp>
            <mc:AlternateContent xmlns:mc="http://schemas.openxmlformats.org/markup-compatibility/2006">
              <mc:Choice xmlns="" xmlns:a14="http://schemas.microsoft.com/office/drawing/2010/main" Requires="a14">
                <p:sp>
                  <p:nvSpPr>
                    <p:cNvPr id="23" name="TextBox 22"/>
                    <p:cNvSpPr txBox="1"/>
                    <p:nvPr/>
                  </p:nvSpPr>
                  <p:spPr>
                    <a:xfrm>
                      <a:off x="4942993" y="1966460"/>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𝜙</m:t>
                            </m:r>
                          </m:oMath>
                        </m:oMathPara>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4942993" y="1966460"/>
                      <a:ext cx="399597" cy="369332"/>
                    </a:xfrm>
                    <a:prstGeom prst="rect">
                      <a:avLst/>
                    </a:prstGeom>
                    <a:blipFill rotWithShape="0">
                      <a:blip r:embed="rId4"/>
                      <a:stretch>
                        <a:fillRect b="-11475"/>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24" name="TextBox 23"/>
                    <p:cNvSpPr txBox="1"/>
                    <p:nvPr/>
                  </p:nvSpPr>
                  <p:spPr>
                    <a:xfrm>
                      <a:off x="5578118" y="2153467"/>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𝜙</m:t>
                            </m:r>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5578118" y="2153467"/>
                      <a:ext cx="399597" cy="369332"/>
                    </a:xfrm>
                    <a:prstGeom prst="rect">
                      <a:avLst/>
                    </a:prstGeom>
                    <a:blipFill rotWithShape="0">
                      <a:blip r:embed="rId5"/>
                      <a:stretch>
                        <a:fillRect b="-13333"/>
                      </a:stretch>
                    </a:blipFill>
                  </p:spPr>
                  <p:txBody>
                    <a:bodyPr/>
                    <a:lstStyle/>
                    <a:p>
                      <a:r>
                        <a:rPr lang="en-IN">
                          <a:noFill/>
                        </a:rPr>
                        <a:t> </a:t>
                      </a:r>
                    </a:p>
                  </p:txBody>
                </p:sp>
              </mc:Fallback>
            </mc:AlternateContent>
            <p:sp>
              <p:nvSpPr>
                <p:cNvPr id="25" name="TextBox 24"/>
                <p:cNvSpPr txBox="1"/>
                <p:nvPr/>
              </p:nvSpPr>
              <p:spPr>
                <a:xfrm>
                  <a:off x="5467084" y="1661392"/>
                  <a:ext cx="309700" cy="369332"/>
                </a:xfrm>
                <a:prstGeom prst="rect">
                  <a:avLst/>
                </a:prstGeom>
                <a:noFill/>
              </p:spPr>
              <p:txBody>
                <a:bodyPr wrap="none" rtlCol="0">
                  <a:spAutoFit/>
                </a:bodyPr>
                <a:lstStyle/>
                <a:p>
                  <a:r>
                    <a:rPr lang="en-US" dirty="0" smtClean="0"/>
                    <a:t>B</a:t>
                  </a:r>
                  <a:endParaRPr lang="en-US" dirty="0"/>
                </a:p>
              </p:txBody>
            </p:sp>
            <p:sp>
              <p:nvSpPr>
                <p:cNvPr id="26" name="TextBox 25"/>
                <p:cNvSpPr txBox="1"/>
                <p:nvPr/>
              </p:nvSpPr>
              <p:spPr>
                <a:xfrm>
                  <a:off x="2845315" y="2249026"/>
                  <a:ext cx="317716" cy="369332"/>
                </a:xfrm>
                <a:prstGeom prst="rect">
                  <a:avLst/>
                </a:prstGeom>
                <a:noFill/>
              </p:spPr>
              <p:txBody>
                <a:bodyPr wrap="none" rtlCol="0">
                  <a:spAutoFit/>
                </a:bodyPr>
                <a:lstStyle/>
                <a:p>
                  <a:r>
                    <a:rPr lang="en-US" dirty="0"/>
                    <a:t>A</a:t>
                  </a:r>
                </a:p>
              </p:txBody>
            </p:sp>
            <p:sp>
              <p:nvSpPr>
                <p:cNvPr id="27" name="TextBox 26"/>
                <p:cNvSpPr txBox="1"/>
                <p:nvPr/>
              </p:nvSpPr>
              <p:spPr>
                <a:xfrm>
                  <a:off x="5304218" y="2618025"/>
                  <a:ext cx="308098" cy="369332"/>
                </a:xfrm>
                <a:prstGeom prst="rect">
                  <a:avLst/>
                </a:prstGeom>
                <a:noFill/>
              </p:spPr>
              <p:txBody>
                <a:bodyPr wrap="none" rtlCol="0">
                  <a:spAutoFit/>
                </a:bodyPr>
                <a:lstStyle/>
                <a:p>
                  <a:r>
                    <a:rPr lang="en-US" dirty="0" smtClean="0"/>
                    <a:t>C</a:t>
                  </a:r>
                  <a:endParaRPr lang="en-US" dirty="0"/>
                </a:p>
              </p:txBody>
            </p:sp>
            <p:sp>
              <p:nvSpPr>
                <p:cNvPr id="28" name="Arc 27"/>
                <p:cNvSpPr/>
                <p:nvPr/>
              </p:nvSpPr>
              <p:spPr>
                <a:xfrm>
                  <a:off x="4127424" y="1469076"/>
                  <a:ext cx="1222672" cy="2474274"/>
                </a:xfrm>
                <a:prstGeom prst="arc">
                  <a:avLst>
                    <a:gd name="adj1" fmla="val 14203979"/>
                    <a:gd name="adj2" fmla="val 7803639"/>
                  </a:avLst>
                </a:prstGeom>
                <a:ln w="476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 name="TextBox 16"/>
              <p:cNvSpPr txBox="1"/>
              <p:nvPr/>
            </p:nvSpPr>
            <p:spPr>
              <a:xfrm>
                <a:off x="275193" y="2272784"/>
                <a:ext cx="1244251" cy="307777"/>
              </a:xfrm>
              <a:prstGeom prst="rect">
                <a:avLst/>
              </a:prstGeom>
              <a:noFill/>
            </p:spPr>
            <p:txBody>
              <a:bodyPr wrap="none" rtlCol="0">
                <a:spAutoFit/>
              </a:bodyPr>
              <a:lstStyle/>
              <a:p>
                <a:r>
                  <a:rPr lang="en-US" sz="1400" dirty="0" smtClean="0"/>
                  <a:t>Launching End</a:t>
                </a:r>
                <a:endParaRPr lang="en-US" sz="1400" dirty="0"/>
              </a:p>
            </p:txBody>
          </p:sp>
          <p:sp>
            <p:nvSpPr>
              <p:cNvPr id="18" name="TextBox 17"/>
              <p:cNvSpPr txBox="1"/>
              <p:nvPr/>
            </p:nvSpPr>
            <p:spPr>
              <a:xfrm>
                <a:off x="535705" y="3347142"/>
                <a:ext cx="1082156" cy="307777"/>
              </a:xfrm>
              <a:prstGeom prst="rect">
                <a:avLst/>
              </a:prstGeom>
              <a:noFill/>
            </p:spPr>
            <p:txBody>
              <a:bodyPr wrap="none" rtlCol="0">
                <a:spAutoFit/>
              </a:bodyPr>
              <a:lstStyle/>
              <a:p>
                <a:r>
                  <a:rPr lang="en-US" sz="1400" dirty="0" smtClean="0"/>
                  <a:t>Incident Ray</a:t>
                </a:r>
                <a:endParaRPr lang="en-US" sz="1400" dirty="0"/>
              </a:p>
            </p:txBody>
          </p:sp>
          <p:sp>
            <p:nvSpPr>
              <p:cNvPr id="19" name="TextBox 18"/>
              <p:cNvSpPr txBox="1"/>
              <p:nvPr/>
            </p:nvSpPr>
            <p:spPr>
              <a:xfrm rot="20642025">
                <a:off x="2576452" y="2015782"/>
                <a:ext cx="1041760" cy="276999"/>
              </a:xfrm>
              <a:prstGeom prst="rect">
                <a:avLst/>
              </a:prstGeom>
              <a:noFill/>
            </p:spPr>
            <p:txBody>
              <a:bodyPr wrap="none" rtlCol="0">
                <a:spAutoFit/>
              </a:bodyPr>
              <a:lstStyle/>
              <a:p>
                <a:r>
                  <a:rPr lang="en-US" sz="1200" dirty="0" smtClean="0"/>
                  <a:t>Refracted Ray</a:t>
                </a:r>
                <a:endParaRPr lang="en-US" sz="1200" dirty="0"/>
              </a:p>
            </p:txBody>
          </p:sp>
        </p:grpSp>
        <p:sp>
          <p:nvSpPr>
            <p:cNvPr id="6" name="TextBox 5"/>
            <p:cNvSpPr txBox="1"/>
            <p:nvPr/>
          </p:nvSpPr>
          <p:spPr>
            <a:xfrm>
              <a:off x="5314593" y="1421586"/>
              <a:ext cx="973343" cy="369332"/>
            </a:xfrm>
            <a:prstGeom prst="rect">
              <a:avLst/>
            </a:prstGeom>
            <a:noFill/>
          </p:spPr>
          <p:txBody>
            <a:bodyPr wrap="none" rtlCol="0">
              <a:spAutoFit/>
            </a:bodyPr>
            <a:lstStyle/>
            <a:p>
              <a:r>
                <a:rPr lang="en-US" dirty="0" smtClean="0"/>
                <a:t>cladding</a:t>
              </a:r>
              <a:endParaRPr lang="en-US" dirty="0"/>
            </a:p>
          </p:txBody>
        </p:sp>
        <p:sp>
          <p:nvSpPr>
            <p:cNvPr id="7" name="TextBox 6"/>
            <p:cNvSpPr txBox="1"/>
            <p:nvPr/>
          </p:nvSpPr>
          <p:spPr>
            <a:xfrm>
              <a:off x="5400766" y="2886836"/>
              <a:ext cx="594906" cy="369332"/>
            </a:xfrm>
            <a:prstGeom prst="rect">
              <a:avLst/>
            </a:prstGeom>
            <a:noFill/>
          </p:spPr>
          <p:txBody>
            <a:bodyPr wrap="none" rtlCol="0">
              <a:spAutoFit/>
            </a:bodyPr>
            <a:lstStyle/>
            <a:p>
              <a:r>
                <a:rPr lang="en-US" dirty="0" smtClean="0"/>
                <a:t>core</a:t>
              </a:r>
              <a:endParaRPr lang="en-US" dirty="0"/>
            </a:p>
          </p:txBody>
        </p:sp>
        <p:cxnSp>
          <p:nvCxnSpPr>
            <p:cNvPr id="8" name="Straight Arrow Connector 7"/>
            <p:cNvCxnSpPr/>
            <p:nvPr/>
          </p:nvCxnSpPr>
          <p:spPr>
            <a:xfrm flipV="1">
              <a:off x="1270469" y="2971651"/>
              <a:ext cx="464853" cy="36646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316909" y="2155589"/>
              <a:ext cx="541517" cy="165394"/>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045622" y="2070631"/>
              <a:ext cx="537942" cy="31186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 xmlns:a14="http://schemas.microsoft.com/office/drawing/2010/main" Requires="a14">
            <p:sp>
              <p:nvSpPr>
                <p:cNvPr id="11" name="TextBox 10"/>
                <p:cNvSpPr txBox="1"/>
                <p:nvPr/>
              </p:nvSpPr>
              <p:spPr>
                <a:xfrm>
                  <a:off x="5737108" y="2031157"/>
                  <a:ext cx="9919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1</m:t>
                            </m:r>
                          </m:sub>
                        </m:sSub>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2</m:t>
                            </m:r>
                          </m:sub>
                        </m:sSub>
                      </m:oMath>
                    </m:oMathPara>
                  </a14:m>
                  <a:endParaRPr lang="en-US" dirty="0"/>
                </a:p>
              </p:txBody>
            </p:sp>
          </mc:Choice>
          <mc:Fallback>
            <p:sp>
              <p:nvSpPr>
                <p:cNvPr id="72" name="TextBox 71"/>
                <p:cNvSpPr txBox="1">
                  <a:spLocks noRot="1" noChangeAspect="1" noMove="1" noResize="1" noEditPoints="1" noAdjustHandles="1" noChangeArrowheads="1" noChangeShapeType="1" noTextEdit="1"/>
                </p:cNvSpPr>
                <p:nvPr/>
              </p:nvSpPr>
              <p:spPr>
                <a:xfrm>
                  <a:off x="5737108" y="2031157"/>
                  <a:ext cx="991938" cy="369332"/>
                </a:xfrm>
                <a:prstGeom prst="rect">
                  <a:avLst/>
                </a:prstGeom>
                <a:blipFill rotWithShape="0">
                  <a:blip r:embed="rId6"/>
                  <a:stretch>
                    <a:fillRect b="-6667"/>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12" name="TextBox 11"/>
                <p:cNvSpPr txBox="1"/>
                <p:nvPr/>
              </p:nvSpPr>
              <p:spPr>
                <a:xfrm>
                  <a:off x="840692" y="1690564"/>
                  <a:ext cx="9919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0</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1</m:t>
                            </m:r>
                          </m:sub>
                        </m:sSub>
                      </m:oMath>
                    </m:oMathPara>
                  </a14:m>
                  <a:endParaRPr lang="en-US" dirty="0"/>
                </a:p>
              </p:txBody>
            </p:sp>
          </mc:Choice>
          <mc:Fallback>
            <p:sp>
              <p:nvSpPr>
                <p:cNvPr id="73" name="TextBox 72"/>
                <p:cNvSpPr txBox="1">
                  <a:spLocks noRot="1" noChangeAspect="1" noMove="1" noResize="1" noEditPoints="1" noAdjustHandles="1" noChangeArrowheads="1" noChangeShapeType="1" noTextEdit="1"/>
                </p:cNvSpPr>
                <p:nvPr/>
              </p:nvSpPr>
              <p:spPr>
                <a:xfrm>
                  <a:off x="840692" y="1690564"/>
                  <a:ext cx="991938" cy="369332"/>
                </a:xfrm>
                <a:prstGeom prst="rect">
                  <a:avLst/>
                </a:prstGeom>
                <a:blipFill rotWithShape="0">
                  <a:blip r:embed="rId7"/>
                  <a:stretch>
                    <a:fillRect b="-6557"/>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13" name="TextBox 12"/>
                <p:cNvSpPr txBox="1"/>
                <p:nvPr/>
              </p:nvSpPr>
              <p:spPr>
                <a:xfrm>
                  <a:off x="811830" y="2697652"/>
                  <a:ext cx="4667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0</m:t>
                            </m:r>
                          </m:sub>
                        </m:sSub>
                      </m:oMath>
                    </m:oMathPara>
                  </a14:m>
                  <a:endParaRPr lang="en-US" dirty="0"/>
                </a:p>
              </p:txBody>
            </p:sp>
          </mc:Choice>
          <mc:Fallback>
            <p:sp>
              <p:nvSpPr>
                <p:cNvPr id="74" name="TextBox 73"/>
                <p:cNvSpPr txBox="1">
                  <a:spLocks noRot="1" noChangeAspect="1" noMove="1" noResize="1" noEditPoints="1" noAdjustHandles="1" noChangeArrowheads="1" noChangeShapeType="1" noTextEdit="1"/>
                </p:cNvSpPr>
                <p:nvPr/>
              </p:nvSpPr>
              <p:spPr>
                <a:xfrm>
                  <a:off x="811830" y="2697652"/>
                  <a:ext cx="466730" cy="369332"/>
                </a:xfrm>
                <a:prstGeom prst="rect">
                  <a:avLst/>
                </a:prstGeom>
                <a:blipFill rotWithShape="0">
                  <a:blip r:embed="rId8"/>
                  <a:stretch>
                    <a:fillRect b="-6557"/>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14" name="TextBox 13"/>
                <p:cNvSpPr txBox="1"/>
                <p:nvPr/>
              </p:nvSpPr>
              <p:spPr>
                <a:xfrm>
                  <a:off x="3097471" y="2702166"/>
                  <a:ext cx="461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1</m:t>
                            </m:r>
                          </m:sub>
                        </m:sSub>
                      </m:oMath>
                    </m:oMathPara>
                  </a14:m>
                  <a:endParaRPr lang="en-US" dirty="0"/>
                </a:p>
              </p:txBody>
            </p:sp>
          </mc:Choice>
          <mc:Fallback>
            <p:sp>
              <p:nvSpPr>
                <p:cNvPr id="75" name="TextBox 74"/>
                <p:cNvSpPr txBox="1">
                  <a:spLocks noRot="1" noChangeAspect="1" noMove="1" noResize="1" noEditPoints="1" noAdjustHandles="1" noChangeArrowheads="1" noChangeShapeType="1" noTextEdit="1"/>
                </p:cNvSpPr>
                <p:nvPr/>
              </p:nvSpPr>
              <p:spPr>
                <a:xfrm>
                  <a:off x="3097471" y="2702166"/>
                  <a:ext cx="461408" cy="369332"/>
                </a:xfrm>
                <a:prstGeom prst="rect">
                  <a:avLst/>
                </a:prstGeom>
                <a:blipFill rotWithShape="0">
                  <a:blip r:embed="rId9"/>
                  <a:stretch>
                    <a:fillRect b="-4918"/>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15" name="TextBox 14"/>
                <p:cNvSpPr txBox="1"/>
                <p:nvPr/>
              </p:nvSpPr>
              <p:spPr>
                <a:xfrm>
                  <a:off x="5387859" y="3398186"/>
                  <a:ext cx="4667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2</m:t>
                            </m:r>
                          </m:sub>
                        </m:sSub>
                      </m:oMath>
                    </m:oMathPara>
                  </a14:m>
                  <a:endParaRPr lang="en-US" dirty="0"/>
                </a:p>
              </p:txBody>
            </p:sp>
          </mc:Choice>
          <mc:Fallback>
            <p:sp>
              <p:nvSpPr>
                <p:cNvPr id="76" name="TextBox 75"/>
                <p:cNvSpPr txBox="1">
                  <a:spLocks noRot="1" noChangeAspect="1" noMove="1" noResize="1" noEditPoints="1" noAdjustHandles="1" noChangeArrowheads="1" noChangeShapeType="1" noTextEdit="1"/>
                </p:cNvSpPr>
                <p:nvPr/>
              </p:nvSpPr>
              <p:spPr>
                <a:xfrm>
                  <a:off x="5387859" y="3398186"/>
                  <a:ext cx="466731" cy="369332"/>
                </a:xfrm>
                <a:prstGeom prst="rect">
                  <a:avLst/>
                </a:prstGeom>
                <a:blipFill rotWithShape="0">
                  <a:blip r:embed="rId10"/>
                  <a:stretch>
                    <a:fillRect b="-6557"/>
                  </a:stretch>
                </a:blipFill>
              </p:spPr>
              <p:txBody>
                <a:bodyPr/>
                <a:lstStyle/>
                <a:p>
                  <a:r>
                    <a:rPr lang="en-IN">
                      <a:noFill/>
                    </a:rPr>
                    <a:t> </a:t>
                  </a:r>
                </a:p>
              </p:txBody>
            </p:sp>
          </mc:Fallback>
        </mc:AlternateContent>
      </p:grpSp>
      <mc:AlternateContent xmlns:mc="http://schemas.openxmlformats.org/markup-compatibility/2006">
        <mc:Choice xmlns="" xmlns:a14="http://schemas.microsoft.com/office/drawing/2010/main" Requires="a14">
          <p:sp>
            <p:nvSpPr>
              <p:cNvPr id="43" name="TextBox 42"/>
              <p:cNvSpPr txBox="1"/>
              <p:nvPr/>
            </p:nvSpPr>
            <p:spPr>
              <a:xfrm>
                <a:off x="356851" y="2832722"/>
                <a:ext cx="4891087" cy="3366243"/>
              </a:xfrm>
              <a:prstGeom prst="rect">
                <a:avLst/>
              </a:prstGeom>
              <a:noFill/>
              <a:ln>
                <a:solidFill>
                  <a:schemeClr val="tx1"/>
                </a:solidFill>
              </a:ln>
            </p:spPr>
            <p:txBody>
              <a:bodyPr wrap="square" rtlCol="0">
                <a:spAutoFit/>
              </a:bodyPr>
              <a:lstStyle/>
              <a:p>
                <a:pPr marL="285750" indent="-285750" algn="just">
                  <a:buFont typeface="Wingdings" panose="05000000000000000000" pitchFamily="2" charset="2"/>
                  <a:buChar char="Ø"/>
                </a:pPr>
                <a:r>
                  <a:rPr lang="en-US" dirty="0" smtClean="0"/>
                  <a:t>At point A applying the Snell’s law, we have</a:t>
                </a:r>
              </a:p>
              <a:p>
                <a:pPr marL="285750" indent="-285750" algn="just">
                  <a:buFont typeface="Wingdings" panose="05000000000000000000" pitchFamily="2" charset="2"/>
                  <a:buChar char="Ø"/>
                </a:pPr>
                <a14:m>
                  <m:oMath xmlns:m="http://schemas.openxmlformats.org/officeDocument/2006/math">
                    <m:f>
                      <m:fPr>
                        <m:ctrlPr>
                          <a:rPr lang="en-US" sz="2400" i="1">
                            <a:latin typeface="Cambria Math" panose="02040503050406030204" pitchFamily="18" charset="0"/>
                          </a:rPr>
                        </m:ctrlPr>
                      </m:fPr>
                      <m:num>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IN" sz="2400" b="0" i="1" smtClean="0">
                                        <a:latin typeface="Cambria Math" panose="02040503050406030204" pitchFamily="18" charset="0"/>
                                      </a:rPr>
                                      <m:t>𝑖</m:t>
                                    </m:r>
                                    <m:r>
                                      <a:rPr lang="en-US" sz="2400" i="1">
                                        <a:latin typeface="Cambria Math" panose="02040503050406030204" pitchFamily="18" charset="0"/>
                                      </a:rPr>
                                      <m:t> </m:t>
                                    </m:r>
                                  </m:sub>
                                </m:sSub>
                              </m:e>
                            </m:d>
                          </m:e>
                        </m:func>
                      </m:num>
                      <m:den>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IN" sz="2400" b="0" i="1" smtClean="0">
                                        <a:latin typeface="Cambria Math" panose="02040503050406030204" pitchFamily="18" charset="0"/>
                                      </a:rPr>
                                      <m:t>𝑟</m:t>
                                    </m:r>
                                  </m:sub>
                                </m:sSub>
                              </m:e>
                            </m:d>
                          </m:e>
                        </m:func>
                      </m:den>
                    </m:f>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𝜂</m:t>
                            </m:r>
                          </m:e>
                          <m:sub>
                            <m:r>
                              <a:rPr lang="en-IN" sz="2400" b="0" i="1" smtClean="0">
                                <a:latin typeface="Cambria Math" panose="02040503050406030204" pitchFamily="18" charset="0"/>
                              </a:rPr>
                              <m:t>1</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𝜂</m:t>
                            </m:r>
                          </m:e>
                          <m:sub>
                            <m:r>
                              <a:rPr lang="en-IN" sz="2400" b="0" i="1" smtClean="0">
                                <a:latin typeface="Cambria Math" panose="02040503050406030204" pitchFamily="18" charset="0"/>
                              </a:rPr>
                              <m:t>0</m:t>
                            </m:r>
                          </m:sub>
                        </m:sSub>
                      </m:den>
                    </m:f>
                  </m:oMath>
                </a14:m>
                <a:endParaRPr lang="en-US" sz="2400" dirty="0" smtClean="0"/>
              </a:p>
              <a:p>
                <a:pPr marL="285750" indent="-285750" algn="just">
                  <a:buFont typeface="Wingdings" panose="05000000000000000000" pitchFamily="2" charset="2"/>
                  <a:buChar char="Ø"/>
                </a:pPr>
                <a:r>
                  <a:rPr lang="en-US" sz="2400" dirty="0" smtClean="0"/>
                  <a:t>As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𝜂</m:t>
                        </m:r>
                      </m:e>
                      <m:sub>
                        <m:r>
                          <a:rPr lang="en-IN" sz="2400" i="1">
                            <a:latin typeface="Cambria Math" panose="02040503050406030204" pitchFamily="18" charset="0"/>
                          </a:rPr>
                          <m:t>0</m:t>
                        </m:r>
                      </m:sub>
                    </m:sSub>
                  </m:oMath>
                </a14:m>
                <a:r>
                  <a:rPr lang="en-US" sz="2400" dirty="0" smtClean="0"/>
                  <a:t>&lt;</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𝜂</m:t>
                        </m:r>
                      </m:e>
                      <m:sub>
                        <m:r>
                          <a:rPr lang="en-IN" sz="2400" b="0" i="1" smtClean="0">
                            <a:latin typeface="Cambria Math" panose="02040503050406030204" pitchFamily="18" charset="0"/>
                          </a:rPr>
                          <m:t>1</m:t>
                        </m:r>
                      </m:sub>
                    </m:sSub>
                  </m:oMath>
                </a14:m>
                <a:r>
                  <a:rPr lang="en-US" sz="2400" dirty="0" smtClean="0"/>
                  <a:t>refracted ray bend towards the perpendicular</a:t>
                </a:r>
              </a:p>
              <a:p>
                <a:pPr marL="285750" indent="-285750" algn="just">
                  <a:buFont typeface="Wingdings" panose="05000000000000000000" pitchFamily="2" charset="2"/>
                  <a:buChar char="Ø"/>
                </a:pPr>
                <a:r>
                  <a:rPr lang="en-US" sz="2400" dirty="0" smtClean="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IN" sz="2400" i="1">
                            <a:latin typeface="Cambria Math" panose="02040503050406030204" pitchFamily="18" charset="0"/>
                          </a:rPr>
                          <m:t>𝑖</m:t>
                        </m:r>
                      </m:sub>
                    </m:sSub>
                  </m:oMath>
                </a14:m>
                <a:r>
                  <a:rPr lang="en-US" sz="2400" dirty="0" smtClean="0"/>
                  <a:t> is increased,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IN" sz="2400" b="0" i="1" smtClean="0">
                            <a:latin typeface="Cambria Math" panose="02040503050406030204" pitchFamily="18" charset="0"/>
                          </a:rPr>
                          <m:t>𝑟</m:t>
                        </m:r>
                      </m:sub>
                    </m:sSub>
                  </m:oMath>
                </a14:m>
                <a:r>
                  <a:rPr lang="en-US" sz="2400" dirty="0" smtClean="0"/>
                  <a:t>is also increases. For a particular value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IN" sz="2400" i="1">
                            <a:latin typeface="Cambria Math" panose="02040503050406030204" pitchFamily="18" charset="0"/>
                          </a:rPr>
                          <m:t>𝑖</m:t>
                        </m:r>
                      </m:sub>
                    </m:sSub>
                  </m:oMath>
                </a14:m>
                <a:r>
                  <a:rPr lang="en-US" sz="2400" dirty="0" smtClean="0"/>
                  <a:t/>
                </a:r>
                <a:endParaRPr lang="en-US" sz="2400" dirty="0"/>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a:p>
            </p:txBody>
          </p:sp>
        </mc:Choice>
        <mc:Fallback>
          <p:sp>
            <p:nvSpPr>
              <p:cNvPr id="43" name="TextBox 42"/>
              <p:cNvSpPr txBox="1">
                <a:spLocks noRot="1" noChangeAspect="1" noMove="1" noResize="1" noEditPoints="1" noAdjustHandles="1" noChangeArrowheads="1" noChangeShapeType="1" noTextEdit="1"/>
              </p:cNvSpPr>
              <p:nvPr/>
            </p:nvSpPr>
            <p:spPr>
              <a:xfrm>
                <a:off x="356851" y="2832722"/>
                <a:ext cx="4891087" cy="3366243"/>
              </a:xfrm>
              <a:prstGeom prst="rect">
                <a:avLst/>
              </a:prstGeom>
              <a:blipFill>
                <a:blip r:embed="rId11"/>
                <a:stretch>
                  <a:fillRect l="-1617" t="-903" r="-1741"/>
                </a:stretch>
              </a:blipFill>
              <a:ln>
                <a:solidFill>
                  <a:schemeClr val="tx1"/>
                </a:solidFill>
              </a:ln>
            </p:spPr>
            <p:txBody>
              <a:bodyPr/>
              <a:lstStyle/>
              <a:p>
                <a:r>
                  <a:rPr lang="en-IN">
                    <a:noFill/>
                  </a:rPr>
                  <a:t> </a:t>
                </a:r>
              </a:p>
            </p:txBody>
          </p:sp>
        </mc:Fallback>
      </mc:AlternateContent>
      <p:pic>
        <p:nvPicPr>
          <p:cNvPr id="44" name="Picture 43"/>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5949991" y="116434"/>
            <a:ext cx="5618553" cy="6519990"/>
          </a:xfrm>
          <a:prstGeom prst="rect">
            <a:avLst/>
          </a:prstGeom>
        </p:spPr>
      </p:pic>
    </p:spTree>
    <p:extLst>
      <p:ext uri="{BB962C8B-B14F-4D97-AF65-F5344CB8AC3E}">
        <p14:creationId xmlns="" xmlns:p14="http://schemas.microsoft.com/office/powerpoint/2010/main" val="2892255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2047" y="105734"/>
            <a:ext cx="8647611" cy="6685320"/>
          </a:xfrm>
          <a:prstGeom prst="rect">
            <a:avLst/>
          </a:prstGeom>
        </p:spPr>
      </p:pic>
    </p:spTree>
    <p:extLst>
      <p:ext uri="{BB962C8B-B14F-4D97-AF65-F5344CB8AC3E}">
        <p14:creationId xmlns="" xmlns:p14="http://schemas.microsoft.com/office/powerpoint/2010/main" val="1558808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585</Words>
  <Application>Microsoft Office PowerPoint</Application>
  <PresentationFormat>Custom</PresentationFormat>
  <Paragraphs>105</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Modes and Materials</vt:lpstr>
      <vt:lpstr>Number of Supported modes</vt:lpstr>
      <vt:lpstr>Normalized wave number or Normalized frequency</vt:lpstr>
      <vt:lpstr>V- Number</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BIMLA</cp:lastModifiedBy>
  <cp:revision>36</cp:revision>
  <dcterms:created xsi:type="dcterms:W3CDTF">2017-08-12T18:14:28Z</dcterms:created>
  <dcterms:modified xsi:type="dcterms:W3CDTF">2021-03-12T08:27:52Z</dcterms:modified>
</cp:coreProperties>
</file>