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2" r:id="rId4"/>
    <p:sldId id="260" r:id="rId5"/>
    <p:sldId id="263" r:id="rId6"/>
    <p:sldId id="264" r:id="rId7"/>
    <p:sldId id="266" r:id="rId8"/>
    <p:sldId id="265"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83622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536652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667102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58513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4F96A7-18AD-4D14-9F68-45EEEE7DA6A5}"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198616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4F96A7-18AD-4D14-9F68-45EEEE7DA6A5}" type="datetimeFigureOut">
              <a:rPr lang="en-US" smtClean="0"/>
              <a:t>9/20/2020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35787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4F96A7-18AD-4D14-9F68-45EEEE7DA6A5}" type="datetimeFigureOut">
              <a:rPr lang="en-US" smtClean="0"/>
              <a:t>9/20/2020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24676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4F96A7-18AD-4D14-9F68-45EEEE7DA6A5}" type="datetimeFigureOut">
              <a:rPr lang="en-US" smtClean="0"/>
              <a:t>9/20/2020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35011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F96A7-18AD-4D14-9F68-45EEEE7DA6A5}" type="datetimeFigureOut">
              <a:rPr lang="en-US" smtClean="0"/>
              <a:t>9/20/2020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943842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96A7-18AD-4D14-9F68-45EEEE7DA6A5}" type="datetimeFigureOut">
              <a:rPr lang="en-US" smtClean="0"/>
              <a:t>9/20/2020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730764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96A7-18AD-4D14-9F68-45EEEE7DA6A5}" type="datetimeFigureOut">
              <a:rPr lang="en-US" smtClean="0"/>
              <a:t>9/20/2020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449194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F96A7-18AD-4D14-9F68-45EEEE7DA6A5}" type="datetimeFigureOut">
              <a:rPr lang="en-US" smtClean="0"/>
              <a:t>9/20/2020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30921-6A41-4994-AC36-1C687C61D59A}" type="slidenum">
              <a:rPr lang="en-US" smtClean="0"/>
              <a:t>‹#›</a:t>
            </a:fld>
            <a:endParaRPr lang="en-US"/>
          </a:p>
        </p:txBody>
      </p:sp>
    </p:spTree>
    <p:extLst>
      <p:ext uri="{BB962C8B-B14F-4D97-AF65-F5344CB8AC3E}">
        <p14:creationId xmlns:p14="http://schemas.microsoft.com/office/powerpoint/2010/main" val="553988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30.png"/><Relationship Id="rId4" Type="http://schemas.openxmlformats.org/officeDocument/2006/relationships/image" Target="../media/image120.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tiff"/><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Syllabus</a:t>
            </a:r>
          </a:p>
        </p:txBody>
      </p:sp>
      <p:sp>
        <p:nvSpPr>
          <p:cNvPr id="5" name="Rectangle 4"/>
          <p:cNvSpPr/>
          <p:nvPr/>
        </p:nvSpPr>
        <p:spPr>
          <a:xfrm>
            <a:off x="1835477" y="1379031"/>
            <a:ext cx="8171649" cy="3970318"/>
          </a:xfrm>
          <a:prstGeom prst="rect">
            <a:avLst/>
          </a:prstGeom>
          <a:ln w="19050">
            <a:solidFill>
              <a:schemeClr val="tx1"/>
            </a:solidFill>
          </a:ln>
        </p:spPr>
        <p:txBody>
          <a:bodyPr wrap="square">
            <a:spAutoFit/>
          </a:bodyPr>
          <a:lstStyle/>
          <a:p>
            <a:pPr marL="285750" indent="-285750">
              <a:lnSpc>
                <a:spcPct val="150000"/>
              </a:lnSpc>
              <a:buFont typeface="Arial" panose="020B0604020202020204" pitchFamily="34" charset="0"/>
              <a:buChar char="•"/>
            </a:pPr>
            <a:r>
              <a:rPr lang="en-US" sz="2400" dirty="0" smtClean="0"/>
              <a:t>Fiber </a:t>
            </a:r>
            <a:r>
              <a:rPr lang="en-US" sz="2400" dirty="0"/>
              <a:t>optics introduction, optical fiber as a dielectric wave </a:t>
            </a:r>
            <a:r>
              <a:rPr lang="en-US" sz="2400" dirty="0" smtClean="0"/>
              <a:t>guide (Discussion + Video) </a:t>
            </a:r>
          </a:p>
          <a:p>
            <a:pPr marL="285750" indent="-285750">
              <a:lnSpc>
                <a:spcPct val="150000"/>
              </a:lnSpc>
              <a:buFont typeface="Arial" panose="020B0604020202020204" pitchFamily="34" charset="0"/>
              <a:buChar char="•"/>
            </a:pPr>
            <a:r>
              <a:rPr lang="en-US" sz="2400" dirty="0" smtClean="0"/>
              <a:t>Total internal </a:t>
            </a:r>
            <a:r>
              <a:rPr lang="en-US" sz="2400" dirty="0"/>
              <a:t>reflection, acceptance angle, numerical </a:t>
            </a:r>
            <a:r>
              <a:rPr lang="en-US" sz="2400" dirty="0" smtClean="0"/>
              <a:t>aperture, </a:t>
            </a:r>
            <a:r>
              <a:rPr lang="en-US" sz="2400" dirty="0"/>
              <a:t>relative refractive index</a:t>
            </a:r>
            <a:r>
              <a:rPr lang="en-US" sz="2400" dirty="0" smtClean="0"/>
              <a:t>, V-Number</a:t>
            </a:r>
            <a:endParaRPr lang="en-US" sz="2400" dirty="0"/>
          </a:p>
          <a:p>
            <a:pPr marL="285750" indent="-285750">
              <a:lnSpc>
                <a:spcPct val="150000"/>
              </a:lnSpc>
              <a:buFont typeface="Arial" panose="020B0604020202020204" pitchFamily="34" charset="0"/>
              <a:buChar char="•"/>
            </a:pPr>
            <a:r>
              <a:rPr lang="en-US" sz="2400" b="1" dirty="0" smtClean="0"/>
              <a:t>Step </a:t>
            </a:r>
            <a:r>
              <a:rPr lang="en-US" sz="2400" b="1" dirty="0"/>
              <a:t>index and graded index </a:t>
            </a:r>
            <a:r>
              <a:rPr lang="en-US" sz="2400" b="1" dirty="0" smtClean="0"/>
              <a:t>fibers</a:t>
            </a:r>
            <a:r>
              <a:rPr lang="en-US" sz="2400" dirty="0" smtClean="0"/>
              <a:t> </a:t>
            </a:r>
          </a:p>
          <a:p>
            <a:pPr marL="285750" indent="-285750">
              <a:lnSpc>
                <a:spcPct val="150000"/>
              </a:lnSpc>
              <a:buFont typeface="Arial" panose="020B0604020202020204" pitchFamily="34" charset="0"/>
              <a:buChar char="•"/>
            </a:pPr>
            <a:r>
              <a:rPr lang="en-US" sz="2400" dirty="0" smtClean="0"/>
              <a:t>losses </a:t>
            </a:r>
            <a:r>
              <a:rPr lang="en-US" sz="2400" dirty="0"/>
              <a:t>associated with </a:t>
            </a:r>
            <a:r>
              <a:rPr lang="en-US" sz="2400" dirty="0" smtClean="0"/>
              <a:t>optical fibers</a:t>
            </a:r>
            <a:endParaRPr lang="en-US" sz="2400" dirty="0"/>
          </a:p>
          <a:p>
            <a:pPr marL="285750" indent="-285750">
              <a:lnSpc>
                <a:spcPct val="150000"/>
              </a:lnSpc>
              <a:buFont typeface="Arial" panose="020B0604020202020204" pitchFamily="34" charset="0"/>
              <a:buChar char="•"/>
            </a:pPr>
            <a:r>
              <a:rPr lang="en-US" sz="2400" dirty="0" smtClean="0"/>
              <a:t>Applications </a:t>
            </a:r>
            <a:r>
              <a:rPr lang="en-US" sz="2400" dirty="0"/>
              <a:t>of optical fibers</a:t>
            </a:r>
          </a:p>
        </p:txBody>
      </p:sp>
    </p:spTree>
    <p:extLst>
      <p:ext uri="{BB962C8B-B14F-4D97-AF65-F5344CB8AC3E}">
        <p14:creationId xmlns:p14="http://schemas.microsoft.com/office/powerpoint/2010/main" val="1298069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0953" y="948583"/>
            <a:ext cx="9861847" cy="5392395"/>
          </a:xfrm>
          <a:prstGeom prst="rect">
            <a:avLst/>
          </a:prstGeom>
          <a:ln w="19050">
            <a:solidFill>
              <a:schemeClr val="tx1"/>
            </a:solidFill>
          </a:ln>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1313" indent="-341313" algn="just">
              <a:spcBef>
                <a:spcPts val="600"/>
              </a:spcBef>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t>The term mode refers to mathematical and physical descriptions of the propagation of energy through a medium. A fiber can provide a path for one light ray or hundreds of thousands of light rays. </a:t>
            </a:r>
          </a:p>
          <a:p>
            <a:pPr marL="341313" indent="-341313" algn="just">
              <a:spcBef>
                <a:spcPts val="600"/>
              </a:spcBef>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smtClean="0"/>
          </a:p>
          <a:p>
            <a:pPr marL="341313" indent="-341313" algn="just">
              <a:spcBef>
                <a:spcPts val="600"/>
              </a:spcBef>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t>Since optical fiber is a waveguide, light can propagate in a number of modes</a:t>
            </a:r>
          </a:p>
          <a:p>
            <a:pPr marL="341313" indent="-341313" algn="just">
              <a:spcBef>
                <a:spcPts val="600"/>
              </a:spcBef>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smtClean="0"/>
          </a:p>
          <a:p>
            <a:pPr marL="341313" indent="-341313" algn="just">
              <a:spcBef>
                <a:spcPts val="600"/>
              </a:spcBef>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t>If a fiber is of large diameter, light entering at different angles will excite different modes while narrow fiber may only excite one mode</a:t>
            </a:r>
          </a:p>
          <a:p>
            <a:pPr marL="341313" indent="-341313" algn="just">
              <a:spcBef>
                <a:spcPts val="600"/>
              </a:spcBef>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smtClean="0"/>
          </a:p>
          <a:p>
            <a:pPr marL="341313" indent="-341313" algn="just">
              <a:spcBef>
                <a:spcPts val="600"/>
              </a:spcBef>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t>Multimode propagation will cause </a:t>
            </a:r>
            <a:r>
              <a:rPr lang="en-US" sz="2400" b="1" dirty="0" smtClean="0"/>
              <a:t>dispersion</a:t>
            </a:r>
            <a:r>
              <a:rPr lang="en-US" sz="2400" dirty="0" smtClean="0"/>
              <a:t>, which results in the spreading of pulses and limits the usable bandwidth</a:t>
            </a:r>
          </a:p>
          <a:p>
            <a:pPr marL="341313" indent="-341313" algn="just">
              <a:spcBef>
                <a:spcPts val="600"/>
              </a:spcBef>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b="1" dirty="0" smtClean="0"/>
          </a:p>
          <a:p>
            <a:pPr marL="341313" indent="-341313" algn="just">
              <a:spcBef>
                <a:spcPts val="600"/>
              </a:spcBef>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dirty="0" smtClean="0"/>
              <a:t>Single-mode</a:t>
            </a:r>
            <a:r>
              <a:rPr lang="en-US" sz="2400" dirty="0" smtClean="0"/>
              <a:t> fiber has much less dispersion but is more expensive to produce. Its small size, together with the fact that its numerical aperture is smaller than that of </a:t>
            </a:r>
            <a:r>
              <a:rPr lang="en-US" sz="2400" b="1" dirty="0" smtClean="0"/>
              <a:t>multimode</a:t>
            </a:r>
            <a:r>
              <a:rPr lang="en-US" sz="2400" dirty="0" smtClean="0"/>
              <a:t> fiber, makes it more difficult to couple to light sources</a:t>
            </a:r>
            <a:endParaRPr lang="en-US" sz="2400" dirty="0"/>
          </a:p>
        </p:txBody>
      </p:sp>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Modes and Materials</a:t>
            </a:r>
          </a:p>
        </p:txBody>
      </p:sp>
    </p:spTree>
    <p:extLst>
      <p:ext uri="{BB962C8B-B14F-4D97-AF65-F5344CB8AC3E}">
        <p14:creationId xmlns:p14="http://schemas.microsoft.com/office/powerpoint/2010/main" val="3524501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Fiber Classification</a:t>
            </a:r>
          </a:p>
        </p:txBody>
      </p:sp>
      <p:sp>
        <p:nvSpPr>
          <p:cNvPr id="5" name="TextBox 4"/>
          <p:cNvSpPr txBox="1"/>
          <p:nvPr/>
        </p:nvSpPr>
        <p:spPr>
          <a:xfrm>
            <a:off x="572568" y="898314"/>
            <a:ext cx="5115637" cy="2585323"/>
          </a:xfrm>
          <a:prstGeom prst="rect">
            <a:avLst/>
          </a:prstGeom>
          <a:noFill/>
          <a:ln>
            <a:solidFill>
              <a:schemeClr val="tx1"/>
            </a:solidFill>
          </a:ln>
        </p:spPr>
        <p:txBody>
          <a:bodyPr wrap="square" rtlCol="0">
            <a:spAutoFit/>
          </a:bodyPr>
          <a:lstStyle/>
          <a:p>
            <a:r>
              <a:rPr lang="en-US" dirty="0" smtClean="0"/>
              <a:t>Based on mode the fiber can be classified into two types:</a:t>
            </a:r>
          </a:p>
          <a:p>
            <a:pPr marL="342900" indent="-342900">
              <a:buFont typeface="+mj-lt"/>
              <a:buAutoNum type="arabicPeriod"/>
            </a:pPr>
            <a:r>
              <a:rPr lang="en-US" b="1" dirty="0" smtClean="0"/>
              <a:t>Single Mode Fiber</a:t>
            </a:r>
          </a:p>
          <a:p>
            <a:pPr marL="342900" indent="-342900">
              <a:buFont typeface="+mj-lt"/>
              <a:buAutoNum type="arabicPeriod"/>
            </a:pPr>
            <a:r>
              <a:rPr lang="en-US" b="1" dirty="0" smtClean="0"/>
              <a:t>Multimode Fiber.</a:t>
            </a:r>
          </a:p>
          <a:p>
            <a:endParaRPr lang="en-US" dirty="0" smtClean="0"/>
          </a:p>
          <a:p>
            <a:r>
              <a:rPr lang="en-US" dirty="0" smtClean="0"/>
              <a:t>Based on index profile a fiber can be again classified into two types.</a:t>
            </a:r>
          </a:p>
          <a:p>
            <a:pPr marL="342900" indent="-342900">
              <a:buAutoNum type="arabicPeriod"/>
            </a:pPr>
            <a:r>
              <a:rPr lang="en-US" b="1" dirty="0" smtClean="0"/>
              <a:t>Step index and </a:t>
            </a:r>
          </a:p>
          <a:p>
            <a:pPr marL="342900" indent="-342900">
              <a:buAutoNum type="arabicPeriod"/>
            </a:pPr>
            <a:r>
              <a:rPr lang="en-US" b="1" dirty="0" smtClean="0"/>
              <a:t>Graded index. </a:t>
            </a:r>
            <a:endParaRPr lang="en-US" b="1" dirty="0"/>
          </a:p>
        </p:txBody>
      </p:sp>
      <p:sp>
        <p:nvSpPr>
          <p:cNvPr id="6" name="Rectangle 2"/>
          <p:cNvSpPr txBox="1">
            <a:spLocks noChangeArrowheads="1"/>
          </p:cNvSpPr>
          <p:nvPr/>
        </p:nvSpPr>
        <p:spPr>
          <a:xfrm>
            <a:off x="572568" y="3735619"/>
            <a:ext cx="6093152" cy="2579456"/>
          </a:xfrm>
          <a:prstGeom prst="rect">
            <a:avLst/>
          </a:prstGeom>
          <a:ln w="1905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1313" indent="-341313" algn="just">
              <a:spcBef>
                <a:spcPts val="500"/>
              </a:spcBef>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t>Till now the types of fiber described, are the </a:t>
            </a:r>
            <a:r>
              <a:rPr lang="en-US" sz="2000" b="1" dirty="0" smtClean="0"/>
              <a:t>step-index </a:t>
            </a:r>
            <a:r>
              <a:rPr lang="en-US" sz="2000" dirty="0" smtClean="0"/>
              <a:t>fibers because the index of refraction changes radically between the core and the cladding</a:t>
            </a:r>
          </a:p>
          <a:p>
            <a:pPr marL="341313" indent="-341313" algn="just">
              <a:spcBef>
                <a:spcPts val="500"/>
              </a:spcBef>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smtClean="0"/>
              <a:t>Graded-index</a:t>
            </a:r>
            <a:r>
              <a:rPr lang="en-US" sz="2000" dirty="0" smtClean="0"/>
              <a:t> fiber is a multimode fiber, but the index of refraction gradually decreases away from the center of the core</a:t>
            </a:r>
          </a:p>
          <a:p>
            <a:pPr marL="341313" indent="-341313" algn="just">
              <a:spcBef>
                <a:spcPts val="500"/>
              </a:spcBef>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smtClean="0"/>
              <a:t>Graded-index</a:t>
            </a:r>
            <a:r>
              <a:rPr lang="en-US" sz="2000" dirty="0" smtClean="0"/>
              <a:t> fiber has less dispersion than a multimode step-index fiber</a:t>
            </a:r>
            <a:endParaRPr lang="en-US" sz="2000"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3845" y="3538534"/>
            <a:ext cx="4680248" cy="229917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Rectangle 2"/>
          <p:cNvSpPr txBox="1">
            <a:spLocks noChangeArrowheads="1"/>
          </p:cNvSpPr>
          <p:nvPr/>
        </p:nvSpPr>
        <p:spPr>
          <a:xfrm>
            <a:off x="6000750" y="898313"/>
            <a:ext cx="5791200" cy="233066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t>Thus in totality we have the following three classification of the fiber.</a:t>
            </a:r>
          </a:p>
          <a:p>
            <a:pPr marL="0" indent="0" algn="just">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smtClean="0"/>
          </a:p>
          <a:p>
            <a:pPr algn="just">
              <a:spcBef>
                <a:spcPts val="5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t> </a:t>
            </a:r>
            <a:r>
              <a:rPr lang="en-US" sz="2000" b="1" dirty="0" smtClean="0"/>
              <a:t>Multimode step index fiber (MMSIF).</a:t>
            </a:r>
          </a:p>
          <a:p>
            <a:pPr algn="just">
              <a:spcBef>
                <a:spcPts val="5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smtClean="0"/>
              <a:t> Multimode graded index fiber (MMGIF).</a:t>
            </a:r>
          </a:p>
          <a:p>
            <a:pPr algn="just">
              <a:spcBef>
                <a:spcPts val="5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smtClean="0"/>
              <a:t> Single mode step index fiber (SMSIF).</a:t>
            </a:r>
            <a:endParaRPr lang="en-US" sz="2000" b="1" dirty="0"/>
          </a:p>
        </p:txBody>
      </p:sp>
      <p:sp>
        <p:nvSpPr>
          <p:cNvPr id="10" name="Notched Right Arrow 9"/>
          <p:cNvSpPr/>
          <p:nvPr/>
        </p:nvSpPr>
        <p:spPr>
          <a:xfrm rot="5400000">
            <a:off x="3743325" y="3046313"/>
            <a:ext cx="809625" cy="568987"/>
          </a:xfrm>
          <a:prstGeom prst="notched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otched Right Arrow 10"/>
          <p:cNvSpPr/>
          <p:nvPr/>
        </p:nvSpPr>
        <p:spPr>
          <a:xfrm rot="16200000">
            <a:off x="6095476" y="3046312"/>
            <a:ext cx="809625" cy="568987"/>
          </a:xfrm>
          <a:prstGeom prst="notched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7589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Multimode Step Index Fibers (MMSIF)</a:t>
            </a:r>
          </a:p>
        </p:txBody>
      </p:sp>
      <mc:AlternateContent xmlns:mc="http://schemas.openxmlformats.org/markup-compatibility/2006" xmlns:a14="http://schemas.microsoft.com/office/drawing/2010/main">
        <mc:Choice Requires="a14">
          <p:sp>
            <p:nvSpPr>
              <p:cNvPr id="7" name="Rectangle 2"/>
              <p:cNvSpPr txBox="1">
                <a:spLocks noChangeArrowheads="1"/>
              </p:cNvSpPr>
              <p:nvPr/>
            </p:nvSpPr>
            <p:spPr>
              <a:xfrm>
                <a:off x="331505" y="851577"/>
                <a:ext cx="5898380" cy="3361499"/>
              </a:xfrm>
              <a:prstGeom prst="rect">
                <a:avLst/>
              </a:prstGeom>
              <a:ln w="1905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5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t> MMSIF has a core diameter ranging from 100 </a:t>
                </a:r>
                <a14:m>
                  <m:oMath xmlns:m="http://schemas.openxmlformats.org/officeDocument/2006/math">
                    <m:r>
                      <a:rPr lang="en-US" sz="2000" b="0" i="1" smtClean="0">
                        <a:latin typeface="Cambria Math" panose="02040503050406030204" pitchFamily="18" charset="0"/>
                      </a:rPr>
                      <m:t>𝜇</m:t>
                    </m:r>
                    <m:r>
                      <a:rPr lang="en-US" sz="2000" b="0" i="1" smtClean="0">
                        <a:latin typeface="Cambria Math" panose="02040503050406030204" pitchFamily="18" charset="0"/>
                      </a:rPr>
                      <m:t>𝑚</m:t>
                    </m:r>
                  </m:oMath>
                </a14:m>
                <a:r>
                  <a:rPr lang="en-US" sz="2000" dirty="0" smtClean="0"/>
                  <a:t> to 970 </a:t>
                </a:r>
                <a14:m>
                  <m:oMath xmlns:m="http://schemas.openxmlformats.org/officeDocument/2006/math">
                    <m:r>
                      <a:rPr lang="en-US" sz="2000" i="1">
                        <a:latin typeface="Cambria Math" panose="02040503050406030204" pitchFamily="18" charset="0"/>
                      </a:rPr>
                      <m:t>𝜇</m:t>
                    </m:r>
                    <m:r>
                      <a:rPr lang="en-US" sz="2000" i="1">
                        <a:latin typeface="Cambria Math" panose="02040503050406030204" pitchFamily="18" charset="0"/>
                      </a:rPr>
                      <m:t>𝑚</m:t>
                    </m:r>
                  </m:oMath>
                </a14:m>
                <a:r>
                  <a:rPr lang="en-US" sz="2000" dirty="0" smtClean="0"/>
                  <a:t>.</a:t>
                </a:r>
              </a:p>
              <a:p>
                <a:pPr algn="just">
                  <a:spcBef>
                    <a:spcPts val="5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t> </a:t>
                </a:r>
                <a:r>
                  <a:rPr lang="en-US" sz="2000" dirty="0" smtClean="0"/>
                  <a:t>Since the diameter is large, there are many paths through which light can travel.</a:t>
                </a:r>
              </a:p>
              <a:p>
                <a:pPr algn="just">
                  <a:spcBef>
                    <a:spcPts val="5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smtClean="0"/>
              </a:p>
              <a:p>
                <a:pPr algn="just">
                  <a:spcBef>
                    <a:spcPts val="5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t>Therefore, the light ray travelling the straight path through the centre reaches the end before the other rays  which follows zigzag path.</a:t>
                </a:r>
              </a:p>
              <a:p>
                <a:pPr algn="just">
                  <a:spcBef>
                    <a:spcPts val="5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t>The difference in time length, the various light rays take to exit the fiber is called the modal dispersion.        </a:t>
                </a:r>
                <a:endParaRPr lang="en-US" sz="2000" b="1" dirty="0"/>
              </a:p>
            </p:txBody>
          </p:sp>
        </mc:Choice>
        <mc:Fallback xmlns="">
          <p:sp>
            <p:nvSpPr>
              <p:cNvPr id="7" name="Rectangle 2"/>
              <p:cNvSpPr txBox="1">
                <a:spLocks noRot="1" noChangeAspect="1" noMove="1" noResize="1" noEditPoints="1" noAdjustHandles="1" noChangeArrowheads="1" noChangeShapeType="1" noTextEdit="1"/>
              </p:cNvSpPr>
              <p:nvPr/>
            </p:nvSpPr>
            <p:spPr>
              <a:xfrm>
                <a:off x="331505" y="851577"/>
                <a:ext cx="5898380" cy="3361499"/>
              </a:xfrm>
              <a:prstGeom prst="rect">
                <a:avLst/>
              </a:prstGeom>
              <a:blipFill rotWithShape="0">
                <a:blip r:embed="rId2"/>
                <a:stretch>
                  <a:fillRect l="-824" t="-1805" r="-927"/>
                </a:stretch>
              </a:blipFill>
              <a:ln w="19050">
                <a:solidFill>
                  <a:schemeClr val="tx1"/>
                </a:solidFill>
              </a:ln>
            </p:spPr>
            <p:txBody>
              <a:bodyPr/>
              <a:lstStyle/>
              <a:p>
                <a:r>
                  <a:rPr lang="en-US">
                    <a:noFill/>
                  </a:rPr>
                  <a:t> </a:t>
                </a:r>
              </a:p>
            </p:txBody>
          </p:sp>
        </mc:Fallback>
      </mc:AlternateContent>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547" y="4302406"/>
            <a:ext cx="5989574" cy="2347913"/>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7747" y="2190683"/>
            <a:ext cx="4868880" cy="4044786"/>
          </a:xfrm>
          <a:prstGeom prst="rect">
            <a:avLst/>
          </a:prstGeom>
        </p:spPr>
      </p:pic>
      <p:sp>
        <p:nvSpPr>
          <p:cNvPr id="6" name="Notched Right Arrow 5"/>
          <p:cNvSpPr/>
          <p:nvPr/>
        </p:nvSpPr>
        <p:spPr>
          <a:xfrm rot="5400000">
            <a:off x="8957374" y="1843020"/>
            <a:ext cx="809625" cy="568987"/>
          </a:xfrm>
          <a:prstGeom prst="notched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648344" y="1119378"/>
            <a:ext cx="1281505" cy="369332"/>
          </a:xfrm>
          <a:prstGeom prst="rect">
            <a:avLst/>
          </a:prstGeom>
          <a:noFill/>
        </p:spPr>
        <p:txBody>
          <a:bodyPr wrap="none" rtlCol="0">
            <a:spAutoFit/>
          </a:bodyPr>
          <a:lstStyle/>
          <a:p>
            <a:r>
              <a:rPr lang="en-US" b="1" dirty="0" smtClean="0"/>
              <a:t>Dispersions</a:t>
            </a:r>
            <a:endParaRPr lang="en-US" b="1" dirty="0"/>
          </a:p>
        </p:txBody>
      </p:sp>
    </p:spTree>
    <p:extLst>
      <p:ext uri="{BB962C8B-B14F-4D97-AF65-F5344CB8AC3E}">
        <p14:creationId xmlns:p14="http://schemas.microsoft.com/office/powerpoint/2010/main" val="3308626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Multimode Graded Index Fibers (MMGIF)</a:t>
            </a:r>
          </a:p>
        </p:txBody>
      </p:sp>
      <mc:AlternateContent xmlns:mc="http://schemas.openxmlformats.org/markup-compatibility/2006" xmlns:a14="http://schemas.microsoft.com/office/drawing/2010/main">
        <mc:Choice Requires="a14">
          <p:sp>
            <p:nvSpPr>
              <p:cNvPr id="4" name="TextBox 3"/>
              <p:cNvSpPr txBox="1"/>
              <p:nvPr/>
            </p:nvSpPr>
            <p:spPr>
              <a:xfrm>
                <a:off x="314949" y="766540"/>
                <a:ext cx="7800352" cy="3170099"/>
              </a:xfrm>
              <a:prstGeom prst="rect">
                <a:avLst/>
              </a:prstGeom>
              <a:noFill/>
              <a:ln w="15875">
                <a:solidFill>
                  <a:schemeClr val="tx2"/>
                </a:solidFill>
              </a:ln>
            </p:spPr>
            <p:txBody>
              <a:bodyPr wrap="square" rtlCol="0">
                <a:spAutoFit/>
              </a:bodyPr>
              <a:lstStyle/>
              <a:p>
                <a:pPr marL="285750" indent="-285750">
                  <a:buFont typeface="Wingdings" panose="05000000000000000000" pitchFamily="2" charset="2"/>
                  <a:buChar char="Ø"/>
                </a:pPr>
                <a:r>
                  <a:rPr lang="en-US" sz="2000" dirty="0" smtClean="0"/>
                  <a:t>MMGIF is an improvement over multimode step index fiber.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smtClean="0"/>
                  <a:t>Since light travels faster through the lower index of refraction, light at the fiber core travels more slowly than the light nearer the surface.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smtClean="0"/>
                  <a:t>Thus, both the light rays arrive at the exit point almost at the same time. This reduces the modal dispersion.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smtClean="0"/>
                  <a:t>A typical graded index fiber has core diameter ranging from 50 to 85 </a:t>
                </a:r>
                <a14:m>
                  <m:oMath xmlns:m="http://schemas.openxmlformats.org/officeDocument/2006/math">
                    <m:r>
                      <a:rPr lang="en-US" sz="2000" b="0" i="1" smtClean="0">
                        <a:latin typeface="Cambria Math" panose="02040503050406030204" pitchFamily="18" charset="0"/>
                      </a:rPr>
                      <m:t>𝜇</m:t>
                    </m:r>
                    <m:r>
                      <a:rPr lang="en-US" sz="2000" b="0" i="1" smtClean="0">
                        <a:latin typeface="Cambria Math" panose="02040503050406030204" pitchFamily="18" charset="0"/>
                      </a:rPr>
                      <m:t>𝑚</m:t>
                    </m:r>
                  </m:oMath>
                </a14:m>
                <a:r>
                  <a:rPr lang="en-US" sz="2000" dirty="0" smtClean="0"/>
                  <a:t> and cladding diameter of 125 </a:t>
                </a:r>
                <a14:m>
                  <m:oMath xmlns:m="http://schemas.openxmlformats.org/officeDocument/2006/math">
                    <m:r>
                      <a:rPr lang="en-US" sz="2000" i="1">
                        <a:latin typeface="Cambria Math" panose="02040503050406030204" pitchFamily="18" charset="0"/>
                      </a:rPr>
                      <m:t>𝜇</m:t>
                    </m:r>
                    <m:r>
                      <a:rPr lang="en-US" sz="2000" i="1">
                        <a:latin typeface="Cambria Math" panose="02040503050406030204" pitchFamily="18" charset="0"/>
                      </a:rPr>
                      <m:t>𝑚</m:t>
                    </m:r>
                  </m:oMath>
                </a14:m>
                <a:r>
                  <a:rPr lang="en-US" sz="2000" dirty="0" smtClean="0"/>
                  <a:t>. </a:t>
                </a:r>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314949" y="766540"/>
                <a:ext cx="7800352" cy="3170099"/>
              </a:xfrm>
              <a:prstGeom prst="rect">
                <a:avLst/>
              </a:prstGeom>
              <a:blipFill rotWithShape="0">
                <a:blip r:embed="rId2"/>
                <a:stretch>
                  <a:fillRect l="-624" t="-956" b="-2103"/>
                </a:stretch>
              </a:blipFill>
              <a:ln w="15875">
                <a:solidFill>
                  <a:schemeClr val="tx2"/>
                </a:solidFill>
              </a:ln>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184812" y="3993100"/>
            <a:ext cx="6315075" cy="2721414"/>
          </a:xfrm>
          <a:prstGeom prst="rect">
            <a:avLst/>
          </a:prstGeom>
        </p:spPr>
      </p:pic>
      <p:grpSp>
        <p:nvGrpSpPr>
          <p:cNvPr id="25" name="Group 24"/>
          <p:cNvGrpSpPr/>
          <p:nvPr/>
        </p:nvGrpSpPr>
        <p:grpSpPr>
          <a:xfrm>
            <a:off x="6395112" y="4026102"/>
            <a:ext cx="1763327" cy="1748429"/>
            <a:chOff x="9462486" y="2464002"/>
            <a:chExt cx="1763327" cy="1748429"/>
          </a:xfrm>
        </p:grpSpPr>
        <p:grpSp>
          <p:nvGrpSpPr>
            <p:cNvPr id="22" name="Group 21"/>
            <p:cNvGrpSpPr/>
            <p:nvPr/>
          </p:nvGrpSpPr>
          <p:grpSpPr>
            <a:xfrm>
              <a:off x="9462486" y="2559843"/>
              <a:ext cx="1763327" cy="1652588"/>
              <a:chOff x="9519636" y="2540793"/>
              <a:chExt cx="1763327" cy="1652588"/>
            </a:xfrm>
          </p:grpSpPr>
          <p:sp>
            <p:nvSpPr>
              <p:cNvPr id="8" name="Oval 7"/>
              <p:cNvSpPr/>
              <p:nvPr/>
            </p:nvSpPr>
            <p:spPr>
              <a:xfrm>
                <a:off x="9519636" y="2540793"/>
                <a:ext cx="1763327" cy="1652588"/>
              </a:xfrm>
              <a:prstGeom prst="ellipse">
                <a:avLst/>
              </a:prstGeom>
              <a:solidFill>
                <a:schemeClr val="accent1">
                  <a:alpha val="36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9877425" y="2847975"/>
                <a:ext cx="1066800" cy="1038225"/>
                <a:chOff x="9877425" y="2847975"/>
                <a:chExt cx="1066800" cy="1038225"/>
              </a:xfrm>
            </p:grpSpPr>
            <p:sp>
              <p:nvSpPr>
                <p:cNvPr id="7" name="Oval 6"/>
                <p:cNvSpPr/>
                <p:nvPr/>
              </p:nvSpPr>
              <p:spPr>
                <a:xfrm>
                  <a:off x="9877425" y="2847975"/>
                  <a:ext cx="1066800" cy="10382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7" idx="2"/>
                  <a:endCxn id="7" idx="6"/>
                </p:cNvCxnSpPr>
                <p:nvPr/>
              </p:nvCxnSpPr>
              <p:spPr>
                <a:xfrm>
                  <a:off x="9877425" y="3367088"/>
                  <a:ext cx="1066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1"/>
                  <a:endCxn id="7" idx="7"/>
                </p:cNvCxnSpPr>
                <p:nvPr/>
              </p:nvCxnSpPr>
              <p:spPr>
                <a:xfrm>
                  <a:off x="10033654" y="3000020"/>
                  <a:ext cx="75434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3"/>
                  <a:endCxn id="7" idx="5"/>
                </p:cNvCxnSpPr>
                <p:nvPr/>
              </p:nvCxnSpPr>
              <p:spPr>
                <a:xfrm>
                  <a:off x="10033654" y="3734155"/>
                  <a:ext cx="75434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915525" y="3162300"/>
                  <a:ext cx="1028700" cy="9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886950" y="3552825"/>
                  <a:ext cx="1028700" cy="9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23" name="TextBox 22"/>
                <p:cNvSpPr txBox="1"/>
                <p:nvPr/>
              </p:nvSpPr>
              <p:spPr>
                <a:xfrm>
                  <a:off x="10120310" y="2464002"/>
                  <a:ext cx="4667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2</m:t>
                            </m:r>
                          </m:sub>
                        </m:sSub>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10120310" y="2464002"/>
                  <a:ext cx="466730" cy="369332"/>
                </a:xfrm>
                <a:prstGeom prst="rect">
                  <a:avLst/>
                </a:prstGeom>
                <a:blipFill rotWithShape="0">
                  <a:blip r:embed="rId4"/>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9988805" y="3063359"/>
                  <a:ext cx="7678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9988805" y="3063359"/>
                  <a:ext cx="767839" cy="369332"/>
                </a:xfrm>
                <a:prstGeom prst="rect">
                  <a:avLst/>
                </a:prstGeom>
                <a:blipFill rotWithShape="0">
                  <a:blip r:embed="rId5"/>
                  <a:stretch>
                    <a:fillRect b="-1333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6" name="TextBox 25"/>
              <p:cNvSpPr txBox="1"/>
              <p:nvPr/>
            </p:nvSpPr>
            <p:spPr>
              <a:xfrm>
                <a:off x="8289944" y="766540"/>
                <a:ext cx="3635356" cy="5893729"/>
              </a:xfrm>
              <a:prstGeom prst="rect">
                <a:avLst/>
              </a:prstGeom>
              <a:noFill/>
              <a:ln w="19050">
                <a:solidFill>
                  <a:schemeClr val="tx2"/>
                </a:solidFill>
              </a:ln>
            </p:spPr>
            <p:txBody>
              <a:bodyPr wrap="square" rtlCol="0">
                <a:spAutoFit/>
              </a:bodyPr>
              <a:lstStyle/>
              <a:p>
                <a:pPr algn="just"/>
                <a:r>
                  <a:rPr lang="en-US" dirty="0" smtClean="0"/>
                  <a:t>The graded index fibers may be made with a variety of different index profiles. One of the most popular profile is the alpha profile function, in which the index of refraction within the core is made to vary radially as follows:</a:t>
                </a:r>
              </a:p>
              <a:p>
                <a:pPr algn="just"/>
                <a:endParaRPr lang="en-US" dirty="0"/>
              </a:p>
              <a:p>
                <a:pPr algn="just"/>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𝜼</m:t>
                      </m:r>
                      <m:d>
                        <m:dPr>
                          <m:ctrlPr>
                            <a:rPr lang="en-US" b="1" i="1" smtClean="0">
                              <a:latin typeface="Cambria Math" panose="02040503050406030204" pitchFamily="18" charset="0"/>
                            </a:rPr>
                          </m:ctrlPr>
                        </m:dPr>
                        <m:e>
                          <m:r>
                            <a:rPr lang="en-US" b="1" i="1" smtClean="0">
                              <a:latin typeface="Cambria Math" panose="02040503050406030204" pitchFamily="18" charset="0"/>
                            </a:rPr>
                            <m:t>𝒓</m:t>
                          </m:r>
                        </m:e>
                      </m:d>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𝜼</m:t>
                          </m:r>
                        </m:e>
                        <m:sub>
                          <m:r>
                            <a:rPr lang="en-US" b="1" i="1" smtClean="0">
                              <a:latin typeface="Cambria Math" panose="02040503050406030204" pitchFamily="18" charset="0"/>
                            </a:rPr>
                            <m:t>𝟏</m:t>
                          </m:r>
                        </m:sub>
                      </m:sSub>
                      <m:rad>
                        <m:radPr>
                          <m:degHide m:val="on"/>
                          <m:ctrlPr>
                            <a:rPr lang="en-US" b="1" i="1" smtClean="0">
                              <a:latin typeface="Cambria Math" panose="02040503050406030204" pitchFamily="18" charset="0"/>
                            </a:rPr>
                          </m:ctrlPr>
                        </m:radPr>
                        <m:deg/>
                        <m:e>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𝟐</m:t>
                          </m:r>
                          <m:r>
                            <a:rPr lang="en-US" b="1" i="0" smtClean="0">
                              <a:latin typeface="Cambria Math" panose="02040503050406030204" pitchFamily="18" charset="0"/>
                            </a:rPr>
                            <m:t>𝚫</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f>
                                    <m:fPr>
                                      <m:ctrlPr>
                                        <a:rPr lang="en-US" b="1" i="1" smtClean="0">
                                          <a:latin typeface="Cambria Math" panose="02040503050406030204" pitchFamily="18" charset="0"/>
                                        </a:rPr>
                                      </m:ctrlPr>
                                    </m:fPr>
                                    <m:num>
                                      <m:r>
                                        <a:rPr lang="en-US" b="1" i="1" smtClean="0">
                                          <a:latin typeface="Cambria Math" panose="02040503050406030204" pitchFamily="18" charset="0"/>
                                        </a:rPr>
                                        <m:t>𝟐</m:t>
                                      </m:r>
                                      <m:r>
                                        <a:rPr lang="en-US" b="1" i="1" smtClean="0">
                                          <a:latin typeface="Cambria Math" panose="02040503050406030204" pitchFamily="18" charset="0"/>
                                        </a:rPr>
                                        <m:t>𝒓</m:t>
                                      </m:r>
                                    </m:num>
                                    <m:den>
                                      <m:r>
                                        <a:rPr lang="en-US" b="1" i="1" smtClean="0">
                                          <a:latin typeface="Cambria Math" panose="02040503050406030204" pitchFamily="18" charset="0"/>
                                        </a:rPr>
                                        <m:t>𝒅</m:t>
                                      </m:r>
                                    </m:den>
                                  </m:f>
                                </m:e>
                              </m:d>
                            </m:e>
                            <m:sup>
                              <m:r>
                                <a:rPr lang="en-US" b="1" i="1" smtClean="0">
                                  <a:latin typeface="Cambria Math" panose="02040503050406030204" pitchFamily="18" charset="0"/>
                                </a:rPr>
                                <m:t>𝜶</m:t>
                              </m:r>
                            </m:sup>
                          </m:sSup>
                        </m:e>
                      </m:rad>
                      <m:r>
                        <a:rPr lang="en-IN"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𝜼</m:t>
                          </m:r>
                        </m:e>
                        <m:sub>
                          <m:r>
                            <a:rPr lang="en-US" b="1" i="1">
                              <a:latin typeface="Cambria Math" panose="02040503050406030204" pitchFamily="18" charset="0"/>
                            </a:rPr>
                            <m:t>𝟏</m:t>
                          </m:r>
                        </m:sub>
                      </m:sSub>
                      <m:rad>
                        <m:radPr>
                          <m:degHide m:val="on"/>
                          <m:ctrlPr>
                            <a:rPr lang="en-US" b="1" i="1">
                              <a:latin typeface="Cambria Math" panose="02040503050406030204" pitchFamily="18" charset="0"/>
                            </a:rPr>
                          </m:ctrlPr>
                        </m:radPr>
                        <m:deg/>
                        <m:e>
                          <m:r>
                            <a:rPr lang="en-US" b="1" i="1">
                              <a:latin typeface="Cambria Math" panose="02040503050406030204" pitchFamily="18" charset="0"/>
                            </a:rPr>
                            <m:t>𝟏</m:t>
                          </m:r>
                          <m:r>
                            <a:rPr lang="en-US" b="1" i="1">
                              <a:latin typeface="Cambria Math" panose="02040503050406030204" pitchFamily="18" charset="0"/>
                            </a:rPr>
                            <m:t>−</m:t>
                          </m:r>
                          <m:r>
                            <a:rPr lang="en-US" b="1" i="1">
                              <a:latin typeface="Cambria Math" panose="02040503050406030204" pitchFamily="18" charset="0"/>
                            </a:rPr>
                            <m:t>𝟐</m:t>
                          </m:r>
                          <m:r>
                            <a:rPr lang="en-US" b="1" i="1">
                              <a:latin typeface="Cambria Math" panose="02040503050406030204" pitchFamily="18" charset="0"/>
                            </a:rPr>
                            <m:t>𝚫</m:t>
                          </m:r>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r>
                                    <a:rPr lang="en-IN" b="1" i="1" smtClean="0">
                                      <a:latin typeface="Cambria Math" panose="02040503050406030204" pitchFamily="18" charset="0"/>
                                    </a:rPr>
                                    <m:t> </m:t>
                                  </m:r>
                                  <m:f>
                                    <m:fPr>
                                      <m:ctrlPr>
                                        <a:rPr lang="en-US" b="1" i="1">
                                          <a:latin typeface="Cambria Math" panose="02040503050406030204" pitchFamily="18" charset="0"/>
                                        </a:rPr>
                                      </m:ctrlPr>
                                    </m:fPr>
                                    <m:num>
                                      <m:r>
                                        <a:rPr lang="en-US" b="1" i="1">
                                          <a:latin typeface="Cambria Math" panose="02040503050406030204" pitchFamily="18" charset="0"/>
                                        </a:rPr>
                                        <m:t>𝒓</m:t>
                                      </m:r>
                                    </m:num>
                                    <m:den>
                                      <m:r>
                                        <a:rPr lang="en-IN" b="1" i="1" smtClean="0">
                                          <a:latin typeface="Cambria Math" panose="02040503050406030204" pitchFamily="18" charset="0"/>
                                        </a:rPr>
                                        <m:t>𝒂</m:t>
                                      </m:r>
                                    </m:den>
                                  </m:f>
                                  <m:r>
                                    <a:rPr lang="en-IN" b="1" i="1" smtClean="0">
                                      <a:latin typeface="Cambria Math" panose="02040503050406030204" pitchFamily="18" charset="0"/>
                                    </a:rPr>
                                    <m:t> </m:t>
                                  </m:r>
                                </m:e>
                              </m:d>
                            </m:e>
                            <m:sup>
                              <m:r>
                                <a:rPr lang="en-US" b="1" i="1">
                                  <a:latin typeface="Cambria Math" panose="02040503050406030204" pitchFamily="18" charset="0"/>
                                </a:rPr>
                                <m:t>𝜶</m:t>
                              </m:r>
                            </m:sup>
                          </m:sSup>
                        </m:e>
                      </m:rad>
                    </m:oMath>
                  </m:oMathPara>
                </a14:m>
                <a:endParaRPr lang="en-US" b="1" dirty="0" smtClean="0"/>
              </a:p>
              <a:p>
                <a:pPr algn="just"/>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𝑵𝑨</m:t>
                      </m:r>
                      <m:r>
                        <a:rPr lang="en-US" b="1" i="1" smtClean="0">
                          <a:latin typeface="Cambria Math" panose="02040503050406030204" pitchFamily="18" charset="0"/>
                        </a:rPr>
                        <m:t>=</m:t>
                      </m:r>
                      <m:rad>
                        <m:radPr>
                          <m:degHide m:val="on"/>
                          <m:ctrlPr>
                            <a:rPr lang="en-US" b="1" i="1" smtClean="0">
                              <a:latin typeface="Cambria Math" panose="02040503050406030204" pitchFamily="18" charset="0"/>
                            </a:rPr>
                          </m:ctrlPr>
                        </m:radPr>
                        <m:deg/>
                        <m:e>
                          <m:sSup>
                            <m:sSupPr>
                              <m:ctrlPr>
                                <a:rPr lang="en-US" b="1" i="1" smtClean="0">
                                  <a:latin typeface="Cambria Math" panose="02040503050406030204" pitchFamily="18" charset="0"/>
                                </a:rPr>
                              </m:ctrlPr>
                            </m:sSupPr>
                            <m:e>
                              <m:r>
                                <a:rPr lang="en-US" b="1" i="1" smtClean="0">
                                  <a:latin typeface="Cambria Math" panose="02040503050406030204" pitchFamily="18" charset="0"/>
                                </a:rPr>
                                <m:t>𝜼</m:t>
                              </m:r>
                              <m:d>
                                <m:dPr>
                                  <m:ctrlPr>
                                    <a:rPr lang="en-US" b="1" i="1" smtClean="0">
                                      <a:latin typeface="Cambria Math" panose="02040503050406030204" pitchFamily="18" charset="0"/>
                                    </a:rPr>
                                  </m:ctrlPr>
                                </m:dPr>
                                <m:e>
                                  <m:r>
                                    <a:rPr lang="en-US" b="1" i="1" smtClean="0">
                                      <a:latin typeface="Cambria Math" panose="02040503050406030204" pitchFamily="18" charset="0"/>
                                    </a:rPr>
                                    <m:t>𝒓</m:t>
                                  </m:r>
                                </m:e>
                              </m:d>
                            </m:e>
                            <m:sup>
                              <m:r>
                                <a:rPr lang="en-US" b="1" i="1" smtClean="0">
                                  <a:latin typeface="Cambria Math" panose="02040503050406030204" pitchFamily="18" charset="0"/>
                                </a:rPr>
                                <m:t>𝟐</m:t>
                              </m:r>
                            </m:sup>
                          </m:sSup>
                          <m:r>
                            <a:rPr lang="en-US" b="1" i="1" smtClean="0">
                              <a:latin typeface="Cambria Math" panose="02040503050406030204" pitchFamily="18" charset="0"/>
                            </a:rPr>
                            <m:t>−</m:t>
                          </m:r>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𝜼</m:t>
                              </m:r>
                            </m:e>
                            <m:sub>
                              <m:r>
                                <a:rPr lang="en-US" b="1" i="1" smtClean="0">
                                  <a:latin typeface="Cambria Math" panose="02040503050406030204" pitchFamily="18" charset="0"/>
                                </a:rPr>
                                <m:t>𝟐</m:t>
                              </m:r>
                            </m:sub>
                            <m:sup>
                              <m:r>
                                <a:rPr lang="en-US" b="1" i="1" smtClean="0">
                                  <a:latin typeface="Cambria Math" panose="02040503050406030204" pitchFamily="18" charset="0"/>
                                </a:rPr>
                                <m:t>𝟐</m:t>
                              </m:r>
                            </m:sup>
                          </m:sSubSup>
                        </m:e>
                      </m:rad>
                    </m:oMath>
                  </m:oMathPara>
                </a14:m>
                <a:endParaRPr lang="en-US" b="1" dirty="0" smtClean="0"/>
              </a:p>
              <a:p>
                <a:pPr algn="just"/>
                <a:r>
                  <a:rPr lang="en-US" dirty="0" smtClean="0"/>
                  <a:t>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m:t>
                    </m:r>
                    <m:r>
                      <a:rPr lang="en-US" b="0" i="1" smtClean="0">
                        <a:latin typeface="Cambria Math" panose="02040503050406030204" pitchFamily="18" charset="0"/>
                      </a:rPr>
                      <m:t>𝐹𝑟𝑎𝑐𝑡𝑖𝑜𝑛𝑎𝑙</m:t>
                    </m:r>
                    <m:r>
                      <a:rPr lang="en-US" b="0" i="1" smtClean="0">
                        <a:latin typeface="Cambria Math" panose="02040503050406030204" pitchFamily="18" charset="0"/>
                      </a:rPr>
                      <m:t> </m:t>
                    </m:r>
                    <m:r>
                      <a:rPr lang="en-US" b="0" i="1" smtClean="0">
                        <a:latin typeface="Cambria Math" panose="02040503050406030204" pitchFamily="18" charset="0"/>
                      </a:rPr>
                      <m:t>𝑟𝑒𝑓𝑟𝑎𝑐𝑡𝑖𝑣𝑒</m:t>
                    </m:r>
                    <m:r>
                      <a:rPr lang="en-US" b="0" i="1" smtClean="0">
                        <a:latin typeface="Cambria Math" panose="02040503050406030204" pitchFamily="18" charset="0"/>
                      </a:rPr>
                      <m:t> </m:t>
                    </m:r>
                    <m:r>
                      <a:rPr lang="en-US" b="0" i="1" smtClean="0">
                        <a:latin typeface="Cambria Math" panose="02040503050406030204" pitchFamily="18" charset="0"/>
                      </a:rPr>
                      <m:t>𝑖𝑛𝑑𝑒𝑥</m:t>
                    </m:r>
                  </m:oMath>
                </a14:m>
                <a:endParaRPr lang="en-US" dirty="0" smtClean="0"/>
              </a:p>
              <a:p>
                <a:pPr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𝑐𝑜𝑟𝑒</m:t>
                      </m:r>
                      <m:r>
                        <a:rPr lang="en-US" b="0" i="1" smtClean="0">
                          <a:latin typeface="Cambria Math" panose="02040503050406030204" pitchFamily="18" charset="0"/>
                        </a:rPr>
                        <m:t> </m:t>
                      </m:r>
                      <m:r>
                        <a:rPr lang="en-US" b="0" i="1" smtClean="0">
                          <a:latin typeface="Cambria Math" panose="02040503050406030204" pitchFamily="18" charset="0"/>
                        </a:rPr>
                        <m:t>𝑑𝑖𝑎𝑚𝑒𝑡𝑒𝑟</m:t>
                      </m:r>
                    </m:oMath>
                  </m:oMathPara>
                </a14:m>
                <a:endParaRPr lang="en-US" dirty="0" smtClean="0"/>
              </a:p>
              <a:p>
                <a:pPr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𝑟𝑎𝑑𝑖𝑎𝑙</m:t>
                      </m:r>
                      <m:r>
                        <a:rPr lang="en-US" b="0" i="1" smtClean="0">
                          <a:latin typeface="Cambria Math" panose="02040503050406030204" pitchFamily="18" charset="0"/>
                        </a:rPr>
                        <m:t> </m:t>
                      </m:r>
                      <m:r>
                        <a:rPr lang="en-US" b="0" i="1" smtClean="0">
                          <a:latin typeface="Cambria Math" panose="02040503050406030204" pitchFamily="18" charset="0"/>
                        </a:rPr>
                        <m:t>𝑑𝑖𝑡𝑎𝑛𝑐𝑒</m:t>
                      </m:r>
                      <m:r>
                        <a:rPr lang="en-US" b="0" i="1" smtClean="0">
                          <a:latin typeface="Cambria Math" panose="02040503050406030204" pitchFamily="18" charset="0"/>
                        </a:rPr>
                        <m:t> </m:t>
                      </m:r>
                      <m:r>
                        <a:rPr lang="en-US" b="0" i="1" smtClean="0">
                          <a:latin typeface="Cambria Math" panose="02040503050406030204" pitchFamily="18" charset="0"/>
                        </a:rPr>
                        <m:t>𝑓𝑟𝑜𝑚</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𝑎𝑥𝑖𝑠</m:t>
                      </m:r>
                    </m:oMath>
                  </m:oMathPara>
                </a14:m>
                <a:endParaRPr lang="en-US" dirty="0" smtClean="0"/>
              </a:p>
              <a:p>
                <a:pPr algn="just"/>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𝑅𝐼</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𝑐𝑜𝑟𝑒</m:t>
                      </m:r>
                      <m:r>
                        <a:rPr lang="en-US" b="0" i="1" smtClean="0">
                          <a:latin typeface="Cambria Math" panose="02040503050406030204" pitchFamily="18" charset="0"/>
                        </a:rPr>
                        <m:t> </m:t>
                      </m:r>
                      <m:r>
                        <a:rPr lang="en-US" b="0" i="1" smtClean="0">
                          <a:latin typeface="Cambria Math" panose="02040503050406030204" pitchFamily="18" charset="0"/>
                        </a:rPr>
                        <m:t>𝑎𝑥𝑖𝑠</m:t>
                      </m:r>
                    </m:oMath>
                  </m:oMathPara>
                </a14:m>
                <a:endParaRPr lang="en-US" dirty="0" smtClean="0"/>
              </a:p>
              <a:p>
                <a:pPr algn="just"/>
                <a14:m>
                  <m:oMath xmlns:m="http://schemas.openxmlformats.org/officeDocument/2006/math">
                    <m:r>
                      <a:rPr lang="en-US" b="1" i="1">
                        <a:latin typeface="Cambria Math" panose="02040503050406030204" pitchFamily="18" charset="0"/>
                      </a:rPr>
                      <m:t>𝜶</m:t>
                    </m:r>
                    <m:r>
                      <a:rPr lang="en-IN" b="1" i="1" smtClean="0">
                        <a:latin typeface="Cambria Math" panose="02040503050406030204" pitchFamily="18" charset="0"/>
                      </a:rPr>
                      <m:t>=</m:t>
                    </m:r>
                    <m:r>
                      <a:rPr lang="en-IN" b="1" i="1" smtClean="0">
                        <a:latin typeface="Cambria Math" panose="02040503050406030204" pitchFamily="18" charset="0"/>
                      </a:rPr>
                      <m:t>𝟐</m:t>
                    </m:r>
                  </m:oMath>
                </a14:m>
                <a:r>
                  <a:rPr lang="en-US" dirty="0" smtClean="0"/>
                  <a:t> </a:t>
                </a:r>
                <a:r>
                  <a:rPr lang="en-US" dirty="0"/>
                  <a:t>produces parabolic profile.</a:t>
                </a:r>
              </a:p>
            </p:txBody>
          </p:sp>
        </mc:Choice>
        <mc:Fallback xmlns="">
          <p:sp>
            <p:nvSpPr>
              <p:cNvPr id="26" name="TextBox 25"/>
              <p:cNvSpPr txBox="1">
                <a:spLocks noRot="1" noChangeAspect="1" noMove="1" noResize="1" noEditPoints="1" noAdjustHandles="1" noChangeArrowheads="1" noChangeShapeType="1" noTextEdit="1"/>
              </p:cNvSpPr>
              <p:nvPr/>
            </p:nvSpPr>
            <p:spPr>
              <a:xfrm>
                <a:off x="8289944" y="766540"/>
                <a:ext cx="3635356" cy="5893729"/>
              </a:xfrm>
              <a:prstGeom prst="rect">
                <a:avLst/>
              </a:prstGeom>
              <a:blipFill>
                <a:blip r:embed="rId6"/>
                <a:stretch>
                  <a:fillRect l="-1336" t="-515" r="-1002" b="-515"/>
                </a:stretch>
              </a:blipFill>
              <a:ln w="19050">
                <a:solidFill>
                  <a:schemeClr val="tx2"/>
                </a:solidFill>
              </a:ln>
            </p:spPr>
            <p:txBody>
              <a:bodyPr/>
              <a:lstStyle/>
              <a:p>
                <a:r>
                  <a:rPr lang="en-IN">
                    <a:noFill/>
                  </a:rPr>
                  <a:t> </a:t>
                </a:r>
              </a:p>
            </p:txBody>
          </p:sp>
        </mc:Fallback>
      </mc:AlternateContent>
    </p:spTree>
    <p:extLst>
      <p:ext uri="{BB962C8B-B14F-4D97-AF65-F5344CB8AC3E}">
        <p14:creationId xmlns:p14="http://schemas.microsoft.com/office/powerpoint/2010/main" val="1948976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Multimode Graded Index Fibers (MMGIF) Mode Support</a:t>
            </a:r>
          </a:p>
        </p:txBody>
      </p:sp>
      <mc:AlternateContent xmlns:mc="http://schemas.openxmlformats.org/markup-compatibility/2006" xmlns:a14="http://schemas.microsoft.com/office/drawing/2010/main">
        <mc:Choice Requires="a14">
          <p:sp>
            <p:nvSpPr>
              <p:cNvPr id="5" name="TextBox 4"/>
              <p:cNvSpPr txBox="1"/>
              <p:nvPr/>
            </p:nvSpPr>
            <p:spPr>
              <a:xfrm>
                <a:off x="733425" y="904875"/>
                <a:ext cx="10125075" cy="5642635"/>
              </a:xfrm>
              <a:prstGeom prst="rect">
                <a:avLst/>
              </a:prstGeom>
              <a:noFill/>
              <a:ln w="19050">
                <a:solidFill>
                  <a:schemeClr val="tx2">
                    <a:lumMod val="50000"/>
                  </a:schemeClr>
                </a:solidFill>
              </a:ln>
            </p:spPr>
            <p:txBody>
              <a:bodyPr wrap="square" rtlCol="0">
                <a:spAutoFit/>
              </a:bodyPr>
              <a:lstStyle/>
              <a:p>
                <a:pPr marL="285750" indent="-285750">
                  <a:buFont typeface="Wingdings" panose="05000000000000000000" pitchFamily="2" charset="2"/>
                  <a:buChar char="Ø"/>
                </a:pPr>
                <a:r>
                  <a:rPr lang="en-US" sz="2400" dirty="0" smtClean="0"/>
                  <a:t>The value of </a:t>
                </a:r>
                <a14:m>
                  <m:oMath xmlns:m="http://schemas.openxmlformats.org/officeDocument/2006/math">
                    <m:r>
                      <a:rPr lang="en-US" sz="2400" b="0" i="1" smtClean="0">
                        <a:latin typeface="Cambria Math" panose="02040503050406030204" pitchFamily="18" charset="0"/>
                      </a:rPr>
                      <m:t>𝛼</m:t>
                    </m:r>
                  </m:oMath>
                </a14:m>
                <a:r>
                  <a:rPr lang="en-US" sz="2400" dirty="0" smtClean="0"/>
                  <a:t> could vary from 1 and </a:t>
                </a:r>
                <a14:m>
                  <m:oMath xmlns:m="http://schemas.openxmlformats.org/officeDocument/2006/math">
                    <m:r>
                      <a:rPr lang="en-US" sz="2400" b="0" i="1" smtClean="0">
                        <a:latin typeface="Cambria Math" panose="02040503050406030204" pitchFamily="18" charset="0"/>
                      </a:rPr>
                      <m:t>∞</m:t>
                    </m:r>
                  </m:oMath>
                </a14:m>
                <a:r>
                  <a:rPr lang="en-US" sz="2400" b="0" dirty="0" smtClean="0"/>
                  <a:t>, but the most popular use is </a:t>
                </a:r>
                <a14:m>
                  <m:oMath xmlns:m="http://schemas.openxmlformats.org/officeDocument/2006/math">
                    <m:r>
                      <a:rPr lang="en-US" sz="2400" b="1" i="1" smtClean="0">
                        <a:latin typeface="Cambria Math" panose="02040503050406030204" pitchFamily="18" charset="0"/>
                      </a:rPr>
                      <m:t>𝜶</m:t>
                    </m:r>
                    <m:r>
                      <a:rPr lang="en-US" sz="2400" b="1" i="1" smtClean="0">
                        <a:latin typeface="Cambria Math" panose="02040503050406030204" pitchFamily="18" charset="0"/>
                      </a:rPr>
                      <m:t>=</m:t>
                    </m:r>
                    <m:r>
                      <a:rPr lang="en-US" sz="2400" b="1" i="1" smtClean="0">
                        <a:latin typeface="Cambria Math" panose="02040503050406030204" pitchFamily="18" charset="0"/>
                      </a:rPr>
                      <m:t>𝟐</m:t>
                    </m:r>
                  </m:oMath>
                </a14:m>
                <a:r>
                  <a:rPr lang="en-US" sz="2400" b="0" dirty="0" smtClean="0"/>
                  <a:t> which produces parabolic profile.</a:t>
                </a:r>
              </a:p>
              <a:p>
                <a:pPr marL="285750" indent="-285750">
                  <a:buFont typeface="Wingdings" panose="05000000000000000000" pitchFamily="2" charset="2"/>
                  <a:buChar char="Ø"/>
                </a:pPr>
                <a:endParaRPr lang="en-US" sz="2400" dirty="0" smtClean="0"/>
              </a:p>
              <a:p>
                <a:pPr marL="285750" indent="-285750">
                  <a:buFont typeface="Wingdings" panose="05000000000000000000" pitchFamily="2" charset="2"/>
                  <a:buChar char="Ø"/>
                </a:pPr>
                <a:r>
                  <a:rPr lang="en-US" sz="2400" dirty="0" smtClean="0"/>
                  <a:t>Graded index fibers generally do not support as many modes as step index fibers. </a:t>
                </a:r>
              </a:p>
              <a:p>
                <a:pPr marL="285750" indent="-285750">
                  <a:buFont typeface="Wingdings" panose="05000000000000000000" pitchFamily="2" charset="2"/>
                  <a:buChar char="Ø"/>
                </a:pPr>
                <a:endParaRPr lang="en-US" sz="2400" b="0" dirty="0" smtClean="0"/>
              </a:p>
              <a:p>
                <a:pPr marL="285750" indent="-285750">
                  <a:buFont typeface="Wingdings" panose="05000000000000000000" pitchFamily="2" charset="2"/>
                  <a:buChar char="Ø"/>
                </a:pPr>
                <a:r>
                  <a:rPr lang="en-US" sz="2400" b="0" dirty="0" smtClean="0"/>
                  <a:t>The maximum number of modes supported is reduced according to the equation (for </a:t>
                </a:r>
                <a14:m>
                  <m:oMath xmlns:m="http://schemas.openxmlformats.org/officeDocument/2006/math">
                    <m:r>
                      <a:rPr lang="en-US" sz="2400" b="0" i="1" smtClean="0">
                        <a:latin typeface="Cambria Math" panose="02040503050406030204" pitchFamily="18" charset="0"/>
                      </a:rPr>
                      <m:t>𝛼</m:t>
                    </m:r>
                    <m:r>
                      <a:rPr lang="en-US" sz="2400" b="0" i="1" smtClean="0">
                        <a:latin typeface="Cambria Math" panose="02040503050406030204" pitchFamily="18" charset="0"/>
                      </a:rPr>
                      <m:t>=2</m:t>
                    </m:r>
                  </m:oMath>
                </a14:m>
                <a:r>
                  <a:rPr lang="en-US" sz="2400" b="0" dirty="0" smtClean="0"/>
                  <a:t>)</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𝑁</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𝛼</m:t>
                              </m:r>
                            </m:num>
                            <m:den>
                              <m:r>
                                <a:rPr lang="en-US" sz="2400" b="0" i="1" smtClean="0">
                                  <a:latin typeface="Cambria Math" panose="02040503050406030204" pitchFamily="18" charset="0"/>
                                </a:rPr>
                                <m:t>𝛼</m:t>
                              </m:r>
                              <m:r>
                                <a:rPr lang="en-US" sz="2400" b="0" i="1" smtClean="0">
                                  <a:latin typeface="Cambria Math" panose="02040503050406030204" pitchFamily="18" charset="0"/>
                                </a:rPr>
                                <m:t>+2</m:t>
                              </m:r>
                            </m:den>
                          </m:f>
                        </m:e>
                      </m:d>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𝑉</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2</m:t>
                          </m:r>
                        </m:den>
                      </m:f>
                    </m:oMath>
                  </m:oMathPara>
                </a14:m>
                <a:endParaRPr lang="en-US" sz="2400" b="0" dirty="0" smtClean="0"/>
              </a:p>
              <a:p>
                <a:pPr marL="285750" indent="-285750">
                  <a:buFont typeface="Wingdings" panose="05000000000000000000" pitchFamily="2" charset="2"/>
                  <a:buChar char="Ø"/>
                </a:pPr>
                <a:endParaRPr lang="en-US" sz="2400" dirty="0" smtClean="0"/>
              </a:p>
              <a:p>
                <a:pPr marL="285750" indent="-285750">
                  <a:buFont typeface="Wingdings" panose="05000000000000000000" pitchFamily="2" charset="2"/>
                  <a:buChar char="Ø"/>
                </a:pPr>
                <a:r>
                  <a:rPr lang="en-US" sz="2400" dirty="0" smtClean="0"/>
                  <a:t>Graded index fibers are almost always used as multimode fibers. </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smtClean="0"/>
                  <a:t>A carefully designed graded index fiber will give performance almost as good as a single mode fiber for same application.  </a:t>
                </a:r>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733425" y="904875"/>
                <a:ext cx="10125075" cy="5642635"/>
              </a:xfrm>
              <a:prstGeom prst="rect">
                <a:avLst/>
              </a:prstGeom>
              <a:blipFill>
                <a:blip r:embed="rId2"/>
                <a:stretch>
                  <a:fillRect l="-721" t="-753" b="-1184"/>
                </a:stretch>
              </a:blipFill>
              <a:ln w="19050">
                <a:solidFill>
                  <a:schemeClr val="tx2">
                    <a:lumMod val="50000"/>
                  </a:schemeClr>
                </a:solidFill>
              </a:ln>
            </p:spPr>
            <p:txBody>
              <a:bodyPr/>
              <a:lstStyle/>
              <a:p>
                <a:r>
                  <a:rPr lang="en-IN">
                    <a:noFill/>
                  </a:rPr>
                  <a:t> </a:t>
                </a:r>
              </a:p>
            </p:txBody>
          </p:sp>
        </mc:Fallback>
      </mc:AlternateContent>
    </p:spTree>
    <p:extLst>
      <p:ext uri="{BB962C8B-B14F-4D97-AF65-F5344CB8AC3E}">
        <p14:creationId xmlns:p14="http://schemas.microsoft.com/office/powerpoint/2010/main" val="2659659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Index Profile (MMGIF)</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0050" y="1924050"/>
            <a:ext cx="5334000" cy="4000500"/>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19050" y="684431"/>
                <a:ext cx="6096000" cy="1187697"/>
              </a:xfrm>
              <a:prstGeom prst="rect">
                <a:avLst/>
              </a:prstGeom>
            </p:spPr>
            <p:txBody>
              <a:bodyPr>
                <a:spAutoFit/>
              </a:bodyPr>
              <a:lstStyle/>
              <a:p>
                <a:pPr algn="just"/>
                <a:endParaRPr lang="en-US" b="1" dirty="0" smtClean="0"/>
              </a:p>
              <a:p>
                <a:pPr algn="just"/>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𝜼</m:t>
                      </m:r>
                      <m:d>
                        <m:dPr>
                          <m:ctrlPr>
                            <a:rPr lang="en-US" b="1" i="1">
                              <a:latin typeface="Cambria Math" panose="02040503050406030204" pitchFamily="18" charset="0"/>
                            </a:rPr>
                          </m:ctrlPr>
                        </m:dPr>
                        <m:e>
                          <m:r>
                            <a:rPr lang="en-US" b="1" i="1">
                              <a:latin typeface="Cambria Math" panose="02040503050406030204" pitchFamily="18" charset="0"/>
                            </a:rPr>
                            <m:t>𝒓</m:t>
                          </m:r>
                        </m:e>
                      </m:d>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𝜼</m:t>
                          </m:r>
                        </m:e>
                        <m:sub>
                          <m:r>
                            <a:rPr lang="en-US" b="1" i="1">
                              <a:latin typeface="Cambria Math" panose="02040503050406030204" pitchFamily="18" charset="0"/>
                            </a:rPr>
                            <m:t>𝟏</m:t>
                          </m:r>
                        </m:sub>
                      </m:sSub>
                      <m:rad>
                        <m:radPr>
                          <m:degHide m:val="on"/>
                          <m:ctrlPr>
                            <a:rPr lang="en-US" b="1" i="1">
                              <a:latin typeface="Cambria Math" panose="02040503050406030204" pitchFamily="18" charset="0"/>
                            </a:rPr>
                          </m:ctrlPr>
                        </m:radPr>
                        <m:deg/>
                        <m:e>
                          <m:r>
                            <a:rPr lang="en-US" b="1" i="1">
                              <a:latin typeface="Cambria Math" panose="02040503050406030204" pitchFamily="18" charset="0"/>
                            </a:rPr>
                            <m:t>𝟏</m:t>
                          </m:r>
                          <m:r>
                            <a:rPr lang="en-US" b="1" i="1">
                              <a:latin typeface="Cambria Math" panose="02040503050406030204" pitchFamily="18" charset="0"/>
                            </a:rPr>
                            <m:t>−</m:t>
                          </m:r>
                          <m:r>
                            <a:rPr lang="en-US" b="1" i="1">
                              <a:latin typeface="Cambria Math" panose="02040503050406030204" pitchFamily="18" charset="0"/>
                            </a:rPr>
                            <m:t>𝟐</m:t>
                          </m:r>
                          <m:r>
                            <a:rPr lang="en-US" b="1" i="1">
                              <a:latin typeface="Cambria Math" panose="02040503050406030204" pitchFamily="18" charset="0"/>
                            </a:rPr>
                            <m:t>𝚫</m:t>
                          </m:r>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f>
                                    <m:fPr>
                                      <m:ctrlPr>
                                        <a:rPr lang="en-US" b="1" i="1">
                                          <a:latin typeface="Cambria Math" panose="02040503050406030204" pitchFamily="18" charset="0"/>
                                        </a:rPr>
                                      </m:ctrlPr>
                                    </m:fPr>
                                    <m:num>
                                      <m:r>
                                        <a:rPr lang="en-US" b="1" i="1">
                                          <a:latin typeface="Cambria Math" panose="02040503050406030204" pitchFamily="18" charset="0"/>
                                        </a:rPr>
                                        <m:t>𝟐</m:t>
                                      </m:r>
                                      <m:r>
                                        <a:rPr lang="en-US" b="1" i="1">
                                          <a:latin typeface="Cambria Math" panose="02040503050406030204" pitchFamily="18" charset="0"/>
                                        </a:rPr>
                                        <m:t>𝒓</m:t>
                                      </m:r>
                                    </m:num>
                                    <m:den>
                                      <m:r>
                                        <a:rPr lang="en-US" b="1" i="1">
                                          <a:latin typeface="Cambria Math" panose="02040503050406030204" pitchFamily="18" charset="0"/>
                                        </a:rPr>
                                        <m:t>𝒅</m:t>
                                      </m:r>
                                    </m:den>
                                  </m:f>
                                </m:e>
                              </m:d>
                            </m:e>
                            <m:sup>
                              <m:r>
                                <a:rPr lang="en-US" b="1" i="1">
                                  <a:latin typeface="Cambria Math" panose="02040503050406030204" pitchFamily="18" charset="0"/>
                                </a:rPr>
                                <m:t>𝜶</m:t>
                              </m:r>
                            </m:sup>
                          </m:sSup>
                        </m:e>
                      </m:rad>
                      <m:r>
                        <a:rPr lang="en-IN"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𝜼</m:t>
                          </m:r>
                        </m:e>
                        <m:sub>
                          <m:r>
                            <a:rPr lang="en-US" b="1" i="1">
                              <a:latin typeface="Cambria Math" panose="02040503050406030204" pitchFamily="18" charset="0"/>
                            </a:rPr>
                            <m:t>𝟏</m:t>
                          </m:r>
                        </m:sub>
                      </m:sSub>
                      <m:rad>
                        <m:radPr>
                          <m:degHide m:val="on"/>
                          <m:ctrlPr>
                            <a:rPr lang="en-US" b="1" i="1">
                              <a:latin typeface="Cambria Math" panose="02040503050406030204" pitchFamily="18" charset="0"/>
                            </a:rPr>
                          </m:ctrlPr>
                        </m:radPr>
                        <m:deg/>
                        <m:e>
                          <m:r>
                            <a:rPr lang="en-US" b="1" i="1">
                              <a:latin typeface="Cambria Math" panose="02040503050406030204" pitchFamily="18" charset="0"/>
                            </a:rPr>
                            <m:t>𝟏</m:t>
                          </m:r>
                          <m:r>
                            <a:rPr lang="en-US" b="1" i="1">
                              <a:latin typeface="Cambria Math" panose="02040503050406030204" pitchFamily="18" charset="0"/>
                            </a:rPr>
                            <m:t>−</m:t>
                          </m:r>
                          <m:r>
                            <a:rPr lang="en-US" b="1" i="1">
                              <a:latin typeface="Cambria Math" panose="02040503050406030204" pitchFamily="18" charset="0"/>
                            </a:rPr>
                            <m:t>𝟐</m:t>
                          </m:r>
                          <m:r>
                            <a:rPr lang="en-US" b="1" i="1">
                              <a:latin typeface="Cambria Math" panose="02040503050406030204" pitchFamily="18" charset="0"/>
                            </a:rPr>
                            <m:t>𝚫</m:t>
                          </m:r>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f>
                                    <m:fPr>
                                      <m:ctrlPr>
                                        <a:rPr lang="en-US" b="1" i="1">
                                          <a:latin typeface="Cambria Math" panose="02040503050406030204" pitchFamily="18" charset="0"/>
                                        </a:rPr>
                                      </m:ctrlPr>
                                    </m:fPr>
                                    <m:num>
                                      <m:r>
                                        <a:rPr lang="en-US" b="1" i="1">
                                          <a:latin typeface="Cambria Math" panose="02040503050406030204" pitchFamily="18" charset="0"/>
                                        </a:rPr>
                                        <m:t>𝒓</m:t>
                                      </m:r>
                                    </m:num>
                                    <m:den>
                                      <m:r>
                                        <a:rPr lang="en-IN" b="1" i="1" smtClean="0">
                                          <a:latin typeface="Cambria Math" panose="02040503050406030204" pitchFamily="18" charset="0"/>
                                        </a:rPr>
                                        <m:t>𝒂</m:t>
                                      </m:r>
                                    </m:den>
                                  </m:f>
                                </m:e>
                              </m:d>
                            </m:e>
                            <m:sup>
                              <m:r>
                                <a:rPr lang="en-US" b="1" i="1">
                                  <a:latin typeface="Cambria Math" panose="02040503050406030204" pitchFamily="18" charset="0"/>
                                </a:rPr>
                                <m:t>𝜶</m:t>
                              </m:r>
                            </m:sup>
                          </m:sSup>
                        </m:e>
                      </m:rad>
                    </m:oMath>
                  </m:oMathPara>
                </a14:m>
                <a:endParaRPr lang="en-US" b="1" dirty="0"/>
              </a:p>
            </p:txBody>
          </p:sp>
        </mc:Choice>
        <mc:Fallback xmlns="">
          <p:sp>
            <p:nvSpPr>
              <p:cNvPr id="6" name="Rectangle 5"/>
              <p:cNvSpPr>
                <a:spLocks noRot="1" noChangeAspect="1" noMove="1" noResize="1" noEditPoints="1" noAdjustHandles="1" noChangeArrowheads="1" noChangeShapeType="1" noTextEdit="1"/>
              </p:cNvSpPr>
              <p:nvPr/>
            </p:nvSpPr>
            <p:spPr>
              <a:xfrm>
                <a:off x="19050" y="684431"/>
                <a:ext cx="6096000" cy="1187697"/>
              </a:xfrm>
              <a:prstGeom prst="rect">
                <a:avLst/>
              </a:prstGeom>
              <a:blipFill>
                <a:blip r:embed="rId3"/>
                <a:stretch>
                  <a:fillRect/>
                </a:stretch>
              </a:blipFill>
            </p:spPr>
            <p:txBody>
              <a:bodyPr/>
              <a:lstStyle/>
              <a:p>
                <a:r>
                  <a:rPr lang="en-IN">
                    <a:noFill/>
                  </a:rPr>
                  <a:t> </a:t>
                </a:r>
              </a:p>
            </p:txBody>
          </p:sp>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2612" y="2295525"/>
            <a:ext cx="6390610" cy="2857500"/>
          </a:xfrm>
          <a:prstGeom prst="rect">
            <a:avLst/>
          </a:prstGeom>
        </p:spPr>
      </p:pic>
    </p:spTree>
    <p:extLst>
      <p:ext uri="{BB962C8B-B14F-4D97-AF65-F5344CB8AC3E}">
        <p14:creationId xmlns:p14="http://schemas.microsoft.com/office/powerpoint/2010/main" val="2350494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Single-mode Step Index Fiber (SMSIF)</a:t>
            </a:r>
          </a:p>
        </p:txBody>
      </p:sp>
      <mc:AlternateContent xmlns:mc="http://schemas.openxmlformats.org/markup-compatibility/2006" xmlns:a14="http://schemas.microsoft.com/office/drawing/2010/main">
        <mc:Choice Requires="a14">
          <p:sp>
            <p:nvSpPr>
              <p:cNvPr id="5" name="TextBox 4"/>
              <p:cNvSpPr txBox="1"/>
              <p:nvPr/>
            </p:nvSpPr>
            <p:spPr>
              <a:xfrm>
                <a:off x="1219200" y="887968"/>
                <a:ext cx="9753600" cy="3046988"/>
              </a:xfrm>
              <a:prstGeom prst="rect">
                <a:avLst/>
              </a:prstGeom>
              <a:noFill/>
              <a:ln w="22225">
                <a:solidFill>
                  <a:schemeClr val="tx2"/>
                </a:solidFill>
              </a:ln>
            </p:spPr>
            <p:txBody>
              <a:bodyPr wrap="square" rtlCol="0">
                <a:spAutoFit/>
              </a:bodyPr>
              <a:lstStyle/>
              <a:p>
                <a:pPr marL="285750" indent="-285750">
                  <a:buFont typeface="Wingdings" panose="05000000000000000000" pitchFamily="2" charset="2"/>
                  <a:buChar char="Ø"/>
                </a:pPr>
                <a:r>
                  <a:rPr lang="en-US" sz="2400" dirty="0" smtClean="0"/>
                  <a:t>A </a:t>
                </a:r>
                <a:r>
                  <a:rPr lang="en-US" sz="2400" dirty="0"/>
                  <a:t>single-mode optical fiber (SMF) is an optical fiber designed to carry light only directly down the </a:t>
                </a:r>
                <a:r>
                  <a:rPr lang="en-US" sz="2400" dirty="0" smtClean="0"/>
                  <a:t>fiber. The core is of uniform refractive index. </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smtClean="0"/>
                  <a:t>It finds application in today’s wide band communication arena.</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smtClean="0"/>
                  <a:t>Since light travels only in one direction hence, modal dispersion is zero. </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smtClean="0"/>
                  <a:t>It has a very thin core of </a:t>
                </a:r>
                <a14:m>
                  <m:oMath xmlns:m="http://schemas.openxmlformats.org/officeDocument/2006/math">
                    <m:r>
                      <a:rPr lang="en-US" sz="2400" b="0" i="1" smtClean="0">
                        <a:latin typeface="Cambria Math" panose="02040503050406030204" pitchFamily="18" charset="0"/>
                      </a:rPr>
                      <m:t>5−10 </m:t>
                    </m:r>
                    <m:r>
                      <a:rPr lang="en-US" sz="2400" b="0" i="1" smtClean="0">
                        <a:latin typeface="Cambria Math" panose="02040503050406030204" pitchFamily="18" charset="0"/>
                      </a:rPr>
                      <m:t>𝜇</m:t>
                    </m:r>
                    <m:r>
                      <a:rPr lang="en-US" sz="2400" b="0" i="1" smtClean="0">
                        <a:latin typeface="Cambria Math" panose="02040503050406030204" pitchFamily="18" charset="0"/>
                      </a:rPr>
                      <m:t>𝑚</m:t>
                    </m:r>
                  </m:oMath>
                </a14:m>
                <a:r>
                  <a:rPr lang="en-US" sz="2400" dirty="0" smtClean="0"/>
                  <a:t> and cladding of 125 </a:t>
                </a:r>
                <a14:m>
                  <m:oMath xmlns:m="http://schemas.openxmlformats.org/officeDocument/2006/math">
                    <m:r>
                      <a:rPr lang="en-US" sz="2400" b="0" i="1" smtClean="0">
                        <a:latin typeface="Cambria Math" panose="02040503050406030204" pitchFamily="18" charset="0"/>
                      </a:rPr>
                      <m:t>𝜇</m:t>
                    </m:r>
                    <m:r>
                      <a:rPr lang="en-US" sz="2400" b="0" i="1" smtClean="0">
                        <a:latin typeface="Cambria Math" panose="02040503050406030204" pitchFamily="18" charset="0"/>
                      </a:rPr>
                      <m:t>𝑚</m:t>
                    </m:r>
                  </m:oMath>
                </a14:m>
                <a:r>
                  <a:rPr lang="en-US" sz="2400" dirty="0" smtClean="0"/>
                  <a:t>. </a:t>
                </a:r>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1219200" y="887968"/>
                <a:ext cx="9753600" cy="3046988"/>
              </a:xfrm>
              <a:prstGeom prst="rect">
                <a:avLst/>
              </a:prstGeom>
              <a:blipFill rotWithShape="0">
                <a:blip r:embed="rId2"/>
                <a:stretch>
                  <a:fillRect l="-686" t="-1193" b="-3380"/>
                </a:stretch>
              </a:blipFill>
              <a:ln w="22225">
                <a:solidFill>
                  <a:schemeClr val="tx2"/>
                </a:solidFill>
              </a:ln>
            </p:spPr>
            <p:txBody>
              <a:bodyPr/>
              <a:lstStyle/>
              <a:p>
                <a:r>
                  <a:rPr lang="en-US">
                    <a:noFill/>
                  </a:rPr>
                  <a:t> </a:t>
                </a:r>
              </a:p>
            </p:txBody>
          </p:sp>
        </mc:Fallback>
      </mc:AlternateContent>
      <p:pic>
        <p:nvPicPr>
          <p:cNvPr id="8" name="Picture 7"/>
          <p:cNvPicPr>
            <a:picLocks noChangeAspect="1"/>
          </p:cNvPicPr>
          <p:nvPr/>
        </p:nvPicPr>
        <p:blipFill>
          <a:blip r:embed="rId3"/>
          <a:stretch>
            <a:fillRect/>
          </a:stretch>
        </p:blipFill>
        <p:spPr>
          <a:xfrm>
            <a:off x="2714578" y="4176593"/>
            <a:ext cx="6348459" cy="1947982"/>
          </a:xfrm>
          <a:prstGeom prst="rect">
            <a:avLst/>
          </a:prstGeom>
        </p:spPr>
      </p:pic>
    </p:spTree>
    <p:extLst>
      <p:ext uri="{BB962C8B-B14F-4D97-AF65-F5344CB8AC3E}">
        <p14:creationId xmlns:p14="http://schemas.microsoft.com/office/powerpoint/2010/main" val="4076662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874876" y="795676"/>
            <a:ext cx="8305800" cy="3657600"/>
          </a:xfrm>
          <a:prstGeom prst="rect">
            <a:avLst/>
          </a:prstGeom>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1313" indent="-341313" algn="just">
              <a:spcBef>
                <a:spcPts val="550"/>
              </a:spcBef>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t>Dispersion in fiber optics results from the fact that in multimode propagation, the signal travels faster in some modes than it would in others</a:t>
            </a:r>
          </a:p>
          <a:p>
            <a:pPr marL="341313" indent="-341313" algn="just">
              <a:spcBef>
                <a:spcPts val="550"/>
              </a:spcBef>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t>Single-mode fibers are relatively free from dispersion except for </a:t>
            </a:r>
            <a:r>
              <a:rPr lang="en-US" sz="2200" i="1" dirty="0" smtClean="0"/>
              <a:t>intra-modal dispersion</a:t>
            </a:r>
          </a:p>
          <a:p>
            <a:pPr marL="341313" indent="-341313" algn="just">
              <a:spcBef>
                <a:spcPts val="550"/>
              </a:spcBef>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t>Graded-index fibers reduce dispersion by taking advantage of higher-order modes</a:t>
            </a:r>
          </a:p>
          <a:p>
            <a:pPr marL="341313" indent="-341313" algn="just">
              <a:spcBef>
                <a:spcPts val="550"/>
              </a:spcBef>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t>One form of intra-modal dispersion is called </a:t>
            </a:r>
            <a:r>
              <a:rPr lang="en-US" sz="2200" i="1" dirty="0" smtClean="0"/>
              <a:t>material dispersion</a:t>
            </a:r>
            <a:r>
              <a:rPr lang="en-US" sz="2200" dirty="0" smtClean="0"/>
              <a:t> because it depends upon the material of the core</a:t>
            </a:r>
          </a:p>
          <a:p>
            <a:pPr marL="341313" indent="-341313" algn="just">
              <a:spcBef>
                <a:spcPts val="550"/>
              </a:spcBef>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t>Another form of dispersion is called </a:t>
            </a:r>
            <a:r>
              <a:rPr lang="en-US" sz="2200" i="1" dirty="0" smtClean="0"/>
              <a:t>waveguide dispersion</a:t>
            </a:r>
          </a:p>
          <a:p>
            <a:pPr marL="341313" indent="-341313" algn="just">
              <a:spcBef>
                <a:spcPts val="550"/>
              </a:spcBef>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t>Dispersion increases with the bandwidth of the light source</a:t>
            </a:r>
            <a:endParaRPr lang="en-US" sz="2200" dirty="0"/>
          </a:p>
        </p:txBody>
      </p:sp>
      <p:sp>
        <p:nvSpPr>
          <p:cNvPr id="6" name="TextBox 5"/>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Dispersion</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802" y="4337702"/>
            <a:ext cx="4419600" cy="1825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6675" y="3903292"/>
            <a:ext cx="2590800" cy="238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762304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TotalTime>
  <Words>771</Words>
  <Application>Microsoft Office PowerPoint</Application>
  <PresentationFormat>Widescreen</PresentationFormat>
  <Paragraphs>87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dc:creator>
  <cp:lastModifiedBy>vikas thakur</cp:lastModifiedBy>
  <cp:revision>35</cp:revision>
  <dcterms:created xsi:type="dcterms:W3CDTF">2017-08-12T18:14:28Z</dcterms:created>
  <dcterms:modified xsi:type="dcterms:W3CDTF">2020-09-20T15:34:17Z</dcterms:modified>
</cp:coreProperties>
</file>