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83622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53665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66710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585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F96A7-18AD-4D14-9F68-45EEEE7DA6A5}"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1986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F96A7-18AD-4D14-9F68-45EEEE7DA6A5}"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35787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F96A7-18AD-4D14-9F68-45EEEE7DA6A5}" type="datetimeFigureOut">
              <a:rPr lang="en-US" smtClean="0"/>
              <a:t>9/20/2020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2467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F96A7-18AD-4D14-9F68-45EEEE7DA6A5}" type="datetimeFigureOut">
              <a:rPr lang="en-US" smtClean="0"/>
              <a:t>9/20/2020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35011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96A7-18AD-4D14-9F68-45EEEE7DA6A5}" type="datetimeFigureOut">
              <a:rPr lang="en-US" smtClean="0"/>
              <a:t>9/20/2020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94384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7307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4491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96A7-18AD-4D14-9F68-45EEEE7DA6A5}" type="datetimeFigureOut">
              <a:rPr lang="en-US" smtClean="0"/>
              <a:t>9/20/2020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0921-6A41-4994-AC36-1C687C61D59A}" type="slidenum">
              <a:rPr lang="en-US" smtClean="0"/>
              <a:t>‹#›</a:t>
            </a:fld>
            <a:endParaRPr lang="en-US"/>
          </a:p>
        </p:txBody>
      </p:sp>
    </p:spTree>
    <p:extLst>
      <p:ext uri="{BB962C8B-B14F-4D97-AF65-F5344CB8AC3E}">
        <p14:creationId xmlns:p14="http://schemas.microsoft.com/office/powerpoint/2010/main" val="55398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www.differencebetween.com/difference-between-scattering-and-vs-refle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923646" y="421949"/>
            <a:ext cx="10340252" cy="5755184"/>
            <a:chOff x="923646" y="421949"/>
            <a:chExt cx="10340252" cy="5755184"/>
          </a:xfrm>
        </p:grpSpPr>
        <p:sp>
          <p:nvSpPr>
            <p:cNvPr id="4" name="TextBox 3"/>
            <p:cNvSpPr txBox="1"/>
            <p:nvPr/>
          </p:nvSpPr>
          <p:spPr>
            <a:xfrm>
              <a:off x="3537959" y="426186"/>
              <a:ext cx="5144664" cy="1754326"/>
            </a:xfrm>
            <a:prstGeom prst="rect">
              <a:avLst/>
            </a:prstGeom>
            <a:solidFill>
              <a:schemeClr val="accent1">
                <a:lumMod val="50000"/>
              </a:schemeClr>
            </a:solidFill>
          </p:spPr>
          <p:txBody>
            <a:bodyPr wrap="square" rtlCol="0">
              <a:spAutoFit/>
            </a:bodyPr>
            <a:lstStyle/>
            <a:p>
              <a:pPr algn="ctr"/>
              <a:r>
                <a:rPr lang="en-US" sz="3600" b="1" dirty="0" smtClean="0">
                  <a:solidFill>
                    <a:schemeClr val="bg1"/>
                  </a:solidFill>
                </a:rPr>
                <a:t>Engineering Physics</a:t>
              </a:r>
            </a:p>
            <a:p>
              <a:pPr algn="ctr"/>
              <a:r>
                <a:rPr lang="en-US" sz="3600" b="1" dirty="0" smtClean="0">
                  <a:solidFill>
                    <a:schemeClr val="bg1"/>
                  </a:solidFill>
                </a:rPr>
                <a:t>PHY-109</a:t>
              </a:r>
            </a:p>
            <a:p>
              <a:pPr algn="ctr"/>
              <a:r>
                <a:rPr lang="en-US" sz="3600" b="1" dirty="0" smtClean="0">
                  <a:solidFill>
                    <a:schemeClr val="bg1"/>
                  </a:solidFill>
                </a:rPr>
                <a:t>FO-4</a:t>
              </a:r>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47" y="4392266"/>
              <a:ext cx="2614312" cy="176925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647" y="2544417"/>
              <a:ext cx="2614312" cy="18478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2623" y="421949"/>
              <a:ext cx="2581275" cy="20734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2623" y="4267041"/>
              <a:ext cx="2581275" cy="172542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2623" y="2495391"/>
              <a:ext cx="2581275" cy="177165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3646" y="421949"/>
              <a:ext cx="2614313" cy="2122468"/>
            </a:xfrm>
            <a:prstGeom prst="rect">
              <a:avLst/>
            </a:prstGeom>
          </p:spPr>
        </p:pic>
        <p:sp>
          <p:nvSpPr>
            <p:cNvPr id="12" name="TextBox 11"/>
            <p:cNvSpPr txBox="1"/>
            <p:nvPr/>
          </p:nvSpPr>
          <p:spPr>
            <a:xfrm>
              <a:off x="923646" y="2175086"/>
              <a:ext cx="2594621" cy="338554"/>
            </a:xfrm>
            <a:prstGeom prst="rect">
              <a:avLst/>
            </a:prstGeom>
            <a:noFill/>
          </p:spPr>
          <p:txBody>
            <a:bodyPr wrap="none" rtlCol="0">
              <a:spAutoFit/>
            </a:bodyPr>
            <a:lstStyle/>
            <a:p>
              <a:r>
                <a:rPr lang="en-US" sz="1600" b="1" dirty="0" smtClean="0">
                  <a:solidFill>
                    <a:schemeClr val="bg1"/>
                  </a:solidFill>
                </a:rPr>
                <a:t>ELECTROMAGNETIC THEORY</a:t>
              </a:r>
              <a:endParaRPr lang="en-US" sz="1600" b="1" dirty="0">
                <a:solidFill>
                  <a:schemeClr val="bg1"/>
                </a:solidFill>
              </a:endParaRPr>
            </a:p>
          </p:txBody>
        </p:sp>
        <p:sp>
          <p:nvSpPr>
            <p:cNvPr id="13" name="TextBox 12"/>
            <p:cNvSpPr txBox="1"/>
            <p:nvPr/>
          </p:nvSpPr>
          <p:spPr>
            <a:xfrm>
              <a:off x="1733224" y="3900355"/>
              <a:ext cx="772969" cy="369332"/>
            </a:xfrm>
            <a:prstGeom prst="rect">
              <a:avLst/>
            </a:prstGeom>
            <a:noFill/>
          </p:spPr>
          <p:txBody>
            <a:bodyPr wrap="none" rtlCol="0">
              <a:spAutoFit/>
            </a:bodyPr>
            <a:lstStyle/>
            <a:p>
              <a:r>
                <a:rPr lang="en-US" b="1" dirty="0" smtClean="0">
                  <a:solidFill>
                    <a:schemeClr val="bg1"/>
                  </a:solidFill>
                </a:rPr>
                <a:t>LASER</a:t>
              </a:r>
              <a:endParaRPr lang="en-US" b="1" dirty="0">
                <a:solidFill>
                  <a:schemeClr val="bg1"/>
                </a:solidFill>
              </a:endParaRPr>
            </a:p>
          </p:txBody>
        </p:sp>
        <p:sp>
          <p:nvSpPr>
            <p:cNvPr id="14" name="TextBox 13"/>
            <p:cNvSpPr txBox="1"/>
            <p:nvPr/>
          </p:nvSpPr>
          <p:spPr>
            <a:xfrm>
              <a:off x="1500826" y="5807801"/>
              <a:ext cx="1459951" cy="369332"/>
            </a:xfrm>
            <a:prstGeom prst="rect">
              <a:avLst/>
            </a:prstGeom>
            <a:noFill/>
          </p:spPr>
          <p:txBody>
            <a:bodyPr wrap="none" rtlCol="0">
              <a:spAutoFit/>
            </a:bodyPr>
            <a:lstStyle/>
            <a:p>
              <a:r>
                <a:rPr lang="en-US" b="1" dirty="0" smtClean="0">
                  <a:solidFill>
                    <a:schemeClr val="bg1"/>
                  </a:solidFill>
                </a:rPr>
                <a:t>FIBER OPTICS</a:t>
              </a:r>
              <a:endParaRPr lang="en-US" b="1" dirty="0">
                <a:solidFill>
                  <a:schemeClr val="bg1"/>
                </a:solidFill>
              </a:endParaRPr>
            </a:p>
          </p:txBody>
        </p:sp>
        <p:sp>
          <p:nvSpPr>
            <p:cNvPr id="15" name="TextBox 14"/>
            <p:cNvSpPr txBox="1"/>
            <p:nvPr/>
          </p:nvSpPr>
          <p:spPr>
            <a:xfrm>
              <a:off x="8662931" y="2145225"/>
              <a:ext cx="2460930" cy="369332"/>
            </a:xfrm>
            <a:prstGeom prst="rect">
              <a:avLst/>
            </a:prstGeom>
            <a:noFill/>
          </p:spPr>
          <p:txBody>
            <a:bodyPr wrap="none" rtlCol="0">
              <a:spAutoFit/>
            </a:bodyPr>
            <a:lstStyle/>
            <a:p>
              <a:r>
                <a:rPr lang="en-US" b="1" dirty="0" smtClean="0">
                  <a:solidFill>
                    <a:schemeClr val="bg1"/>
                  </a:solidFill>
                </a:rPr>
                <a:t>QUANTUM MECHANICS</a:t>
              </a:r>
              <a:endParaRPr lang="en-US" b="1" dirty="0">
                <a:solidFill>
                  <a:schemeClr val="bg1"/>
                </a:solidFill>
              </a:endParaRPr>
            </a:p>
          </p:txBody>
        </p:sp>
        <p:sp>
          <p:nvSpPr>
            <p:cNvPr id="16" name="TextBox 15"/>
            <p:cNvSpPr txBox="1"/>
            <p:nvPr/>
          </p:nvSpPr>
          <p:spPr>
            <a:xfrm>
              <a:off x="9539936" y="3916875"/>
              <a:ext cx="866648" cy="369332"/>
            </a:xfrm>
            <a:prstGeom prst="rect">
              <a:avLst/>
            </a:prstGeom>
            <a:noFill/>
          </p:spPr>
          <p:txBody>
            <a:bodyPr wrap="none" rtlCol="0">
              <a:spAutoFit/>
            </a:bodyPr>
            <a:lstStyle/>
            <a:p>
              <a:r>
                <a:rPr lang="en-US" b="1" dirty="0" smtClean="0">
                  <a:solidFill>
                    <a:schemeClr val="bg1"/>
                  </a:solidFill>
                </a:rPr>
                <a:t>WAVES</a:t>
              </a:r>
              <a:endParaRPr lang="en-US" b="1" dirty="0">
                <a:solidFill>
                  <a:schemeClr val="bg1"/>
                </a:solidFill>
              </a:endParaRPr>
            </a:p>
          </p:txBody>
        </p:sp>
        <p:sp>
          <p:nvSpPr>
            <p:cNvPr id="17" name="TextBox 16"/>
            <p:cNvSpPr txBox="1"/>
            <p:nvPr/>
          </p:nvSpPr>
          <p:spPr>
            <a:xfrm>
              <a:off x="8875106" y="5092225"/>
              <a:ext cx="2196307" cy="369332"/>
            </a:xfrm>
            <a:prstGeom prst="rect">
              <a:avLst/>
            </a:prstGeom>
            <a:noFill/>
          </p:spPr>
          <p:txBody>
            <a:bodyPr wrap="none" rtlCol="0">
              <a:spAutoFit/>
            </a:bodyPr>
            <a:lstStyle/>
            <a:p>
              <a:r>
                <a:rPr lang="en-US" b="1" dirty="0" smtClean="0">
                  <a:solidFill>
                    <a:schemeClr val="bg1"/>
                  </a:solidFill>
                </a:rPr>
                <a:t>SOLID STATE PHYSICS</a:t>
              </a:r>
              <a:endParaRPr lang="en-US" b="1" dirty="0">
                <a:solidFill>
                  <a:schemeClr val="bg1"/>
                </a:solidFill>
              </a:endParaRPr>
            </a:p>
          </p:txBody>
        </p:sp>
        <p:sp>
          <p:nvSpPr>
            <p:cNvPr id="18" name="TextBox 17"/>
            <p:cNvSpPr txBox="1"/>
            <p:nvPr/>
          </p:nvSpPr>
          <p:spPr>
            <a:xfrm>
              <a:off x="3547481" y="4390483"/>
              <a:ext cx="5144665" cy="1200329"/>
            </a:xfrm>
            <a:prstGeom prst="rect">
              <a:avLst/>
            </a:prstGeom>
            <a:solidFill>
              <a:schemeClr val="tx2"/>
            </a:solidFill>
          </p:spPr>
          <p:txBody>
            <a:bodyPr wrap="square" rtlCol="0">
              <a:spAutoFit/>
            </a:bodyPr>
            <a:lstStyle/>
            <a:p>
              <a:pPr algn="ctr"/>
              <a:r>
                <a:rPr lang="en-US" b="1" dirty="0">
                  <a:solidFill>
                    <a:schemeClr val="bg1"/>
                  </a:solidFill>
                </a:rPr>
                <a:t>Dr. Vishal Thakur</a:t>
              </a:r>
            </a:p>
            <a:p>
              <a:pPr algn="ctr"/>
              <a:r>
                <a:rPr lang="en-US" dirty="0">
                  <a:solidFill>
                    <a:schemeClr val="bg1"/>
                  </a:solidFill>
                </a:rPr>
                <a:t>Department of Physics</a:t>
              </a:r>
            </a:p>
            <a:p>
              <a:pPr algn="ctr"/>
              <a:r>
                <a:rPr lang="en-US" dirty="0">
                  <a:solidFill>
                    <a:schemeClr val="bg1"/>
                  </a:solidFill>
                </a:rPr>
                <a:t>Lovely Professional University</a:t>
              </a:r>
            </a:p>
            <a:p>
              <a:pPr algn="ctr"/>
              <a:r>
                <a:rPr lang="en-US" dirty="0" err="1">
                  <a:solidFill>
                    <a:schemeClr val="bg1"/>
                  </a:solidFill>
                </a:rPr>
                <a:t>Phagwara</a:t>
              </a:r>
              <a:r>
                <a:rPr lang="en-US">
                  <a:solidFill>
                    <a:schemeClr val="bg1"/>
                  </a:solidFill>
                </a:rPr>
                <a:t>, Punjab-144411</a:t>
              </a:r>
              <a:endParaRPr lang="en-US" dirty="0">
                <a:solidFill>
                  <a:schemeClr val="bg1"/>
                </a:solidFill>
              </a:endParaRPr>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8250" y="2197698"/>
              <a:ext cx="2143125" cy="2143125"/>
            </a:xfrm>
            <a:prstGeom prst="rect">
              <a:avLst/>
            </a:prstGeom>
          </p:spPr>
        </p:pic>
      </p:grpSp>
    </p:spTree>
    <p:extLst>
      <p:ext uri="{BB962C8B-B14F-4D97-AF65-F5344CB8AC3E}">
        <p14:creationId xmlns:p14="http://schemas.microsoft.com/office/powerpoint/2010/main" val="1671757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Applications of Fiber Optics</a:t>
            </a:r>
          </a:p>
        </p:txBody>
      </p:sp>
      <p:sp>
        <p:nvSpPr>
          <p:cNvPr id="5" name="TextBox 4"/>
          <p:cNvSpPr txBox="1"/>
          <p:nvPr/>
        </p:nvSpPr>
        <p:spPr>
          <a:xfrm>
            <a:off x="2062162" y="1028700"/>
            <a:ext cx="8067675" cy="4524315"/>
          </a:xfrm>
          <a:prstGeom prst="rect">
            <a:avLst/>
          </a:prstGeom>
          <a:noFill/>
          <a:ln w="19050">
            <a:solidFill>
              <a:schemeClr val="tx2"/>
            </a:solidFill>
          </a:ln>
        </p:spPr>
        <p:txBody>
          <a:bodyPr wrap="square" rtlCol="0">
            <a:spAutoFit/>
          </a:bodyPr>
          <a:lstStyle/>
          <a:p>
            <a:pPr marL="285750" indent="-285750">
              <a:buFont typeface="Wingdings" panose="05000000000000000000" pitchFamily="2" charset="2"/>
              <a:buChar char="Ø"/>
            </a:pPr>
            <a:r>
              <a:rPr lang="en-US" sz="2400" dirty="0" smtClean="0"/>
              <a:t>Wide range application is there in the field of communication as information channels.</a:t>
            </a:r>
          </a:p>
          <a:p>
            <a:pPr marL="285750" indent="-285750">
              <a:buFont typeface="Wingdings" panose="05000000000000000000" pitchFamily="2" charset="2"/>
              <a:buChar char="Ø"/>
            </a:pPr>
            <a:r>
              <a:rPr lang="en-US" sz="2400" dirty="0" smtClean="0"/>
              <a:t>In military mobiles such as air-craft, ships, tanks etc., fiber guided missiles, short and long distance communication links. </a:t>
            </a:r>
          </a:p>
          <a:p>
            <a:pPr marL="285750" indent="-285750">
              <a:buFont typeface="Wingdings" panose="05000000000000000000" pitchFamily="2" charset="2"/>
              <a:buChar char="Ø"/>
            </a:pPr>
            <a:r>
              <a:rPr lang="en-US" sz="2400" dirty="0" smtClean="0"/>
              <a:t> Close circuit TV (CCTV) links for traffic controls and security.</a:t>
            </a:r>
          </a:p>
          <a:p>
            <a:pPr marL="285750" indent="-285750">
              <a:buFont typeface="Wingdings" panose="05000000000000000000" pitchFamily="2" charset="2"/>
              <a:buChar char="Ø"/>
            </a:pPr>
            <a:r>
              <a:rPr lang="en-US" sz="2400" dirty="0" smtClean="0"/>
              <a:t>In ophthalmology, a laser beam guided by fibers is used to reattach detached retinas and to correct defects in vision. </a:t>
            </a:r>
            <a:endParaRPr lang="en-US" sz="2400" dirty="0"/>
          </a:p>
          <a:p>
            <a:pPr marL="285750" indent="-285750">
              <a:buFont typeface="Wingdings" panose="05000000000000000000" pitchFamily="2" charset="2"/>
              <a:buChar char="Ø"/>
            </a:pPr>
            <a:r>
              <a:rPr lang="en-US" sz="2400" dirty="0" smtClean="0"/>
              <a:t>In endoscopy for visualization of internal portions of the human body.</a:t>
            </a:r>
          </a:p>
          <a:p>
            <a:pPr marL="285750" indent="-285750">
              <a:buFont typeface="Wingdings" panose="05000000000000000000" pitchFamily="2" charset="2"/>
              <a:buChar char="Ø"/>
            </a:pPr>
            <a:r>
              <a:rPr lang="en-US" sz="2400" dirty="0" smtClean="0"/>
              <a:t>In sensors and transducers.</a:t>
            </a:r>
          </a:p>
          <a:p>
            <a:pPr marL="285750" indent="-285750">
              <a:buFont typeface="Wingdings" panose="05000000000000000000" pitchFamily="2" charset="2"/>
              <a:buChar char="Ø"/>
            </a:pPr>
            <a:r>
              <a:rPr lang="en-US" sz="2400" dirty="0" smtClean="0"/>
              <a:t>In the signal multiplexing. </a:t>
            </a:r>
            <a:endParaRPr lang="en-US" sz="2400" dirty="0"/>
          </a:p>
          <a:p>
            <a:pPr marL="285750" indent="-285750">
              <a:buFont typeface="Wingdings" panose="05000000000000000000" pitchFamily="2" charset="2"/>
              <a:buChar char="Ø"/>
            </a:pPr>
            <a:endParaRPr lang="en-US" sz="2400" dirty="0"/>
          </a:p>
        </p:txBody>
      </p:sp>
    </p:spTree>
    <p:extLst>
      <p:ext uri="{BB962C8B-B14F-4D97-AF65-F5344CB8AC3E}">
        <p14:creationId xmlns:p14="http://schemas.microsoft.com/office/powerpoint/2010/main" val="2896178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Syllabus</a:t>
            </a:r>
          </a:p>
        </p:txBody>
      </p:sp>
      <p:sp>
        <p:nvSpPr>
          <p:cNvPr id="5" name="Rectangle 4"/>
          <p:cNvSpPr/>
          <p:nvPr/>
        </p:nvSpPr>
        <p:spPr>
          <a:xfrm>
            <a:off x="1835477" y="1379031"/>
            <a:ext cx="8171649" cy="3970318"/>
          </a:xfrm>
          <a:prstGeom prst="rect">
            <a:avLst/>
          </a:prstGeom>
          <a:ln w="19050">
            <a:solidFill>
              <a:schemeClr val="tx1"/>
            </a:solidFill>
          </a:ln>
        </p:spPr>
        <p:txBody>
          <a:bodyPr wrap="square">
            <a:spAutoFit/>
          </a:bodyPr>
          <a:lstStyle/>
          <a:p>
            <a:pPr marL="285750" indent="-285750">
              <a:lnSpc>
                <a:spcPct val="150000"/>
              </a:lnSpc>
              <a:buFont typeface="Arial" panose="020B0604020202020204" pitchFamily="34" charset="0"/>
              <a:buChar char="•"/>
            </a:pPr>
            <a:r>
              <a:rPr lang="en-US" sz="2400" dirty="0" smtClean="0"/>
              <a:t>Fiber </a:t>
            </a:r>
            <a:r>
              <a:rPr lang="en-US" sz="2400" dirty="0"/>
              <a:t>optics introduction, optical fiber as a dielectric wave </a:t>
            </a:r>
            <a:r>
              <a:rPr lang="en-US" sz="2400" dirty="0" smtClean="0"/>
              <a:t>guide (Discussion + Video) </a:t>
            </a:r>
          </a:p>
          <a:p>
            <a:pPr marL="285750" indent="-285750">
              <a:lnSpc>
                <a:spcPct val="150000"/>
              </a:lnSpc>
              <a:buFont typeface="Arial" panose="020B0604020202020204" pitchFamily="34" charset="0"/>
              <a:buChar char="•"/>
            </a:pPr>
            <a:r>
              <a:rPr lang="en-US" sz="2400" dirty="0" smtClean="0"/>
              <a:t>Total internal </a:t>
            </a:r>
            <a:r>
              <a:rPr lang="en-US" sz="2400" dirty="0"/>
              <a:t>reflection, acceptance angle, numerical </a:t>
            </a:r>
            <a:r>
              <a:rPr lang="en-US" sz="2400" dirty="0" smtClean="0"/>
              <a:t>aperture, </a:t>
            </a:r>
            <a:r>
              <a:rPr lang="en-US" sz="2400" dirty="0"/>
              <a:t>relative refractive index</a:t>
            </a:r>
            <a:r>
              <a:rPr lang="en-US" sz="2400" dirty="0" smtClean="0"/>
              <a:t>, V-Number</a:t>
            </a:r>
            <a:endParaRPr lang="en-US" sz="2400" dirty="0"/>
          </a:p>
          <a:p>
            <a:pPr marL="285750" indent="-285750">
              <a:lnSpc>
                <a:spcPct val="150000"/>
              </a:lnSpc>
              <a:buFont typeface="Arial" panose="020B0604020202020204" pitchFamily="34" charset="0"/>
              <a:buChar char="•"/>
            </a:pPr>
            <a:r>
              <a:rPr lang="en-US" sz="2400" dirty="0" smtClean="0"/>
              <a:t>Step </a:t>
            </a:r>
            <a:r>
              <a:rPr lang="en-US" sz="2400" dirty="0"/>
              <a:t>index and graded index </a:t>
            </a:r>
            <a:r>
              <a:rPr lang="en-US" sz="2400" dirty="0" smtClean="0"/>
              <a:t>fibers </a:t>
            </a:r>
          </a:p>
          <a:p>
            <a:pPr marL="285750" indent="-285750">
              <a:lnSpc>
                <a:spcPct val="150000"/>
              </a:lnSpc>
              <a:buFont typeface="Arial" panose="020B0604020202020204" pitchFamily="34" charset="0"/>
              <a:buChar char="•"/>
            </a:pPr>
            <a:r>
              <a:rPr lang="en-US" sz="2400" b="1" dirty="0" smtClean="0"/>
              <a:t>losses </a:t>
            </a:r>
            <a:r>
              <a:rPr lang="en-US" sz="2400" b="1" dirty="0"/>
              <a:t>associated with </a:t>
            </a:r>
            <a:r>
              <a:rPr lang="en-US" sz="2400" b="1" dirty="0" smtClean="0"/>
              <a:t>optical fibers</a:t>
            </a:r>
            <a:endParaRPr lang="en-US" sz="2400" b="1" dirty="0"/>
          </a:p>
          <a:p>
            <a:pPr marL="285750" indent="-285750">
              <a:lnSpc>
                <a:spcPct val="150000"/>
              </a:lnSpc>
              <a:buFont typeface="Arial" panose="020B0604020202020204" pitchFamily="34" charset="0"/>
              <a:buChar char="•"/>
            </a:pPr>
            <a:r>
              <a:rPr lang="en-US" sz="2400" b="1" dirty="0" smtClean="0"/>
              <a:t>Applications </a:t>
            </a:r>
            <a:r>
              <a:rPr lang="en-US" sz="2400" b="1" dirty="0"/>
              <a:t>of optical fibers</a:t>
            </a:r>
          </a:p>
        </p:txBody>
      </p:sp>
    </p:spTree>
    <p:extLst>
      <p:ext uri="{BB962C8B-B14F-4D97-AF65-F5344CB8AC3E}">
        <p14:creationId xmlns:p14="http://schemas.microsoft.com/office/powerpoint/2010/main" val="612588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Losses Associated with Optical </a:t>
            </a:r>
            <a:r>
              <a:rPr lang="en-US" sz="3600" b="1" dirty="0">
                <a:solidFill>
                  <a:prstClr val="white"/>
                </a:solidFill>
              </a:rPr>
              <a:t>F</a:t>
            </a:r>
            <a:r>
              <a:rPr lang="en-US" sz="3600" b="1" dirty="0" smtClean="0">
                <a:solidFill>
                  <a:prstClr val="white"/>
                </a:solidFill>
              </a:rPr>
              <a:t>ibers</a:t>
            </a:r>
          </a:p>
        </p:txBody>
      </p:sp>
      <p:sp>
        <p:nvSpPr>
          <p:cNvPr id="5" name="TextBox 4"/>
          <p:cNvSpPr txBox="1"/>
          <p:nvPr/>
        </p:nvSpPr>
        <p:spPr>
          <a:xfrm>
            <a:off x="2126478" y="1469876"/>
            <a:ext cx="7939043" cy="3359061"/>
          </a:xfrm>
          <a:prstGeom prst="rect">
            <a:avLst/>
          </a:prstGeom>
          <a:noFill/>
        </p:spPr>
        <p:txBody>
          <a:bodyPr wrap="square" rtlCol="0">
            <a:spAutoFit/>
          </a:bodyPr>
          <a:lstStyle/>
          <a:p>
            <a:pPr>
              <a:lnSpc>
                <a:spcPct val="150000"/>
              </a:lnSpc>
            </a:pPr>
            <a:r>
              <a:rPr lang="en-US" sz="2400" dirty="0" smtClean="0"/>
              <a:t>The losses in optical fibers may be due to the following causes:</a:t>
            </a:r>
          </a:p>
          <a:p>
            <a:pPr>
              <a:lnSpc>
                <a:spcPct val="150000"/>
              </a:lnSpc>
            </a:pPr>
            <a:endParaRPr lang="en-US" sz="2400" dirty="0" smtClean="0"/>
          </a:p>
          <a:p>
            <a:pPr marL="800100" lvl="1" indent="-342900">
              <a:lnSpc>
                <a:spcPct val="150000"/>
              </a:lnSpc>
              <a:buFont typeface="+mj-lt"/>
              <a:buAutoNum type="arabicPeriod"/>
            </a:pPr>
            <a:r>
              <a:rPr lang="en-US" sz="2400" b="1" dirty="0" smtClean="0"/>
              <a:t>Rayleigh Scattering Losses</a:t>
            </a:r>
          </a:p>
          <a:p>
            <a:pPr marL="800100" lvl="1" indent="-342900">
              <a:lnSpc>
                <a:spcPct val="150000"/>
              </a:lnSpc>
              <a:buFont typeface="+mj-lt"/>
              <a:buAutoNum type="arabicPeriod"/>
            </a:pPr>
            <a:r>
              <a:rPr lang="en-US" sz="2400" b="1" dirty="0" smtClean="0"/>
              <a:t>Absorption Losses</a:t>
            </a:r>
          </a:p>
          <a:p>
            <a:pPr marL="800100" lvl="1" indent="-342900">
              <a:lnSpc>
                <a:spcPct val="150000"/>
              </a:lnSpc>
              <a:buFont typeface="+mj-lt"/>
              <a:buAutoNum type="arabicPeriod"/>
            </a:pPr>
            <a:r>
              <a:rPr lang="en-US" sz="2400" b="1" dirty="0" smtClean="0"/>
              <a:t>Microbend Losses </a:t>
            </a:r>
          </a:p>
          <a:p>
            <a:pPr marL="800100" lvl="1" indent="-342900">
              <a:lnSpc>
                <a:spcPct val="150000"/>
              </a:lnSpc>
              <a:buFont typeface="+mj-lt"/>
              <a:buAutoNum type="arabicPeriod"/>
            </a:pPr>
            <a:r>
              <a:rPr lang="en-US" sz="2400" b="1" dirty="0" smtClean="0"/>
              <a:t>Macrobend Losses</a:t>
            </a:r>
          </a:p>
        </p:txBody>
      </p:sp>
    </p:spTree>
    <p:extLst>
      <p:ext uri="{BB962C8B-B14F-4D97-AF65-F5344CB8AC3E}">
        <p14:creationId xmlns:p14="http://schemas.microsoft.com/office/powerpoint/2010/main" val="1915492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Rayleigh Scattering Loss</a:t>
            </a:r>
          </a:p>
        </p:txBody>
      </p:sp>
      <mc:AlternateContent xmlns:mc="http://schemas.openxmlformats.org/markup-compatibility/2006" xmlns:a14="http://schemas.microsoft.com/office/drawing/2010/main">
        <mc:Choice Requires="a14">
          <p:sp>
            <p:nvSpPr>
              <p:cNvPr id="5" name="TextBox 4"/>
              <p:cNvSpPr txBox="1"/>
              <p:nvPr/>
            </p:nvSpPr>
            <p:spPr>
              <a:xfrm>
                <a:off x="549778" y="1023804"/>
                <a:ext cx="5825385" cy="4708981"/>
              </a:xfrm>
              <a:prstGeom prst="rect">
                <a:avLst/>
              </a:prstGeom>
              <a:noFill/>
              <a:ln w="19050">
                <a:solidFill>
                  <a:schemeClr val="tx2"/>
                </a:solidFill>
              </a:ln>
            </p:spPr>
            <p:txBody>
              <a:bodyPr wrap="square" rtlCol="0">
                <a:spAutoFit/>
              </a:bodyPr>
              <a:lstStyle/>
              <a:p>
                <a:pPr marL="285750" indent="-285750" algn="just">
                  <a:buFont typeface="Wingdings" panose="05000000000000000000" pitchFamily="2" charset="2"/>
                  <a:buChar char="Ø"/>
                </a:pPr>
                <a:r>
                  <a:rPr lang="en-US" sz="2000" dirty="0" smtClean="0"/>
                  <a:t>The glass in optical fiber is an amorphous solid (i.e. non-crystalline)</a:t>
                </a:r>
              </a:p>
              <a:p>
                <a:pPr marL="285750" indent="-285750" algn="just">
                  <a:buFont typeface="Wingdings" panose="05000000000000000000" pitchFamily="2" charset="2"/>
                  <a:buChar char="Ø"/>
                </a:pPr>
                <a:r>
                  <a:rPr lang="en-US" sz="2000" dirty="0" smtClean="0"/>
                  <a:t>It is formed by cooling the glass from the molten state at high temperature until it freezes.</a:t>
                </a:r>
              </a:p>
              <a:p>
                <a:pPr marL="285750" indent="-285750" algn="just">
                  <a:buFont typeface="Wingdings" panose="05000000000000000000" pitchFamily="2" charset="2"/>
                  <a:buChar char="Ø"/>
                </a:pPr>
                <a:r>
                  <a:rPr lang="en-US" sz="2000" dirty="0" smtClean="0"/>
                  <a:t>During this forming process some imperfections are caused in the fiber which allow to scatter a small portion of the light passing through the glass creating losses. </a:t>
                </a:r>
              </a:p>
              <a:p>
                <a:pPr marL="285750" indent="-285750" algn="just">
                  <a:buFont typeface="Wingdings" panose="05000000000000000000" pitchFamily="2" charset="2"/>
                  <a:buChar char="Ø"/>
                </a:pPr>
                <a:r>
                  <a:rPr lang="en-US" sz="2000" dirty="0" smtClean="0"/>
                  <a:t>Since scattering is wavelength dependent process, it affects each wavelength differently.  </a:t>
                </a:r>
              </a:p>
              <a:p>
                <a:pPr marL="285750" indent="-285750" algn="just">
                  <a:buFont typeface="Wingdings" panose="05000000000000000000" pitchFamily="2" charset="2"/>
                  <a:buChar char="Ø"/>
                </a:pPr>
                <a:endParaRPr lang="en-US" sz="2000" dirty="0"/>
              </a:p>
              <a:p>
                <a:pPr algn="just"/>
                <a:r>
                  <a:rPr lang="en-US" sz="2000" dirty="0" smtClean="0"/>
                  <a:t>Some typical scattering loss is as follows:</a:t>
                </a:r>
              </a:p>
              <a:p>
                <a:pPr algn="just"/>
                <a:r>
                  <a:rPr lang="en-US" sz="2000" dirty="0" smtClean="0"/>
                  <a:t>2.5 dB/km at 0.82 </a:t>
                </a:r>
                <a14:m>
                  <m:oMath xmlns:m="http://schemas.openxmlformats.org/officeDocument/2006/math">
                    <m:r>
                      <a:rPr lang="en-US" sz="2000" b="0" i="1" smtClean="0">
                        <a:latin typeface="Cambria Math" panose="02040503050406030204" pitchFamily="18" charset="0"/>
                      </a:rPr>
                      <m:t>𝜇</m:t>
                    </m:r>
                    <m:r>
                      <a:rPr lang="en-US" sz="2000" b="0" i="1" smtClean="0">
                        <a:latin typeface="Cambria Math" panose="02040503050406030204" pitchFamily="18" charset="0"/>
                      </a:rPr>
                      <m:t>𝑚</m:t>
                    </m:r>
                  </m:oMath>
                </a14:m>
                <a:endParaRPr lang="en-US" sz="2000" b="0" dirty="0" smtClean="0"/>
              </a:p>
              <a:p>
                <a:pPr algn="just"/>
                <a:r>
                  <a:rPr lang="en-US" sz="2000" dirty="0" smtClean="0"/>
                  <a:t>0.24 </a:t>
                </a:r>
                <a:r>
                  <a:rPr lang="en-US" sz="2000" dirty="0"/>
                  <a:t>dB/km at </a:t>
                </a:r>
                <a:r>
                  <a:rPr lang="en-US" sz="2000" dirty="0" smtClean="0"/>
                  <a:t>1.3 </a:t>
                </a:r>
                <a14:m>
                  <m:oMath xmlns:m="http://schemas.openxmlformats.org/officeDocument/2006/math">
                    <m:r>
                      <a:rPr lang="en-US" sz="2000" i="1">
                        <a:latin typeface="Cambria Math" panose="02040503050406030204" pitchFamily="18" charset="0"/>
                      </a:rPr>
                      <m:t>𝜇</m:t>
                    </m:r>
                    <m:r>
                      <a:rPr lang="en-US" sz="2000" i="1">
                        <a:latin typeface="Cambria Math" panose="02040503050406030204" pitchFamily="18" charset="0"/>
                      </a:rPr>
                      <m:t>𝑚</m:t>
                    </m:r>
                  </m:oMath>
                </a14:m>
                <a:endParaRPr lang="en-US" sz="2000" dirty="0" smtClean="0"/>
              </a:p>
              <a:p>
                <a:pPr algn="just"/>
                <a:r>
                  <a:rPr lang="en-US" sz="2000" dirty="0" smtClean="0"/>
                  <a:t>0.012 dB/km at 1.55 </a:t>
                </a:r>
                <a14:m>
                  <m:oMath xmlns:m="http://schemas.openxmlformats.org/officeDocument/2006/math">
                    <m:r>
                      <a:rPr lang="en-US" sz="2000" i="1">
                        <a:latin typeface="Cambria Math" panose="02040503050406030204" pitchFamily="18" charset="0"/>
                      </a:rPr>
                      <m:t>𝜇</m:t>
                    </m:r>
                    <m:r>
                      <a:rPr lang="en-US" sz="2000" i="1">
                        <a:latin typeface="Cambria Math" panose="02040503050406030204" pitchFamily="18" charset="0"/>
                      </a:rPr>
                      <m:t>𝑚</m:t>
                    </m:r>
                  </m:oMath>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49778" y="1023804"/>
                <a:ext cx="5825385" cy="4708981"/>
              </a:xfrm>
              <a:prstGeom prst="rect">
                <a:avLst/>
              </a:prstGeom>
              <a:blipFill rotWithShape="0">
                <a:blip r:embed="rId2"/>
                <a:stretch>
                  <a:fillRect l="-938" t="-645" r="-938" b="-1161"/>
                </a:stretch>
              </a:blipFill>
              <a:ln w="19050">
                <a:solidFill>
                  <a:schemeClr val="tx2"/>
                </a:solidFill>
              </a:ln>
            </p:spPr>
            <p:txBody>
              <a:bodyPr/>
              <a:lstStyle/>
              <a:p>
                <a:r>
                  <a:rPr lang="en-US">
                    <a:noFill/>
                  </a:rPr>
                  <a:t> </a:t>
                </a:r>
              </a:p>
            </p:txBody>
          </p:sp>
        </mc:Fallback>
      </mc:AlternateContent>
      <p:sp>
        <p:nvSpPr>
          <p:cNvPr id="2" name="TextBox 1"/>
          <p:cNvSpPr txBox="1"/>
          <p:nvPr/>
        </p:nvSpPr>
        <p:spPr>
          <a:xfrm>
            <a:off x="6597354" y="1023804"/>
            <a:ext cx="5101839" cy="2585323"/>
          </a:xfrm>
          <a:prstGeom prst="rect">
            <a:avLst/>
          </a:prstGeom>
          <a:noFill/>
          <a:ln w="19050">
            <a:solidFill>
              <a:schemeClr val="tx1"/>
            </a:solidFill>
          </a:ln>
        </p:spPr>
        <p:txBody>
          <a:bodyPr wrap="square" rtlCol="0">
            <a:spAutoFit/>
          </a:bodyPr>
          <a:lstStyle/>
          <a:p>
            <a:pPr algn="just"/>
            <a:r>
              <a:rPr lang="en-US" b="1" dirty="0" smtClean="0"/>
              <a:t>Rayleigh Scattering</a:t>
            </a:r>
          </a:p>
          <a:p>
            <a:pPr algn="just"/>
            <a:endParaRPr lang="en-US" dirty="0"/>
          </a:p>
          <a:p>
            <a:pPr algn="just"/>
            <a:r>
              <a:rPr lang="en-US" dirty="0"/>
              <a:t>Rayleigh </a:t>
            </a:r>
            <a:r>
              <a:rPr lang="en-US" dirty="0" smtClean="0"/>
              <a:t>scattering, named </a:t>
            </a:r>
            <a:r>
              <a:rPr lang="en-US" dirty="0"/>
              <a:t>after the British physicist Lord Rayleigh </a:t>
            </a:r>
            <a:r>
              <a:rPr lang="en-US" dirty="0" smtClean="0"/>
              <a:t>is the </a:t>
            </a:r>
            <a:r>
              <a:rPr lang="en-US" dirty="0"/>
              <a:t>elastic </a:t>
            </a:r>
            <a:r>
              <a:rPr lang="en-US" dirty="0" smtClean="0"/>
              <a:t>scattering </a:t>
            </a:r>
            <a:r>
              <a:rPr lang="en-US" dirty="0"/>
              <a:t>of light or other </a:t>
            </a:r>
            <a:r>
              <a:rPr lang="en-US" dirty="0" smtClean="0"/>
              <a:t>electromagnetic </a:t>
            </a:r>
            <a:r>
              <a:rPr lang="en-US" dirty="0"/>
              <a:t>radiation </a:t>
            </a:r>
            <a:r>
              <a:rPr lang="en-US" dirty="0" smtClean="0"/>
              <a:t>by </a:t>
            </a:r>
            <a:r>
              <a:rPr lang="en-US" dirty="0"/>
              <a:t>particles much </a:t>
            </a:r>
            <a:r>
              <a:rPr lang="en-US" dirty="0" smtClean="0"/>
              <a:t>smaller than </a:t>
            </a:r>
            <a:r>
              <a:rPr lang="en-US" dirty="0"/>
              <a:t>the wavelength of the </a:t>
            </a:r>
            <a:r>
              <a:rPr lang="en-US" dirty="0" smtClean="0"/>
              <a:t>radiation.</a:t>
            </a:r>
          </a:p>
          <a:p>
            <a:pPr algn="just"/>
            <a:endParaRPr lang="en-US" dirty="0"/>
          </a:p>
          <a:p>
            <a:pPr algn="just"/>
            <a:r>
              <a:rPr lang="en-US" dirty="0"/>
              <a:t>The cause of scattering can be a particle, a density anomaly or even a surface </a:t>
            </a:r>
            <a:r>
              <a:rPr lang="en-US" dirty="0" smtClean="0"/>
              <a:t>anomaly.</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354" y="3728844"/>
            <a:ext cx="5007179" cy="1819275"/>
          </a:xfrm>
          <a:prstGeom prst="rect">
            <a:avLst/>
          </a:prstGeom>
        </p:spPr>
      </p:pic>
      <p:sp>
        <p:nvSpPr>
          <p:cNvPr id="6" name="Rectangle 5"/>
          <p:cNvSpPr/>
          <p:nvPr/>
        </p:nvSpPr>
        <p:spPr>
          <a:xfrm>
            <a:off x="5238160" y="6106210"/>
            <a:ext cx="6461033" cy="307777"/>
          </a:xfrm>
          <a:prstGeom prst="rect">
            <a:avLst/>
          </a:prstGeom>
        </p:spPr>
        <p:txBody>
          <a:bodyPr wrap="square">
            <a:spAutoFit/>
          </a:bodyPr>
          <a:lstStyle/>
          <a:p>
            <a:r>
              <a:rPr lang="en-US" sz="1400" dirty="0">
                <a:hlinkClick r:id="rId4"/>
              </a:rPr>
              <a:t>http://www.differencebetween.com/difference-between-scattering-and-vs-reflection</a:t>
            </a:r>
            <a:r>
              <a:rPr lang="en-US" sz="1400" dirty="0" smtClean="0">
                <a:hlinkClick r:id="rId4"/>
              </a:rPr>
              <a:t>/</a:t>
            </a:r>
            <a:endParaRPr lang="en-US" sz="1400" dirty="0"/>
          </a:p>
        </p:txBody>
      </p:sp>
    </p:spTree>
    <p:extLst>
      <p:ext uri="{BB962C8B-B14F-4D97-AF65-F5344CB8AC3E}">
        <p14:creationId xmlns:p14="http://schemas.microsoft.com/office/powerpoint/2010/main" val="2334434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Absorption Losses</a:t>
            </a:r>
          </a:p>
        </p:txBody>
      </p:sp>
      <p:sp>
        <p:nvSpPr>
          <p:cNvPr id="5" name="TextBox 4"/>
          <p:cNvSpPr txBox="1"/>
          <p:nvPr/>
        </p:nvSpPr>
        <p:spPr>
          <a:xfrm>
            <a:off x="409576" y="1034041"/>
            <a:ext cx="11172824" cy="5324535"/>
          </a:xfrm>
          <a:prstGeom prst="rect">
            <a:avLst/>
          </a:prstGeom>
          <a:noFill/>
          <a:ln w="22225">
            <a:solidFill>
              <a:schemeClr val="tx2"/>
            </a:solidFill>
          </a:ln>
        </p:spPr>
        <p:txBody>
          <a:bodyPr wrap="square" rtlCol="0">
            <a:spAutoFit/>
          </a:bodyPr>
          <a:lstStyle/>
          <a:p>
            <a:pPr algn="just"/>
            <a:r>
              <a:rPr lang="en-US" sz="2800" dirty="0" smtClean="0"/>
              <a:t>Three mechanism contribute to the absorption loss</a:t>
            </a:r>
          </a:p>
          <a:p>
            <a:pPr marL="1257300" lvl="2" indent="-342900" algn="just">
              <a:buAutoNum type="arabicPeriod"/>
            </a:pPr>
            <a:r>
              <a:rPr lang="en-US" sz="2800" dirty="0" smtClean="0"/>
              <a:t>Ultraviolet absorption</a:t>
            </a:r>
          </a:p>
          <a:p>
            <a:pPr marL="1257300" lvl="2" indent="-342900" algn="just">
              <a:buAutoNum type="arabicPeriod"/>
            </a:pPr>
            <a:r>
              <a:rPr lang="en-US" sz="2800" dirty="0" smtClean="0"/>
              <a:t>Infrared absorption</a:t>
            </a:r>
          </a:p>
          <a:p>
            <a:pPr marL="1257300" lvl="2" indent="-342900" algn="just">
              <a:buAutoNum type="arabicPeriod"/>
            </a:pPr>
            <a:r>
              <a:rPr lang="en-US" sz="2800" dirty="0" smtClean="0"/>
              <a:t>Ion resonance absorption.</a:t>
            </a:r>
            <a:endParaRPr lang="en-US" sz="2800" dirty="0"/>
          </a:p>
          <a:p>
            <a:pPr marL="1257300" lvl="2" indent="-342900" algn="just">
              <a:buAutoNum type="arabicPeriod"/>
            </a:pPr>
            <a:endParaRPr lang="en-US" sz="2800" dirty="0" smtClean="0"/>
          </a:p>
          <a:p>
            <a:pPr algn="just"/>
            <a:r>
              <a:rPr lang="en-US" sz="2000" dirty="0" smtClean="0"/>
              <a:t>The oxygen ions in pure silica have very tightly bonded electrons and only the ultraviolet light photons have enough energy to be absorbed. However in silica light guide, the dopants and transitional metal impurities have electrons that can be excited in the visible and near infrared light regions. </a:t>
            </a:r>
          </a:p>
          <a:p>
            <a:pPr algn="just"/>
            <a:endParaRPr lang="en-US" sz="2000" dirty="0"/>
          </a:p>
          <a:p>
            <a:pPr algn="just"/>
            <a:r>
              <a:rPr lang="en-US" sz="2000" dirty="0" smtClean="0"/>
              <a:t>Infrared absorption takes place because photons of light energy are absorbed by atoms within the glass molecules and converted to the random mechanical vibration type of heating. </a:t>
            </a:r>
          </a:p>
          <a:p>
            <a:pPr algn="just"/>
            <a:endParaRPr lang="en-US" sz="2000" dirty="0"/>
          </a:p>
          <a:p>
            <a:pPr algn="just"/>
            <a:r>
              <a:rPr lang="en-US" sz="2000" dirty="0" smtClean="0"/>
              <a:t>During manufacture some minute quantities of water molecules trapped in the glass contribute hydroxyl ions (OH-) to the material. These ions also absorb energy at peaks of 0.95, 1.23 and 1.3 micro meter with main peak at 1.39 micrometer. </a:t>
            </a:r>
            <a:endParaRPr lang="en-US" sz="2000" dirty="0"/>
          </a:p>
        </p:txBody>
      </p:sp>
    </p:spTree>
    <p:extLst>
      <p:ext uri="{BB962C8B-B14F-4D97-AF65-F5344CB8AC3E}">
        <p14:creationId xmlns:p14="http://schemas.microsoft.com/office/powerpoint/2010/main" val="2267432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Micro bending Losses</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3975" y="1352550"/>
            <a:ext cx="6248400" cy="4114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Box 5"/>
          <p:cNvSpPr txBox="1"/>
          <p:nvPr/>
        </p:nvSpPr>
        <p:spPr>
          <a:xfrm>
            <a:off x="666750" y="1514475"/>
            <a:ext cx="4210050" cy="1200329"/>
          </a:xfrm>
          <a:prstGeom prst="rect">
            <a:avLst/>
          </a:prstGeom>
          <a:noFill/>
        </p:spPr>
        <p:txBody>
          <a:bodyPr wrap="square" rtlCol="0">
            <a:spAutoFit/>
          </a:bodyPr>
          <a:lstStyle/>
          <a:p>
            <a:pPr algn="just"/>
            <a:r>
              <a:rPr lang="en-US" dirty="0" smtClean="0"/>
              <a:t>Microbend loss is a loss due to small surface irregularities in the cladding. This causes light to be reflected at angles where there is no further reflection. </a:t>
            </a:r>
            <a:endParaRPr lang="en-US" dirty="0"/>
          </a:p>
        </p:txBody>
      </p:sp>
    </p:spTree>
    <p:extLst>
      <p:ext uri="{BB962C8B-B14F-4D97-AF65-F5344CB8AC3E}">
        <p14:creationId xmlns:p14="http://schemas.microsoft.com/office/powerpoint/2010/main" val="1320797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Macro bending Losses</a:t>
            </a:r>
          </a:p>
        </p:txBody>
      </p:sp>
      <p:sp>
        <p:nvSpPr>
          <p:cNvPr id="5" name="TextBox 4"/>
          <p:cNvSpPr txBox="1"/>
          <p:nvPr/>
        </p:nvSpPr>
        <p:spPr>
          <a:xfrm>
            <a:off x="895350" y="1276350"/>
            <a:ext cx="2895600" cy="1477328"/>
          </a:xfrm>
          <a:prstGeom prst="rect">
            <a:avLst/>
          </a:prstGeom>
          <a:noFill/>
        </p:spPr>
        <p:txBody>
          <a:bodyPr wrap="square" rtlCol="0">
            <a:spAutoFit/>
          </a:bodyPr>
          <a:lstStyle/>
          <a:p>
            <a:pPr algn="just"/>
            <a:r>
              <a:rPr lang="en-US" dirty="0" smtClean="0"/>
              <a:t>Macrobend is a bend in the entire cable which causes certain modes not to be reflected and therefore causes loss to the  cladding.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900" y="981075"/>
            <a:ext cx="6858000" cy="4343400"/>
          </a:xfrm>
          <a:prstGeom prst="rect">
            <a:avLst/>
          </a:prstGeom>
        </p:spPr>
      </p:pic>
    </p:spTree>
    <p:extLst>
      <p:ext uri="{BB962C8B-B14F-4D97-AF65-F5344CB8AC3E}">
        <p14:creationId xmlns:p14="http://schemas.microsoft.com/office/powerpoint/2010/main" val="2338184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Attenuation</a:t>
            </a:r>
          </a:p>
        </p:txBody>
      </p:sp>
      <mc:AlternateContent xmlns:mc="http://schemas.openxmlformats.org/markup-compatibility/2006" xmlns:a14="http://schemas.microsoft.com/office/drawing/2010/main">
        <mc:Choice Requires="a14">
          <p:sp>
            <p:nvSpPr>
              <p:cNvPr id="5" name="TextBox 4"/>
              <p:cNvSpPr txBox="1"/>
              <p:nvPr/>
            </p:nvSpPr>
            <p:spPr>
              <a:xfrm>
                <a:off x="1957387" y="1200150"/>
                <a:ext cx="8277225" cy="3499548"/>
              </a:xfrm>
              <a:prstGeom prst="rect">
                <a:avLst/>
              </a:prstGeom>
              <a:noFill/>
            </p:spPr>
            <p:txBody>
              <a:bodyPr wrap="square" rtlCol="0">
                <a:spAutoFit/>
              </a:bodyPr>
              <a:lstStyle/>
              <a:p>
                <a:pPr algn="just"/>
                <a:r>
                  <a:rPr lang="en-US" sz="2400" dirty="0" smtClean="0"/>
                  <a:t>Attenuation loss in an optical fiber is defined as the ratio of optical output power P</a:t>
                </a:r>
                <a:r>
                  <a:rPr lang="en-US" sz="2400" baseline="-25000" dirty="0" smtClean="0"/>
                  <a:t>out</a:t>
                </a:r>
                <a:r>
                  <a:rPr lang="en-US" sz="2400" dirty="0" smtClean="0"/>
                  <a:t> from a fiber of length L to the optical input power P</a:t>
                </a:r>
                <a:r>
                  <a:rPr lang="en-US" sz="2400" baseline="-25000" dirty="0" smtClean="0"/>
                  <a:t>in</a:t>
                </a:r>
                <a:r>
                  <a:rPr lang="en-US" sz="2400" dirty="0" smtClean="0"/>
                  <a:t>. It is measured in </a:t>
                </a:r>
                <a:r>
                  <a:rPr lang="en-US" sz="2400" b="1" dirty="0" smtClean="0"/>
                  <a:t>decibel/km.</a:t>
                </a:r>
              </a:p>
              <a:p>
                <a:pPr algn="just"/>
                <a:endParaRPr lang="en-US" sz="2400" b="1" dirty="0"/>
              </a:p>
              <a:p>
                <a:pPr algn="just"/>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𝜶</m:t>
                      </m:r>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𝟏𝟎</m:t>
                          </m:r>
                        </m:num>
                        <m:den>
                          <m:r>
                            <a:rPr lang="en-US" sz="2400" b="1" i="1" smtClean="0">
                              <a:latin typeface="Cambria Math" panose="02040503050406030204" pitchFamily="18" charset="0"/>
                            </a:rPr>
                            <m:t>𝑳</m:t>
                          </m:r>
                        </m:den>
                      </m:f>
                      <m:r>
                        <a:rPr lang="en-US" sz="2400" b="1" i="1" smtClean="0">
                          <a:latin typeface="Cambria Math" panose="02040503050406030204" pitchFamily="18" charset="0"/>
                        </a:rPr>
                        <m:t>𝒍𝒐</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𝒈</m:t>
                          </m:r>
                        </m:e>
                        <m:sub>
                          <m:r>
                            <a:rPr lang="en-US" sz="2400" b="1" i="1" smtClean="0">
                              <a:latin typeface="Cambria Math" panose="02040503050406030204" pitchFamily="18" charset="0"/>
                            </a:rPr>
                            <m:t>𝟏𝟎</m:t>
                          </m:r>
                        </m:sub>
                      </m:sSub>
                      <m:d>
                        <m:dPr>
                          <m:begChr m:val="["/>
                          <m:endChr m:val="]"/>
                          <m:ctrlPr>
                            <a:rPr lang="en-US" sz="2400" b="1" i="1" smtClean="0">
                              <a:latin typeface="Cambria Math" panose="02040503050406030204" pitchFamily="18" charset="0"/>
                            </a:rPr>
                          </m:ctrlPr>
                        </m:dPr>
                        <m:e>
                          <m:f>
                            <m:fPr>
                              <m:ctrlPr>
                                <a:rPr lang="en-US" sz="2400" b="1" i="1" smtClean="0">
                                  <a:latin typeface="Cambria Math" panose="02040503050406030204" pitchFamily="18" charset="0"/>
                                </a:rPr>
                              </m:ctrlPr>
                            </m:fPr>
                            <m:num>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𝑷</m:t>
                                  </m:r>
                                </m:e>
                                <m:sub>
                                  <m:r>
                                    <a:rPr lang="en-US" sz="2400" b="1" i="1" smtClean="0">
                                      <a:latin typeface="Cambria Math" panose="02040503050406030204" pitchFamily="18" charset="0"/>
                                    </a:rPr>
                                    <m:t>𝒊𝒏</m:t>
                                  </m:r>
                                </m:sub>
                              </m:sSub>
                            </m:num>
                            <m:den>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𝑷</m:t>
                                  </m:r>
                                </m:e>
                                <m:sub>
                                  <m:r>
                                    <a:rPr lang="en-US" sz="2400" b="1" i="1" smtClean="0">
                                      <a:latin typeface="Cambria Math" panose="02040503050406030204" pitchFamily="18" charset="0"/>
                                    </a:rPr>
                                    <m:t>𝒐𝒖𝒕</m:t>
                                  </m:r>
                                </m:sub>
                              </m:sSub>
                            </m:den>
                          </m:f>
                        </m:e>
                      </m:d>
                    </m:oMath>
                  </m:oMathPara>
                </a14:m>
                <a:endParaRPr lang="en-US" sz="2400" b="1" dirty="0" smtClean="0"/>
              </a:p>
              <a:p>
                <a:pPr algn="just"/>
                <a:endParaRPr lang="en-US" sz="2400" b="1" dirty="0"/>
              </a:p>
              <a:p>
                <a:pPr algn="just"/>
                <a:r>
                  <a:rPr lang="en-US" sz="2400" dirty="0" smtClean="0"/>
                  <a:t>For ideal case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m:t>
                    </m:r>
                  </m:oMath>
                </a14:m>
                <a:r>
                  <a:rPr lang="en-US" sz="2400" dirty="0" smtClean="0"/>
                  <a:t>, but in actual practice a low loss fiber may have </a:t>
                </a:r>
                <a14:m>
                  <m:oMath xmlns:m="http://schemas.openxmlformats.org/officeDocument/2006/math">
                    <m:r>
                      <a:rPr lang="en-US" sz="2400" i="1">
                        <a:latin typeface="Cambria Math" panose="02040503050406030204" pitchFamily="18" charset="0"/>
                      </a:rPr>
                      <m:t>𝛼</m:t>
                    </m:r>
                    <m:r>
                      <a:rPr lang="en-US" sz="2400" b="0" i="1" smtClean="0">
                        <a:latin typeface="Cambria Math" panose="02040503050406030204" pitchFamily="18" charset="0"/>
                      </a:rPr>
                      <m:t>=3 </m:t>
                    </m:r>
                    <m:r>
                      <a:rPr lang="en-US" sz="2400" b="0" i="1" smtClean="0">
                        <a:latin typeface="Cambria Math" panose="02040503050406030204" pitchFamily="18" charset="0"/>
                      </a:rPr>
                      <m:t>𝑑𝐵</m:t>
                    </m:r>
                    <m:r>
                      <a:rPr lang="en-US" sz="2400" b="0" i="1" smtClean="0">
                        <a:latin typeface="Cambria Math" panose="02040503050406030204" pitchFamily="18" charset="0"/>
                      </a:rPr>
                      <m:t>/</m:t>
                    </m:r>
                    <m:r>
                      <a:rPr lang="en-US" sz="2400" b="0" i="1" smtClean="0">
                        <a:latin typeface="Cambria Math" panose="02040503050406030204" pitchFamily="18" charset="0"/>
                      </a:rPr>
                      <m:t>𝑘𝑚</m:t>
                    </m:r>
                  </m:oMath>
                </a14:m>
                <a:r>
                  <a:rPr lang="en-US" sz="2400" dirty="0" smtClean="0"/>
                  <a:t>. </a:t>
                </a:r>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957387" y="1200150"/>
                <a:ext cx="8277225" cy="3499548"/>
              </a:xfrm>
              <a:prstGeom prst="rect">
                <a:avLst/>
              </a:prstGeom>
              <a:blipFill rotWithShape="0">
                <a:blip r:embed="rId2"/>
                <a:stretch>
                  <a:fillRect l="-1105" t="-1394" r="-1178" b="-2962"/>
                </a:stretch>
              </a:blipFill>
            </p:spPr>
            <p:txBody>
              <a:bodyPr/>
              <a:lstStyle/>
              <a:p>
                <a:r>
                  <a:rPr lang="en-US">
                    <a:noFill/>
                  </a:rPr>
                  <a:t> </a:t>
                </a:r>
              </a:p>
            </p:txBody>
          </p:sp>
        </mc:Fallback>
      </mc:AlternateContent>
    </p:spTree>
    <p:extLst>
      <p:ext uri="{BB962C8B-B14F-4D97-AF65-F5344CB8AC3E}">
        <p14:creationId xmlns:p14="http://schemas.microsoft.com/office/powerpoint/2010/main" val="466021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Attenuation</a:t>
            </a:r>
          </a:p>
        </p:txBody>
      </p:sp>
      <mc:AlternateContent xmlns:mc="http://schemas.openxmlformats.org/markup-compatibility/2006" xmlns:a14="http://schemas.microsoft.com/office/drawing/2010/main">
        <mc:Choice Requires="a14">
          <p:sp>
            <p:nvSpPr>
              <p:cNvPr id="5" name="TextBox 4"/>
              <p:cNvSpPr txBox="1"/>
              <p:nvPr/>
            </p:nvSpPr>
            <p:spPr>
              <a:xfrm>
                <a:off x="3067050" y="1333500"/>
                <a:ext cx="6057900" cy="3621376"/>
              </a:xfrm>
              <a:prstGeom prst="rect">
                <a:avLst/>
              </a:prstGeom>
              <a:noFill/>
            </p:spPr>
            <p:txBody>
              <a:bodyPr wrap="square" rtlCol="0">
                <a:spAutoFit/>
              </a:bodyPr>
              <a:lstStyle/>
              <a:p>
                <a:pPr>
                  <a:lnSpc>
                    <a:spcPct val="150000"/>
                  </a:lnSpc>
                </a:pPr>
                <a:r>
                  <a:rPr lang="en-US" b="1" dirty="0" smtClean="0"/>
                  <a:t>Q. Attenuation loss for a certain fiber is found to be 3.5 dB/km. If initial power is 0.35 </a:t>
                </a:r>
                <a:r>
                  <a:rPr lang="en-US" b="1" dirty="0" err="1" smtClean="0"/>
                  <a:t>mW</a:t>
                </a:r>
                <a:r>
                  <a:rPr lang="en-US" b="1" dirty="0" smtClean="0"/>
                  <a:t>, what is power output after 4 km?</a:t>
                </a:r>
              </a:p>
              <a:p>
                <a:pPr>
                  <a:lnSpc>
                    <a:spcPct val="150000"/>
                  </a:lnSpc>
                </a:pPr>
                <a:endParaRPr lang="en-US" b="1" dirty="0"/>
              </a:p>
              <a:p>
                <a:pPr>
                  <a:lnSpc>
                    <a:spcPct val="150000"/>
                  </a:lnSpc>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𝜶</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𝟏𝟎</m:t>
                          </m:r>
                        </m:num>
                        <m:den>
                          <m:r>
                            <a:rPr lang="en-US" b="1" i="1" smtClean="0">
                              <a:latin typeface="Cambria Math" panose="02040503050406030204" pitchFamily="18" charset="0"/>
                            </a:rPr>
                            <m:t>𝑳</m:t>
                          </m:r>
                        </m:den>
                      </m:f>
                      <m:func>
                        <m:funcPr>
                          <m:ctrlPr>
                            <a:rPr lang="en-US" b="1" i="1" smtClean="0">
                              <a:latin typeface="Cambria Math" panose="02040503050406030204" pitchFamily="18" charset="0"/>
                            </a:rPr>
                          </m:ctrlPr>
                        </m:funcPr>
                        <m:fName>
                          <m:r>
                            <a:rPr lang="en-US" b="1" i="0" smtClean="0">
                              <a:latin typeface="Cambria Math" panose="02040503050406030204" pitchFamily="18" charset="0"/>
                            </a:rPr>
                            <m:t>𝐥𝐨</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𝐠</m:t>
                              </m:r>
                            </m:e>
                            <m:sub>
                              <m:r>
                                <a:rPr lang="en-US" b="1" i="0" smtClean="0">
                                  <a:latin typeface="Cambria Math" panose="02040503050406030204" pitchFamily="18" charset="0"/>
                                </a:rPr>
                                <m:t>𝟏𝟎</m:t>
                              </m:r>
                            </m:sub>
                          </m:sSub>
                        </m:fName>
                        <m:e>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1" smtClean="0">
                                          <a:latin typeface="Cambria Math" panose="02040503050406030204" pitchFamily="18" charset="0"/>
                                        </a:rPr>
                                        <m:t>𝑷</m:t>
                                      </m:r>
                                    </m:e>
                                    <m:sub>
                                      <m:r>
                                        <a:rPr lang="en-US" b="1" i="1" smtClean="0">
                                          <a:latin typeface="Cambria Math" panose="02040503050406030204" pitchFamily="18" charset="0"/>
                                        </a:rPr>
                                        <m:t>𝒊𝒏</m:t>
                                      </m:r>
                                    </m:sub>
                                  </m:sSub>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𝑷</m:t>
                                      </m:r>
                                    </m:e>
                                    <m:sub>
                                      <m:r>
                                        <a:rPr lang="en-US" b="1" i="1" smtClean="0">
                                          <a:latin typeface="Cambria Math" panose="02040503050406030204" pitchFamily="18" charset="0"/>
                                        </a:rPr>
                                        <m:t>𝒐𝒖𝒕</m:t>
                                      </m:r>
                                    </m:sub>
                                  </m:sSub>
                                </m:den>
                              </m:f>
                            </m:e>
                          </m:d>
                        </m:e>
                      </m:func>
                    </m:oMath>
                  </m:oMathPara>
                </a14:m>
                <a:endParaRPr lang="en-US" b="1" dirty="0" smtClean="0"/>
              </a:p>
              <a:p>
                <a:pPr>
                  <a:lnSpc>
                    <a:spcPct val="150000"/>
                  </a:lnSpc>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𝟑</m:t>
                      </m:r>
                      <m:r>
                        <a:rPr lang="en-US" b="1" i="1" smtClean="0">
                          <a:latin typeface="Cambria Math" panose="02040503050406030204" pitchFamily="18" charset="0"/>
                        </a:rPr>
                        <m:t>.</m:t>
                      </m:r>
                      <m:r>
                        <a:rPr lang="en-US" b="1" i="1" smtClean="0">
                          <a:latin typeface="Cambria Math" panose="02040503050406030204" pitchFamily="18" charset="0"/>
                        </a:rPr>
                        <m:t>𝟓</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𝟏𝟎</m:t>
                          </m:r>
                        </m:num>
                        <m:den>
                          <m:r>
                            <a:rPr lang="en-US" b="1" i="1" smtClean="0">
                              <a:latin typeface="Cambria Math" panose="02040503050406030204" pitchFamily="18" charset="0"/>
                            </a:rPr>
                            <m:t>𝟒</m:t>
                          </m:r>
                        </m:den>
                      </m:f>
                      <m:func>
                        <m:funcPr>
                          <m:ctrlPr>
                            <a:rPr lang="en-US" b="1" i="1" smtClean="0">
                              <a:latin typeface="Cambria Math" panose="02040503050406030204" pitchFamily="18" charset="0"/>
                            </a:rPr>
                          </m:ctrlPr>
                        </m:funcPr>
                        <m:fName>
                          <m:r>
                            <a:rPr lang="en-US" b="1" i="0" smtClean="0">
                              <a:latin typeface="Cambria Math" panose="02040503050406030204" pitchFamily="18" charset="0"/>
                            </a:rPr>
                            <m:t>𝐥𝐨𝐠</m:t>
                          </m:r>
                        </m:fName>
                        <m:e>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𝟑𝟓</m:t>
                                  </m:r>
                                  <m:r>
                                    <a:rPr lang="en-US" b="1" i="1" smtClean="0">
                                      <a:latin typeface="Cambria Math" panose="02040503050406030204" pitchFamily="18" charset="0"/>
                                    </a:rPr>
                                    <m:t> </m:t>
                                  </m:r>
                                  <m:r>
                                    <a:rPr lang="en-US" b="1" i="1" smtClean="0">
                                      <a:latin typeface="Cambria Math" panose="02040503050406030204" pitchFamily="18" charset="0"/>
                                    </a:rPr>
                                    <m:t>𝒎𝑾</m:t>
                                  </m:r>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𝑷</m:t>
                                      </m:r>
                                    </m:e>
                                    <m:sub>
                                      <m:r>
                                        <a:rPr lang="en-US" b="1" i="1" smtClean="0">
                                          <a:latin typeface="Cambria Math" panose="02040503050406030204" pitchFamily="18" charset="0"/>
                                        </a:rPr>
                                        <m:t>𝒐𝒖𝒕</m:t>
                                      </m:r>
                                    </m:sub>
                                  </m:sSub>
                                </m:den>
                              </m:f>
                            </m:e>
                          </m:d>
                        </m:e>
                      </m:func>
                    </m:oMath>
                  </m:oMathPara>
                </a14:m>
                <a:endParaRPr lang="en-US" b="1"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3067050" y="1333500"/>
                <a:ext cx="6057900" cy="3621376"/>
              </a:xfrm>
              <a:prstGeom prst="rect">
                <a:avLst/>
              </a:prstGeom>
              <a:blipFill rotWithShape="0">
                <a:blip r:embed="rId2"/>
                <a:stretch>
                  <a:fillRect l="-805"/>
                </a:stretch>
              </a:blipFill>
            </p:spPr>
            <p:txBody>
              <a:bodyPr/>
              <a:lstStyle/>
              <a:p>
                <a:r>
                  <a:rPr lang="en-US">
                    <a:noFill/>
                  </a:rPr>
                  <a:t> </a:t>
                </a:r>
              </a:p>
            </p:txBody>
          </p:sp>
        </mc:Fallback>
      </mc:AlternateContent>
    </p:spTree>
    <p:extLst>
      <p:ext uri="{BB962C8B-B14F-4D97-AF65-F5344CB8AC3E}">
        <p14:creationId xmlns:p14="http://schemas.microsoft.com/office/powerpoint/2010/main" val="3221777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629</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vikas thakur</cp:lastModifiedBy>
  <cp:revision>24</cp:revision>
  <dcterms:created xsi:type="dcterms:W3CDTF">2017-08-12T18:14:28Z</dcterms:created>
  <dcterms:modified xsi:type="dcterms:W3CDTF">2020-09-20T15:34:56Z</dcterms:modified>
</cp:coreProperties>
</file>