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96" r:id="rId9"/>
    <p:sldId id="297" r:id="rId10"/>
    <p:sldId id="271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9284C-1146-4747-8DEC-4F9A75455C86}" type="datetimeFigureOut">
              <a:rPr lang="en-IN" smtClean="0"/>
              <a:pPr/>
              <a:t>29-03-2021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78F63-9794-44BA-8B57-826E025504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190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2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6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10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6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8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7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11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8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7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1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6A7-18AD-4D14-9F68-45EEEE7DA6A5}" type="datetimeFigureOut">
              <a:rPr lang="en-US" smtClean="0"/>
              <a:pPr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9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hyperphysics.phy-astr.gsu.edu/hbase/quantum/DavGer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23646" y="421949"/>
            <a:ext cx="10340252" cy="5755184"/>
            <a:chOff x="923646" y="421949"/>
            <a:chExt cx="10340252" cy="5755184"/>
          </a:xfrm>
        </p:grpSpPr>
        <p:sp>
          <p:nvSpPr>
            <p:cNvPr id="4" name="TextBox 3"/>
            <p:cNvSpPr txBox="1"/>
            <p:nvPr/>
          </p:nvSpPr>
          <p:spPr>
            <a:xfrm>
              <a:off x="3537959" y="426186"/>
              <a:ext cx="5144664" cy="17543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Engineering Physics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PHY-109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Quantum Mechanics-1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3647" y="4392266"/>
              <a:ext cx="2614312" cy="17692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3647" y="2544417"/>
              <a:ext cx="2614312" cy="1847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2623" y="421949"/>
              <a:ext cx="2581275" cy="20734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2623" y="4267041"/>
              <a:ext cx="2581275" cy="17254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2623" y="2495391"/>
              <a:ext cx="2581275" cy="1771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3646" y="421949"/>
              <a:ext cx="2614313" cy="21224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3646" y="2175086"/>
              <a:ext cx="2594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ELECTROMAGNETIC THEORY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3224" y="390035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LASER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826" y="5807801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FIBER OPTICS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62931" y="2145225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QUANTUM MECHANICS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9936" y="3916875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WAVES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106" y="5092225"/>
              <a:ext cx="219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SOLID STATE PHYSICS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7481" y="4390483"/>
              <a:ext cx="5144665" cy="1477328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Dr. </a:t>
              </a:r>
              <a:r>
                <a:rPr lang="en-US" b="1" dirty="0" err="1" smtClean="0">
                  <a:solidFill>
                    <a:schemeClr val="bg1"/>
                  </a:solidFill>
                </a:rPr>
                <a:t>Jeeban</a:t>
              </a:r>
              <a:r>
                <a:rPr lang="en-US" b="1" dirty="0" smtClean="0">
                  <a:solidFill>
                    <a:schemeClr val="bg1"/>
                  </a:solidFill>
                </a:rPr>
                <a:t> Pd </a:t>
              </a:r>
              <a:r>
                <a:rPr lang="en-US" b="1" smtClean="0">
                  <a:solidFill>
                    <a:schemeClr val="bg1"/>
                  </a:solidFill>
                </a:rPr>
                <a:t>Gewali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Department of Physics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Lovely Professional University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Phagwara</a:t>
              </a:r>
              <a:r>
                <a:rPr lang="en-US" dirty="0">
                  <a:solidFill>
                    <a:schemeClr val="bg1"/>
                  </a:solidFill>
                </a:rPr>
                <a:t>, Punjab-144411</a:t>
              </a:r>
            </a:p>
            <a:p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48250" y="2197698"/>
              <a:ext cx="2143125" cy="214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717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63" y="156754"/>
            <a:ext cx="8752748" cy="65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4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87862"/>
            <a:ext cx="8877997" cy="66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6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90" y="115768"/>
            <a:ext cx="9104754" cy="6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57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6" y="195943"/>
            <a:ext cx="10420314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84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3" y="64218"/>
            <a:ext cx="10381833" cy="64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09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3" y="35306"/>
            <a:ext cx="9181531" cy="661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5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93802"/>
            <a:ext cx="9024648" cy="66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1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85131"/>
            <a:ext cx="9061706" cy="64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0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1" y="261257"/>
            <a:ext cx="11735689" cy="59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180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Syllabus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6347" y="1360437"/>
            <a:ext cx="8999256" cy="4893647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N</a:t>
            </a:r>
            <a:r>
              <a:rPr lang="en-US" sz="2400" dirty="0" smtClean="0"/>
              <a:t>eed </a:t>
            </a:r>
            <a:r>
              <a:rPr lang="en-US" sz="2400" dirty="0"/>
              <a:t>of quantum mechanics, photoelectric effect, </a:t>
            </a: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concept of de </a:t>
            </a:r>
            <a:r>
              <a:rPr lang="en-US" sz="2400" b="1" dirty="0"/>
              <a:t>Broglie matter waves, wavelength of matter waves in different </a:t>
            </a:r>
            <a:r>
              <a:rPr lang="en-US" sz="2400" b="1" dirty="0" smtClean="0"/>
              <a:t>forms.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 smtClean="0"/>
              <a:t>Heisenberg uncertainty </a:t>
            </a:r>
            <a:r>
              <a:rPr lang="en-US" sz="2400" b="1" dirty="0"/>
              <a:t>principle, concept of phase velocity and group velocity (qualitative), </a:t>
            </a:r>
            <a:endParaRPr lang="en-US" sz="2400" b="1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Wave function </a:t>
            </a:r>
            <a:r>
              <a:rPr lang="en-US" sz="2400" dirty="0"/>
              <a:t>and its significance, Schrodinger time dependent and independent </a:t>
            </a:r>
            <a:r>
              <a:rPr lang="en-US" sz="2400" dirty="0" smtClean="0"/>
              <a:t>equation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Particle </a:t>
            </a:r>
            <a:r>
              <a:rPr lang="en-US" sz="2400" dirty="0"/>
              <a:t>in a box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538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Dual Nature of Matter: de-Broglie Hypothesis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06751" y="1136591"/>
                <a:ext cx="4802737" cy="371191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1924, Louis de Broglie introduced the idea of dual nature of matter</a:t>
                </a:r>
                <a:r>
                  <a:rPr lang="en-US" dirty="0"/>
                  <a:t>. </a:t>
                </a:r>
                <a:r>
                  <a:rPr lang="en-US" dirty="0" smtClean="0"/>
                  <a:t>The hypothesis </a:t>
                </a:r>
                <a:r>
                  <a:rPr lang="en-US" dirty="0"/>
                  <a:t>proposes that all matter exhibits wave-like properties and relates the observed wavelength of matter to its </a:t>
                </a:r>
                <a:r>
                  <a:rPr lang="en-US" dirty="0" smtClean="0"/>
                  <a:t>momentum.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1926 Schrodinger gave the hypothesis a mathematical form.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Davisson and </a:t>
                </a:r>
                <a:r>
                  <a:rPr lang="en-US" dirty="0" err="1" smtClean="0"/>
                  <a:t>Germer</a:t>
                </a:r>
                <a:r>
                  <a:rPr lang="en-US" dirty="0" smtClean="0"/>
                  <a:t> in 1927 and G. P. Thomson in 1928 independently discovered electron diffraction by a crystal which finally proved the wave nature of electrons.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1" y="1136591"/>
                <a:ext cx="4802737" cy="3711914"/>
              </a:xfrm>
              <a:prstGeom prst="rect">
                <a:avLst/>
              </a:prstGeom>
              <a:blipFill rotWithShape="0">
                <a:blip r:embed="rId2"/>
                <a:stretch>
                  <a:fillRect l="-759" t="-654" r="-886" b="-130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5997901" y="1136591"/>
                <a:ext cx="4802737" cy="508498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smtClean="0"/>
                  <a:t>Detection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According to de-Broglie the matter waves are generated by every microscopic or macroscopic body. However, the wavelength is extremely small for a matter is so small that it cannot be detected by any instrument.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earth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6.62×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×3×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electron, accelerated through an electric potential and acquiring a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we have,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6.62×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=7.4×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This is of the order of X-ray wavelength and can be detected by an instrument.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901" y="1136591"/>
                <a:ext cx="4802737" cy="5084982"/>
              </a:xfrm>
              <a:prstGeom prst="rect">
                <a:avLst/>
              </a:prstGeom>
              <a:blipFill rotWithShape="0">
                <a:blip r:embed="rId3"/>
                <a:stretch>
                  <a:fillRect l="-1011" t="-477" r="-759" b="-597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9794" y="4933950"/>
            <a:ext cx="36766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8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Properties of Matter waves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123950" y="962025"/>
                <a:ext cx="9772650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The wavelength associated with a lighter particle is greater than the heavier particle.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/>
                </a:r>
                <a:r>
                  <a:rPr lang="en-US" dirty="0"/>
                  <a:t>The wavelength associated with a </a:t>
                </a:r>
                <a:r>
                  <a:rPr lang="en-US" dirty="0" smtClean="0"/>
                  <a:t>slow moving </a:t>
                </a:r>
                <a:r>
                  <a:rPr lang="en-US" dirty="0"/>
                  <a:t>particle is greater than the </a:t>
                </a:r>
                <a:r>
                  <a:rPr lang="en-US" dirty="0" smtClean="0"/>
                  <a:t>fast moving particle.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 smtClean="0"/>
                  <a:t> i.e. the wave become indeterminate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 This means matter waves are generated only when the material particles are in motion.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matter wave is independent of the charge of the particle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velocity of a matter wave is greater than the velocity of electromagnetic wave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velocity of the matter wave is not constant and unlike the electromagnetic wave which moves with the velocity of light in vacuum. The velocity of the de-Broglie wave depends on the velocity of the moving particle.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The wave and particle aspect of matter never appear simultaneously in the same experiment.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962025"/>
                <a:ext cx="9772650" cy="2862322"/>
              </a:xfrm>
              <a:prstGeom prst="rect">
                <a:avLst/>
              </a:prstGeom>
              <a:blipFill>
                <a:blip r:embed="rId2"/>
                <a:stretch>
                  <a:fillRect l="-311" t="-1062" b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23951" y="4181475"/>
            <a:ext cx="897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The red marked points confirms that de-Broglie waves are not electromagnetic waves.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831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Davisson-</a:t>
            </a:r>
            <a:r>
              <a:rPr lang="en-US" sz="3600" b="1" dirty="0" err="1" smtClean="0">
                <a:solidFill>
                  <a:prstClr val="white"/>
                </a:solidFill>
              </a:rPr>
              <a:t>Germer</a:t>
            </a:r>
            <a:r>
              <a:rPr lang="en-US" sz="3600" b="1" dirty="0" smtClean="0">
                <a:solidFill>
                  <a:prstClr val="white"/>
                </a:solidFill>
              </a:rPr>
              <a:t> Experiment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" y="714196"/>
            <a:ext cx="7467600" cy="563231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Davisson-</a:t>
            </a:r>
            <a:r>
              <a:rPr lang="en-US" dirty="0" err="1" smtClean="0"/>
              <a:t>Germer</a:t>
            </a:r>
            <a:r>
              <a:rPr lang="en-US" dirty="0" smtClean="0"/>
              <a:t> </a:t>
            </a:r>
            <a:r>
              <a:rPr lang="en-US" dirty="0"/>
              <a:t>experiment demonstrated the wave nature of the electron, confirming the earlier hypothesis of </a:t>
            </a:r>
            <a:r>
              <a:rPr lang="en-US" dirty="0" smtClean="0"/>
              <a:t>de-Broglie</a:t>
            </a:r>
            <a:r>
              <a:rPr lang="en-US" dirty="0"/>
              <a:t>. Putting wave-particle duality on a firm experimental footing, it represented a major step forward in the development of quantum mechanics. The Bragg law for diffraction had been applied to x-ray diffraction, but this was the first application to particle waves.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Davisson and </a:t>
            </a:r>
            <a:r>
              <a:rPr lang="en-US" dirty="0" err="1"/>
              <a:t>Germer</a:t>
            </a:r>
            <a:r>
              <a:rPr lang="en-US" dirty="0"/>
              <a:t> designed and built a vacuum apparatus for the purpose of measuring the energies of electrons scattered from a metal surface. Electrons from a heated filament were accelerated by a voltage and allowed to strike the surface of nickel metal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electron beam was directed at the nickel target, which could be rotated to observe angular dependence of the scattered electrons. Their electron detector (called a Faraday box) was mounted on an arc so that it could be rotated to observe electrons at different angles. It was a great surprise to them to find that at certain angles there was a peak in the intensity of the scattered electron beam. This peak indicated wave behavior for the electrons, and could be interpreted by the </a:t>
            </a:r>
            <a:r>
              <a:rPr lang="en-US" dirty="0" smtClean="0"/>
              <a:t>Bragg’s </a:t>
            </a:r>
            <a:r>
              <a:rPr lang="en-US" dirty="0"/>
              <a:t>law to give values for the lattice spacing in the nickel crystal.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9425" y="6346507"/>
            <a:ext cx="5267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hyperphysics.phy-astr.gsu.edu/hbase/quantum/DavGer2.html</a:t>
            </a:r>
            <a:endParaRPr lang="en-US" sz="1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0" y="1886357"/>
            <a:ext cx="4183761" cy="30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12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339" y="979863"/>
            <a:ext cx="4051190" cy="4763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4394" y="2227811"/>
            <a:ext cx="3904686" cy="1344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8246" y="5038557"/>
            <a:ext cx="3650955" cy="806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6251" y="5868692"/>
            <a:ext cx="7800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Trying this relationship for n=1,2,3 gives values for the square root of voltage 7.36, 14.7 and 22, which appear to agree with the first, third and fifth peaks above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Davisson-</a:t>
            </a:r>
            <a:r>
              <a:rPr lang="en-US" sz="3600" b="1" dirty="0" err="1" smtClean="0">
                <a:solidFill>
                  <a:prstClr val="white"/>
                </a:solidFill>
              </a:rPr>
              <a:t>Germer</a:t>
            </a:r>
            <a:r>
              <a:rPr lang="en-US" sz="3600" b="1" dirty="0" smtClean="0">
                <a:solidFill>
                  <a:prstClr val="white"/>
                </a:solidFill>
              </a:rPr>
              <a:t> Experiment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6251" y="784638"/>
            <a:ext cx="7800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experimental data above, reproduced above Davisson's article, shows repeated peaks of scattered electron intensity with increasing accelerating voltage. This data was collected at a fixed scattering angle. Using the Bragg law, the </a:t>
            </a:r>
            <a:r>
              <a:rPr lang="en-US" dirty="0" smtClean="0"/>
              <a:t>de-Broglie </a:t>
            </a:r>
            <a:r>
              <a:rPr lang="en-US" dirty="0"/>
              <a:t>wavelength expression, and the kinetic energy of the accelerated electrons gives the relationship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6251" y="3537891"/>
            <a:ext cx="7800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the historical data, </a:t>
            </a:r>
            <a:r>
              <a:rPr lang="en-US" b="1" dirty="0"/>
              <a:t>an accelerating voltage of 54 volts gave a definite peak at a scattering angle of 50°.</a:t>
            </a:r>
            <a:r>
              <a:rPr lang="en-US" dirty="0"/>
              <a:t> The angle theta in the Bragg law corresponding to that </a:t>
            </a:r>
            <a:r>
              <a:rPr lang="en-US" b="1" dirty="0"/>
              <a:t>scattering angle is 65°</a:t>
            </a:r>
            <a:r>
              <a:rPr lang="en-US" dirty="0"/>
              <a:t>, and for that angle the calculated lattice spacing is</a:t>
            </a:r>
            <a:r>
              <a:rPr lang="en-US" b="1" dirty="0"/>
              <a:t> </a:t>
            </a:r>
            <a:r>
              <a:rPr lang="en-US" b="1" dirty="0" smtClean="0"/>
              <a:t>0.091 </a:t>
            </a:r>
            <a:r>
              <a:rPr lang="en-US" b="1" dirty="0"/>
              <a:t>nm.</a:t>
            </a:r>
            <a:r>
              <a:rPr lang="en-US" dirty="0"/>
              <a:t> For that lattice spacing and scattering angle, the relationship for wavelength as a function of voltage is empirically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361464" y="5954196"/>
                <a:ext cx="32700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=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𝒅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𝒔𝒊𝒏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𝜽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64" y="5954196"/>
                <a:ext cx="327000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620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Davisson-</a:t>
            </a:r>
            <a:r>
              <a:rPr lang="en-US" sz="3600" b="1" dirty="0" err="1" smtClean="0">
                <a:solidFill>
                  <a:prstClr val="white"/>
                </a:solidFill>
              </a:rPr>
              <a:t>Germer</a:t>
            </a:r>
            <a:r>
              <a:rPr lang="en-US" sz="3600" b="1" dirty="0" smtClean="0">
                <a:solidFill>
                  <a:prstClr val="white"/>
                </a:solidFill>
              </a:rPr>
              <a:t> Experiment: Verification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897307" y="1715925"/>
                <a:ext cx="10178041" cy="32194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spacing of the planes in the family is 0.091 nm as measured by X-ray diffraction. By Bragg’s law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Here, d=0.091 nm,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=65°</m:t>
                    </m:r>
                  </m:oMath>
                </a14:m>
                <a:r>
                  <a:rPr lang="en-US" dirty="0" smtClean="0"/>
                  <a:t>. Thus, for the first order diffraction n=1,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Now if we compare the electrons in the experiment with 54 eV kinetic energy, then momentum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𝐾𝐸</m:t>
                              </m:r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9.1×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−31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×54×1.6×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−19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Thus,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=0.166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two wavelengths close enough to conclude that Davisson-</a:t>
                </a:r>
                <a:r>
                  <a:rPr lang="en-US" dirty="0" err="1" smtClean="0"/>
                  <a:t>Germer</a:t>
                </a:r>
                <a:r>
                  <a:rPr lang="en-US" dirty="0" smtClean="0"/>
                  <a:t> experiment directly verifies de-Broglie’s hypothesis.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07" y="1715925"/>
                <a:ext cx="10178041" cy="3219407"/>
              </a:xfrm>
              <a:prstGeom prst="rect">
                <a:avLst/>
              </a:prstGeom>
              <a:blipFill rotWithShape="0">
                <a:blip r:embed="rId2"/>
                <a:stretch>
                  <a:fillRect l="-418" t="-752" b="-15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170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Derivation of de Broglie wave or matter wave</a:t>
            </a:r>
            <a:endParaRPr lang="en-IN" sz="3600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002" y="1071154"/>
                <a:ext cx="11244943" cy="54994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 smtClean="0"/>
                  <a:t>Energy of photon of frequency </a:t>
                </a:r>
                <a:r>
                  <a:rPr lang="en-IN" dirty="0" smtClean="0">
                    <a:sym typeface="Symbol" panose="05050102010706020507" pitchFamily="18" charset="2"/>
                  </a:rPr>
                  <a:t> is 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sym typeface="Symbol" panose="05050102010706020507" pitchFamily="18" charset="2"/>
                      </a:rPr>
                      <m:t>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If m is the mass of the photon corresponding to the energy E, then according to the Einstein’s mass energy relationship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IN" dirty="0">
                        <a:sym typeface="Symbol" panose="05050102010706020507" pitchFamily="18" charset="2"/>
                      </a:rPr>
                      <m:t>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IN" dirty="0">
                            <a:sym typeface="Symbol" panose="05050102010706020507" pitchFamily="18" charset="2"/>
                          </a:rPr>
                          <m:t>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r>
                  <a:rPr lang="en-IN" dirty="0" smtClean="0"/>
                  <a:t>Momentum of the photon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IN" dirty="0">
                            <a:sym typeface="Symbol" panose="05050102010706020507" pitchFamily="18" charset="2"/>
                          </a:rPr>
                          <m:t>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IN" dirty="0">
                            <a:sym typeface="Symbol" panose="05050102010706020507" pitchFamily="18" charset="2"/>
                          </a:rPr>
                          <m:t>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</m:oMath>
                </a14:m>
                <a:r>
                  <a:rPr lang="en-IN" dirty="0" smtClean="0"/>
                  <a:t> is the wavelength of the light wave associated with a photon.						</a:t>
                </a:r>
                <a:r>
                  <a:rPr lang="en-IN" sz="2200" b="1" dirty="0" smtClean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IN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𝐊𝐄</m:t>
                    </m:r>
                    <m:r>
                      <a:rPr lang="en-IN" sz="22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𝒎𝒗</m:t>
                            </m:r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IN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IN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IN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IN" sz="2200" b="1" dirty="0" smtClean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𝑚𝑣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𝑚𝐸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𝑚𝑞𝑉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𝑚𝐸</m:t>
                        </m:r>
                      </m:e>
                    </m:rad>
                  </m:oMath>
                </a14:m>
                <a:r>
                  <a:rPr lang="en-IN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I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𝒒𝑽</m:t>
                    </m:r>
                  </m:oMath>
                </a14:m>
                <a:endParaRPr lang="en-IN" sz="22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02" y="1071154"/>
                <a:ext cx="11244943" cy="5499463"/>
              </a:xfrm>
              <a:blipFill>
                <a:blip r:embed="rId2"/>
                <a:stretch>
                  <a:fillRect l="-976" t="-2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6633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IN" b="1" dirty="0"/>
              <a:t>Derivation of de Broglie wave or matter wave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5750" indent="-285750" algn="just"/>
                <a:r>
                  <a:rPr lang="en-US" dirty="0" smtClean="0"/>
                  <a:t>For electron, accelerated through an electric potential V the wavelength of the wave associated to this electron is 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𝑚𝑒𝑉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6.62×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−34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𝐽𝑠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9.1×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−31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23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12.3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r>
                  <a:rPr lang="en-IN" b="1" dirty="0" smtClean="0"/>
                  <a:t>Relation between momentum and propagation constant</a:t>
                </a:r>
                <a:r>
                  <a:rPr lang="en-IN" dirty="0" smtClean="0"/>
                  <a:t/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𝑤𝑎𝑣𝑒𝑙𝑒𝑛𝑔𝑡h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IN" dirty="0" smtClean="0"/>
                  <a:t> and Propagation constant,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</m:t>
                        </m:r>
                      </m:den>
                    </m:f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=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sym typeface="Symbol" panose="05050102010706020507" pitchFamily="18" charset="2"/>
                  </a:rPr>
                  <a:t>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z-Cyrl-AZ" b="0" i="1" smtClean="0">
                        <a:latin typeface="Cambria Math" panose="02040503050406030204" pitchFamily="18" charset="0"/>
                      </a:rPr>
                      <m:t>ћ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787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499</Words>
  <Application>Microsoft Office PowerPoint</Application>
  <PresentationFormat>Custom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Derivation of de Broglie wave or matter wave</vt:lpstr>
      <vt:lpstr>Derivation of de Broglie wave or matter wave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BIMLA</cp:lastModifiedBy>
  <cp:revision>91</cp:revision>
  <dcterms:created xsi:type="dcterms:W3CDTF">2017-08-12T18:14:28Z</dcterms:created>
  <dcterms:modified xsi:type="dcterms:W3CDTF">2021-03-29T15:08:02Z</dcterms:modified>
</cp:coreProperties>
</file>