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60" r:id="rId10"/>
    <p:sldId id="280" r:id="rId11"/>
    <p:sldId id="262" r:id="rId12"/>
    <p:sldId id="261" r:id="rId13"/>
    <p:sldId id="263" r:id="rId14"/>
    <p:sldId id="266" r:id="rId15"/>
    <p:sldId id="267" r:id="rId16"/>
    <p:sldId id="268" r:id="rId17"/>
    <p:sldId id="264" r:id="rId18"/>
    <p:sldId id="265" r:id="rId19"/>
    <p:sldId id="270" r:id="rId20"/>
    <p:sldId id="271" r:id="rId21"/>
    <p:sldId id="272" r:id="rId22"/>
    <p:sldId id="273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2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66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10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86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8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7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11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38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07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1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6A7-18AD-4D14-9F68-45EEEE7DA6A5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39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the-real-difference-between-the-time-dependent-Schrodingers-equation-and-time-independent-equ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23646" y="421949"/>
            <a:ext cx="10340252" cy="5755184"/>
            <a:chOff x="923646" y="421949"/>
            <a:chExt cx="10340252" cy="5755184"/>
          </a:xfrm>
        </p:grpSpPr>
        <p:sp>
          <p:nvSpPr>
            <p:cNvPr id="4" name="TextBox 3"/>
            <p:cNvSpPr txBox="1"/>
            <p:nvPr/>
          </p:nvSpPr>
          <p:spPr>
            <a:xfrm>
              <a:off x="3537959" y="426186"/>
              <a:ext cx="5144664" cy="17543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Engineering Physics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PHY-109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Quantum Mechanics-2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647" y="4392266"/>
              <a:ext cx="2614312" cy="17692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647" y="2544417"/>
              <a:ext cx="2614312" cy="1847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623" y="421949"/>
              <a:ext cx="2581275" cy="20734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623" y="4267041"/>
              <a:ext cx="2581275" cy="17254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623" y="2495391"/>
              <a:ext cx="2581275" cy="1771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646" y="421949"/>
              <a:ext cx="2614313" cy="21224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3646" y="2175086"/>
              <a:ext cx="2594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ELECTROMAGNETIC THEORY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3224" y="390035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LASER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826" y="5807801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FIBER OPTICS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62931" y="2145225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QUANTUM MECHANICS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9936" y="3916875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WAVES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106" y="5092225"/>
              <a:ext cx="219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SOLID STATE PHYSICS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7481" y="4390483"/>
              <a:ext cx="5144665" cy="1477328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Dr. </a:t>
              </a:r>
              <a:r>
                <a:rPr lang="en-US" b="1" dirty="0" err="1" smtClean="0">
                  <a:solidFill>
                    <a:schemeClr val="bg1"/>
                  </a:solidFill>
                </a:rPr>
                <a:t>Jeeban</a:t>
              </a:r>
              <a:r>
                <a:rPr lang="en-US" b="1" dirty="0" smtClean="0">
                  <a:solidFill>
                    <a:schemeClr val="bg1"/>
                  </a:solidFill>
                </a:rPr>
                <a:t> Pd </a:t>
              </a:r>
              <a:r>
                <a:rPr lang="en-US" b="1" smtClean="0">
                  <a:solidFill>
                    <a:schemeClr val="bg1"/>
                  </a:solidFill>
                </a:rPr>
                <a:t>Gewali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Department of Physics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Lovely Professional University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Phagwara</a:t>
              </a:r>
              <a:r>
                <a:rPr lang="en-US" dirty="0">
                  <a:solidFill>
                    <a:schemeClr val="bg1"/>
                  </a:solidFill>
                </a:rPr>
                <a:t>, Punjab-144411</a:t>
              </a:r>
            </a:p>
            <a:p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250" y="2197698"/>
              <a:ext cx="2143125" cy="214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6717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equation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https://www.youtube.com/watch?v=OFwskHrtYQ4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Well Behaved Wave functions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8942" y="1307507"/>
                <a:ext cx="10827522" cy="34737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Wave functions with the following properties are known as the well behaved wave functions.</a:t>
                </a:r>
              </a:p>
              <a:p>
                <a:endParaRPr lang="en-US" sz="2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 smtClean="0"/>
                  <a:t> must be continuous and single valued everywhere. </a:t>
                </a:r>
              </a:p>
              <a:p>
                <a:pPr marL="342900" indent="-342900">
                  <a:buAutoNum type="arabicPeriod"/>
                </a:pPr>
                <a:endParaRPr lang="en-US" sz="2400" dirty="0" smtClean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The derivatives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 smtClean="0"/>
                  <a:t> must be single valued and continuous everywhere.</a:t>
                </a:r>
              </a:p>
              <a:p>
                <a:pPr marL="342900" indent="-342900">
                  <a:buAutoNum type="arabicPeriod"/>
                </a:pPr>
                <a:endParaRPr lang="en-US" sz="2400" dirty="0" smtClean="0"/>
              </a:p>
              <a:p>
                <a:r>
                  <a:rPr lang="en-US" sz="2400" dirty="0"/>
                  <a:t>3</a:t>
                </a:r>
                <a:r>
                  <a:rPr lang="en-US" sz="2400" dirty="0" smtClean="0"/>
                  <a:t>.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 smtClean="0"/>
                  <a:t> must be normalizable, which means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 smtClean="0"/>
                  <a:t> must go to 0 (zero)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→±∞,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→±∞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en-US" sz="2400" dirty="0" smtClean="0"/>
                  <a:t> in order that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 smtClean="0"/>
                  <a:t> over all space be a finite constant. 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2" y="1307507"/>
                <a:ext cx="10827522" cy="3473771"/>
              </a:xfrm>
              <a:prstGeom prst="rect">
                <a:avLst/>
              </a:prstGeom>
              <a:blipFill rotWithShape="0">
                <a:blip r:embed="rId2"/>
                <a:stretch>
                  <a:fillRect l="-843" t="-1222" b="-289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95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Wave function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1202108"/>
            <a:ext cx="8382000" cy="472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buFont typeface="Wingdings" panose="05000000000000000000" pitchFamily="2" charset="2"/>
              <a:buNone/>
            </a:pPr>
            <a:r>
              <a:rPr lang="en-US" sz="2300" b="1" dirty="0" smtClean="0"/>
              <a:t>Boundary conditions</a:t>
            </a:r>
          </a:p>
          <a:p>
            <a:pPr marL="495300" indent="-495300" algn="just">
              <a:buClr>
                <a:schemeClr val="tx1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en-US" sz="1900" dirty="0" smtClean="0"/>
              <a:t>In order to avoid </a:t>
            </a:r>
            <a:r>
              <a:rPr lang="en-US" sz="1900" b="1" dirty="0" smtClean="0"/>
              <a:t>infinite probabilities</a:t>
            </a:r>
            <a:r>
              <a:rPr lang="en-US" sz="1900" dirty="0" smtClean="0"/>
              <a:t>, the wave function must be </a:t>
            </a:r>
            <a:r>
              <a:rPr lang="en-US" sz="1900" b="1" dirty="0" smtClean="0"/>
              <a:t>finite everywhere.</a:t>
            </a:r>
          </a:p>
          <a:p>
            <a:pPr marL="495300" indent="-495300" algn="just">
              <a:buClr>
                <a:schemeClr val="tx1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en-US" sz="1900" dirty="0" smtClean="0"/>
              <a:t>In order to avoid </a:t>
            </a:r>
            <a:r>
              <a:rPr lang="en-US" sz="1900" b="1" dirty="0" smtClean="0"/>
              <a:t>multiple values of the probability</a:t>
            </a:r>
            <a:r>
              <a:rPr lang="en-US" sz="1900" dirty="0" smtClean="0"/>
              <a:t>, the wave function must be </a:t>
            </a:r>
            <a:r>
              <a:rPr lang="en-US" sz="1900" b="1" dirty="0" smtClean="0"/>
              <a:t>single valued.</a:t>
            </a:r>
          </a:p>
          <a:p>
            <a:pPr marL="495300" indent="-495300" algn="just">
              <a:buClr>
                <a:schemeClr val="tx1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en-US" sz="1900" dirty="0" smtClean="0"/>
              <a:t>For </a:t>
            </a:r>
            <a:r>
              <a:rPr lang="en-US" sz="1900" b="1" dirty="0" smtClean="0"/>
              <a:t>finite potentials</a:t>
            </a:r>
            <a:r>
              <a:rPr lang="en-US" sz="1900" dirty="0" smtClean="0"/>
              <a:t>, the </a:t>
            </a:r>
            <a:r>
              <a:rPr lang="en-US" sz="1900" b="1" dirty="0" smtClean="0"/>
              <a:t>wave function and its derivative must be continuous</a:t>
            </a:r>
            <a:r>
              <a:rPr lang="en-US" sz="1900" dirty="0" smtClean="0"/>
              <a:t>. This is required because the second-order derivative term in the wave equation must be single valued. (There are exceptions to this rule when </a:t>
            </a:r>
            <a:r>
              <a:rPr lang="en-US" sz="1900" i="1" dirty="0" smtClean="0"/>
              <a:t>V</a:t>
            </a:r>
            <a:r>
              <a:rPr lang="en-US" sz="1900" dirty="0" smtClean="0"/>
              <a:t> is infinite.)</a:t>
            </a:r>
          </a:p>
          <a:p>
            <a:pPr marL="495300" indent="-495300" algn="just">
              <a:buClr>
                <a:schemeClr val="tx1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en-US" sz="1900" dirty="0" smtClean="0"/>
              <a:t>In order to </a:t>
            </a:r>
            <a:r>
              <a:rPr lang="en-US" sz="1900" b="1" dirty="0" smtClean="0"/>
              <a:t>normalize the wave functions</a:t>
            </a:r>
            <a:r>
              <a:rPr lang="en-US" sz="1900" dirty="0" smtClean="0"/>
              <a:t>, they must approach </a:t>
            </a:r>
            <a:r>
              <a:rPr lang="en-US" sz="1900" b="1" dirty="0" smtClean="0"/>
              <a:t>zero as </a:t>
            </a:r>
            <a:r>
              <a:rPr lang="en-US" sz="1900" b="1" i="1" dirty="0" smtClean="0"/>
              <a:t>x</a:t>
            </a:r>
            <a:r>
              <a:rPr lang="en-US" sz="1900" b="1" dirty="0" smtClean="0"/>
              <a:t> approaches infinity</a:t>
            </a:r>
            <a:r>
              <a:rPr lang="en-US" sz="1900" dirty="0" smtClean="0"/>
              <a:t>.</a:t>
            </a:r>
          </a:p>
          <a:p>
            <a:pPr marL="495300" indent="-495300" algn="just"/>
            <a:endParaRPr lang="en-US" sz="1900" dirty="0" smtClean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Solutions that do not satisfy these properties do not generally correspond to physically realizable circumstances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78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Probability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7750" y="1162050"/>
                <a:ext cx="9705975" cy="4603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The wave functions are usually </a:t>
                </a:r>
                <a:r>
                  <a:rPr lang="en-US" b="1" dirty="0" smtClean="0"/>
                  <a:t>complex</a:t>
                </a:r>
                <a:r>
                  <a:rPr lang="en-US" dirty="0" smtClean="0"/>
                  <a:t> with both the real and imaginary parts.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A</a:t>
                </a:r>
                <a:r>
                  <a:rPr lang="en-US" b="1" dirty="0" smtClean="0"/>
                  <a:t> probability however must be a positive real quantity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probability density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/>
                  <a:t> for a complex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b="1" dirty="0" smtClean="0"/>
                  <a:t/>
                </a:r>
                <a:r>
                  <a:rPr lang="en-US" dirty="0" smtClean="0"/>
                  <a:t>is therefore taken as </a:t>
                </a:r>
                <a:r>
                  <a:rPr lang="en-US" b="1" dirty="0" smtClean="0"/>
                  <a:t>the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b="1" dirty="0" smtClean="0"/>
                  <a:t/>
                </a:r>
                <a:r>
                  <a:rPr lang="en-US" dirty="0" smtClean="0"/>
                  <a:t>(Here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 smtClean="0"/>
                  <a:t> is the complex 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Given a normalized and otherwise acceptable wave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 probability that the particle it describes will be found in a certain region is simply the integral of the probability density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that region.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For a particle restricted to motion in the x-direction the probability of finding it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given by,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/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1162050"/>
                <a:ext cx="9705975" cy="4603120"/>
              </a:xfrm>
              <a:prstGeom prst="rect">
                <a:avLst/>
              </a:prstGeom>
              <a:blipFill>
                <a:blip r:embed="rId2"/>
                <a:stretch>
                  <a:fillRect l="-376" t="-660" r="-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0818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AC4-11F9-4FE3-8109-670697515FA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3824" y="783967"/>
                <a:ext cx="11925301" cy="651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Wave function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the quantity whose variations make up matter waves.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</m:oMath>
                </a14:m>
                <a:r>
                  <a:rPr lang="en-US" sz="2000" dirty="0"/>
                  <a:t>is complex: </a:t>
                </a:r>
                <a14:m>
                  <m:oMath xmlns:m="http://schemas.openxmlformats.org/officeDocument/2006/math"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𝑖𝐵</m:t>
                    </m:r>
                  </m:oMath>
                </a14:m>
                <a:r>
                  <a:rPr lang="en-US" sz="2000" dirty="0"/>
                  <a:t> =&gt; A, B can be positive, negative or zero; </a:t>
                </a:r>
                <a14:m>
                  <m:oMath xmlns:m="http://schemas.openxmlformats.org/officeDocument/2006/math"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does not represent any physical quantity.</a:t>
                </a: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𝛹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(square of modulus of </a:t>
                </a:r>
                <a14:m>
                  <m:oMath xmlns:m="http://schemas.openxmlformats.org/officeDocument/2006/math">
                    <m:r>
                      <a:rPr lang="el-G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𝛹</m:t>
                    </m:r>
                  </m:oMath>
                </a14:m>
                <a:r>
                  <a:rPr lang="en-US" sz="2000" dirty="0"/>
                  <a:t>) is always positive quantity and real quantity; {where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𝑖𝐵</m:t>
                    </m:r>
                  </m:oMath>
                </a14:m>
                <a:r>
                  <a:rPr lang="en-US" sz="2400" dirty="0"/>
                  <a:t>}.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𝛹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represents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probability density</a:t>
                </a:r>
                <a:r>
                  <a:rPr lang="en-US" sz="2400" dirty="0"/>
                  <a:t>. Thus, the probability of finding a particle between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moving in along x-axis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𝛹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the particle is in three dimension then probability: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𝛹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𝑑𝑦𝑑𝑧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000" dirty="0"/>
                  <a:t/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783967"/>
                <a:ext cx="11925301" cy="6516912"/>
              </a:xfrm>
              <a:prstGeom prst="rect">
                <a:avLst/>
              </a:prstGeom>
              <a:blipFill rotWithShape="0">
                <a:blip r:embed="rId2"/>
                <a:stretch>
                  <a:fillRect l="-766" t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290-271E-4B39-94D2-0CC1E1F42467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1825" y="61363"/>
            <a:ext cx="555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Properties of wave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041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well behaved wave function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>
                    <a:latin typeface="+mn-lt"/>
                  </a:rPr>
                  <a:t> must be continuous and single-valued everywhere.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Derivatives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>
                    <a:latin typeface="+mn-lt"/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must be continuous and single-valued everywhere.</a:t>
                </a:r>
              </a:p>
              <a:p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>
                    <a:latin typeface="+mn-lt"/>
                  </a:rPr>
                  <a:t> must be </a:t>
                </a:r>
                <a:r>
                  <a:rPr lang="en-US" dirty="0" err="1">
                    <a:latin typeface="+mn-lt"/>
                  </a:rPr>
                  <a:t>normalizable</a:t>
                </a:r>
                <a:r>
                  <a:rPr lang="en-US" dirty="0">
                    <a:latin typeface="+mn-lt"/>
                  </a:rPr>
                  <a:t>, which means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>
                    <a:latin typeface="+mn-lt"/>
                  </a:rPr>
                  <a:t> must go to 0 as x → ∞, y → ∞ and z → ∞ such that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𝑑𝑦𝑑𝑧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over all space be a finite constant.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Normalization: A wave function is normalized if,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; for one dimension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𝑑𝑦𝑑𝑧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; for three dimension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22" t="-2521" r="-464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2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of wave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983"/>
            <a:ext cx="10515600" cy="2934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Well-behaved wave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well-behaved wave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8" y="1531088"/>
            <a:ext cx="1687686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34" y="1531088"/>
            <a:ext cx="1542564" cy="1645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39" y="1531088"/>
            <a:ext cx="1873758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633" y="1531088"/>
            <a:ext cx="1804200" cy="1645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575" y="1531088"/>
            <a:ext cx="1835966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663" y="4210601"/>
            <a:ext cx="1621233" cy="164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2628" y="4184867"/>
            <a:ext cx="1584177" cy="164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630" y="4210600"/>
            <a:ext cx="1575176" cy="164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6645" y="4215198"/>
            <a:ext cx="1788586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0470" y="4292915"/>
            <a:ext cx="1823887" cy="16459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4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Normalization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33525" y="1219200"/>
                <a:ext cx="9372600" cy="29181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probability that the particle will be found somewhere in the region is unity. This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Or,</a:t>
                </a:r>
              </a:p>
              <a:p>
                <a:r>
                  <a:rPr lang="en-US" dirty="0" smtClean="0"/>
                  <a:t/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above equation gives the condition of normalization and the wave function which satisfies the condition is said to be normalized.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25" y="1219200"/>
                <a:ext cx="9372600" cy="2918107"/>
              </a:xfrm>
              <a:prstGeom prst="rect">
                <a:avLst/>
              </a:prstGeom>
              <a:blipFill rotWithShape="0">
                <a:blip r:embed="rId2"/>
                <a:stretch>
                  <a:fillRect l="-519" t="-830" r="-3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954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482" y="854878"/>
            <a:ext cx="777695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The time dependent form of the Schrödinger equation depends on the physical </a:t>
            </a:r>
            <a:r>
              <a:rPr lang="en-US" sz="2200" dirty="0" smtClean="0"/>
              <a:t>situation. </a:t>
            </a:r>
            <a:r>
              <a:rPr lang="en-US" sz="2200" dirty="0"/>
              <a:t>The most general form is the time-dependent Schrödinger equation, which gives a description of a system evolving with time.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time-independent Schrödinger equation </a:t>
            </a:r>
            <a:r>
              <a:rPr lang="en-US" sz="2200" dirty="0"/>
              <a:t>is the equation describing </a:t>
            </a:r>
            <a:r>
              <a:rPr lang="en-US" sz="2200" b="1" dirty="0"/>
              <a:t>stationary states</a:t>
            </a:r>
            <a:r>
              <a:rPr lang="en-US" sz="2200" dirty="0"/>
              <a:t>. The time-independent Schrödinger equation predicts that </a:t>
            </a:r>
            <a:r>
              <a:rPr lang="en-US" sz="2200" b="1" dirty="0"/>
              <a:t>wave functions can form standing waves, called stationary states (also called "orbitals", </a:t>
            </a:r>
            <a:r>
              <a:rPr lang="en-US" sz="2200" dirty="0"/>
              <a:t>as in atomic orbitals or molecular orbitals). These states are important in their own right, and if the stationary states are classified and understood, then it becomes easier to solve the time-dependent Schrödinger equation for any state.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Schrodinger Time dependent and Independent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8482" y="5656192"/>
            <a:ext cx="9445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www.quora.com/What-is-the-real-difference-between-the-time-dependent-Schrodingers-equation-and-time-independent-equation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9885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Schrodinger’s equation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Time dependent Schrodinger’s equation: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a position and time dependent wave function and V(x) is potential energy.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particle moving in 3 dimensions: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6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Syllabus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6347" y="1360437"/>
            <a:ext cx="8999256" cy="4524315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N</a:t>
            </a:r>
            <a:r>
              <a:rPr lang="en-US" sz="2400" dirty="0" smtClean="0"/>
              <a:t>eed </a:t>
            </a:r>
            <a:r>
              <a:rPr lang="en-US" sz="2400" dirty="0"/>
              <a:t>of quantum mechanics, photoelectric effect, concept </a:t>
            </a:r>
            <a:r>
              <a:rPr lang="en-US" sz="2400" dirty="0" smtClean="0"/>
              <a:t>of de </a:t>
            </a:r>
            <a:r>
              <a:rPr lang="en-US" sz="2400" dirty="0"/>
              <a:t>Broglie matter waves, wavelength of matter waves in different </a:t>
            </a:r>
            <a:r>
              <a:rPr lang="en-US" sz="2400" dirty="0" smtClean="0"/>
              <a:t>forms.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Heisenberg uncertainty </a:t>
            </a:r>
            <a:r>
              <a:rPr lang="en-US" sz="2400" dirty="0"/>
              <a:t>principle, concept of phase velocity and group velocity (qualitative), </a:t>
            </a: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Wave function </a:t>
            </a:r>
            <a:r>
              <a:rPr lang="en-US" sz="2400" b="1" dirty="0"/>
              <a:t>and its significance, Schrodinger time dependent and independent </a:t>
            </a:r>
            <a:r>
              <a:rPr lang="en-US" sz="2400" b="1" dirty="0" smtClean="0"/>
              <a:t>equation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Particle </a:t>
            </a:r>
            <a:r>
              <a:rPr lang="en-US" sz="2400" dirty="0"/>
              <a:t>in a box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538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Time independent Schrodinger’s equation (Steady state equation):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position dependent wave function, E is energy.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particle moving in 3 dimensions: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in an infinite potential well (box)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The infinite potential well is defined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   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0,             0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 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Solving Schrodinger’s differential equation for V(x)=0 to obtain energy and wave function of the particle trapped in the box,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𝑚𝐸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 boundary conditions used to solve the Schrodinger’s equation are: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/>
                </a:r>
                <a:r>
                  <a:rPr lang="en-US" sz="2000" dirty="0" err="1"/>
                  <a:t>i</a:t>
                </a:r>
                <a:r>
                  <a:rPr lang="en-US" sz="2000" dirty="0"/>
                  <a:t>. e. the wave function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 vanishes at the walls of the potential well.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116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59" y="716522"/>
            <a:ext cx="2447485" cy="1949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1859" y="2552779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Infinite potential well</a:t>
            </a:r>
          </a:p>
        </p:txBody>
      </p:sp>
    </p:spTree>
    <p:extLst>
      <p:ext uri="{BB962C8B-B14F-4D97-AF65-F5344CB8AC3E}">
        <p14:creationId xmlns="" xmlns:p14="http://schemas.microsoft.com/office/powerpoint/2010/main" val="21606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298" y="366261"/>
                <a:ext cx="10461609" cy="56705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wave function of the particle is for nth state is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energy of the particle is for nth state is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momentum of the particle is for nth state is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n, m, L are quantum number, mass of the particle, length of the box.</a:t>
                </a:r>
              </a:p>
              <a:p>
                <a:pPr marL="0" indent="0">
                  <a:buNone/>
                </a:pPr>
                <a:r>
                  <a:rPr lang="en-US" dirty="0"/>
                  <a:t>The value of n is 1, 2, 3,…….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298" y="366261"/>
                <a:ext cx="10461609" cy="5670555"/>
              </a:xfrm>
              <a:blipFill>
                <a:blip r:embed="rId2"/>
                <a:stretch>
                  <a:fillRect l="-583" t="-1935" b="-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2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82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AC4-11F9-4FE3-8109-670697515FA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3824" y="783967"/>
                <a:ext cx="11925301" cy="4605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Wave</a:t>
                </a:r>
                <a:r>
                  <a:rPr lang="en-US" sz="2000" dirty="0"/>
                  <a:t>: is delocalized (diffusive) and characterized by amplitude, wavelength, frequency, momentum, energy etc.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wavelength of a photon of light (wave) can be expressed as: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p is wavelength and momentum of light.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de Broglie wavelength: </a:t>
                </a:r>
                <a:r>
                  <a:rPr lang="en-US" sz="2000" dirty="0"/>
                  <a:t>wave nature associated with a moving body (particle) of mass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/>
                  <a:t> and velocity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(for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v&lt;&lt;c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k is </a:t>
                </a:r>
                <a:r>
                  <a:rPr lang="en-US" sz="2400" dirty="0" err="1"/>
                  <a:t>wavevector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/>
                  <a:t/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m:rPr>
                        <m:nor/>
                      </m:rPr>
                      <a:rPr lang="en-US" sz="2400" dirty="0"/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783967"/>
                <a:ext cx="11925301" cy="4605107"/>
              </a:xfrm>
              <a:prstGeom prst="rect">
                <a:avLst/>
              </a:prstGeom>
              <a:blipFill rotWithShape="0">
                <a:blip r:embed="rId2"/>
                <a:stretch>
                  <a:fillRect l="-766" t="-795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9ED-C082-4E22-9759-7B1F8AC9FB9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1825" y="61363"/>
            <a:ext cx="4723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Wave Nature of particle</a:t>
            </a:r>
          </a:p>
        </p:txBody>
      </p:sp>
    </p:spTree>
    <p:extLst>
      <p:ext uri="{BB962C8B-B14F-4D97-AF65-F5344CB8AC3E}">
        <p14:creationId xmlns="" xmlns:p14="http://schemas.microsoft.com/office/powerpoint/2010/main" val="3629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AC4-11F9-4FE3-8109-670697515FA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7919" y="529936"/>
                <a:ext cx="11925301" cy="5712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de Broglie’s idea was confirmed experimentally in 1927 by Davisson and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Germer</a:t>
                </a:r>
                <a:r>
                  <a:rPr lang="en-US" sz="2200" dirty="0">
                    <a:solidFill>
                      <a:srgbClr val="FF0000"/>
                    </a:solidFill>
                  </a:rPr>
                  <a:t>, and later by Thomson, who obtained interference patterns with electrons.</a:t>
                </a:r>
                <a:endParaRPr lang="en-US" sz="2200" dirty="0"/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Relationship between the wavelength of de Broglie wave and energy:</a:t>
                </a: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Electron with kinetic energy E, 	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;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Electron under electric potential V, 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𝑚𝑒𝑉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;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𝑒𝑉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Electron at temperature T, 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" y="529936"/>
                <a:ext cx="11925301" cy="5712718"/>
              </a:xfrm>
              <a:prstGeom prst="rect">
                <a:avLst/>
              </a:prstGeom>
              <a:blipFill rotWithShape="0">
                <a:blip r:embed="rId2"/>
                <a:stretch>
                  <a:fillRect l="-665" t="-747" r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72-A17F-41C8-9C8A-32B5066163C4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</p:spTree>
    <p:extLst>
      <p:ext uri="{BB962C8B-B14F-4D97-AF65-F5344CB8AC3E}">
        <p14:creationId xmlns="" xmlns:p14="http://schemas.microsoft.com/office/powerpoint/2010/main" val="1532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AC4-11F9-4FE3-8109-670697515FA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3824" y="783967"/>
                <a:ext cx="11925301" cy="7967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Water waves </a:t>
                </a:r>
                <a:r>
                  <a:rPr lang="en-US" sz="2000" dirty="0"/>
                  <a:t>represents</a:t>
                </a:r>
                <a:r>
                  <a:rPr lang="en-US" sz="2000" b="1" dirty="0"/>
                  <a:t/>
                </a:r>
                <a:r>
                  <a:rPr lang="en-US" sz="2000" dirty="0"/>
                  <a:t>variation of height of the water surface</a:t>
                </a:r>
              </a:p>
              <a:p>
                <a:r>
                  <a:rPr lang="en-US" sz="2000" b="1" dirty="0"/>
                  <a:t>Sound waves </a:t>
                </a:r>
                <a:r>
                  <a:rPr lang="en-US" sz="2000" dirty="0"/>
                  <a:t>represents variation of pressure in the medium</a:t>
                </a:r>
                <a:endParaRPr lang="en-US" sz="2000" b="1" dirty="0"/>
              </a:p>
              <a:p>
                <a:r>
                  <a:rPr lang="en-US" sz="2000" b="1" dirty="0"/>
                  <a:t>Light waves</a:t>
                </a:r>
                <a:r>
                  <a:rPr lang="en-US" sz="2000" dirty="0"/>
                  <a:t> represents variation of electric and magnetic fields</a:t>
                </a:r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Matter waves represents variation 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position and momentum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; given as</a:t>
                </a: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where,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𝜋𝜈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Phase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): the ratio,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at which a wave propagates. The phase velocity of wave associated with the moving particle at velocity (V) is related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 err="1">
                    <a:solidFill>
                      <a:srgbClr val="0070C0"/>
                    </a:solidFill>
                  </a:rPr>
                  <a:t>V</a:t>
                </a:r>
                <a:r>
                  <a:rPr lang="en-US" sz="2200" baseline="-25000" dirty="0" err="1">
                    <a:solidFill>
                      <a:srgbClr val="0070C0"/>
                    </a:solidFill>
                  </a:rPr>
                  <a:t>p</a:t>
                </a:r>
                <a:r>
                  <a:rPr lang="en-US" sz="2200" dirty="0">
                    <a:solidFill>
                      <a:srgbClr val="0070C0"/>
                    </a:solidFill>
                  </a:rPr>
                  <a:t> (phase velocity) is greater than c (speed of light)! </a:t>
                </a: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783967"/>
                <a:ext cx="11925301" cy="7967181"/>
              </a:xfrm>
              <a:prstGeom prst="rect">
                <a:avLst/>
              </a:prstGeom>
              <a:blipFill rotWithShape="0">
                <a:blip r:embed="rId2"/>
                <a:stretch>
                  <a:fillRect l="-664" t="-459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EB3-8030-41B3-BD35-DE2F9566A0C4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1825" y="61363"/>
            <a:ext cx="6561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 Broglie waves (matter waves)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042" y="2526538"/>
            <a:ext cx="2915400" cy="129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82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AC4-11F9-4FE3-8109-670697515FA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3824" y="641919"/>
                <a:ext cx="11925301" cy="6169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Group velocity (V</a:t>
                </a:r>
                <a:r>
                  <a:rPr lang="en-US" sz="2000" b="1" baseline="-25000" dirty="0"/>
                  <a:t>g</a:t>
                </a:r>
                <a:r>
                  <a:rPr lang="en-US" sz="2000" b="1" dirty="0"/>
                  <a:t>): </a:t>
                </a:r>
                <a:r>
                  <a:rPr lang="en-US" sz="2000" dirty="0"/>
                  <a:t>The wave corresponds to a moving body may not be a single wave. The wave associated with such moving body is group of waves (wave packet or wave group) and corresponding velocity is group velocity.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𝑑𝑘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Superposition of individual waves of different wavelengths forms a wave group.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 velocity of the superposing waves are equal then the velocity of the wave group (V</a:t>
                </a:r>
                <a:r>
                  <a:rPr lang="en-US" sz="2000" baseline="-25000" dirty="0"/>
                  <a:t>g</a:t>
                </a:r>
                <a:r>
                  <a:rPr lang="en-US" sz="2000" dirty="0"/>
                  <a:t>) is same i.e. phase velocity (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p</a:t>
                </a:r>
                <a:r>
                  <a:rPr lang="en-US" sz="2000" dirty="0"/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 velocity of the superposing waves are different then the wave group travels with a velocity (V</a:t>
                </a:r>
                <a:r>
                  <a:rPr lang="en-US" sz="2000" baseline="-25000" dirty="0"/>
                  <a:t>g</a:t>
                </a:r>
                <a:r>
                  <a:rPr lang="en-US" sz="2000" dirty="0"/>
                  <a:t>) different from the phase velocity (</a:t>
                </a:r>
                <a:r>
                  <a:rPr lang="en-US" sz="2000" dirty="0" err="1"/>
                  <a:t>V</a:t>
                </a:r>
                <a:r>
                  <a:rPr lang="en-US" sz="2000" baseline="-25000" dirty="0" err="1"/>
                  <a:t>p</a:t>
                </a:r>
                <a:r>
                  <a:rPr lang="en-US" sz="2000" dirty="0"/>
                  <a:t>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</a:rPr>
                  <a:t>The de Broglie wave group associated with a moving body travels with the same velocity as the body, V</a:t>
                </a:r>
                <a:r>
                  <a:rPr lang="en-US" sz="2000" baseline="-25000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= V.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Relation between group velocity and phase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641919"/>
                <a:ext cx="11925301" cy="6169959"/>
              </a:xfrm>
              <a:prstGeom prst="rect">
                <a:avLst/>
              </a:prstGeom>
              <a:blipFill rotWithShape="0">
                <a:blip r:embed="rId2"/>
                <a:stretch>
                  <a:fillRect l="-511" t="-494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EB3-8030-41B3-BD35-DE2F9566A0C4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93" y="4351488"/>
            <a:ext cx="2645427" cy="1347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68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EAC4-11F9-4FE3-8109-670697515F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824" y="783967"/>
            <a:ext cx="11925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Precise determination of position and momentum </a:t>
            </a:r>
            <a:r>
              <a:rPr lang="en-US" sz="2000" b="1" dirty="0"/>
              <a:t>simultaneously</a:t>
            </a:r>
            <a:r>
              <a:rPr lang="en-US" sz="2000" dirty="0"/>
              <a:t> of a moving particle is not possible. </a:t>
            </a:r>
          </a:p>
          <a:p>
            <a:r>
              <a:rPr lang="en-US" sz="2000" dirty="0"/>
              <a:t>It has a fundamental limit.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290-271E-4B39-94D2-0CC1E1F42467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9872" y="33358"/>
            <a:ext cx="6954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Heisenberg’s Uncertainty Principle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32" y="1181459"/>
            <a:ext cx="3066604" cy="1780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29" y="3774255"/>
            <a:ext cx="3087154" cy="19422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9273" y="3201693"/>
            <a:ext cx="888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position of the narrow de Broglie wave can be measured precisely but wavelength (and consequently momentum) can not be measured precisely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9872" y="5749146"/>
            <a:ext cx="6867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wavelength (and consequently momentum) of de Broglie wave can be measured precisely but position can not be measured precisely</a:t>
            </a:r>
          </a:p>
        </p:txBody>
      </p:sp>
    </p:spTree>
    <p:extLst>
      <p:ext uri="{BB962C8B-B14F-4D97-AF65-F5344CB8AC3E}">
        <p14:creationId xmlns="" xmlns:p14="http://schemas.microsoft.com/office/powerpoint/2010/main" val="23013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3917"/>
                <a:ext cx="11111144" cy="54608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Heisenberg’s </a:t>
                </a:r>
                <a:r>
                  <a:rPr lang="en-US" b="1" dirty="0" smtClean="0"/>
                  <a:t>uncertainty </a:t>
                </a:r>
                <a:r>
                  <a:rPr lang="en-US" b="1" dirty="0"/>
                  <a:t>principle: </a:t>
                </a:r>
                <a:r>
                  <a:rPr lang="en-US" dirty="0">
                    <a:ea typeface="Cambria Math" panose="02040503050406030204" pitchFamily="18" charset="0"/>
                  </a:rPr>
                  <a:t>it is impossible to measure position and momentum simultaneously to an arbitrary accuracy</a:t>
                </a:r>
              </a:p>
              <a:p>
                <a:pPr marL="0" lv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the uncertainties in the measurement of </a:t>
                </a:r>
                <a:r>
                  <a:rPr lang="en-US" dirty="0">
                    <a:solidFill>
                      <a:srgbClr val="FF0000"/>
                    </a:solidFill>
                  </a:rPr>
                  <a:t>position along x-axis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x-component of the momentum </a:t>
                </a:r>
                <a:r>
                  <a:rPr lang="en-US" dirty="0"/>
                  <a:t>of a particle.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three dimension motions: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Other forms of Heisenberg’s uncertainty principle: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:r>
                  <a:rPr lang="en-US" i="1" dirty="0"/>
                  <a:t>E, 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and L </a:t>
                </a:r>
                <a:r>
                  <a:rPr lang="en-US" dirty="0"/>
                  <a:t>are energy, time, angle and angular </a:t>
                </a:r>
              </a:p>
              <a:p>
                <a:pPr marL="0" indent="0">
                  <a:buNone/>
                </a:pPr>
                <a:r>
                  <a:rPr lang="en-US" dirty="0"/>
                  <a:t>momentum respectively.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3917"/>
                <a:ext cx="11111144" cy="5460855"/>
              </a:xfrm>
              <a:blipFill>
                <a:blip r:embed="rId2"/>
                <a:stretch>
                  <a:fillRect l="-714" t="-2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E3B-804C-4D26-BFD2-9FE8E5243075}" type="datetime4">
              <a:rPr lang="en-US" smtClean="0"/>
              <a:pPr/>
              <a:t>April 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PHY109 (ENGINEERING PHYSICS)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98920-2B51-4F06-9942-02D9C7F51B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98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Wave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19" y="738189"/>
            <a:ext cx="3788636" cy="3513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66919" y="4252163"/>
            <a:ext cx="3788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Comparison of classical and quantum harmonic oscillator conceptions for a single </a:t>
            </a:r>
            <a:r>
              <a:rPr lang="en-US" sz="1200" dirty="0" smtClean="0"/>
              <a:t>spin-less </a:t>
            </a:r>
            <a:r>
              <a:rPr lang="en-US" sz="1200" dirty="0"/>
              <a:t>particle. The two processes differ greatly. The classical process (A–B) is represented as the motion of a particle along a trajectory. The quantum process (C–H) has no such trajectory. Rather, it is represented as a wave; here, the vertical axis shows the real part (blue) and imaginary part (red) of the wave function. Panels (C–F) show four different standing-wave solutions of the Schrödinger equation. Panels (G–H) further show two different wave functions that are solutions of the Schrödinger equation but not standing waves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4285" y="857695"/>
                <a:ext cx="5691499" cy="53553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The analysis of electromagnetic wave, sound wave and other such waves shows that waves are characterized by certain definite properties.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In case of electromagnetic wave </a:t>
                </a:r>
                <a:r>
                  <a:rPr lang="en-US" b="1" dirty="0" smtClean="0"/>
                  <a:t>electric and magnetic field varies</a:t>
                </a:r>
                <a:r>
                  <a:rPr lang="en-US" dirty="0" smtClean="0"/>
                  <a:t> periodically whereas for sound waves pressure varies periodically.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Similarly for water waves </a:t>
                </a:r>
                <a:r>
                  <a:rPr lang="en-US" b="1" dirty="0" smtClean="0"/>
                  <a:t>height of the water surface varies periodically</a:t>
                </a:r>
                <a:r>
                  <a:rPr lang="en-US" dirty="0" smtClean="0"/>
                  <a:t>.  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Quantum mechanics is concerned with the variation of a quantity called the </a:t>
                </a:r>
                <a:r>
                  <a:rPr lang="en-US" b="1" dirty="0" smtClean="0"/>
                  <a:t>wave function.</a:t>
                </a:r>
                <a:r>
                  <a:rPr lang="en-US" dirty="0" smtClean="0"/>
                  <a:t> It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 smtClean="0"/>
                  <a:t> itself has no physical interpretation. However, the square of its absolute magnitude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evaluated at a particular place at a particular time is proportional to the probability of finding the body there at that time.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5" y="857695"/>
                <a:ext cx="5691499" cy="5355312"/>
              </a:xfrm>
              <a:prstGeom prst="rect">
                <a:avLst/>
              </a:prstGeom>
              <a:blipFill>
                <a:blip r:embed="rId3"/>
                <a:stretch>
                  <a:fillRect l="-534" t="-568" r="-640" b="-68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0746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654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Wave equation and probability</vt:lpstr>
      <vt:lpstr>Slide 11</vt:lpstr>
      <vt:lpstr>Slide 12</vt:lpstr>
      <vt:lpstr>Slide 13</vt:lpstr>
      <vt:lpstr>Slide 14</vt:lpstr>
      <vt:lpstr>Properties of a well behaved wave function</vt:lpstr>
      <vt:lpstr>Examples of wave function</vt:lpstr>
      <vt:lpstr>Slide 17</vt:lpstr>
      <vt:lpstr>Slide 18</vt:lpstr>
      <vt:lpstr>Schrodinger’s equation</vt:lpstr>
      <vt:lpstr>Slide 20</vt:lpstr>
      <vt:lpstr>Particle in an infinite potential well (box)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BIMLA</cp:lastModifiedBy>
  <cp:revision>87</cp:revision>
  <dcterms:created xsi:type="dcterms:W3CDTF">2017-08-12T18:14:28Z</dcterms:created>
  <dcterms:modified xsi:type="dcterms:W3CDTF">2021-04-07T11:26:24Z</dcterms:modified>
</cp:coreProperties>
</file>