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5" r:id="rId4"/>
    <p:sldId id="266" r:id="rId5"/>
    <p:sldId id="260" r:id="rId6"/>
    <p:sldId id="262" r:id="rId7"/>
    <p:sldId id="263" r:id="rId8"/>
    <p:sldId id="264" r:id="rId9"/>
    <p:sldId id="261"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83622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253665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266710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1585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F96A7-18AD-4D14-9F68-45EEEE7DA6A5}"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11986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F96A7-18AD-4D14-9F68-45EEEE7DA6A5}"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235787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F96A7-18AD-4D14-9F68-45EEEE7DA6A5}" type="datetimeFigureOut">
              <a:rPr lang="en-US" smtClean="0"/>
              <a:pPr/>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22467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F96A7-18AD-4D14-9F68-45EEEE7DA6A5}" type="datetimeFigureOut">
              <a:rPr lang="en-US" smtClean="0"/>
              <a:pPr/>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135011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96A7-18AD-4D14-9F68-45EEEE7DA6A5}" type="datetimeFigureOut">
              <a:rPr lang="en-US" smtClean="0"/>
              <a:pPr/>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194384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17307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24491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96A7-18AD-4D14-9F68-45EEEE7DA6A5}" type="datetimeFigureOut">
              <a:rPr lang="en-US" smtClean="0"/>
              <a:pPr/>
              <a:t>4/12/2021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55398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923646" y="421949"/>
            <a:ext cx="10340252" cy="5755184"/>
            <a:chOff x="923646" y="421949"/>
            <a:chExt cx="10340252" cy="5755184"/>
          </a:xfrm>
        </p:grpSpPr>
        <p:sp>
          <p:nvSpPr>
            <p:cNvPr id="4" name="TextBox 3"/>
            <p:cNvSpPr txBox="1"/>
            <p:nvPr/>
          </p:nvSpPr>
          <p:spPr>
            <a:xfrm>
              <a:off x="3537959" y="426186"/>
              <a:ext cx="5144664" cy="1754326"/>
            </a:xfrm>
            <a:prstGeom prst="rect">
              <a:avLst/>
            </a:prstGeom>
            <a:solidFill>
              <a:schemeClr val="accent1">
                <a:lumMod val="50000"/>
              </a:schemeClr>
            </a:solidFill>
          </p:spPr>
          <p:txBody>
            <a:bodyPr wrap="square" rtlCol="0">
              <a:spAutoFit/>
            </a:bodyPr>
            <a:lstStyle/>
            <a:p>
              <a:pPr algn="ctr"/>
              <a:r>
                <a:rPr lang="en-US" sz="3600" b="1" dirty="0" smtClean="0">
                  <a:solidFill>
                    <a:schemeClr val="bg1"/>
                  </a:solidFill>
                </a:rPr>
                <a:t>Engineering Physics</a:t>
              </a:r>
            </a:p>
            <a:p>
              <a:pPr algn="ctr"/>
              <a:r>
                <a:rPr lang="en-US" sz="3600" b="1" dirty="0" smtClean="0">
                  <a:solidFill>
                    <a:schemeClr val="bg1"/>
                  </a:solidFill>
                </a:rPr>
                <a:t>PHY-109</a:t>
              </a:r>
            </a:p>
            <a:p>
              <a:pPr algn="ctr"/>
              <a:r>
                <a:rPr lang="en-US" sz="3600" b="1" smtClean="0">
                  <a:solidFill>
                    <a:schemeClr val="bg1"/>
                  </a:solidFill>
                </a:rPr>
                <a:t>Waves-3</a:t>
              </a:r>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23647" y="4392266"/>
              <a:ext cx="2614312" cy="176925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23647" y="2544417"/>
              <a:ext cx="2614312" cy="18478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682623" y="421949"/>
              <a:ext cx="2581275" cy="20734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8682623" y="4267041"/>
              <a:ext cx="2581275" cy="172542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682623" y="2495391"/>
              <a:ext cx="2581275" cy="177165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923646" y="421949"/>
              <a:ext cx="2614313" cy="2122468"/>
            </a:xfrm>
            <a:prstGeom prst="rect">
              <a:avLst/>
            </a:prstGeom>
          </p:spPr>
        </p:pic>
        <p:sp>
          <p:nvSpPr>
            <p:cNvPr id="12" name="TextBox 11"/>
            <p:cNvSpPr txBox="1"/>
            <p:nvPr/>
          </p:nvSpPr>
          <p:spPr>
            <a:xfrm>
              <a:off x="923646" y="2175086"/>
              <a:ext cx="2594621" cy="338554"/>
            </a:xfrm>
            <a:prstGeom prst="rect">
              <a:avLst/>
            </a:prstGeom>
            <a:noFill/>
          </p:spPr>
          <p:txBody>
            <a:bodyPr wrap="none" rtlCol="0">
              <a:spAutoFit/>
            </a:bodyPr>
            <a:lstStyle/>
            <a:p>
              <a:r>
                <a:rPr lang="en-US" sz="1600" b="1" dirty="0" smtClean="0">
                  <a:solidFill>
                    <a:schemeClr val="bg1"/>
                  </a:solidFill>
                </a:rPr>
                <a:t>ELECTROMAGNETIC THEORY</a:t>
              </a:r>
              <a:endParaRPr lang="en-US" sz="1600" b="1" dirty="0">
                <a:solidFill>
                  <a:schemeClr val="bg1"/>
                </a:solidFill>
              </a:endParaRPr>
            </a:p>
          </p:txBody>
        </p:sp>
        <p:sp>
          <p:nvSpPr>
            <p:cNvPr id="13" name="TextBox 12"/>
            <p:cNvSpPr txBox="1"/>
            <p:nvPr/>
          </p:nvSpPr>
          <p:spPr>
            <a:xfrm>
              <a:off x="1733224" y="3900355"/>
              <a:ext cx="772969" cy="369332"/>
            </a:xfrm>
            <a:prstGeom prst="rect">
              <a:avLst/>
            </a:prstGeom>
            <a:noFill/>
          </p:spPr>
          <p:txBody>
            <a:bodyPr wrap="none" rtlCol="0">
              <a:spAutoFit/>
            </a:bodyPr>
            <a:lstStyle/>
            <a:p>
              <a:r>
                <a:rPr lang="en-US" b="1" dirty="0" smtClean="0">
                  <a:solidFill>
                    <a:schemeClr val="bg1"/>
                  </a:solidFill>
                </a:rPr>
                <a:t>LASER</a:t>
              </a:r>
              <a:endParaRPr lang="en-US" b="1" dirty="0">
                <a:solidFill>
                  <a:schemeClr val="bg1"/>
                </a:solidFill>
              </a:endParaRPr>
            </a:p>
          </p:txBody>
        </p:sp>
        <p:sp>
          <p:nvSpPr>
            <p:cNvPr id="14" name="TextBox 13"/>
            <p:cNvSpPr txBox="1"/>
            <p:nvPr/>
          </p:nvSpPr>
          <p:spPr>
            <a:xfrm>
              <a:off x="1500826" y="5807801"/>
              <a:ext cx="1459951" cy="369332"/>
            </a:xfrm>
            <a:prstGeom prst="rect">
              <a:avLst/>
            </a:prstGeom>
            <a:noFill/>
          </p:spPr>
          <p:txBody>
            <a:bodyPr wrap="none" rtlCol="0">
              <a:spAutoFit/>
            </a:bodyPr>
            <a:lstStyle/>
            <a:p>
              <a:r>
                <a:rPr lang="en-US" b="1" dirty="0" smtClean="0">
                  <a:solidFill>
                    <a:schemeClr val="bg1"/>
                  </a:solidFill>
                </a:rPr>
                <a:t>FIBER OPTICS</a:t>
              </a:r>
              <a:endParaRPr lang="en-US" b="1" dirty="0">
                <a:solidFill>
                  <a:schemeClr val="bg1"/>
                </a:solidFill>
              </a:endParaRPr>
            </a:p>
          </p:txBody>
        </p:sp>
        <p:sp>
          <p:nvSpPr>
            <p:cNvPr id="15" name="TextBox 14"/>
            <p:cNvSpPr txBox="1"/>
            <p:nvPr/>
          </p:nvSpPr>
          <p:spPr>
            <a:xfrm>
              <a:off x="8662931" y="2145225"/>
              <a:ext cx="2460930" cy="369332"/>
            </a:xfrm>
            <a:prstGeom prst="rect">
              <a:avLst/>
            </a:prstGeom>
            <a:noFill/>
          </p:spPr>
          <p:txBody>
            <a:bodyPr wrap="none" rtlCol="0">
              <a:spAutoFit/>
            </a:bodyPr>
            <a:lstStyle/>
            <a:p>
              <a:r>
                <a:rPr lang="en-US" b="1" dirty="0" smtClean="0">
                  <a:solidFill>
                    <a:schemeClr val="bg1"/>
                  </a:solidFill>
                </a:rPr>
                <a:t>QUANTUM MECHANICS</a:t>
              </a:r>
              <a:endParaRPr lang="en-US" b="1" dirty="0">
                <a:solidFill>
                  <a:schemeClr val="bg1"/>
                </a:solidFill>
              </a:endParaRPr>
            </a:p>
          </p:txBody>
        </p:sp>
        <p:sp>
          <p:nvSpPr>
            <p:cNvPr id="16" name="TextBox 15"/>
            <p:cNvSpPr txBox="1"/>
            <p:nvPr/>
          </p:nvSpPr>
          <p:spPr>
            <a:xfrm>
              <a:off x="9539936" y="3916875"/>
              <a:ext cx="866648" cy="369332"/>
            </a:xfrm>
            <a:prstGeom prst="rect">
              <a:avLst/>
            </a:prstGeom>
            <a:noFill/>
          </p:spPr>
          <p:txBody>
            <a:bodyPr wrap="none" rtlCol="0">
              <a:spAutoFit/>
            </a:bodyPr>
            <a:lstStyle/>
            <a:p>
              <a:r>
                <a:rPr lang="en-US" b="1" dirty="0" smtClean="0">
                  <a:solidFill>
                    <a:schemeClr val="bg1"/>
                  </a:solidFill>
                </a:rPr>
                <a:t>WAVES</a:t>
              </a:r>
              <a:endParaRPr lang="en-US" b="1" dirty="0">
                <a:solidFill>
                  <a:schemeClr val="bg1"/>
                </a:solidFill>
              </a:endParaRPr>
            </a:p>
          </p:txBody>
        </p:sp>
        <p:sp>
          <p:nvSpPr>
            <p:cNvPr id="17" name="TextBox 16"/>
            <p:cNvSpPr txBox="1"/>
            <p:nvPr/>
          </p:nvSpPr>
          <p:spPr>
            <a:xfrm>
              <a:off x="8875106" y="5092225"/>
              <a:ext cx="2196307" cy="369332"/>
            </a:xfrm>
            <a:prstGeom prst="rect">
              <a:avLst/>
            </a:prstGeom>
            <a:noFill/>
          </p:spPr>
          <p:txBody>
            <a:bodyPr wrap="none" rtlCol="0">
              <a:spAutoFit/>
            </a:bodyPr>
            <a:lstStyle/>
            <a:p>
              <a:r>
                <a:rPr lang="en-US" b="1" dirty="0" smtClean="0">
                  <a:solidFill>
                    <a:schemeClr val="bg1"/>
                  </a:solidFill>
                </a:rPr>
                <a:t>SOLID STATE PHYSICS</a:t>
              </a:r>
              <a:endParaRPr lang="en-US" b="1" dirty="0">
                <a:solidFill>
                  <a:schemeClr val="bg1"/>
                </a:solidFill>
              </a:endParaRPr>
            </a:p>
          </p:txBody>
        </p:sp>
        <p:sp>
          <p:nvSpPr>
            <p:cNvPr id="18" name="TextBox 17"/>
            <p:cNvSpPr txBox="1"/>
            <p:nvPr/>
          </p:nvSpPr>
          <p:spPr>
            <a:xfrm>
              <a:off x="3547481" y="4390483"/>
              <a:ext cx="5144665" cy="1477328"/>
            </a:xfrm>
            <a:prstGeom prst="rect">
              <a:avLst/>
            </a:prstGeom>
            <a:solidFill>
              <a:schemeClr val="tx2"/>
            </a:solidFill>
          </p:spPr>
          <p:txBody>
            <a:bodyPr wrap="square" rtlCol="0">
              <a:spAutoFit/>
            </a:bodyPr>
            <a:lstStyle/>
            <a:p>
              <a:pPr algn="ctr"/>
              <a:r>
                <a:rPr lang="en-US" b="1" dirty="0">
                  <a:solidFill>
                    <a:schemeClr val="bg1"/>
                  </a:solidFill>
                </a:rPr>
                <a:t>Dr. </a:t>
              </a:r>
              <a:r>
                <a:rPr lang="en-US" b="1" dirty="0" err="1" smtClean="0">
                  <a:solidFill>
                    <a:schemeClr val="bg1"/>
                  </a:solidFill>
                </a:rPr>
                <a:t>Jeeban</a:t>
              </a:r>
              <a:r>
                <a:rPr lang="en-US" b="1" dirty="0" smtClean="0">
                  <a:solidFill>
                    <a:schemeClr val="bg1"/>
                  </a:solidFill>
                </a:rPr>
                <a:t> Pd </a:t>
              </a:r>
              <a:r>
                <a:rPr lang="en-US" b="1" dirty="0" err="1" smtClean="0">
                  <a:solidFill>
                    <a:schemeClr val="bg1"/>
                  </a:solidFill>
                </a:rPr>
                <a:t>Gewali</a:t>
              </a:r>
              <a:endParaRPr lang="en-US" b="1" dirty="0">
                <a:solidFill>
                  <a:schemeClr val="bg1"/>
                </a:solidFill>
              </a:endParaRPr>
            </a:p>
            <a:p>
              <a:pPr algn="ctr"/>
              <a:r>
                <a:rPr lang="en-US" dirty="0">
                  <a:solidFill>
                    <a:schemeClr val="bg1"/>
                  </a:solidFill>
                </a:rPr>
                <a:t>Department of Physics</a:t>
              </a:r>
            </a:p>
            <a:p>
              <a:pPr algn="ctr"/>
              <a:r>
                <a:rPr lang="en-US" dirty="0">
                  <a:solidFill>
                    <a:schemeClr val="bg1"/>
                  </a:solidFill>
                </a:rPr>
                <a:t>Lovely Professional University</a:t>
              </a:r>
            </a:p>
            <a:p>
              <a:pPr algn="ctr"/>
              <a:r>
                <a:rPr lang="en-US" dirty="0" err="1">
                  <a:solidFill>
                    <a:schemeClr val="bg1"/>
                  </a:solidFill>
                </a:rPr>
                <a:t>Phagwara</a:t>
              </a:r>
              <a:r>
                <a:rPr lang="en-US" dirty="0">
                  <a:solidFill>
                    <a:schemeClr val="bg1"/>
                  </a:solidFill>
                </a:rPr>
                <a:t>, Punjab-144411</a:t>
              </a:r>
            </a:p>
            <a:p>
              <a:endParaRPr lang="en-US" dirty="0"/>
            </a:p>
          </p:txBody>
        </p:sp>
        <p:pic>
          <p:nvPicPr>
            <p:cNvPr id="19" name="Picture 18"/>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5048250" y="2197698"/>
              <a:ext cx="2143125" cy="2143125"/>
            </a:xfrm>
            <a:prstGeom prst="rect">
              <a:avLst/>
            </a:prstGeom>
          </p:spPr>
        </p:pic>
      </p:grpSp>
    </p:spTree>
    <p:extLst>
      <p:ext uri="{BB962C8B-B14F-4D97-AF65-F5344CB8AC3E}">
        <p14:creationId xmlns:p14="http://schemas.microsoft.com/office/powerpoint/2010/main" xmlns="" val="1671757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473" y="897308"/>
            <a:ext cx="11049713" cy="2677656"/>
          </a:xfrm>
          <a:prstGeom prst="rect">
            <a:avLst/>
          </a:prstGeom>
          <a:noFill/>
          <a:ln w="25400">
            <a:solidFill>
              <a:schemeClr val="tx1"/>
            </a:solidFill>
          </a:ln>
        </p:spPr>
        <p:txBody>
          <a:bodyPr wrap="square" rtlCol="0">
            <a:spAutoFit/>
          </a:bodyPr>
          <a:lstStyle/>
          <a:p>
            <a:pPr algn="just"/>
            <a:r>
              <a:rPr lang="en-US" sz="2400" b="1" dirty="0" smtClean="0">
                <a:solidFill>
                  <a:schemeClr val="accent1"/>
                </a:solidFill>
              </a:rPr>
              <a:t>Industrial Applications:</a:t>
            </a:r>
          </a:p>
          <a:p>
            <a:pPr algn="just"/>
            <a:endParaRPr lang="en-US" b="1" dirty="0" smtClean="0">
              <a:solidFill>
                <a:schemeClr val="accent1"/>
              </a:solidFill>
            </a:endParaRPr>
          </a:p>
          <a:p>
            <a:pPr marL="285750" indent="-285750" algn="just">
              <a:buFont typeface="Wingdings" panose="05000000000000000000" pitchFamily="2" charset="2"/>
              <a:buChar char="ü"/>
            </a:pPr>
            <a:r>
              <a:rPr lang="en-US" b="1" dirty="0" smtClean="0">
                <a:solidFill>
                  <a:srgbClr val="FF0000"/>
                </a:solidFill>
              </a:rPr>
              <a:t>Machining –</a:t>
            </a:r>
            <a:r>
              <a:rPr lang="en-US" dirty="0" smtClean="0"/>
              <a:t> Ultrasonic machining is a vibratory process which is now common use for the mechanical treatment of hard and brittle solids such as glasses, ceramics, precious stones, semiconductors, and hard alloys. A glass rod vibrating with ultrasonic frequency can be used to bore holes in steel and other hard metals. </a:t>
            </a:r>
          </a:p>
          <a:p>
            <a:pPr marL="285750" indent="-285750" algn="just">
              <a:buFont typeface="Wingdings" panose="05000000000000000000" pitchFamily="2" charset="2"/>
              <a:buChar char="ü"/>
            </a:pPr>
            <a:r>
              <a:rPr lang="en-US" b="1" dirty="0" smtClean="0">
                <a:solidFill>
                  <a:srgbClr val="FF0000"/>
                </a:solidFill>
              </a:rPr>
              <a:t>Welding –</a:t>
            </a:r>
            <a:r>
              <a:rPr lang="en-US" dirty="0" smtClean="0"/>
              <a:t> Ultrasonic waves generate heat at the contact area as a result of friction arising between the surfaces. As the temperature of surface’s layers exceeds the crystallization point, both the layers melt and make a bond together to form a strong joint. The process induces a negligible stress on the spot of welding. </a:t>
            </a:r>
          </a:p>
          <a:p>
            <a:pPr marL="285750" indent="-285750" algn="just">
              <a:buFont typeface="Wingdings" panose="05000000000000000000" pitchFamily="2" charset="2"/>
              <a:buChar char="ü"/>
            </a:pPr>
            <a:r>
              <a:rPr lang="en-US" b="1" dirty="0" smtClean="0">
                <a:solidFill>
                  <a:srgbClr val="FF0000"/>
                </a:solidFill>
              </a:rPr>
              <a:t>Cleaning –</a:t>
            </a:r>
          </a:p>
        </p:txBody>
      </p:sp>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Applications </a:t>
            </a:r>
            <a:r>
              <a:rPr lang="en-US" sz="3600" b="1" dirty="0">
                <a:solidFill>
                  <a:schemeClr val="bg1"/>
                </a:solidFill>
              </a:rPr>
              <a:t>of ultrasonic waves</a:t>
            </a:r>
            <a:endParaRPr lang="en-US" sz="3600" b="1" dirty="0" smtClean="0">
              <a:solidFill>
                <a:schemeClr val="bg1"/>
              </a:solidFill>
            </a:endParaRPr>
          </a:p>
        </p:txBody>
      </p:sp>
    </p:spTree>
    <p:extLst>
      <p:ext uri="{BB962C8B-B14F-4D97-AF65-F5344CB8AC3E}">
        <p14:creationId xmlns:p14="http://schemas.microsoft.com/office/powerpoint/2010/main" xmlns="" val="2139265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a:solidFill>
                  <a:schemeClr val="bg1"/>
                </a:solidFill>
              </a:rPr>
              <a:t>Absorption and Dispersion of ultrasonic waves</a:t>
            </a:r>
            <a:endParaRPr lang="en-US" sz="3600" b="1" dirty="0" smtClean="0">
              <a:solidFill>
                <a:schemeClr val="bg1"/>
              </a:solidFill>
            </a:endParaRPr>
          </a:p>
        </p:txBody>
      </p:sp>
    </p:spTree>
    <p:extLst>
      <p:ext uri="{BB962C8B-B14F-4D97-AF65-F5344CB8AC3E}">
        <p14:creationId xmlns:p14="http://schemas.microsoft.com/office/powerpoint/2010/main" xmlns="" val="1065394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Syllabus</a:t>
            </a:r>
          </a:p>
        </p:txBody>
      </p:sp>
      <p:sp>
        <p:nvSpPr>
          <p:cNvPr id="2" name="Rectangle 1"/>
          <p:cNvSpPr/>
          <p:nvPr/>
        </p:nvSpPr>
        <p:spPr>
          <a:xfrm>
            <a:off x="1396347" y="1155338"/>
            <a:ext cx="8999256" cy="4893647"/>
          </a:xfrm>
          <a:prstGeom prst="rect">
            <a:avLst/>
          </a:prstGeom>
          <a:ln w="22225">
            <a:solidFill>
              <a:schemeClr val="tx1"/>
            </a:solidFill>
          </a:ln>
        </p:spPr>
        <p:txBody>
          <a:bodyPr wrap="square">
            <a:spAutoFit/>
          </a:bodyPr>
          <a:lstStyle/>
          <a:p>
            <a:pPr marL="285750" indent="-285750" algn="just">
              <a:buFont typeface="Wingdings" panose="05000000000000000000" pitchFamily="2" charset="2"/>
              <a:buChar char="Ø"/>
            </a:pPr>
            <a:r>
              <a:rPr lang="en-US" sz="2400" dirty="0" smtClean="0"/>
              <a:t>Interference phenomenon and Concept </a:t>
            </a:r>
            <a:r>
              <a:rPr lang="en-US" sz="2400" dirty="0"/>
              <a:t>of </a:t>
            </a:r>
            <a:r>
              <a:rPr lang="en-US" sz="2400" dirty="0" smtClean="0"/>
              <a:t>resonance </a:t>
            </a:r>
          </a:p>
          <a:p>
            <a:pPr marL="285750" indent="-285750" algn="just">
              <a:buFont typeface="Wingdings" panose="05000000000000000000" pitchFamily="2" charset="2"/>
              <a:buChar char="Ø"/>
            </a:pPr>
            <a:endParaRPr lang="en-US" sz="2400" dirty="0" smtClean="0"/>
          </a:p>
          <a:p>
            <a:pPr marL="285750" indent="-285750" algn="just">
              <a:buFont typeface="Wingdings" panose="05000000000000000000" pitchFamily="2" charset="2"/>
              <a:buChar char="Ø"/>
            </a:pPr>
            <a:r>
              <a:rPr lang="en-US" sz="2400" dirty="0" smtClean="0"/>
              <a:t>Audible</a:t>
            </a:r>
            <a:r>
              <a:rPr lang="en-US" sz="2400" dirty="0"/>
              <a:t>, ultrasonic and infrasonic </a:t>
            </a:r>
            <a:r>
              <a:rPr lang="en-US" sz="2400" dirty="0" smtClean="0"/>
              <a:t>waves. Production </a:t>
            </a:r>
            <a:r>
              <a:rPr lang="en-US" sz="2400" dirty="0"/>
              <a:t>of </a:t>
            </a:r>
            <a:r>
              <a:rPr lang="en-US" sz="2400" dirty="0" smtClean="0"/>
              <a:t>ultrasonic waves </a:t>
            </a:r>
            <a:r>
              <a:rPr lang="en-US" sz="2400" dirty="0"/>
              <a:t>by </a:t>
            </a:r>
            <a:r>
              <a:rPr lang="en-US" sz="2400" dirty="0" smtClean="0"/>
              <a:t>magnetostriction method</a:t>
            </a:r>
            <a:r>
              <a:rPr lang="en-US" sz="2400" dirty="0"/>
              <a:t>.</a:t>
            </a:r>
          </a:p>
          <a:p>
            <a:pPr marL="285750" indent="-285750" algn="just">
              <a:buFont typeface="Wingdings" panose="05000000000000000000" pitchFamily="2" charset="2"/>
              <a:buChar char="Ø"/>
            </a:pPr>
            <a:endParaRPr lang="en-US" sz="2400" dirty="0" smtClean="0"/>
          </a:p>
          <a:p>
            <a:pPr marL="285750" indent="-285750" algn="just">
              <a:buFont typeface="Wingdings" panose="05000000000000000000" pitchFamily="2" charset="2"/>
              <a:buChar char="Ø"/>
            </a:pPr>
            <a:r>
              <a:rPr lang="en-US" sz="2400" b="1" dirty="0" smtClean="0"/>
              <a:t>Ultrasonic </a:t>
            </a:r>
            <a:r>
              <a:rPr lang="en-US" sz="2400" b="1" dirty="0"/>
              <a:t>transducers </a:t>
            </a:r>
            <a:r>
              <a:rPr lang="en-US" sz="2400" b="1" dirty="0" smtClean="0"/>
              <a:t>and their </a:t>
            </a:r>
            <a:r>
              <a:rPr lang="en-US" sz="2400" b="1" dirty="0"/>
              <a:t>uses, applications of ultrasonic waves, detection of ultrasonic waves (</a:t>
            </a:r>
            <a:r>
              <a:rPr lang="en-US" sz="2400" b="1" dirty="0" smtClean="0"/>
              <a:t>Kundt's tube </a:t>
            </a:r>
            <a:r>
              <a:rPr lang="en-US" sz="2400" b="1" dirty="0"/>
              <a:t>method, sensitive flame method and piezoelectric detectors</a:t>
            </a:r>
            <a:r>
              <a:rPr lang="en-US" sz="2400" b="1" dirty="0" smtClean="0"/>
              <a:t>) </a:t>
            </a:r>
          </a:p>
          <a:p>
            <a:pPr marL="285750" indent="-285750" algn="just">
              <a:buFont typeface="Wingdings" panose="05000000000000000000" pitchFamily="2" charset="2"/>
              <a:buChar char="Ø"/>
            </a:pPr>
            <a:endParaRPr lang="en-US" sz="2400" dirty="0" smtClean="0"/>
          </a:p>
          <a:p>
            <a:pPr marL="285750" indent="-285750" algn="just">
              <a:buFont typeface="Wingdings" panose="05000000000000000000" pitchFamily="2" charset="2"/>
              <a:buChar char="Ø"/>
            </a:pPr>
            <a:r>
              <a:rPr lang="en-US" sz="2400" b="1" dirty="0" smtClean="0"/>
              <a:t>Absorption and Dispersion </a:t>
            </a:r>
            <a:r>
              <a:rPr lang="en-US" sz="2400" b="1" dirty="0"/>
              <a:t>of ultrasonic </a:t>
            </a:r>
            <a:r>
              <a:rPr lang="en-US" sz="2400" b="1" dirty="0" smtClean="0"/>
              <a:t>waves.</a:t>
            </a:r>
          </a:p>
          <a:p>
            <a:pPr marL="285750" indent="-285750" algn="just">
              <a:buFont typeface="Wingdings" panose="05000000000000000000" pitchFamily="2" charset="2"/>
              <a:buChar char="Ø"/>
            </a:pPr>
            <a:endParaRPr lang="en-US" sz="2400" b="1" dirty="0"/>
          </a:p>
          <a:p>
            <a:pPr marL="285750" indent="-285750" algn="just">
              <a:buFont typeface="Wingdings" panose="05000000000000000000" pitchFamily="2" charset="2"/>
              <a:buChar char="Ø"/>
            </a:pPr>
            <a:r>
              <a:rPr lang="en-US" sz="2400" dirty="0" smtClean="0"/>
              <a:t>Superposition of two waves, sound wave and its velocity, standing waves, Formation of beats, Supersonic and shock waves.</a:t>
            </a:r>
            <a:endParaRPr lang="en-US" sz="2400" dirty="0"/>
          </a:p>
        </p:txBody>
      </p:sp>
    </p:spTree>
    <p:extLst>
      <p:ext uri="{BB962C8B-B14F-4D97-AF65-F5344CB8AC3E}">
        <p14:creationId xmlns:p14="http://schemas.microsoft.com/office/powerpoint/2010/main" xmlns="" val="1153814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Ultrasonic transducers</a:t>
            </a:r>
          </a:p>
        </p:txBody>
      </p:sp>
      <p:sp>
        <p:nvSpPr>
          <p:cNvPr id="5" name="TextBox 4"/>
          <p:cNvSpPr txBox="1"/>
          <p:nvPr/>
        </p:nvSpPr>
        <p:spPr>
          <a:xfrm>
            <a:off x="628650" y="1466850"/>
            <a:ext cx="10934700" cy="4154984"/>
          </a:xfrm>
          <a:prstGeom prst="rect">
            <a:avLst/>
          </a:prstGeom>
          <a:noFill/>
          <a:ln w="19050">
            <a:solidFill>
              <a:schemeClr val="tx1"/>
            </a:solidFill>
          </a:ln>
        </p:spPr>
        <p:txBody>
          <a:bodyPr wrap="square" rtlCol="0">
            <a:spAutoFit/>
          </a:bodyPr>
          <a:lstStyle/>
          <a:p>
            <a:pPr marL="285750" indent="-285750" algn="just">
              <a:buFont typeface="Wingdings" panose="05000000000000000000" pitchFamily="2" charset="2"/>
              <a:buChar char="ü"/>
            </a:pPr>
            <a:r>
              <a:rPr lang="en-US" sz="2400" dirty="0" smtClean="0"/>
              <a:t>A transducer is any device which is used to convert one form of energy to another. </a:t>
            </a:r>
          </a:p>
          <a:p>
            <a:pPr marL="285750" indent="-285750" algn="just">
              <a:buFont typeface="Wingdings" panose="05000000000000000000" pitchFamily="2" charset="2"/>
              <a:buChar char="ü"/>
            </a:pPr>
            <a:endParaRPr lang="en-US" sz="2400" dirty="0" smtClean="0"/>
          </a:p>
          <a:p>
            <a:pPr marL="285750" indent="-285750" algn="just">
              <a:buFont typeface="Wingdings" panose="05000000000000000000" pitchFamily="2" charset="2"/>
              <a:buChar char="ü"/>
            </a:pPr>
            <a:r>
              <a:rPr lang="en-US" sz="2400" dirty="0" smtClean="0"/>
              <a:t>Ultrasonic transducers convert electrical energy to mechanical energy and vice versa.</a:t>
            </a:r>
          </a:p>
          <a:p>
            <a:pPr marL="285750" indent="-285750" algn="just">
              <a:buFont typeface="Wingdings" panose="05000000000000000000" pitchFamily="2" charset="2"/>
              <a:buChar char="ü"/>
            </a:pPr>
            <a:endParaRPr lang="en-US" sz="2400" dirty="0" smtClean="0"/>
          </a:p>
          <a:p>
            <a:pPr marL="285750" indent="-285750" algn="just">
              <a:buFont typeface="Wingdings" panose="05000000000000000000" pitchFamily="2" charset="2"/>
              <a:buChar char="ü"/>
            </a:pPr>
            <a:r>
              <a:rPr lang="en-US" sz="2400" dirty="0" smtClean="0"/>
              <a:t>The ultrasonic transducers can be made to be operative on the principle of piezoelectric effect or magnetostrictive effects.  </a:t>
            </a:r>
          </a:p>
          <a:p>
            <a:pPr marL="285750" indent="-285750" algn="just">
              <a:buFont typeface="Wingdings" panose="05000000000000000000" pitchFamily="2" charset="2"/>
              <a:buChar char="ü"/>
            </a:pPr>
            <a:endParaRPr lang="en-US" sz="2400" dirty="0" smtClean="0"/>
          </a:p>
          <a:p>
            <a:pPr marL="285750" indent="-285750" algn="just">
              <a:buFont typeface="Wingdings" panose="05000000000000000000" pitchFamily="2" charset="2"/>
              <a:buChar char="ü"/>
            </a:pPr>
            <a:r>
              <a:rPr lang="en-US" sz="2400" dirty="0" smtClean="0"/>
              <a:t>The magnetostrictive transducers can be used to produce high intensity ultrasonic sound in the 20-40 kHz range for ultrasonic cleaning.  </a:t>
            </a:r>
          </a:p>
          <a:p>
            <a:pPr marL="285750" indent="-285750" algn="just">
              <a:buFont typeface="Wingdings" panose="05000000000000000000" pitchFamily="2" charset="2"/>
              <a:buChar char="ü"/>
            </a:pPr>
            <a:endParaRPr lang="en-US" sz="2400" dirty="0"/>
          </a:p>
        </p:txBody>
      </p:sp>
    </p:spTree>
    <p:extLst>
      <p:ext uri="{BB962C8B-B14F-4D97-AF65-F5344CB8AC3E}">
        <p14:creationId xmlns:p14="http://schemas.microsoft.com/office/powerpoint/2010/main" xmlns="" val="1161316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smtClean="0">
                <a:solidFill>
                  <a:schemeClr val="bg1"/>
                </a:solidFill>
              </a:rPr>
              <a:t>Ultrasonic Transducers </a:t>
            </a:r>
            <a:r>
              <a:rPr lang="en-US" sz="3600" b="1" dirty="0" smtClean="0">
                <a:solidFill>
                  <a:schemeClr val="bg1"/>
                </a:solidFill>
              </a:rPr>
              <a:t>Construction</a:t>
            </a:r>
          </a:p>
        </p:txBody>
      </p:sp>
      <p:sp>
        <p:nvSpPr>
          <p:cNvPr id="5" name="TextBox 4"/>
          <p:cNvSpPr txBox="1"/>
          <p:nvPr/>
        </p:nvSpPr>
        <p:spPr>
          <a:xfrm>
            <a:off x="1004887" y="904875"/>
            <a:ext cx="10182225" cy="5632311"/>
          </a:xfrm>
          <a:prstGeom prst="rect">
            <a:avLst/>
          </a:prstGeom>
          <a:noFill/>
          <a:ln w="19050">
            <a:solidFill>
              <a:schemeClr val="tx1"/>
            </a:solidFill>
          </a:ln>
        </p:spPr>
        <p:txBody>
          <a:bodyPr wrap="square" rtlCol="0">
            <a:spAutoFit/>
          </a:bodyPr>
          <a:lstStyle/>
          <a:p>
            <a:pPr marL="285750" indent="-285750" algn="just">
              <a:buFont typeface="Wingdings" panose="05000000000000000000" pitchFamily="2" charset="2"/>
              <a:buChar char="ü"/>
            </a:pPr>
            <a:r>
              <a:rPr lang="en-US" dirty="0" smtClean="0"/>
              <a:t>They are constructed by incorporating one or more piezoelectric vibrator which are electrically connected to the pulsing-receiving system. </a:t>
            </a:r>
          </a:p>
          <a:p>
            <a:pPr marL="285750" indent="-285750" algn="just">
              <a:buFont typeface="Wingdings" panose="05000000000000000000" pitchFamily="2" charset="2"/>
              <a:buChar char="ü"/>
            </a:pPr>
            <a:endParaRPr lang="en-US" dirty="0" smtClean="0"/>
          </a:p>
          <a:p>
            <a:pPr marL="285750" indent="-285750" algn="just">
              <a:buFont typeface="Wingdings" panose="05000000000000000000" pitchFamily="2" charset="2"/>
              <a:buChar char="ü"/>
            </a:pPr>
            <a:r>
              <a:rPr lang="en-US" dirty="0" smtClean="0"/>
              <a:t>It includes an ultrasonic transmitting/receiving element typically consisting of piezoelectric element connected to the electrodes. </a:t>
            </a:r>
          </a:p>
          <a:p>
            <a:pPr marL="285750" indent="-285750" algn="just">
              <a:buFont typeface="Wingdings" panose="05000000000000000000" pitchFamily="2" charset="2"/>
              <a:buChar char="ü"/>
            </a:pPr>
            <a:endParaRPr lang="en-US" dirty="0" smtClean="0"/>
          </a:p>
          <a:p>
            <a:pPr marL="285750" indent="-285750" algn="just">
              <a:buFont typeface="Wingdings" panose="05000000000000000000" pitchFamily="2" charset="2"/>
              <a:buChar char="ü"/>
            </a:pPr>
            <a:r>
              <a:rPr lang="en-US" dirty="0" smtClean="0"/>
              <a:t>The piezoelectric elements are typically made of material such as lead </a:t>
            </a:r>
            <a:r>
              <a:rPr lang="en-US" dirty="0" err="1" smtClean="0"/>
              <a:t>zirconate</a:t>
            </a:r>
            <a:r>
              <a:rPr lang="en-US" dirty="0" smtClean="0"/>
              <a:t> </a:t>
            </a:r>
            <a:r>
              <a:rPr lang="en-US" dirty="0" err="1" smtClean="0"/>
              <a:t>titanate</a:t>
            </a:r>
            <a:r>
              <a:rPr lang="en-US" dirty="0" smtClean="0"/>
              <a:t> (PZT) with a plurality of elements being arranged to form a transducer assembly. The assembly is then further assembled into a housing possibly including control electronics, in the form of electronic circuit boards, the combination of which forms an ultrasonic probe.  </a:t>
            </a:r>
          </a:p>
          <a:p>
            <a:pPr marL="285750" indent="-285750" algn="just">
              <a:buFont typeface="Wingdings" panose="05000000000000000000" pitchFamily="2" charset="2"/>
              <a:buChar char="ü"/>
            </a:pPr>
            <a:endParaRPr lang="en-US" dirty="0" smtClean="0"/>
          </a:p>
          <a:p>
            <a:pPr marL="285750" indent="-285750" algn="just">
              <a:buFont typeface="Wingdings" panose="05000000000000000000" pitchFamily="2" charset="2"/>
              <a:buChar char="ü"/>
            </a:pPr>
            <a:r>
              <a:rPr lang="en-US" dirty="0" smtClean="0"/>
              <a:t>The active element is at the heart of the transducer as it converts the electrical energy to acoustic energy and vice versa.</a:t>
            </a:r>
          </a:p>
          <a:p>
            <a:pPr marL="285750" indent="-285750" algn="just">
              <a:buFont typeface="Wingdings" panose="05000000000000000000" pitchFamily="2" charset="2"/>
              <a:buChar char="ü"/>
            </a:pPr>
            <a:endParaRPr lang="en-US" dirty="0" smtClean="0"/>
          </a:p>
          <a:p>
            <a:pPr marL="285750" indent="-285750" algn="just">
              <a:buFont typeface="Wingdings" panose="05000000000000000000" pitchFamily="2" charset="2"/>
              <a:buChar char="ü"/>
            </a:pPr>
            <a:r>
              <a:rPr lang="en-US" dirty="0" smtClean="0"/>
              <a:t>The active element is basically a piece of polarized material with electrodes attached to two of its opposite faces. When an electric field is applied across the material, the polarized molecules will align themselves with the electric field. Resulting in induced dipoles within the molecular or crystal structure of the material. This alignment of molecules will cause the material to change dimensions. This phenomenon is known as electrostriction.    </a:t>
            </a:r>
          </a:p>
          <a:p>
            <a:pPr marL="285750" indent="-285750" algn="just">
              <a:buFont typeface="Wingdings" panose="05000000000000000000" pitchFamily="2" charset="2"/>
              <a:buChar char="ü"/>
            </a:pPr>
            <a:endParaRPr lang="en-US" dirty="0"/>
          </a:p>
        </p:txBody>
      </p:sp>
    </p:spTree>
    <p:extLst>
      <p:ext uri="{BB962C8B-B14F-4D97-AF65-F5344CB8AC3E}">
        <p14:creationId xmlns:p14="http://schemas.microsoft.com/office/powerpoint/2010/main" xmlns="" val="1460585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Detection of ultrasonic </a:t>
            </a:r>
            <a:r>
              <a:rPr lang="en-US" sz="3600" b="1" dirty="0">
                <a:solidFill>
                  <a:schemeClr val="bg1"/>
                </a:solidFill>
              </a:rPr>
              <a:t>waves</a:t>
            </a:r>
            <a:endParaRPr lang="en-US" sz="3600" b="1" dirty="0" smtClean="0">
              <a:solidFill>
                <a:schemeClr val="bg1"/>
              </a:solidFill>
            </a:endParaRPr>
          </a:p>
        </p:txBody>
      </p:sp>
      <p:sp>
        <p:nvSpPr>
          <p:cNvPr id="2" name="TextBox 1"/>
          <p:cNvSpPr txBox="1"/>
          <p:nvPr/>
        </p:nvSpPr>
        <p:spPr>
          <a:xfrm>
            <a:off x="1322674" y="1734796"/>
            <a:ext cx="9546652" cy="2554545"/>
          </a:xfrm>
          <a:prstGeom prst="rect">
            <a:avLst/>
          </a:prstGeom>
          <a:noFill/>
          <a:ln w="19050">
            <a:solidFill>
              <a:schemeClr val="tx1"/>
            </a:solidFill>
          </a:ln>
        </p:spPr>
        <p:txBody>
          <a:bodyPr wrap="none" rtlCol="0">
            <a:spAutoFit/>
          </a:bodyPr>
          <a:lstStyle/>
          <a:p>
            <a:r>
              <a:rPr lang="en-US" sz="3200" dirty="0" smtClean="0"/>
              <a:t>Three major methods of detection of ultrasonic waves is</a:t>
            </a:r>
          </a:p>
          <a:p>
            <a:endParaRPr lang="en-US" sz="3200" dirty="0" smtClean="0"/>
          </a:p>
          <a:p>
            <a:pPr marL="1714500" lvl="3" indent="-342900">
              <a:buAutoNum type="arabicPeriod"/>
            </a:pPr>
            <a:r>
              <a:rPr lang="en-US" sz="3200" dirty="0" smtClean="0"/>
              <a:t>Kundt’s Tube Method</a:t>
            </a:r>
          </a:p>
          <a:p>
            <a:pPr marL="1714500" lvl="3" indent="-342900">
              <a:buAutoNum type="arabicPeriod"/>
            </a:pPr>
            <a:r>
              <a:rPr lang="en-US" sz="3200" dirty="0" smtClean="0"/>
              <a:t>Sensitive Flame </a:t>
            </a:r>
            <a:r>
              <a:rPr lang="en-US" sz="3200" dirty="0"/>
              <a:t>M</a:t>
            </a:r>
            <a:r>
              <a:rPr lang="en-US" sz="3200" dirty="0" smtClean="0"/>
              <a:t>ethod</a:t>
            </a:r>
          </a:p>
          <a:p>
            <a:pPr marL="1714500" lvl="3" indent="-342900">
              <a:buAutoNum type="arabicPeriod"/>
            </a:pPr>
            <a:r>
              <a:rPr lang="en-US" sz="3200" dirty="0" smtClean="0"/>
              <a:t>Piezoelectric Detector</a:t>
            </a:r>
            <a:endParaRPr lang="en-US" sz="3200" dirty="0"/>
          </a:p>
        </p:txBody>
      </p:sp>
    </p:spTree>
    <p:extLst>
      <p:ext uri="{BB962C8B-B14F-4D97-AF65-F5344CB8AC3E}">
        <p14:creationId xmlns:p14="http://schemas.microsoft.com/office/powerpoint/2010/main" xmlns="" val="358091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Kundt’s Tube</a:t>
            </a:r>
          </a:p>
        </p:txBody>
      </p:sp>
      <p:grpSp>
        <p:nvGrpSpPr>
          <p:cNvPr id="11" name="Group 10"/>
          <p:cNvGrpSpPr/>
          <p:nvPr/>
        </p:nvGrpSpPr>
        <p:grpSpPr>
          <a:xfrm>
            <a:off x="6381750" y="2771775"/>
            <a:ext cx="5580862" cy="1988678"/>
            <a:chOff x="5735804" y="835425"/>
            <a:chExt cx="6456196" cy="2258153"/>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35804" y="835425"/>
              <a:ext cx="6456196" cy="2258153"/>
            </a:xfrm>
            <a:prstGeom prst="rect">
              <a:avLst/>
            </a:prstGeom>
          </p:spPr>
        </p:pic>
        <p:cxnSp>
          <p:nvCxnSpPr>
            <p:cNvPr id="6" name="Straight Arrow Connector 5"/>
            <p:cNvCxnSpPr/>
            <p:nvPr/>
          </p:nvCxnSpPr>
          <p:spPr>
            <a:xfrm flipH="1">
              <a:off x="8810714" y="1264778"/>
              <a:ext cx="153188" cy="88021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963902" y="1264778"/>
              <a:ext cx="103898" cy="88021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24875" y="957001"/>
              <a:ext cx="1447191" cy="307777"/>
            </a:xfrm>
            <a:prstGeom prst="rect">
              <a:avLst/>
            </a:prstGeom>
            <a:noFill/>
          </p:spPr>
          <p:txBody>
            <a:bodyPr wrap="none" rtlCol="0">
              <a:spAutoFit/>
            </a:bodyPr>
            <a:lstStyle/>
            <a:p>
              <a:r>
                <a:rPr lang="en-US" sz="1400" b="1" dirty="0" smtClean="0"/>
                <a:t>Heaps of Powder</a:t>
              </a:r>
              <a:endParaRPr lang="en-US" sz="1400" b="1" dirty="0"/>
            </a:p>
          </p:txBody>
        </p:sp>
      </p:grpSp>
      <mc:AlternateContent xmlns:mc="http://schemas.openxmlformats.org/markup-compatibility/2006">
        <mc:Choice xmlns:a14="http://schemas.microsoft.com/office/drawing/2010/main" xmlns="" Requires="a14">
          <p:sp>
            <p:nvSpPr>
              <p:cNvPr id="12" name="TextBox 11"/>
              <p:cNvSpPr txBox="1"/>
              <p:nvPr/>
            </p:nvSpPr>
            <p:spPr>
              <a:xfrm>
                <a:off x="485775" y="740175"/>
                <a:ext cx="5410200" cy="5632311"/>
              </a:xfrm>
              <a:prstGeom prst="rect">
                <a:avLst/>
              </a:prstGeom>
              <a:noFill/>
              <a:ln w="19050">
                <a:solidFill>
                  <a:schemeClr val="tx1"/>
                </a:solidFill>
              </a:ln>
            </p:spPr>
            <p:txBody>
              <a:bodyPr wrap="square" rtlCol="0">
                <a:spAutoFit/>
              </a:bodyPr>
              <a:lstStyle/>
              <a:p>
                <a:pPr marL="285750" indent="-285750" algn="just">
                  <a:buFont typeface="Wingdings" panose="05000000000000000000" pitchFamily="2" charset="2"/>
                  <a:buChar char="ü"/>
                </a:pPr>
                <a:r>
                  <a:rPr lang="en-US" dirty="0" smtClean="0"/>
                  <a:t>The tube is a long glass tube supported horizontally with an air column in it. A horizontal rod is clamped at the centre of the tube. The tube contains lycopodium powder scattered in it. When the ultrasonic waves are passed through the tube, the lycopodium powder collects in the form of heaps which are found to be situated at the nodal points whereas the powder is found to be blown off at the antinodal points. The average distance between two adjacent heaps gives rise to the value of half wavelength from which the wavelength of the waves can be calculated. The method cannot be applied if the wavelength of the ultrasonic wave is very small i.e. less than a few millimeters.</a:t>
                </a:r>
              </a:p>
              <a:p>
                <a:pPr marL="285750" indent="-285750" algn="just">
                  <a:buFont typeface="Wingdings" panose="05000000000000000000" pitchFamily="2" charset="2"/>
                  <a:buChar char="ü"/>
                </a:pPr>
                <a:endParaRPr lang="en-US" dirty="0"/>
              </a:p>
              <a:p>
                <a:pPr marL="285750" indent="-285750" algn="just">
                  <a:buFont typeface="Wingdings" panose="05000000000000000000" pitchFamily="2" charset="2"/>
                  <a:buChar char="ü"/>
                </a:pPr>
                <a:r>
                  <a:rPr lang="en-US" dirty="0" smtClean="0"/>
                  <a:t>If the average distance between the adjacent heaps is d and the frequency of the ultrasonic waves is f, then the velocity of the wave is given by </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𝜐</m:t>
                      </m:r>
                      <m:r>
                        <a:rPr lang="en-US" b="0" i="1" smtClean="0">
                          <a:latin typeface="Cambria Math" panose="02040503050406030204" pitchFamily="18" charset="0"/>
                        </a:rPr>
                        <m:t>=2</m:t>
                      </m:r>
                      <m:r>
                        <a:rPr lang="en-US" b="0" i="1" smtClean="0">
                          <a:latin typeface="Cambria Math" panose="02040503050406030204" pitchFamily="18" charset="0"/>
                        </a:rPr>
                        <m:t>𝑓𝑑</m:t>
                      </m:r>
                    </m:oMath>
                  </m:oMathPara>
                </a14:m>
                <a:endParaRPr lang="en-US" b="0" dirty="0" smtClean="0"/>
              </a:p>
              <a:p>
                <a:pPr algn="just"/>
                <a:r>
                  <a:rPr lang="en-US" dirty="0" smtClean="0"/>
                  <a:t> This is because </a:t>
                </a:r>
                <a14:m>
                  <m:oMath xmlns:m="http://schemas.openxmlformats.org/officeDocument/2006/math">
                    <m:r>
                      <a:rPr lang="en-US" b="0" i="1" smtClean="0">
                        <a:latin typeface="Cambria Math" panose="02040503050406030204" pitchFamily="18" charset="0"/>
                      </a:rPr>
                      <m:t>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𝜆</m:t>
                    </m:r>
                    <m:r>
                      <a:rPr lang="en-US" b="0" i="1" smtClean="0">
                        <a:latin typeface="Cambria Math" panose="02040503050406030204" pitchFamily="18" charset="0"/>
                      </a:rPr>
                      <m:t> </m:t>
                    </m:r>
                    <m:r>
                      <m:rPr>
                        <m:sty m:val="p"/>
                      </m:rPr>
                      <a:rPr lang="en-US" b="0" i="0" smtClean="0">
                        <a:latin typeface="Cambria Math" panose="02040503050406030204" pitchFamily="18" charset="0"/>
                      </a:rPr>
                      <m:t>and</m:t>
                    </m:r>
                    <m:r>
                      <a:rPr lang="en-US" b="0" i="1" smtClean="0">
                        <a:latin typeface="Cambria Math" panose="02040503050406030204" pitchFamily="18" charset="0"/>
                      </a:rPr>
                      <m:t> </m:t>
                    </m:r>
                    <m:r>
                      <a:rPr lang="en-US" b="0" i="1" smtClean="0">
                        <a:latin typeface="Cambria Math" panose="02040503050406030204" pitchFamily="18" charset="0"/>
                      </a:rPr>
                      <m:t>𝜆</m:t>
                    </m:r>
                    <m:r>
                      <a:rPr lang="en-US" b="0" i="1" smtClean="0">
                        <a:latin typeface="Cambria Math" panose="02040503050406030204" pitchFamily="18" charset="0"/>
                      </a:rPr>
                      <m:t>=2</m:t>
                    </m:r>
                    <m:r>
                      <a:rPr lang="en-US" b="0" i="1" smtClean="0">
                        <a:latin typeface="Cambria Math" panose="02040503050406030204" pitchFamily="18" charset="0"/>
                      </a:rPr>
                      <m:t>𝑑</m:t>
                    </m:r>
                  </m:oMath>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485775" y="740175"/>
                <a:ext cx="5410200" cy="5632311"/>
              </a:xfrm>
              <a:prstGeom prst="rect">
                <a:avLst/>
              </a:prstGeom>
              <a:blipFill rotWithShape="0">
                <a:blip r:embed="rId3"/>
                <a:stretch>
                  <a:fillRect l="-674" t="-431" r="-674" b="-539"/>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xmlns="" val="3703035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Sensitive Flame Method</a:t>
            </a:r>
          </a:p>
        </p:txBody>
      </p:sp>
      <p:sp>
        <p:nvSpPr>
          <p:cNvPr id="12" name="TextBox 11"/>
          <p:cNvSpPr txBox="1"/>
          <p:nvPr/>
        </p:nvSpPr>
        <p:spPr>
          <a:xfrm>
            <a:off x="390525" y="730650"/>
            <a:ext cx="6372225" cy="6001643"/>
          </a:xfrm>
          <a:prstGeom prst="rect">
            <a:avLst/>
          </a:prstGeom>
          <a:noFill/>
          <a:ln w="19050">
            <a:solidFill>
              <a:schemeClr val="tx1"/>
            </a:solidFill>
          </a:ln>
        </p:spPr>
        <p:txBody>
          <a:bodyPr wrap="square" rtlCol="0">
            <a:spAutoFit/>
          </a:bodyPr>
          <a:lstStyle/>
          <a:p>
            <a:pPr marL="285750" indent="-285750" algn="just">
              <a:buFont typeface="Wingdings" panose="05000000000000000000" pitchFamily="2" charset="2"/>
              <a:buChar char="ü"/>
            </a:pPr>
            <a:r>
              <a:rPr lang="en-US" sz="2400" dirty="0" smtClean="0"/>
              <a:t>Works on the basis of interaction of wave and a sensitive flame, where the change in pressure is noticed.</a:t>
            </a:r>
          </a:p>
          <a:p>
            <a:pPr marL="285750" indent="-285750" algn="just">
              <a:buFont typeface="Wingdings" panose="05000000000000000000" pitchFamily="2" charset="2"/>
              <a:buChar char="ü"/>
            </a:pPr>
            <a:endParaRPr lang="en-US" sz="2400" dirty="0" smtClean="0"/>
          </a:p>
          <a:p>
            <a:pPr marL="285750" indent="-285750" algn="just">
              <a:buFont typeface="Wingdings" panose="05000000000000000000" pitchFamily="2" charset="2"/>
              <a:buChar char="ü"/>
            </a:pPr>
            <a:r>
              <a:rPr lang="en-US" sz="2400" dirty="0" smtClean="0"/>
              <a:t>A narrow sensitive flame is moved along the medium and the change in intensity is noticed. </a:t>
            </a:r>
          </a:p>
          <a:p>
            <a:pPr marL="285750" indent="-285750" algn="just">
              <a:buFont typeface="Wingdings" panose="05000000000000000000" pitchFamily="2" charset="2"/>
              <a:buChar char="ü"/>
            </a:pPr>
            <a:endParaRPr lang="en-US" sz="2400" dirty="0" smtClean="0"/>
          </a:p>
          <a:p>
            <a:pPr marL="285750" indent="-285750" algn="just">
              <a:buFont typeface="Wingdings" panose="05000000000000000000" pitchFamily="2" charset="2"/>
              <a:buChar char="ü"/>
            </a:pPr>
            <a:r>
              <a:rPr lang="en-US" sz="2400" dirty="0" smtClean="0"/>
              <a:t>At the position of antinodes the flame is found to be steady, while the flame is found to flicker at the positions of nodes due to a change taken place in the pressure. </a:t>
            </a:r>
          </a:p>
          <a:p>
            <a:pPr marL="285750" indent="-285750" algn="just">
              <a:buFont typeface="Wingdings" panose="05000000000000000000" pitchFamily="2" charset="2"/>
              <a:buChar char="ü"/>
            </a:pPr>
            <a:endParaRPr lang="en-US" sz="2400" dirty="0" smtClean="0"/>
          </a:p>
          <a:p>
            <a:pPr marL="285750" indent="-285750" algn="just">
              <a:buFont typeface="Wingdings" panose="05000000000000000000" pitchFamily="2" charset="2"/>
              <a:buChar char="ü"/>
            </a:pPr>
            <a:r>
              <a:rPr lang="en-US" sz="2400" dirty="0" smtClean="0"/>
              <a:t>The positions of the nodes and antinodes are found out in the medium and the average distance between the two adjacent nodes gives rise to the value of half wavelength.  </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96125" y="1225950"/>
            <a:ext cx="4572000" cy="3429000"/>
          </a:xfrm>
          <a:prstGeom prst="rect">
            <a:avLst/>
          </a:prstGeom>
        </p:spPr>
      </p:pic>
    </p:spTree>
    <p:extLst>
      <p:ext uri="{BB962C8B-B14F-4D97-AF65-F5344CB8AC3E}">
        <p14:creationId xmlns:p14="http://schemas.microsoft.com/office/powerpoint/2010/main" xmlns="" val="3712069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Piezoelectric Detector</a:t>
            </a:r>
          </a:p>
        </p:txBody>
      </p:sp>
      <p:sp>
        <p:nvSpPr>
          <p:cNvPr id="12" name="TextBox 11"/>
          <p:cNvSpPr txBox="1"/>
          <p:nvPr/>
        </p:nvSpPr>
        <p:spPr>
          <a:xfrm>
            <a:off x="857249" y="1235475"/>
            <a:ext cx="6962775" cy="4832092"/>
          </a:xfrm>
          <a:prstGeom prst="rect">
            <a:avLst/>
          </a:prstGeom>
          <a:noFill/>
          <a:ln w="19050">
            <a:solidFill>
              <a:schemeClr val="tx1"/>
            </a:solidFill>
          </a:ln>
        </p:spPr>
        <p:txBody>
          <a:bodyPr wrap="square" rtlCol="0">
            <a:spAutoFit/>
          </a:bodyPr>
          <a:lstStyle/>
          <a:p>
            <a:pPr marL="285750" indent="-285750" algn="just">
              <a:buFont typeface="Wingdings" panose="05000000000000000000" pitchFamily="2" charset="2"/>
              <a:buChar char="ü"/>
            </a:pPr>
            <a:r>
              <a:rPr lang="en-US" sz="2800" dirty="0" smtClean="0"/>
              <a:t>The piezoelectric method can also be used for the detection of the ultrasonic waves.</a:t>
            </a:r>
          </a:p>
          <a:p>
            <a:pPr marL="285750" indent="-285750" algn="just">
              <a:buFont typeface="Wingdings" panose="05000000000000000000" pitchFamily="2" charset="2"/>
              <a:buChar char="ü"/>
            </a:pPr>
            <a:endParaRPr lang="en-US" sz="2800" dirty="0" smtClean="0"/>
          </a:p>
          <a:p>
            <a:pPr marL="285750" indent="-285750" algn="just">
              <a:buFont typeface="Wingdings" panose="05000000000000000000" pitchFamily="2" charset="2"/>
              <a:buChar char="ü"/>
            </a:pPr>
            <a:r>
              <a:rPr lang="en-US" sz="2800" dirty="0" smtClean="0"/>
              <a:t>If the ultrasonic waves comprising compression and rarefactions are allowed to fall upon a quartz crystal, a certain potential difference is developed across the faces of the crystal and varying electric charges are produced. These small charges after amplification by an electronic circuit are used to detect the ultrasonic waves. </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477249" y="2056083"/>
            <a:ext cx="3190875" cy="3190875"/>
          </a:xfrm>
          <a:prstGeom prst="rect">
            <a:avLst/>
          </a:prstGeom>
          <a:ln w="19050">
            <a:solidFill>
              <a:schemeClr val="tx1"/>
            </a:solidFill>
          </a:ln>
        </p:spPr>
      </p:pic>
    </p:spTree>
    <p:extLst>
      <p:ext uri="{BB962C8B-B14F-4D97-AF65-F5344CB8AC3E}">
        <p14:creationId xmlns:p14="http://schemas.microsoft.com/office/powerpoint/2010/main" xmlns="" val="762231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Applications </a:t>
            </a:r>
            <a:r>
              <a:rPr lang="en-US" sz="3600" b="1" dirty="0">
                <a:solidFill>
                  <a:schemeClr val="bg1"/>
                </a:solidFill>
              </a:rPr>
              <a:t>of ultrasonic waves</a:t>
            </a:r>
            <a:endParaRPr lang="en-US" sz="3600" b="1" dirty="0" smtClean="0">
              <a:solidFill>
                <a:schemeClr val="bg1"/>
              </a:solidFill>
            </a:endParaRPr>
          </a:p>
        </p:txBody>
      </p:sp>
      <p:sp>
        <p:nvSpPr>
          <p:cNvPr id="2" name="TextBox 1"/>
          <p:cNvSpPr txBox="1"/>
          <p:nvPr/>
        </p:nvSpPr>
        <p:spPr>
          <a:xfrm>
            <a:off x="461473" y="897308"/>
            <a:ext cx="11049713" cy="5447645"/>
          </a:xfrm>
          <a:prstGeom prst="rect">
            <a:avLst/>
          </a:prstGeom>
          <a:noFill/>
          <a:ln w="25400">
            <a:solidFill>
              <a:schemeClr val="tx1"/>
            </a:solidFill>
          </a:ln>
        </p:spPr>
        <p:txBody>
          <a:bodyPr wrap="square" rtlCol="0">
            <a:spAutoFit/>
          </a:bodyPr>
          <a:lstStyle/>
          <a:p>
            <a:pPr algn="just"/>
            <a:r>
              <a:rPr lang="en-US" sz="2400" b="1" dirty="0" smtClean="0">
                <a:solidFill>
                  <a:schemeClr val="accent1"/>
                </a:solidFill>
              </a:rPr>
              <a:t>Medical Applications:</a:t>
            </a:r>
          </a:p>
          <a:p>
            <a:pPr algn="just"/>
            <a:endParaRPr lang="en-US" b="1" dirty="0" smtClean="0">
              <a:solidFill>
                <a:schemeClr val="accent1"/>
              </a:solidFill>
            </a:endParaRPr>
          </a:p>
          <a:p>
            <a:pPr marL="285750" indent="-285750" algn="just">
              <a:buFont typeface="Wingdings" panose="05000000000000000000" pitchFamily="2" charset="2"/>
              <a:buChar char="ü"/>
            </a:pPr>
            <a:r>
              <a:rPr lang="en-US" b="1" dirty="0" smtClean="0">
                <a:solidFill>
                  <a:srgbClr val="FF0000"/>
                </a:solidFill>
              </a:rPr>
              <a:t>Diagnosis -</a:t>
            </a:r>
            <a:r>
              <a:rPr lang="en-US" dirty="0" smtClean="0"/>
              <a:t> Scanning of internal organs, vessel’s and tissues of patient’s body based on ultrasonic waves is called ultrasonography. This makes use of high frequency sound waves to produce the images of internal organs and structures for the medical examination and it is possibly the best of all ultrasonic medical applications. The ultrasonic scans are less costly, quicker and easier to use than MRI and CT scans. This technology is used for the scanning of organs like kidneys, liver or gall bladder. </a:t>
            </a:r>
          </a:p>
          <a:p>
            <a:pPr marL="285750" indent="-285750" algn="just">
              <a:buFont typeface="Wingdings" panose="05000000000000000000" pitchFamily="2" charset="2"/>
              <a:buChar char="ü"/>
            </a:pPr>
            <a:r>
              <a:rPr lang="en-US" b="1" dirty="0" smtClean="0">
                <a:solidFill>
                  <a:srgbClr val="FF0000"/>
                </a:solidFill>
              </a:rPr>
              <a:t>Surgery -</a:t>
            </a:r>
            <a:r>
              <a:rPr lang="en-US" dirty="0" smtClean="0"/>
              <a:t> Ultrasonic surgical instruments convert an ultrasonic signal into a mechanical vibration by use of a transducer. A waveguide is then used to amplify and propagate the vibration to a desired position. These cut bone and other tissue. They reduce bleeding by coagulating tissue. It gives rise to the concept of </a:t>
            </a:r>
            <a:r>
              <a:rPr lang="en-US" b="1" dirty="0" smtClean="0"/>
              <a:t>knifeless surgery</a:t>
            </a:r>
            <a:r>
              <a:rPr lang="en-US" dirty="0" smtClean="0"/>
              <a:t>.</a:t>
            </a:r>
          </a:p>
          <a:p>
            <a:pPr marL="285750" indent="-285750" algn="just">
              <a:buFont typeface="Wingdings" panose="05000000000000000000" pitchFamily="2" charset="2"/>
              <a:buChar char="ü"/>
            </a:pPr>
            <a:r>
              <a:rPr lang="en-US" b="1" dirty="0" smtClean="0">
                <a:solidFill>
                  <a:srgbClr val="FF0000"/>
                </a:solidFill>
              </a:rPr>
              <a:t>Non invasive therapeutic applications – </a:t>
            </a:r>
            <a:r>
              <a:rPr lang="en-US" dirty="0" smtClean="0"/>
              <a:t>By using ultrasonic energy to heat and destroy diseased tissues, these methods can be used to remove body tissue while treating the cancers and other conditions. Ultrasound imaging technique can locate and target liver, kidney or gallbladder stones. These are smashed into pieces by ultrasound pulses. </a:t>
            </a:r>
          </a:p>
          <a:p>
            <a:pPr marL="285750" indent="-285750" algn="just">
              <a:buFont typeface="Wingdings" panose="05000000000000000000" pitchFamily="2" charset="2"/>
              <a:buChar char="ü"/>
            </a:pPr>
            <a:r>
              <a:rPr lang="en-US" b="1" dirty="0" smtClean="0">
                <a:solidFill>
                  <a:srgbClr val="FF0000"/>
                </a:solidFill>
              </a:rPr>
              <a:t>Dental Care – </a:t>
            </a:r>
            <a:r>
              <a:rPr lang="en-US" dirty="0" smtClean="0"/>
              <a:t>High frequency ultrasonic waves can be used as descalers to </a:t>
            </a:r>
            <a:r>
              <a:rPr lang="en-US" dirty="0"/>
              <a:t>remove plaque (A film of mucus and bacteria deposited on the teeth that encourages the development of dental </a:t>
            </a:r>
            <a:r>
              <a:rPr lang="en-US" dirty="0" smtClean="0"/>
              <a:t>caries or cavities). </a:t>
            </a:r>
          </a:p>
          <a:p>
            <a:pPr marL="285750" indent="-285750" algn="just">
              <a:buFont typeface="Wingdings" panose="05000000000000000000" pitchFamily="2" charset="2"/>
              <a:buChar char="ü"/>
            </a:pPr>
            <a:r>
              <a:rPr lang="en-US" b="1" dirty="0" smtClean="0">
                <a:solidFill>
                  <a:srgbClr val="FF0000"/>
                </a:solidFill>
              </a:rPr>
              <a:t>Hygiene safety –  </a:t>
            </a:r>
            <a:r>
              <a:rPr lang="en-US" dirty="0" smtClean="0"/>
              <a:t> Ultrasonic cleaning uses a special wash solution to reach and effectively remove organic waste from difficult-to-clean areas, such as equipment or devices with joints and crevices. </a:t>
            </a:r>
          </a:p>
          <a:p>
            <a:pPr marL="285750" indent="-285750" algn="just">
              <a:buFont typeface="Wingdings" panose="05000000000000000000" pitchFamily="2" charset="2"/>
              <a:buChar char="ü"/>
            </a:pPr>
            <a:endParaRPr lang="en-US" dirty="0"/>
          </a:p>
        </p:txBody>
      </p:sp>
    </p:spTree>
    <p:extLst>
      <p:ext uri="{BB962C8B-B14F-4D97-AF65-F5344CB8AC3E}">
        <p14:creationId xmlns:p14="http://schemas.microsoft.com/office/powerpoint/2010/main" xmlns="" val="280533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2388</TotalTime>
  <Words>985</Words>
  <Application>Microsoft Office PowerPoint</Application>
  <PresentationFormat>Custom</PresentationFormat>
  <Paragraphs>77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BIMLA</cp:lastModifiedBy>
  <cp:revision>128</cp:revision>
  <dcterms:created xsi:type="dcterms:W3CDTF">2017-08-12T18:14:28Z</dcterms:created>
  <dcterms:modified xsi:type="dcterms:W3CDTF">2021-04-12T07:19:04Z</dcterms:modified>
</cp:coreProperties>
</file>