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622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665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710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51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861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787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676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011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384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076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96A7-18AD-4D14-9F68-45EEEE7DA6A5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919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96A7-18AD-4D14-9F68-45EEEE7DA6A5}" type="datetimeFigureOut">
              <a:rPr lang="en-US" smtClean="0"/>
              <a:pPr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0921-6A41-4994-AC36-1C687C61D5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39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iff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923646" y="421949"/>
            <a:ext cx="10340252" cy="5755184"/>
            <a:chOff x="923646" y="421949"/>
            <a:chExt cx="10340252" cy="5755184"/>
          </a:xfrm>
        </p:grpSpPr>
        <p:sp>
          <p:nvSpPr>
            <p:cNvPr id="4" name="TextBox 3"/>
            <p:cNvSpPr txBox="1"/>
            <p:nvPr/>
          </p:nvSpPr>
          <p:spPr>
            <a:xfrm>
              <a:off x="3537959" y="426186"/>
              <a:ext cx="5144664" cy="17543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Engineering Physics</a:t>
              </a:r>
            </a:p>
            <a:p>
              <a:pPr algn="ctr"/>
              <a:r>
                <a:rPr lang="en-US" sz="3600" b="1" dirty="0" smtClean="0">
                  <a:solidFill>
                    <a:schemeClr val="bg1"/>
                  </a:solidFill>
                </a:rPr>
                <a:t>PHY-109</a:t>
              </a:r>
            </a:p>
            <a:p>
              <a:pPr algn="ctr"/>
              <a:r>
                <a:rPr lang="en-US" sz="3600" b="1" smtClean="0">
                  <a:solidFill>
                    <a:schemeClr val="bg1"/>
                  </a:solidFill>
                </a:rPr>
                <a:t>Waves-5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23647" y="4392266"/>
              <a:ext cx="2614312" cy="176925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23647" y="2544417"/>
              <a:ext cx="2614312" cy="18478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82623" y="421949"/>
              <a:ext cx="2581275" cy="207344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82623" y="4267041"/>
              <a:ext cx="2581275" cy="17254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82623" y="2495391"/>
              <a:ext cx="2581275" cy="17716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23646" y="421949"/>
              <a:ext cx="2614313" cy="212246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923646" y="2175086"/>
              <a:ext cx="2594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ELECTROMAGNETIC THEORY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33224" y="3900355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LASER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00826" y="5807801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FIBER OPTICS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62931" y="2145225"/>
              <a:ext cx="2460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QUANTUM MECHANICS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39936" y="3916875"/>
              <a:ext cx="866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WAVES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5106" y="5092225"/>
              <a:ext cx="2196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SOLID STATE PHYSICS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47481" y="4390483"/>
              <a:ext cx="5144665" cy="1477328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Dr. </a:t>
              </a:r>
              <a:r>
                <a:rPr lang="en-US" b="1" dirty="0" err="1" smtClean="0">
                  <a:solidFill>
                    <a:schemeClr val="bg1"/>
                  </a:solidFill>
                </a:rPr>
                <a:t>Jeeban</a:t>
              </a:r>
              <a:r>
                <a:rPr lang="en-US" b="1" dirty="0" smtClean="0">
                  <a:solidFill>
                    <a:schemeClr val="bg1"/>
                  </a:solidFill>
                </a:rPr>
                <a:t> Pd </a:t>
              </a:r>
              <a:r>
                <a:rPr lang="en-US" b="1" dirty="0" err="1" smtClean="0">
                  <a:solidFill>
                    <a:schemeClr val="bg1"/>
                  </a:solidFill>
                </a:rPr>
                <a:t>Gewali</a:t>
              </a:r>
              <a:endParaRPr lang="en-US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Department of Physics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Lovely Professional University</a:t>
              </a:r>
            </a:p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Phagwara</a:t>
              </a:r>
              <a:r>
                <a:rPr lang="en-US" dirty="0">
                  <a:solidFill>
                    <a:schemeClr val="bg1"/>
                  </a:solidFill>
                </a:rPr>
                <a:t>, Punjab-144411</a:t>
              </a:r>
            </a:p>
            <a:p>
              <a:endParaRPr lang="en-US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048250" y="2197698"/>
              <a:ext cx="2143125" cy="2143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67175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</a:rPr>
              <a:t>Syllabus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6347" y="1155338"/>
            <a:ext cx="8999256" cy="4893647"/>
          </a:xfrm>
          <a:prstGeom prst="rect">
            <a:avLst/>
          </a:prstGeom>
          <a:ln w="222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Interference phenomenon and Concept </a:t>
            </a:r>
            <a:r>
              <a:rPr lang="en-US" sz="2400" dirty="0"/>
              <a:t>of </a:t>
            </a:r>
            <a:r>
              <a:rPr lang="en-US" sz="2400" dirty="0" smtClean="0"/>
              <a:t>resonance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Audible</a:t>
            </a:r>
            <a:r>
              <a:rPr lang="en-US" sz="2400" dirty="0"/>
              <a:t>, ultrasonic and infrasonic </a:t>
            </a:r>
            <a:r>
              <a:rPr lang="en-US" sz="2400" dirty="0" smtClean="0"/>
              <a:t>waves. Production </a:t>
            </a:r>
            <a:r>
              <a:rPr lang="en-US" sz="2400" dirty="0"/>
              <a:t>of </a:t>
            </a:r>
            <a:r>
              <a:rPr lang="en-US" sz="2400" dirty="0" smtClean="0"/>
              <a:t>ultrasonic waves </a:t>
            </a:r>
            <a:r>
              <a:rPr lang="en-US" sz="2400" dirty="0"/>
              <a:t>by </a:t>
            </a:r>
            <a:r>
              <a:rPr lang="en-US" sz="2400" dirty="0" smtClean="0"/>
              <a:t>magnetostriction method</a:t>
            </a:r>
            <a:r>
              <a:rPr lang="en-US" sz="24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Ultrasonic </a:t>
            </a:r>
            <a:r>
              <a:rPr lang="en-US" sz="2400" dirty="0"/>
              <a:t>transducers </a:t>
            </a:r>
            <a:r>
              <a:rPr lang="en-US" sz="2400" dirty="0" smtClean="0"/>
              <a:t>and their </a:t>
            </a:r>
            <a:r>
              <a:rPr lang="en-US" sz="2400" dirty="0"/>
              <a:t>uses, applications of ultrasonic waves, detection of ultrasonic waves (</a:t>
            </a:r>
            <a:r>
              <a:rPr lang="en-US" sz="2400" dirty="0" smtClean="0"/>
              <a:t>Kundt's tube </a:t>
            </a:r>
            <a:r>
              <a:rPr lang="en-US" sz="2400" dirty="0"/>
              <a:t>method, sensitive flame method and piezoelectric detectors), </a:t>
            </a:r>
            <a:endParaRPr lang="en-US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Absorption and Dispersion </a:t>
            </a:r>
            <a:r>
              <a:rPr lang="en-US" sz="2400" dirty="0"/>
              <a:t>of ultrasonic </a:t>
            </a:r>
            <a:r>
              <a:rPr lang="en-US" sz="2400" dirty="0" smtClean="0"/>
              <a:t>waves.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Superposition of two waves, sound wave and its velocity, </a:t>
            </a:r>
            <a:r>
              <a:rPr lang="en-US" sz="2400" b="1" dirty="0" smtClean="0"/>
              <a:t>standing waves, Formation of beats</a:t>
            </a:r>
            <a:r>
              <a:rPr lang="en-US" sz="2400" dirty="0" smtClean="0"/>
              <a:t>, Supersonic and shock waves.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5381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</a:rPr>
              <a:t>Standing waves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555477" y="957129"/>
                <a:ext cx="5255663" cy="45579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Standing waves are produced by the superposition of two waves of equal frequency, amplitude and phase, while they propagate in opposite direction.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dirty="0" smtClean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Thus, the wave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</m:acc>
                  </m:oMath>
                </a14:m>
                <a:r>
                  <a:rPr lang="en-US" dirty="0" smtClean="0"/>
                  <a:t> of these two waves will be antiparallel.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Let us represent the two waves by the following equations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resultant wave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77" y="957129"/>
                <a:ext cx="5255663" cy="4557914"/>
              </a:xfrm>
              <a:prstGeom prst="rect">
                <a:avLst/>
              </a:prstGeom>
              <a:blipFill rotWithShape="0">
                <a:blip r:embed="rId2"/>
                <a:stretch>
                  <a:fillRect l="-809" t="-533" r="-115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957129"/>
            <a:ext cx="5334000" cy="4000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19825" y="758183"/>
            <a:ext cx="5275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The plot shows the formation of standing waves at different instances of time.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4112" y="5515043"/>
            <a:ext cx="5057775" cy="120032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Here, it is seen that the minima and the maxima are fixed in space, unlike other propagating or travelling waves. The minimum are known as </a:t>
            </a:r>
            <a:r>
              <a:rPr lang="en-US" b="1" dirty="0" smtClean="0"/>
              <a:t>nodes</a:t>
            </a:r>
            <a:r>
              <a:rPr lang="en-US" dirty="0" smtClean="0"/>
              <a:t> and the maximums are known as </a:t>
            </a:r>
            <a:r>
              <a:rPr lang="en-US" b="1" dirty="0" smtClean="0"/>
              <a:t>antinode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800975" y="4019550"/>
            <a:ext cx="419100" cy="9380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6645" y="4864415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Minimum or node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80695" y="4873940"/>
            <a:ext cx="228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Maximum or antinode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689634" y="4362450"/>
            <a:ext cx="235416" cy="5019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410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</a:rPr>
              <a:t>Formation of Beats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2145706" y="1054255"/>
                <a:ext cx="7900587" cy="552952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Let us consider the superposition of two sound waves of equal amplitudes, and traveling in a medium in the same direction, but having slightly different frequencies.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Since, there is no phase constant, the two waves are in phase initially at t=0. The superposition results in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Or,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Where,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/>
                </a:r>
              </a:p>
              <a:p>
                <a:r>
                  <a:rPr lang="en-US" dirty="0" smtClean="0"/>
                  <a:t>The net amplitude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kx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the net amplitude A’ varies slowly with time as compared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 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" y="1054255"/>
                <a:ext cx="7900587" cy="5529527"/>
              </a:xfrm>
              <a:prstGeom prst="rect">
                <a:avLst/>
              </a:prstGeom>
              <a:blipFill rotWithShape="0">
                <a:blip r:embed="rId2"/>
                <a:stretch>
                  <a:fillRect l="-538" t="-439" b="-65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039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prstClr val="white"/>
                </a:solidFill>
              </a:rPr>
              <a:t>Formation of Beats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990600" y="1508138"/>
                <a:ext cx="10232609" cy="493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Thus, A’ varies with an angular frequency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. The frequency varies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~(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08138"/>
                <a:ext cx="10232609" cy="493468"/>
              </a:xfrm>
              <a:prstGeom prst="rect">
                <a:avLst/>
              </a:prstGeom>
              <a:blipFill rotWithShape="0">
                <a:blip r:embed="rId2"/>
                <a:stretch>
                  <a:fillRect l="-536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4766277" y="776134"/>
                <a:ext cx="2659446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kx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277" y="776134"/>
                <a:ext cx="2659446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990600" y="1997497"/>
                <a:ext cx="100897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 smtClean="0"/>
                  <a:t>Thus, it is the difference in frequency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with which the amplitude oscillates. The intensity is proportional to the square of the amplitude and it also varies periodically with frequency. </a:t>
                </a:r>
                <a:r>
                  <a:rPr lang="en-US" b="1" dirty="0" smtClean="0"/>
                  <a:t>This phenomenon of periodic variation of intensity of sound when two sound waves of slightly different frequencies interfere is called beats. </a:t>
                </a:r>
                <a:endParaRPr lang="en-US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97497"/>
                <a:ext cx="1008973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544" t="-3046" r="-48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114425" y="942566"/>
            <a:ext cx="17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Net Amplitude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3167313" y="953733"/>
            <a:ext cx="1104900" cy="370790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3149975"/>
            <a:ext cx="872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Specifically, one cycle of maximum intensity and minimum intensity is counted as one beat.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8242" y="3595733"/>
            <a:ext cx="3857625" cy="28932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25723" y="3519307"/>
            <a:ext cx="4194777" cy="31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95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191</Words>
  <Application>Microsoft Office PowerPoint</Application>
  <PresentationFormat>Custom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</dc:creator>
  <cp:lastModifiedBy>BIMLA</cp:lastModifiedBy>
  <cp:revision>135</cp:revision>
  <dcterms:created xsi:type="dcterms:W3CDTF">2017-08-12T18:14:28Z</dcterms:created>
  <dcterms:modified xsi:type="dcterms:W3CDTF">2021-04-12T07:20:13Z</dcterms:modified>
</cp:coreProperties>
</file>