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6" r:id="rId4"/>
    <p:sldId id="278" r:id="rId5"/>
    <p:sldId id="277" r:id="rId6"/>
    <p:sldId id="279" r:id="rId7"/>
    <p:sldId id="280" r:id="rId8"/>
    <p:sldId id="263" r:id="rId9"/>
    <p:sldId id="264" r:id="rId10"/>
    <p:sldId id="259" r:id="rId11"/>
    <p:sldId id="260" r:id="rId12"/>
    <p:sldId id="261"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D693C9-8817-475C-8B60-E7925F54242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4223500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D693C9-8817-475C-8B60-E7925F54242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2130786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D693C9-8817-475C-8B60-E7925F54242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1398515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D693C9-8817-475C-8B60-E7925F54242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277941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D693C9-8817-475C-8B60-E7925F542420}" type="datetimeFigureOut">
              <a:rPr lang="en-US" smtClean="0"/>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138871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D693C9-8817-475C-8B60-E7925F54242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3091136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D693C9-8817-475C-8B60-E7925F542420}" type="datetimeFigureOut">
              <a:rPr lang="en-US" smtClean="0"/>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1358758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D693C9-8817-475C-8B60-E7925F542420}" type="datetimeFigureOut">
              <a:rPr lang="en-US" smtClean="0"/>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279564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693C9-8817-475C-8B60-E7925F542420}" type="datetimeFigureOut">
              <a:rPr lang="en-US" smtClean="0"/>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243452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693C9-8817-475C-8B60-E7925F54242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97809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D693C9-8817-475C-8B60-E7925F542420}" type="datetimeFigureOut">
              <a:rPr lang="en-US" smtClean="0"/>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038465-284B-44EB-A06B-13F5328CF2A2}" type="slidenum">
              <a:rPr lang="en-US" smtClean="0"/>
              <a:t>‹#›</a:t>
            </a:fld>
            <a:endParaRPr lang="en-US"/>
          </a:p>
        </p:txBody>
      </p:sp>
    </p:spTree>
    <p:extLst>
      <p:ext uri="{BB962C8B-B14F-4D97-AF65-F5344CB8AC3E}">
        <p14:creationId xmlns:p14="http://schemas.microsoft.com/office/powerpoint/2010/main" val="323128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693C9-8817-475C-8B60-E7925F542420}" type="datetimeFigureOut">
              <a:rPr lang="en-US" smtClean="0"/>
              <a:t>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38465-284B-44EB-A06B-13F5328CF2A2}" type="slidenum">
              <a:rPr lang="en-US" smtClean="0"/>
              <a:t>‹#›</a:t>
            </a:fld>
            <a:endParaRPr lang="en-US"/>
          </a:p>
        </p:txBody>
      </p:sp>
    </p:spTree>
    <p:extLst>
      <p:ext uri="{BB962C8B-B14F-4D97-AF65-F5344CB8AC3E}">
        <p14:creationId xmlns:p14="http://schemas.microsoft.com/office/powerpoint/2010/main" val="2258450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farside.ph.utexas.edu/teaching/em/lectures/node46.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72372" y="562914"/>
            <a:ext cx="10340252" cy="5759500"/>
            <a:chOff x="923646" y="417633"/>
            <a:chExt cx="10340252" cy="5759500"/>
          </a:xfrm>
        </p:grpSpPr>
        <p:sp>
          <p:nvSpPr>
            <p:cNvPr id="5" name="TextBox 4"/>
            <p:cNvSpPr txBox="1"/>
            <p:nvPr/>
          </p:nvSpPr>
          <p:spPr>
            <a:xfrm>
              <a:off x="3537959" y="417633"/>
              <a:ext cx="5144664" cy="1477328"/>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L-5</a:t>
              </a:r>
            </a:p>
            <a:p>
              <a:pPr algn="ctr"/>
              <a:r>
                <a:rPr lang="en-US" b="1" dirty="0" smtClean="0">
                  <a:solidFill>
                    <a:schemeClr val="bg1"/>
                  </a:solidFill>
                </a:rPr>
                <a:t>(Electromagnetic Theory)</a:t>
              </a:r>
              <a:endParaRPr lang="en-US" b="1"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87070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FIBRE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26813" y="4945966"/>
              <a:ext cx="5173879" cy="1200329"/>
            </a:xfrm>
            <a:prstGeom prst="rect">
              <a:avLst/>
            </a:prstGeom>
            <a:solidFill>
              <a:schemeClr val="tx2"/>
            </a:solidFill>
          </p:spPr>
          <p:txBody>
            <a:bodyPr wrap="square" rtlCol="0">
              <a:spAutoFit/>
            </a:bodyPr>
            <a:lstStyle/>
            <a:p>
              <a:pPr algn="ctr"/>
              <a:r>
                <a:rPr lang="en-US" b="1" dirty="0" smtClean="0">
                  <a:solidFill>
                    <a:schemeClr val="bg1"/>
                  </a:solidFill>
                </a:rPr>
                <a:t>Dr. Mukesh Kumar</a:t>
              </a:r>
            </a:p>
            <a:p>
              <a:pPr algn="ctr"/>
              <a:r>
                <a:rPr lang="en-US" dirty="0" smtClean="0">
                  <a:solidFill>
                    <a:schemeClr val="bg1"/>
                  </a:solidFill>
                </a:rPr>
                <a:t>Lovely Professional University</a:t>
              </a:r>
            </a:p>
            <a:p>
              <a:pPr algn="ctr"/>
              <a:r>
                <a:rPr lang="en-US" dirty="0" err="1" smtClean="0">
                  <a:solidFill>
                    <a:schemeClr val="bg1"/>
                  </a:solidFill>
                </a:rPr>
                <a:t>Phagwara</a:t>
              </a:r>
              <a:r>
                <a:rPr lang="en-US" dirty="0" smtClean="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19036" y="2329891"/>
              <a:ext cx="2143125" cy="2143125"/>
            </a:xfrm>
            <a:prstGeom prst="rect">
              <a:avLst/>
            </a:prstGeom>
          </p:spPr>
        </p:pic>
      </p:grpSp>
    </p:spTree>
    <p:extLst>
      <p:ext uri="{BB962C8B-B14F-4D97-AF65-F5344CB8AC3E}">
        <p14:creationId xmlns:p14="http://schemas.microsoft.com/office/powerpoint/2010/main" val="29014185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Maxwell’s Equation: Differential Form</a:t>
            </a:r>
            <a:endParaRPr lang="en-US" b="1" dirty="0">
              <a:solidFill>
                <a:schemeClr val="bg1"/>
              </a:solidFill>
            </a:endParaRPr>
          </a:p>
        </p:txBody>
      </p:sp>
      <p:grpSp>
        <p:nvGrpSpPr>
          <p:cNvPr id="3" name="Group 2"/>
          <p:cNvGrpSpPr/>
          <p:nvPr/>
        </p:nvGrpSpPr>
        <p:grpSpPr>
          <a:xfrm>
            <a:off x="903775" y="1276350"/>
            <a:ext cx="10620057" cy="4305300"/>
            <a:chOff x="903775" y="1276350"/>
            <a:chExt cx="10620057" cy="4305300"/>
          </a:xfrm>
        </p:grpSpPr>
        <p:pic>
          <p:nvPicPr>
            <p:cNvPr id="5" name="Picture 4"/>
            <p:cNvPicPr>
              <a:picLocks noChangeAspect="1"/>
            </p:cNvPicPr>
            <p:nvPr/>
          </p:nvPicPr>
          <p:blipFill>
            <a:blip r:embed="rId2"/>
            <a:stretch>
              <a:fillRect/>
            </a:stretch>
          </p:blipFill>
          <p:spPr>
            <a:xfrm>
              <a:off x="903775" y="1276350"/>
              <a:ext cx="8696325" cy="4305300"/>
            </a:xfrm>
            <a:prstGeom prst="rect">
              <a:avLst/>
            </a:prstGeom>
          </p:spPr>
        </p:pic>
        <p:sp>
          <p:nvSpPr>
            <p:cNvPr id="6" name="TextBox 5"/>
            <p:cNvSpPr txBox="1"/>
            <p:nvPr/>
          </p:nvSpPr>
          <p:spPr>
            <a:xfrm>
              <a:off x="7554732" y="2459662"/>
              <a:ext cx="3969100" cy="707886"/>
            </a:xfrm>
            <a:prstGeom prst="rect">
              <a:avLst/>
            </a:prstGeom>
            <a:noFill/>
          </p:spPr>
          <p:txBody>
            <a:bodyPr wrap="none" rtlCol="0">
              <a:spAutoFit/>
            </a:bodyPr>
            <a:lstStyle/>
            <a:p>
              <a:r>
                <a:rPr lang="en-US" sz="2000" b="1" dirty="0" smtClean="0">
                  <a:solidFill>
                    <a:srgbClr val="FF0000"/>
                  </a:solidFill>
                </a:rPr>
                <a:t>Some people call  this as Gauss law </a:t>
              </a:r>
            </a:p>
            <a:p>
              <a:r>
                <a:rPr lang="en-US" sz="2000" b="1" dirty="0" smtClean="0">
                  <a:solidFill>
                    <a:srgbClr val="FF0000"/>
                  </a:solidFill>
                </a:rPr>
                <a:t>in magneto statics.</a:t>
              </a:r>
              <a:endParaRPr lang="en-US" sz="2000" b="1" dirty="0">
                <a:solidFill>
                  <a:srgbClr val="FF0000"/>
                </a:solidFill>
              </a:endParaRPr>
            </a:p>
          </p:txBody>
        </p:sp>
      </p:grpSp>
    </p:spTree>
    <p:extLst>
      <p:ext uri="{BB962C8B-B14F-4D97-AF65-F5344CB8AC3E}">
        <p14:creationId xmlns:p14="http://schemas.microsoft.com/office/powerpoint/2010/main" val="4140715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Maxwell’s Equation: Integral Form</a:t>
            </a:r>
            <a:endParaRPr lang="en-US" b="1"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7245482" y="1585704"/>
                <a:ext cx="4080797" cy="3163687"/>
              </a:xfrm>
              <a:prstGeom prst="rect">
                <a:avLst/>
              </a:prstGeom>
              <a:noFill/>
              <a:ln w="158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a:rPr>
                          </m:ctrlPr>
                        </m:naryPr>
                        <m:sub/>
                        <m:sup/>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𝑑𝑠</m:t>
                          </m:r>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𝑞</m:t>
                              </m:r>
                            </m:num>
                            <m:den>
                              <m:sSub>
                                <m:sSubPr>
                                  <m:ctrlPr>
                                    <a:rPr lang="en-US" b="0" i="1" smtClean="0">
                                      <a:latin typeface="Cambria Math"/>
                                    </a:rPr>
                                  </m:ctrlPr>
                                </m:sSubPr>
                                <m:e>
                                  <m:r>
                                    <a:rPr lang="en-US" b="0" i="1" smtClean="0">
                                      <a:latin typeface="Cambria Math" panose="02040503050406030204" pitchFamily="18" charset="0"/>
                                    </a:rPr>
                                    <m:t>𝜖</m:t>
                                  </m:r>
                                </m:e>
                                <m:sub>
                                  <m:r>
                                    <a:rPr lang="en-US" b="0" i="1" smtClean="0">
                                      <a:latin typeface="Cambria Math" panose="02040503050406030204" pitchFamily="18" charset="0"/>
                                    </a:rPr>
                                    <m:t>0</m:t>
                                  </m:r>
                                </m:sub>
                              </m:sSub>
                            </m:den>
                          </m:f>
                        </m:e>
                      </m:nary>
                    </m:oMath>
                  </m:oMathPara>
                </a14:m>
                <a:endParaRPr lang="en-US" dirty="0" smtClean="0"/>
              </a:p>
              <a:p>
                <a:pPr/>
                <a14:m>
                  <m:oMathPara xmlns:m="http://schemas.openxmlformats.org/officeDocument/2006/math">
                    <m:oMathParaPr>
                      <m:jc m:val="centerGroup"/>
                    </m:oMathParaPr>
                    <m:oMath xmlns:m="http://schemas.openxmlformats.org/officeDocument/2006/math">
                      <m:nary>
                        <m:naryPr>
                          <m:limLoc m:val="undOvr"/>
                          <m:subHide m:val="on"/>
                          <m:supHide m:val="on"/>
                          <m:ctrlPr>
                            <a:rPr lang="en-US" i="1" smtClean="0">
                              <a:latin typeface="Cambria Math"/>
                            </a:rPr>
                          </m:ctrlPr>
                        </m:naryPr>
                        <m:sub/>
                        <m:sup/>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𝑑𝑠</m:t>
                          </m:r>
                          <m:r>
                            <a:rPr lang="en-US" b="0" i="1" smtClean="0">
                              <a:latin typeface="Cambria Math" panose="02040503050406030204" pitchFamily="18" charset="0"/>
                            </a:rPr>
                            <m:t>=0</m:t>
                          </m:r>
                        </m:e>
                      </m:nary>
                    </m:oMath>
                  </m:oMathPara>
                </a14:m>
                <a:endParaRPr lang="en-US" dirty="0" smtClean="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a:rPr>
                          </m:ctrlPr>
                        </m:naryPr>
                        <m:sub/>
                        <m:sup/>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𝑑𝑙</m:t>
                          </m:r>
                        </m:e>
                      </m:nary>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nary>
                        <m:naryPr>
                          <m:limLoc m:val="undOvr"/>
                          <m:subHide m:val="on"/>
                          <m:supHide m:val="on"/>
                          <m:ctrlPr>
                            <a:rPr lang="en-US" b="0" i="1" smtClean="0">
                              <a:latin typeface="Cambria Math"/>
                            </a:rPr>
                          </m:ctrlPr>
                        </m:naryPr>
                        <m:sub/>
                        <m:sup/>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𝑑𝑠</m:t>
                          </m:r>
                        </m:e>
                      </m:nary>
                    </m:oMath>
                  </m:oMathPara>
                </a14:m>
                <a:endParaRPr lang="en-US" dirty="0" smtClean="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i="1" smtClean="0">
                              <a:latin typeface="Cambria Math"/>
                            </a:rPr>
                          </m:ctrlPr>
                        </m:naryPr>
                        <m:sub/>
                        <m:sup/>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𝑑𝑙</m:t>
                          </m:r>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𝜇</m:t>
                              </m:r>
                            </m:e>
                            <m:sub>
                              <m:r>
                                <a:rPr lang="en-US" b="0" i="1" smtClean="0">
                                  <a:latin typeface="Cambria Math" panose="02040503050406030204" pitchFamily="18" charset="0"/>
                                </a:rPr>
                                <m:t>0</m:t>
                              </m:r>
                            </m:sub>
                          </m:sSub>
                          <m:d>
                            <m:dPr>
                              <m:ctrlPr>
                                <a:rPr lang="en-US" b="0" i="1" smtClean="0">
                                  <a:latin typeface="Cambria Math"/>
                                </a:rPr>
                              </m:ctrlPr>
                            </m:dPr>
                            <m:e>
                              <m:nary>
                                <m:naryPr>
                                  <m:limLoc m:val="undOvr"/>
                                  <m:subHide m:val="on"/>
                                  <m:supHide m:val="on"/>
                                  <m:ctrlPr>
                                    <a:rPr lang="en-US" b="0" i="1" smtClean="0">
                                      <a:latin typeface="Cambria Math"/>
                                    </a:rPr>
                                  </m:ctrlPr>
                                </m:naryPr>
                                <m:sub/>
                                <m:sup/>
                                <m:e>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𝑑𝑠</m:t>
                                  </m:r>
                                </m:e>
                              </m:nary>
                              <m:r>
                                <a:rPr lang="en-US" b="0" i="1" smtClean="0">
                                  <a:latin typeface="Cambria Math" panose="02040503050406030204" pitchFamily="18" charset="0"/>
                                </a:rPr>
                                <m:t>+</m:t>
                              </m:r>
                              <m:nary>
                                <m:naryPr>
                                  <m:limLoc m:val="undOvr"/>
                                  <m:subHide m:val="on"/>
                                  <m:supHide m:val="on"/>
                                  <m:ctrlPr>
                                    <a:rPr lang="en-US" b="0" i="1" smtClean="0">
                                      <a:latin typeface="Cambria Math"/>
                                    </a:rPr>
                                  </m:ctrlPr>
                                </m:naryPr>
                                <m:sub/>
                                <m:sup/>
                                <m:e>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𝜖</m:t>
                                      </m:r>
                                    </m:e>
                                    <m:sub>
                                      <m:r>
                                        <a:rPr lang="en-US" b="0" i="1" smtClean="0">
                                          <a:latin typeface="Cambria Math" panose="02040503050406030204" pitchFamily="18" charset="0"/>
                                        </a:rPr>
                                        <m:t>0</m:t>
                                      </m:r>
                                    </m:sub>
                                  </m:sSub>
                                  <m:f>
                                    <m:fPr>
                                      <m:ctrlPr>
                                        <a:rPr lang="en-US" b="0" i="1" smtClean="0">
                                          <a:latin typeface="Cambria Math"/>
                                        </a:rPr>
                                      </m:ctrlPr>
                                    </m:fPr>
                                    <m:num>
                                      <m:r>
                                        <a:rPr lang="en-US" b="0" i="1" smtClean="0">
                                          <a:latin typeface="Cambria Math" panose="02040503050406030204" pitchFamily="18" charset="0"/>
                                        </a:rPr>
                                        <m:t>𝜕</m:t>
                                      </m:r>
                                      <m:r>
                                        <a:rPr lang="en-US" b="0" i="1" smtClean="0">
                                          <a:latin typeface="Cambria Math" panose="02040503050406030204" pitchFamily="18" charset="0"/>
                                        </a:rPr>
                                        <m:t>𝐸</m:t>
                                      </m:r>
                                    </m:num>
                                    <m:den>
                                      <m:r>
                                        <a:rPr lang="en-US" b="0" i="1" smtClean="0">
                                          <a:latin typeface="Cambria Math" panose="02040503050406030204" pitchFamily="18" charset="0"/>
                                        </a:rPr>
                                        <m:t>𝜕</m:t>
                                      </m:r>
                                      <m:r>
                                        <a:rPr lang="en-US" b="0" i="1" smtClean="0">
                                          <a:latin typeface="Cambria Math" panose="02040503050406030204" pitchFamily="18" charset="0"/>
                                        </a:rPr>
                                        <m:t>𝑡</m:t>
                                      </m:r>
                                    </m:den>
                                  </m:f>
                                </m:e>
                              </m:nary>
                              <m:r>
                                <a:rPr lang="en-US" b="0" i="1" smtClean="0">
                                  <a:latin typeface="Cambria Math" panose="02040503050406030204" pitchFamily="18" charset="0"/>
                                </a:rPr>
                                <m:t>).</m:t>
                              </m:r>
                              <m:r>
                                <a:rPr lang="en-US" b="0" i="1" smtClean="0">
                                  <a:latin typeface="Cambria Math" panose="02040503050406030204" pitchFamily="18" charset="0"/>
                                </a:rPr>
                                <m:t>𝑑𝑠</m:t>
                              </m:r>
                            </m:e>
                          </m:d>
                          <m:r>
                            <a:rPr lang="en-US" b="0" i="1" smtClean="0">
                              <a:latin typeface="Cambria Math" panose="02040503050406030204" pitchFamily="18" charset="0"/>
                            </a:rPr>
                            <m:t> </m:t>
                          </m:r>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7245482" y="1585704"/>
                <a:ext cx="4080797" cy="3163687"/>
              </a:xfrm>
              <a:prstGeom prst="rect">
                <a:avLst/>
              </a:prstGeom>
              <a:blipFill rotWithShape="0">
                <a:blip r:embed="rId2"/>
                <a:stretch>
                  <a:fillRect/>
                </a:stretch>
              </a:blipFill>
              <a:ln w="15875">
                <a:solidFill>
                  <a:schemeClr val="tx1"/>
                </a:solidFill>
              </a:ln>
            </p:spPr>
            <p:txBody>
              <a:bodyPr/>
              <a:lstStyle/>
              <a:p>
                <a:r>
                  <a:rPr lang="en-US">
                    <a:noFill/>
                  </a:rPr>
                  <a:t> </a:t>
                </a:r>
              </a:p>
            </p:txBody>
          </p:sp>
        </mc:Fallback>
      </mc:AlternateContent>
      <p:pic>
        <p:nvPicPr>
          <p:cNvPr id="7" name="Picture 6"/>
          <p:cNvPicPr>
            <a:picLocks noChangeAspect="1"/>
          </p:cNvPicPr>
          <p:nvPr/>
        </p:nvPicPr>
        <p:blipFill>
          <a:blip r:embed="rId3"/>
          <a:stretch>
            <a:fillRect/>
          </a:stretch>
        </p:blipFill>
        <p:spPr>
          <a:xfrm>
            <a:off x="903775" y="1276350"/>
            <a:ext cx="6341707" cy="4305300"/>
          </a:xfrm>
          <a:prstGeom prst="rect">
            <a:avLst/>
          </a:prstGeom>
        </p:spPr>
      </p:pic>
    </p:spTree>
    <p:extLst>
      <p:ext uri="{BB962C8B-B14F-4D97-AF65-F5344CB8AC3E}">
        <p14:creationId xmlns:p14="http://schemas.microsoft.com/office/powerpoint/2010/main" val="2942354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Physical Significance of Maxwell’s Equation</a:t>
            </a:r>
            <a:endParaRPr lang="en-US" b="1"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819150" y="1143000"/>
                <a:ext cx="10668000" cy="378885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dirty="0" smtClean="0"/>
                  <a:t>The equations represent the fundamentals of electricity and magnetism in concise form.</a:t>
                </a:r>
              </a:p>
              <a:p>
                <a:pPr marL="285750" indent="-285750">
                  <a:lnSpc>
                    <a:spcPct val="150000"/>
                  </a:lnSpc>
                  <a:buFont typeface="Wingdings" panose="05000000000000000000" pitchFamily="2" charset="2"/>
                  <a:buChar char="§"/>
                </a:pPr>
                <a:r>
                  <a:rPr lang="en-US" dirty="0" smtClean="0"/>
                  <a:t>The total flux of electric field through a closed surface is equal to (</a:t>
                </a:r>
                <a14:m>
                  <m:oMath xmlns:m="http://schemas.openxmlformats.org/officeDocument/2006/math">
                    <m:r>
                      <a:rPr lang="en-US" b="0" i="1" smtClean="0">
                        <a:latin typeface="Cambria Math" panose="02040503050406030204" pitchFamily="18" charset="0"/>
                      </a:rPr>
                      <m:t>1/</m:t>
                    </m:r>
                    <m:sSub>
                      <m:sSubPr>
                        <m:ctrlPr>
                          <a:rPr lang="en-US" b="0" i="1" smtClean="0">
                            <a:latin typeface="Cambria Math"/>
                          </a:rPr>
                        </m:ctrlPr>
                      </m:sSubPr>
                      <m:e>
                        <m:r>
                          <a:rPr lang="en-US" b="0" i="1" smtClean="0">
                            <a:latin typeface="Cambria Math" panose="02040503050406030204" pitchFamily="18" charset="0"/>
                          </a:rPr>
                          <m:t>𝜖</m:t>
                        </m:r>
                      </m:e>
                      <m:sub>
                        <m:r>
                          <a:rPr lang="en-US" b="0" i="1" smtClean="0">
                            <a:latin typeface="Cambria Math" panose="02040503050406030204" pitchFamily="18" charset="0"/>
                          </a:rPr>
                          <m:t>0</m:t>
                        </m:r>
                      </m:sub>
                    </m:sSub>
                  </m:oMath>
                </a14:m>
                <a:r>
                  <a:rPr lang="en-US" dirty="0" smtClean="0"/>
                  <a:t>) times the total charge enclosed within the volume.</a:t>
                </a:r>
              </a:p>
              <a:p>
                <a:pPr marL="285750" indent="-285750">
                  <a:lnSpc>
                    <a:spcPct val="150000"/>
                  </a:lnSpc>
                  <a:buFont typeface="Wingdings" panose="05000000000000000000" pitchFamily="2" charset="2"/>
                  <a:buChar char="§"/>
                </a:pPr>
                <a:r>
                  <a:rPr lang="en-US" dirty="0" smtClean="0"/>
                  <a:t>The net magnetic flux emerging through any closed surface is zero.</a:t>
                </a:r>
              </a:p>
              <a:p>
                <a:pPr marL="285750" indent="-285750">
                  <a:lnSpc>
                    <a:spcPct val="150000"/>
                  </a:lnSpc>
                  <a:buFont typeface="Wingdings" panose="05000000000000000000" pitchFamily="2" charset="2"/>
                  <a:buChar char="§"/>
                </a:pPr>
                <a:r>
                  <a:rPr lang="en-US" dirty="0" smtClean="0"/>
                  <a:t>The line integral of electric field around a closed path is equal to the rate of change of magnetic flux through any surface bounded by the path.</a:t>
                </a:r>
              </a:p>
              <a:p>
                <a:pPr marL="285750" indent="-285750">
                  <a:lnSpc>
                    <a:spcPct val="150000"/>
                  </a:lnSpc>
                  <a:buFont typeface="Wingdings" panose="05000000000000000000" pitchFamily="2" charset="2"/>
                  <a:buChar char="§"/>
                </a:pPr>
                <a:r>
                  <a:rPr lang="en-US" dirty="0" smtClean="0"/>
                  <a:t>The line integral of magnetic field around a closed path is equal to the net flux of density of electric current and displacement current. </a:t>
                </a:r>
              </a:p>
              <a:p>
                <a:pPr marL="285750" indent="-285750">
                  <a:lnSpc>
                    <a:spcPct val="150000"/>
                  </a:lnSpc>
                  <a:buFont typeface="Wingdings" panose="05000000000000000000" pitchFamily="2" charset="2"/>
                  <a:buChar char="§"/>
                </a:pPr>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19150" y="1143000"/>
                <a:ext cx="10668000" cy="3788858"/>
              </a:xfrm>
              <a:prstGeom prst="rect">
                <a:avLst/>
              </a:prstGeom>
              <a:blipFill rotWithShape="0">
                <a:blip r:embed="rId2"/>
                <a:stretch>
                  <a:fillRect l="-343"/>
                </a:stretch>
              </a:blipFill>
            </p:spPr>
            <p:txBody>
              <a:bodyPr/>
              <a:lstStyle/>
              <a:p>
                <a:r>
                  <a:rPr lang="en-US">
                    <a:noFill/>
                  </a:rPr>
                  <a:t> </a:t>
                </a:r>
              </a:p>
            </p:txBody>
          </p:sp>
        </mc:Fallback>
      </mc:AlternateContent>
    </p:spTree>
    <p:extLst>
      <p:ext uri="{BB962C8B-B14F-4D97-AF65-F5344CB8AC3E}">
        <p14:creationId xmlns:p14="http://schemas.microsoft.com/office/powerpoint/2010/main" val="535160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60" y="294705"/>
            <a:ext cx="9425912" cy="609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8279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94" y="184956"/>
            <a:ext cx="9273013" cy="5916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564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21" y="191353"/>
            <a:ext cx="10417813" cy="489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7623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17" y="114087"/>
            <a:ext cx="10093443" cy="56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973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81" y="114299"/>
            <a:ext cx="9499338" cy="5137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37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81" y="134061"/>
            <a:ext cx="10053140" cy="5806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3698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16" y="903027"/>
            <a:ext cx="12064093"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052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EMT-Topics</a:t>
            </a:r>
            <a:endParaRPr lang="en-US" b="1" dirty="0">
              <a:solidFill>
                <a:schemeClr val="bg1"/>
              </a:solidFill>
            </a:endParaRPr>
          </a:p>
        </p:txBody>
      </p:sp>
      <p:sp>
        <p:nvSpPr>
          <p:cNvPr id="5" name="TextBox 4"/>
          <p:cNvSpPr txBox="1"/>
          <p:nvPr/>
        </p:nvSpPr>
        <p:spPr>
          <a:xfrm>
            <a:off x="957129" y="1008404"/>
            <a:ext cx="7682669" cy="4708981"/>
          </a:xfrm>
          <a:prstGeom prst="rect">
            <a:avLst/>
          </a:prstGeom>
          <a:noFill/>
        </p:spPr>
        <p:txBody>
          <a:bodyPr wrap="square" rtlCol="0">
            <a:spAutoFit/>
          </a:bodyPr>
          <a:lstStyle/>
          <a:p>
            <a:pPr marL="342900" indent="-342900">
              <a:lnSpc>
                <a:spcPct val="150000"/>
              </a:lnSpc>
              <a:buAutoNum type="arabicPeriod"/>
            </a:pPr>
            <a:r>
              <a:rPr lang="en-US" sz="2000" dirty="0" smtClean="0"/>
              <a:t>Scalar and Vector fields.</a:t>
            </a:r>
          </a:p>
          <a:p>
            <a:pPr marL="342900" indent="-342900">
              <a:lnSpc>
                <a:spcPct val="150000"/>
              </a:lnSpc>
              <a:buAutoNum type="arabicPeriod"/>
            </a:pPr>
            <a:r>
              <a:rPr lang="en-US" sz="2000" dirty="0" smtClean="0"/>
              <a:t>Concepts of gradient, divergence and curl.</a:t>
            </a:r>
          </a:p>
          <a:p>
            <a:pPr marL="342900" indent="-342900">
              <a:lnSpc>
                <a:spcPct val="150000"/>
              </a:lnSpc>
              <a:buAutoNum type="arabicPeriod"/>
            </a:pPr>
            <a:r>
              <a:rPr lang="en-US" sz="2000" dirty="0" smtClean="0"/>
              <a:t>Gauss Theorem and Stokes theorem.</a:t>
            </a:r>
          </a:p>
          <a:p>
            <a:pPr marL="342900" indent="-342900">
              <a:lnSpc>
                <a:spcPct val="150000"/>
              </a:lnSpc>
              <a:buAutoNum type="arabicPeriod"/>
            </a:pPr>
            <a:r>
              <a:rPr lang="en-US" sz="2000" dirty="0" smtClean="0"/>
              <a:t>Poisson and Laplace’s Equation.</a:t>
            </a:r>
          </a:p>
          <a:p>
            <a:pPr marL="342900" indent="-342900">
              <a:lnSpc>
                <a:spcPct val="150000"/>
              </a:lnSpc>
              <a:buAutoNum type="arabicPeriod"/>
            </a:pPr>
            <a:r>
              <a:rPr lang="en-US" sz="2000" dirty="0" smtClean="0"/>
              <a:t>Continuity equation.</a:t>
            </a:r>
          </a:p>
          <a:p>
            <a:pPr marL="342900" indent="-342900">
              <a:lnSpc>
                <a:spcPct val="150000"/>
              </a:lnSpc>
              <a:buAutoNum type="arabicPeriod"/>
            </a:pPr>
            <a:r>
              <a:rPr lang="en-US" sz="2000" b="1" dirty="0" smtClean="0"/>
              <a:t>Maxwell’s Electromagnetic equation.</a:t>
            </a:r>
          </a:p>
          <a:p>
            <a:pPr marL="342900" indent="-342900">
              <a:lnSpc>
                <a:spcPct val="150000"/>
              </a:lnSpc>
              <a:buAutoNum type="arabicPeriod"/>
            </a:pPr>
            <a:r>
              <a:rPr lang="en-US" sz="2000" b="1" dirty="0" smtClean="0"/>
              <a:t>Physical significance of Maxwell’s equation.</a:t>
            </a:r>
          </a:p>
          <a:p>
            <a:pPr marL="342900" indent="-342900">
              <a:lnSpc>
                <a:spcPct val="150000"/>
              </a:lnSpc>
              <a:buAutoNum type="arabicPeriod"/>
            </a:pPr>
            <a:r>
              <a:rPr lang="en-US" sz="2000" dirty="0" smtClean="0"/>
              <a:t>Ampere’s Circuital law.</a:t>
            </a:r>
          </a:p>
          <a:p>
            <a:pPr marL="342900" indent="-342900">
              <a:lnSpc>
                <a:spcPct val="150000"/>
              </a:lnSpc>
              <a:buAutoNum type="arabicPeriod"/>
            </a:pPr>
            <a:r>
              <a:rPr lang="en-US" sz="2000" dirty="0" smtClean="0"/>
              <a:t>Maxwell displacement current and correction in Amperes law. </a:t>
            </a:r>
          </a:p>
          <a:p>
            <a:pPr marL="342900" indent="-342900">
              <a:lnSpc>
                <a:spcPct val="150000"/>
              </a:lnSpc>
              <a:buAutoNum type="arabicPeriod"/>
            </a:pPr>
            <a:endParaRPr lang="en-US" sz="2000" dirty="0"/>
          </a:p>
        </p:txBody>
      </p:sp>
    </p:spTree>
    <p:extLst>
      <p:ext uri="{BB962C8B-B14F-4D97-AF65-F5344CB8AC3E}">
        <p14:creationId xmlns:p14="http://schemas.microsoft.com/office/powerpoint/2010/main" val="1668417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79" y="276367"/>
            <a:ext cx="11145531" cy="2876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507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302455"/>
            <a:ext cx="12059187" cy="2072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55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52" y="405666"/>
            <a:ext cx="11664325" cy="155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266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607" y="382777"/>
            <a:ext cx="11245755" cy="170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898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8" y="139109"/>
            <a:ext cx="7336667" cy="5473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89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9" y="139109"/>
            <a:ext cx="4222200" cy="315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064" y="272955"/>
            <a:ext cx="67341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6725" y="2332345"/>
            <a:ext cx="791527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766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799"/>
            <a:ext cx="6449934" cy="696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75" y="795835"/>
            <a:ext cx="4197185" cy="354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44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799"/>
            <a:ext cx="6449934" cy="696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475" y="795836"/>
            <a:ext cx="3241841" cy="2735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2395" y="1138593"/>
            <a:ext cx="4543425"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019" y="3790524"/>
            <a:ext cx="8214039" cy="2487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0470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09" y="279779"/>
            <a:ext cx="8748813" cy="391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480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Displacement Current:</a:t>
            </a:r>
            <a:endParaRPr lang="en-US" b="1" dirty="0">
              <a:solidFill>
                <a:schemeClr val="bg1"/>
              </a:solidFill>
            </a:endParaRPr>
          </a:p>
        </p:txBody>
      </p:sp>
      <p:sp>
        <p:nvSpPr>
          <p:cNvPr id="2" name="TextBox 1"/>
          <p:cNvSpPr txBox="1"/>
          <p:nvPr/>
        </p:nvSpPr>
        <p:spPr>
          <a:xfrm>
            <a:off x="1076770" y="806916"/>
            <a:ext cx="9152546" cy="2585323"/>
          </a:xfrm>
          <a:prstGeom prst="rect">
            <a:avLst/>
          </a:prstGeom>
          <a:noFill/>
          <a:ln>
            <a:solidFill>
              <a:schemeClr val="tx1"/>
            </a:solidFill>
          </a:ln>
        </p:spPr>
        <p:txBody>
          <a:bodyPr wrap="square" rtlCol="0">
            <a:spAutoFit/>
          </a:bodyPr>
          <a:lstStyle/>
          <a:p>
            <a:r>
              <a:rPr lang="en-US" b="1" dirty="0" smtClean="0"/>
              <a:t>Characteristics of displacement current:</a:t>
            </a:r>
          </a:p>
          <a:p>
            <a:endParaRPr lang="en-US" dirty="0"/>
          </a:p>
          <a:p>
            <a:pPr marL="342900" indent="-342900">
              <a:buAutoNum type="arabicPeriod"/>
            </a:pPr>
            <a:r>
              <a:rPr lang="en-US" dirty="0" smtClean="0"/>
              <a:t>It has the same unit as electric current density. </a:t>
            </a:r>
          </a:p>
          <a:p>
            <a:pPr marL="342900" indent="-342900">
              <a:buAutoNum type="arabicPeriod"/>
            </a:pPr>
            <a:r>
              <a:rPr lang="en-US" dirty="0" smtClean="0"/>
              <a:t>Displacement current is a current only in the sense that it produces magnetic field. It has none other properties of current. For example displacement current can have a finite value in vacuum where there are no charges of any type.</a:t>
            </a:r>
          </a:p>
          <a:p>
            <a:pPr marL="342900" indent="-342900">
              <a:buAutoNum type="arabicPeriod"/>
            </a:pPr>
            <a:r>
              <a:rPr lang="en-US" dirty="0" smtClean="0"/>
              <a:t>It serves to make the total current continuous across discontinuities in </a:t>
            </a:r>
            <a:r>
              <a:rPr lang="en-US" smtClean="0"/>
              <a:t>conduction current. </a:t>
            </a:r>
            <a:endParaRPr lang="en-US" dirty="0"/>
          </a:p>
          <a:p>
            <a:pPr marL="342900" indent="-342900">
              <a:buAutoNum type="arabicPeriod"/>
            </a:pPr>
            <a:r>
              <a:rPr lang="en-US" dirty="0" smtClean="0"/>
              <a:t>It makes the Ampere’s circuital law a consistent one. </a:t>
            </a:r>
          </a:p>
          <a:p>
            <a:endParaRPr lang="en-US" dirty="0"/>
          </a:p>
        </p:txBody>
      </p:sp>
      <p:sp>
        <p:nvSpPr>
          <p:cNvPr id="3" name="TextBox 2"/>
          <p:cNvSpPr txBox="1"/>
          <p:nvPr/>
        </p:nvSpPr>
        <p:spPr>
          <a:xfrm>
            <a:off x="1076770" y="3392239"/>
            <a:ext cx="9695859" cy="3139321"/>
          </a:xfrm>
          <a:prstGeom prst="rect">
            <a:avLst/>
          </a:prstGeom>
          <a:noFill/>
          <a:ln>
            <a:solidFill>
              <a:schemeClr val="tx1"/>
            </a:solidFill>
          </a:ln>
        </p:spPr>
        <p:txBody>
          <a:bodyPr wrap="square" rtlCol="0">
            <a:spAutoFit/>
          </a:bodyPr>
          <a:lstStyle/>
          <a:p>
            <a:pPr algn="just"/>
            <a:r>
              <a:rPr lang="en-US" dirty="0"/>
              <a:t>Maxwell came up with this rather curious name because many of his ideas regarding electric and magnetic fields were completely wrong</a:t>
            </a:r>
            <a:r>
              <a:rPr lang="en-US" dirty="0" smtClean="0"/>
              <a:t>. For instance, Maxwell </a:t>
            </a:r>
            <a:r>
              <a:rPr lang="en-US" dirty="0"/>
              <a:t>believed in the </a:t>
            </a:r>
            <a:r>
              <a:rPr lang="en-US" b="1" dirty="0" err="1"/>
              <a:t>æther</a:t>
            </a:r>
            <a:r>
              <a:rPr lang="en-US" dirty="0"/>
              <a:t>, and he thought that electric and magnetic fields were some sort of stresses in this medium. He also thought that the displacement current was associated with displacements of the </a:t>
            </a:r>
            <a:r>
              <a:rPr lang="en-US" b="1" dirty="0" err="1"/>
              <a:t>æther</a:t>
            </a:r>
            <a:r>
              <a:rPr lang="en-US" dirty="0"/>
              <a:t> (hence, the name). </a:t>
            </a:r>
            <a:endParaRPr lang="en-US" dirty="0" smtClean="0"/>
          </a:p>
          <a:p>
            <a:pPr algn="just"/>
            <a:endParaRPr lang="en-US" dirty="0"/>
          </a:p>
          <a:p>
            <a:pPr algn="just"/>
            <a:r>
              <a:rPr lang="en-US" dirty="0" smtClean="0"/>
              <a:t>The </a:t>
            </a:r>
            <a:r>
              <a:rPr lang="en-US" dirty="0"/>
              <a:t>reason that these misconceptions did not invalidate his equations is quite simple. Maxwell based his equations on the results of experiments, and he added in his extra term so as to make these equations mathematically self-consistent. Both of these steps are valid irrespective of the existence or non-existence of the </a:t>
            </a:r>
            <a:r>
              <a:rPr lang="en-US" b="1" dirty="0" err="1"/>
              <a:t>æther</a:t>
            </a:r>
            <a:r>
              <a:rPr lang="en-US" dirty="0"/>
              <a:t>. </a:t>
            </a:r>
            <a:endParaRPr lang="en-US" dirty="0" smtClean="0"/>
          </a:p>
          <a:p>
            <a:pPr algn="just"/>
            <a:endParaRPr lang="en-US" dirty="0" smtClean="0"/>
          </a:p>
          <a:p>
            <a:pPr algn="just"/>
            <a:r>
              <a:rPr lang="en-US" dirty="0">
                <a:hlinkClick r:id="rId2"/>
              </a:rPr>
              <a:t>http://</a:t>
            </a:r>
            <a:r>
              <a:rPr lang="en-US" dirty="0" smtClean="0">
                <a:hlinkClick r:id="rId2"/>
              </a:rPr>
              <a:t>farside.ph.utexas.edu/teaching/em/lectures/node46.html</a:t>
            </a:r>
            <a:endParaRPr lang="en-US" dirty="0"/>
          </a:p>
        </p:txBody>
      </p:sp>
    </p:spTree>
    <p:extLst>
      <p:ext uri="{BB962C8B-B14F-4D97-AF65-F5344CB8AC3E}">
        <p14:creationId xmlns:p14="http://schemas.microsoft.com/office/powerpoint/2010/main" val="10146726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Displacement Current: Capacitor example</a:t>
            </a:r>
            <a:endParaRPr lang="en-US" b="1" dirty="0">
              <a:solidFill>
                <a:schemeClr val="bg1"/>
              </a:solidFill>
            </a:endParaRPr>
          </a:p>
        </p:txBody>
      </p:sp>
      <p:pic>
        <p:nvPicPr>
          <p:cNvPr id="6" name="Picture 5"/>
          <p:cNvPicPr>
            <a:picLocks noChangeAspect="1"/>
          </p:cNvPicPr>
          <p:nvPr/>
        </p:nvPicPr>
        <p:blipFill>
          <a:blip r:embed="rId2"/>
          <a:stretch>
            <a:fillRect/>
          </a:stretch>
        </p:blipFill>
        <p:spPr>
          <a:xfrm>
            <a:off x="7752505" y="1151395"/>
            <a:ext cx="3886868" cy="260985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632389" y="1719681"/>
                <a:ext cx="6024785" cy="4247317"/>
              </a:xfrm>
              <a:prstGeom prst="rect">
                <a:avLst/>
              </a:prstGeom>
              <a:noFill/>
            </p:spPr>
            <p:txBody>
              <a:bodyPr wrap="square" rtlCol="0">
                <a:spAutoFit/>
              </a:bodyPr>
              <a:lstStyle/>
              <a:p>
                <a:pPr marL="285750" indent="-285750" algn="just">
                  <a:buFont typeface="Arial" panose="020B0604020202020204" pitchFamily="34" charset="0"/>
                  <a:buChar char="•"/>
                </a:pPr>
                <a:r>
                  <a:rPr lang="en-US" dirty="0" smtClean="0"/>
                  <a:t>One more way the Ampere’s law fails for non-steady current, other than the divergence inconsistency is while charging a capacitor. </a:t>
                </a:r>
              </a:p>
              <a:p>
                <a:pPr marL="285750" indent="-285750" algn="just">
                  <a:buFont typeface="Arial" panose="020B0604020202020204" pitchFamily="34" charset="0"/>
                  <a:buChar char="•"/>
                </a:pPr>
                <a:r>
                  <a:rPr lang="en-US" dirty="0" smtClean="0"/>
                  <a:t>How to determine the current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𝑒𝑛𝑐</m:t>
                        </m:r>
                      </m:sub>
                    </m:sSub>
                  </m:oMath>
                </a14:m>
                <a:r>
                  <a:rPr lang="en-US" dirty="0" smtClean="0"/>
                  <a:t>?</a:t>
                </a:r>
              </a:p>
              <a:p>
                <a:pPr marL="285750" indent="-285750" algn="just">
                  <a:buFont typeface="Arial" panose="020B0604020202020204" pitchFamily="34" charset="0"/>
                  <a:buChar char="•"/>
                </a:pPr>
                <a:r>
                  <a:rPr lang="en-US" dirty="0" smtClean="0"/>
                  <a:t>Well, it is the total current passing through the loop or the current piercing through the surface that has the loop for its boundary. </a:t>
                </a:r>
              </a:p>
              <a:p>
                <a:pPr marL="285750" indent="-285750" algn="just">
                  <a:buFont typeface="Arial" panose="020B0604020202020204" pitchFamily="34" charset="0"/>
                  <a:buChar char="•"/>
                </a:pPr>
                <a:r>
                  <a:rPr lang="en-US" dirty="0" smtClean="0"/>
                  <a:t>In this case the simplest surface lies in the plane of the loop and the wire punctures the surface. Thus,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𝑒𝑛𝑐</m:t>
                        </m:r>
                      </m:sub>
                    </m:sSub>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smtClean="0"/>
                  <a:t>.</a:t>
                </a:r>
              </a:p>
              <a:p>
                <a:pPr marL="285750" indent="-285750" algn="just">
                  <a:buFont typeface="Arial" panose="020B0604020202020204" pitchFamily="34" charset="0"/>
                  <a:buChar char="•"/>
                </a:pPr>
                <a:r>
                  <a:rPr lang="en-US" dirty="0" smtClean="0"/>
                  <a:t>But, if we draw a balloon shaped surface, then no current is passes through the surface and hence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𝑒𝑛𝑐</m:t>
                        </m:r>
                      </m:sub>
                    </m:sSub>
                    <m:r>
                      <a:rPr lang="en-US" b="0" i="1" smtClean="0">
                        <a:latin typeface="Cambria Math" panose="02040503050406030204" pitchFamily="18" charset="0"/>
                      </a:rPr>
                      <m:t>=0</m:t>
                    </m:r>
                  </m:oMath>
                </a14:m>
                <a:r>
                  <a:rPr lang="en-US" dirty="0" smtClean="0"/>
                  <a:t>.  </a:t>
                </a:r>
              </a:p>
              <a:p>
                <a:pPr marL="285750" indent="-285750" algn="just">
                  <a:buFont typeface="Arial" panose="020B0604020202020204" pitchFamily="34" charset="0"/>
                  <a:buChar char="•"/>
                </a:pPr>
                <a:r>
                  <a:rPr lang="en-US" dirty="0" smtClean="0"/>
                  <a:t>Thus based on the surface selected for the </a:t>
                </a:r>
                <a:r>
                  <a:rPr lang="en-US" dirty="0" err="1" smtClean="0"/>
                  <a:t>Amperian</a:t>
                </a:r>
                <a:r>
                  <a:rPr lang="en-US" dirty="0" smtClean="0"/>
                  <a:t> loop, the results for enclosed currents are different and accordingly the circulation of magnetic field will also be affected. </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32389" y="1719681"/>
                <a:ext cx="6024785" cy="4247317"/>
              </a:xfrm>
              <a:prstGeom prst="rect">
                <a:avLst/>
              </a:prstGeom>
              <a:blipFill rotWithShape="0">
                <a:blip r:embed="rId3"/>
                <a:stretch>
                  <a:fillRect l="-709" t="-717" r="-810" b="-1291"/>
                </a:stretch>
              </a:blipFill>
            </p:spPr>
            <p:txBody>
              <a:bodyPr/>
              <a:lstStyle/>
              <a:p>
                <a:r>
                  <a:rPr lang="en-US">
                    <a:noFill/>
                  </a:rPr>
                  <a:t> </a:t>
                </a:r>
              </a:p>
            </p:txBody>
          </p:sp>
        </mc:Fallback>
      </mc:AlternateContent>
      <p:sp>
        <p:nvSpPr>
          <p:cNvPr id="8" name="TextBox 7"/>
          <p:cNvSpPr txBox="1"/>
          <p:nvPr/>
        </p:nvSpPr>
        <p:spPr>
          <a:xfrm>
            <a:off x="546930" y="987874"/>
            <a:ext cx="7921271" cy="369332"/>
          </a:xfrm>
          <a:prstGeom prst="rect">
            <a:avLst/>
          </a:prstGeom>
          <a:noFill/>
        </p:spPr>
        <p:txBody>
          <a:bodyPr wrap="none" rtlCol="0">
            <a:spAutoFit/>
          </a:bodyPr>
          <a:lstStyle/>
          <a:p>
            <a:r>
              <a:rPr lang="en-US" dirty="0" smtClean="0">
                <a:solidFill>
                  <a:srgbClr val="FF0000"/>
                </a:solidFill>
              </a:rPr>
              <a:t>How can you say that for steady current, the divergence inconsistency is removed?</a:t>
            </a:r>
            <a:endParaRPr lang="en-US" dirty="0">
              <a:solidFill>
                <a:srgbClr val="FF0000"/>
              </a:solidFill>
            </a:endParaRPr>
          </a:p>
        </p:txBody>
      </p:sp>
    </p:spTree>
    <p:extLst>
      <p:ext uri="{BB962C8B-B14F-4D97-AF65-F5344CB8AC3E}">
        <p14:creationId xmlns:p14="http://schemas.microsoft.com/office/powerpoint/2010/main" val="31172161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1081</TotalTime>
  <Words>645</Words>
  <Application>Microsoft Office PowerPoint</Application>
  <PresentationFormat>Custom</PresentationFormat>
  <Paragraphs>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Windows User</cp:lastModifiedBy>
  <cp:revision>54</cp:revision>
  <dcterms:created xsi:type="dcterms:W3CDTF">2017-08-05T18:36:55Z</dcterms:created>
  <dcterms:modified xsi:type="dcterms:W3CDTF">2021-02-03T05:52:18Z</dcterms:modified>
</cp:coreProperties>
</file>