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handoutMasterIdLst>
    <p:handoutMasterId r:id="rId37"/>
  </p:handoutMasterIdLst>
  <p:sldIdLst>
    <p:sldId id="294" r:id="rId2"/>
    <p:sldId id="274" r:id="rId3"/>
    <p:sldId id="277" r:id="rId4"/>
    <p:sldId id="258" r:id="rId5"/>
    <p:sldId id="259" r:id="rId6"/>
    <p:sldId id="276" r:id="rId7"/>
    <p:sldId id="260" r:id="rId8"/>
    <p:sldId id="261" r:id="rId9"/>
    <p:sldId id="275" r:id="rId10"/>
    <p:sldId id="284" r:id="rId11"/>
    <p:sldId id="262" r:id="rId12"/>
    <p:sldId id="263" r:id="rId13"/>
    <p:sldId id="264" r:id="rId14"/>
    <p:sldId id="283" r:id="rId15"/>
    <p:sldId id="293" r:id="rId16"/>
    <p:sldId id="286" r:id="rId17"/>
    <p:sldId id="265" r:id="rId18"/>
    <p:sldId id="266" r:id="rId19"/>
    <p:sldId id="267" r:id="rId20"/>
    <p:sldId id="287" r:id="rId21"/>
    <p:sldId id="268" r:id="rId22"/>
    <p:sldId id="269" r:id="rId23"/>
    <p:sldId id="271" r:id="rId24"/>
    <p:sldId id="289" r:id="rId25"/>
    <p:sldId id="272" r:id="rId26"/>
    <p:sldId id="270" r:id="rId27"/>
    <p:sldId id="288" r:id="rId28"/>
    <p:sldId id="273" r:id="rId29"/>
    <p:sldId id="290" r:id="rId30"/>
    <p:sldId id="295" r:id="rId31"/>
    <p:sldId id="296" r:id="rId32"/>
    <p:sldId id="297" r:id="rId33"/>
    <p:sldId id="298" r:id="rId34"/>
    <p:sldId id="292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898989"/>
    <a:srgbClr val="003300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462" autoAdjust="0"/>
  </p:normalViewPr>
  <p:slideViewPr>
    <p:cSldViewPr>
      <p:cViewPr varScale="1">
        <p:scale>
          <a:sx n="47" d="100"/>
          <a:sy n="47" d="100"/>
        </p:scale>
        <p:origin x="-108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796568-9B5D-4AE4-AD36-51B9BAD6B17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49D38F-D37E-4097-BDA6-F89C48C502ED}">
      <dgm:prSet/>
      <dgm:spPr/>
      <dgm:t>
        <a:bodyPr/>
        <a:lstStyle/>
        <a:p>
          <a:pPr rtl="0"/>
          <a:r>
            <a:rPr lang="en-US" dirty="0"/>
            <a:t>1. An identifier name is any combination of 1 to 31 alphabets, digits or underscores. </a:t>
          </a:r>
        </a:p>
      </dgm:t>
    </dgm:pt>
    <dgm:pt modelId="{C455903A-D0D6-4FCA-B21F-4CDE40053527}" type="parTrans" cxnId="{DAF72B01-5D9F-4BA9-8CF4-450A8AFBC31A}">
      <dgm:prSet/>
      <dgm:spPr/>
      <dgm:t>
        <a:bodyPr/>
        <a:lstStyle/>
        <a:p>
          <a:endParaRPr lang="en-US"/>
        </a:p>
      </dgm:t>
    </dgm:pt>
    <dgm:pt modelId="{95F342F3-B744-4FA6-AA7A-1E161C8E075F}" type="sibTrans" cxnId="{DAF72B01-5D9F-4BA9-8CF4-450A8AFBC31A}">
      <dgm:prSet/>
      <dgm:spPr/>
      <dgm:t>
        <a:bodyPr/>
        <a:lstStyle/>
        <a:p>
          <a:endParaRPr lang="en-US"/>
        </a:p>
      </dgm:t>
    </dgm:pt>
    <dgm:pt modelId="{CFC7A6F2-5C1B-4C43-BB14-B4E2736FD4FF}">
      <dgm:prSet/>
      <dgm:spPr/>
      <dgm:t>
        <a:bodyPr/>
        <a:lstStyle/>
        <a:p>
          <a:pPr rtl="0"/>
          <a:r>
            <a:rPr lang="en-US" dirty="0"/>
            <a:t>2. The first character in the identifier name must be an alphabet or underscore. </a:t>
          </a:r>
        </a:p>
      </dgm:t>
    </dgm:pt>
    <dgm:pt modelId="{6D01A6F6-0B4C-476F-9030-E94750ECCD51}" type="parTrans" cxnId="{553B82C4-E53B-4237-AE52-196D788EC462}">
      <dgm:prSet/>
      <dgm:spPr/>
      <dgm:t>
        <a:bodyPr/>
        <a:lstStyle/>
        <a:p>
          <a:endParaRPr lang="en-US"/>
        </a:p>
      </dgm:t>
    </dgm:pt>
    <dgm:pt modelId="{84EF2FD0-CC09-4F92-B1E5-D3D7064398B9}" type="sibTrans" cxnId="{553B82C4-E53B-4237-AE52-196D788EC462}">
      <dgm:prSet/>
      <dgm:spPr/>
      <dgm:t>
        <a:bodyPr/>
        <a:lstStyle/>
        <a:p>
          <a:endParaRPr lang="en-US"/>
        </a:p>
      </dgm:t>
    </dgm:pt>
    <dgm:pt modelId="{A26089E4-8F63-4C9A-A702-6901CD08A220}">
      <dgm:prSet/>
      <dgm:spPr/>
      <dgm:t>
        <a:bodyPr/>
        <a:lstStyle/>
        <a:p>
          <a:pPr rtl="0"/>
          <a:r>
            <a:rPr lang="en-US" dirty="0"/>
            <a:t>3. No blanks or special symbol other than an underscore can be used in an identifier name. </a:t>
          </a:r>
        </a:p>
      </dgm:t>
    </dgm:pt>
    <dgm:pt modelId="{B97F79FE-FDF0-4BD6-8248-A55905357A70}" type="parTrans" cxnId="{E2E0D852-F184-42B4-B3BA-07DD29762D2C}">
      <dgm:prSet/>
      <dgm:spPr/>
      <dgm:t>
        <a:bodyPr/>
        <a:lstStyle/>
        <a:p>
          <a:endParaRPr lang="en-US"/>
        </a:p>
      </dgm:t>
    </dgm:pt>
    <dgm:pt modelId="{9C2E9D95-1C9E-4DDF-AD0A-7391BB31A51A}" type="sibTrans" cxnId="{E2E0D852-F184-42B4-B3BA-07DD29762D2C}">
      <dgm:prSet/>
      <dgm:spPr/>
      <dgm:t>
        <a:bodyPr/>
        <a:lstStyle/>
        <a:p>
          <a:endParaRPr lang="en-US"/>
        </a:p>
      </dgm:t>
    </dgm:pt>
    <dgm:pt modelId="{6C162E45-0D63-4883-B42D-309F59A66CE3}">
      <dgm:prSet/>
      <dgm:spPr/>
      <dgm:t>
        <a:bodyPr/>
        <a:lstStyle/>
        <a:p>
          <a:pPr rtl="0"/>
          <a:r>
            <a:rPr lang="en-US" dirty="0"/>
            <a:t>4. Keywords are not allowed to be used as identifiers.</a:t>
          </a:r>
        </a:p>
      </dgm:t>
    </dgm:pt>
    <dgm:pt modelId="{CA8540C9-2858-4B12-9012-F581B0F3F03D}" type="parTrans" cxnId="{A8433108-D27D-406E-88BF-E170186C270F}">
      <dgm:prSet/>
      <dgm:spPr/>
      <dgm:t>
        <a:bodyPr/>
        <a:lstStyle/>
        <a:p>
          <a:endParaRPr lang="en-US"/>
        </a:p>
      </dgm:t>
    </dgm:pt>
    <dgm:pt modelId="{D0469DCC-241D-4817-863D-15627CC82580}" type="sibTrans" cxnId="{A8433108-D27D-406E-88BF-E170186C270F}">
      <dgm:prSet/>
      <dgm:spPr/>
      <dgm:t>
        <a:bodyPr/>
        <a:lstStyle/>
        <a:p>
          <a:endParaRPr lang="en-US"/>
        </a:p>
      </dgm:t>
    </dgm:pt>
    <dgm:pt modelId="{AA45758D-325C-4AC9-B423-6FA425465D48}" type="pres">
      <dgm:prSet presAssocID="{2D796568-9B5D-4AE4-AD36-51B9BAD6B1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3F38FF-5031-4B9A-BC86-62E08E2DA951}" type="pres">
      <dgm:prSet presAssocID="{5349D38F-D37E-4097-BDA6-F89C48C502E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BEC11-892F-4D20-8374-8C6BEC56B49B}" type="pres">
      <dgm:prSet presAssocID="{95F342F3-B744-4FA6-AA7A-1E161C8E075F}" presName="spacer" presStyleCnt="0"/>
      <dgm:spPr/>
    </dgm:pt>
    <dgm:pt modelId="{881DC6CB-E513-4B3C-9A33-40FEF4486B5F}" type="pres">
      <dgm:prSet presAssocID="{CFC7A6F2-5C1B-4C43-BB14-B4E2736FD4F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9C40A-CCD4-4920-8CB6-EC19DC79F841}" type="pres">
      <dgm:prSet presAssocID="{84EF2FD0-CC09-4F92-B1E5-D3D7064398B9}" presName="spacer" presStyleCnt="0"/>
      <dgm:spPr/>
    </dgm:pt>
    <dgm:pt modelId="{1EDF7C5D-18A8-4EF3-8736-481EF4A4DD3C}" type="pres">
      <dgm:prSet presAssocID="{A26089E4-8F63-4C9A-A702-6901CD08A22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60A38-6A41-4487-A289-8D874421C40E}" type="pres">
      <dgm:prSet presAssocID="{9C2E9D95-1C9E-4DDF-AD0A-7391BB31A51A}" presName="spacer" presStyleCnt="0"/>
      <dgm:spPr/>
    </dgm:pt>
    <dgm:pt modelId="{10AD0BBB-9295-4632-809E-8CE46EA47B75}" type="pres">
      <dgm:prSet presAssocID="{6C162E45-0D63-4883-B42D-309F59A66CE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03701A-1A8E-4627-9CA7-499D229007E2}" type="presOf" srcId="{2D796568-9B5D-4AE4-AD36-51B9BAD6B172}" destId="{AA45758D-325C-4AC9-B423-6FA425465D48}" srcOrd="0" destOrd="0" presId="urn:microsoft.com/office/officeart/2005/8/layout/vList2"/>
    <dgm:cxn modelId="{A8433108-D27D-406E-88BF-E170186C270F}" srcId="{2D796568-9B5D-4AE4-AD36-51B9BAD6B172}" destId="{6C162E45-0D63-4883-B42D-309F59A66CE3}" srcOrd="3" destOrd="0" parTransId="{CA8540C9-2858-4B12-9012-F581B0F3F03D}" sibTransId="{D0469DCC-241D-4817-863D-15627CC82580}"/>
    <dgm:cxn modelId="{DAF72B01-5D9F-4BA9-8CF4-450A8AFBC31A}" srcId="{2D796568-9B5D-4AE4-AD36-51B9BAD6B172}" destId="{5349D38F-D37E-4097-BDA6-F89C48C502ED}" srcOrd="0" destOrd="0" parTransId="{C455903A-D0D6-4FCA-B21F-4CDE40053527}" sibTransId="{95F342F3-B744-4FA6-AA7A-1E161C8E075F}"/>
    <dgm:cxn modelId="{4B4C65C0-F978-4260-BA00-D8AEDD58BDD6}" type="presOf" srcId="{CFC7A6F2-5C1B-4C43-BB14-B4E2736FD4FF}" destId="{881DC6CB-E513-4B3C-9A33-40FEF4486B5F}" srcOrd="0" destOrd="0" presId="urn:microsoft.com/office/officeart/2005/8/layout/vList2"/>
    <dgm:cxn modelId="{553B82C4-E53B-4237-AE52-196D788EC462}" srcId="{2D796568-9B5D-4AE4-AD36-51B9BAD6B172}" destId="{CFC7A6F2-5C1B-4C43-BB14-B4E2736FD4FF}" srcOrd="1" destOrd="0" parTransId="{6D01A6F6-0B4C-476F-9030-E94750ECCD51}" sibTransId="{84EF2FD0-CC09-4F92-B1E5-D3D7064398B9}"/>
    <dgm:cxn modelId="{01E71F2A-7A42-4E2C-8582-8782BD769404}" type="presOf" srcId="{5349D38F-D37E-4097-BDA6-F89C48C502ED}" destId="{903F38FF-5031-4B9A-BC86-62E08E2DA951}" srcOrd="0" destOrd="0" presId="urn:microsoft.com/office/officeart/2005/8/layout/vList2"/>
    <dgm:cxn modelId="{0E7D904C-5DC5-405B-A2FC-7205F5752570}" type="presOf" srcId="{A26089E4-8F63-4C9A-A702-6901CD08A220}" destId="{1EDF7C5D-18A8-4EF3-8736-481EF4A4DD3C}" srcOrd="0" destOrd="0" presId="urn:microsoft.com/office/officeart/2005/8/layout/vList2"/>
    <dgm:cxn modelId="{E2E0D852-F184-42B4-B3BA-07DD29762D2C}" srcId="{2D796568-9B5D-4AE4-AD36-51B9BAD6B172}" destId="{A26089E4-8F63-4C9A-A702-6901CD08A220}" srcOrd="2" destOrd="0" parTransId="{B97F79FE-FDF0-4BD6-8248-A55905357A70}" sibTransId="{9C2E9D95-1C9E-4DDF-AD0A-7391BB31A51A}"/>
    <dgm:cxn modelId="{90FA16E9-64B1-495C-A714-3D7A28482E5D}" type="presOf" srcId="{6C162E45-0D63-4883-B42D-309F59A66CE3}" destId="{10AD0BBB-9295-4632-809E-8CE46EA47B75}" srcOrd="0" destOrd="0" presId="urn:microsoft.com/office/officeart/2005/8/layout/vList2"/>
    <dgm:cxn modelId="{F0DC25E0-E414-4CD6-A845-963F883B9855}" type="presParOf" srcId="{AA45758D-325C-4AC9-B423-6FA425465D48}" destId="{903F38FF-5031-4B9A-BC86-62E08E2DA951}" srcOrd="0" destOrd="0" presId="urn:microsoft.com/office/officeart/2005/8/layout/vList2"/>
    <dgm:cxn modelId="{A35DFFF2-CD9D-4988-9F99-CD85FED9C6E8}" type="presParOf" srcId="{AA45758D-325C-4AC9-B423-6FA425465D48}" destId="{C0BBEC11-892F-4D20-8374-8C6BEC56B49B}" srcOrd="1" destOrd="0" presId="urn:microsoft.com/office/officeart/2005/8/layout/vList2"/>
    <dgm:cxn modelId="{83EEC8BE-DAC9-42AC-9375-61E63F270DB6}" type="presParOf" srcId="{AA45758D-325C-4AC9-B423-6FA425465D48}" destId="{881DC6CB-E513-4B3C-9A33-40FEF4486B5F}" srcOrd="2" destOrd="0" presId="urn:microsoft.com/office/officeart/2005/8/layout/vList2"/>
    <dgm:cxn modelId="{DA80C9C6-1E6B-4A39-99E2-9B7BE6F9AEC5}" type="presParOf" srcId="{AA45758D-325C-4AC9-B423-6FA425465D48}" destId="{BB49C40A-CCD4-4920-8CB6-EC19DC79F841}" srcOrd="3" destOrd="0" presId="urn:microsoft.com/office/officeart/2005/8/layout/vList2"/>
    <dgm:cxn modelId="{A1333385-58AF-4E0C-8EEF-A213DF105CE7}" type="presParOf" srcId="{AA45758D-325C-4AC9-B423-6FA425465D48}" destId="{1EDF7C5D-18A8-4EF3-8736-481EF4A4DD3C}" srcOrd="4" destOrd="0" presId="urn:microsoft.com/office/officeart/2005/8/layout/vList2"/>
    <dgm:cxn modelId="{A767E1F4-A0FE-46AB-A5FE-43158702DAA1}" type="presParOf" srcId="{AA45758D-325C-4AC9-B423-6FA425465D48}" destId="{6C560A38-6A41-4487-A289-8D874421C40E}" srcOrd="5" destOrd="0" presId="urn:microsoft.com/office/officeart/2005/8/layout/vList2"/>
    <dgm:cxn modelId="{EB27DB71-2606-4A04-83CA-72B0B66F82E2}" type="presParOf" srcId="{AA45758D-325C-4AC9-B423-6FA425465D48}" destId="{10AD0BBB-9295-4632-809E-8CE46EA47B75}" srcOrd="6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A81A8-7ACE-4E1A-B8DF-C62EED19DCDB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098644-F3AD-4D39-BCD7-57BF93E29BB2}">
      <dgm:prSet custT="1"/>
      <dgm:spPr/>
      <dgm:t>
        <a:bodyPr/>
        <a:lstStyle/>
        <a:p>
          <a:pPr rtl="0"/>
          <a:r>
            <a:rPr lang="en-US" sz="5400" b="1" dirty="0"/>
            <a:t>Data Type</a:t>
          </a:r>
          <a:endParaRPr lang="en-US" sz="5400" dirty="0"/>
        </a:p>
      </dgm:t>
    </dgm:pt>
    <dgm:pt modelId="{9D856FE2-1F9F-4A00-9D5B-52B6A933E27E}" type="parTrans" cxnId="{D7734964-EAB8-4922-887A-0D718AB25FEC}">
      <dgm:prSet/>
      <dgm:spPr/>
      <dgm:t>
        <a:bodyPr/>
        <a:lstStyle/>
        <a:p>
          <a:endParaRPr lang="en-US"/>
        </a:p>
      </dgm:t>
    </dgm:pt>
    <dgm:pt modelId="{45F28138-1256-4601-B256-62A4AEEB7A44}" type="sibTrans" cxnId="{D7734964-EAB8-4922-887A-0D718AB25FEC}">
      <dgm:prSet/>
      <dgm:spPr/>
      <dgm:t>
        <a:bodyPr/>
        <a:lstStyle/>
        <a:p>
          <a:endParaRPr lang="en-US"/>
        </a:p>
      </dgm:t>
    </dgm:pt>
    <dgm:pt modelId="{6285D63D-7C35-4F65-9E77-5D74E9ED18A5}">
      <dgm:prSet/>
      <dgm:spPr/>
      <dgm:t>
        <a:bodyPr/>
        <a:lstStyle/>
        <a:p>
          <a:pPr rtl="0"/>
          <a:r>
            <a:rPr lang="en-US" b="1" dirty="0"/>
            <a:t>Basic Data Type</a:t>
          </a:r>
          <a:endParaRPr lang="en-US" dirty="0"/>
        </a:p>
      </dgm:t>
    </dgm:pt>
    <dgm:pt modelId="{A3CA0082-892E-4166-8508-2B020DA812A9}" type="parTrans" cxnId="{EA69DFD7-439A-411C-8CE7-2E16F8123B9D}">
      <dgm:prSet/>
      <dgm:spPr/>
      <dgm:t>
        <a:bodyPr/>
        <a:lstStyle/>
        <a:p>
          <a:endParaRPr lang="en-US"/>
        </a:p>
      </dgm:t>
    </dgm:pt>
    <dgm:pt modelId="{F4ABE2CD-D7EB-4F8F-B313-FDF91E8A8047}" type="sibTrans" cxnId="{EA69DFD7-439A-411C-8CE7-2E16F8123B9D}">
      <dgm:prSet/>
      <dgm:spPr/>
      <dgm:t>
        <a:bodyPr/>
        <a:lstStyle/>
        <a:p>
          <a:endParaRPr lang="en-US"/>
        </a:p>
      </dgm:t>
    </dgm:pt>
    <dgm:pt modelId="{F2E2F56F-1D4F-401F-9EA6-26E06EBC8CDE}">
      <dgm:prSet/>
      <dgm:spPr/>
      <dgm:t>
        <a:bodyPr/>
        <a:lstStyle/>
        <a:p>
          <a:pPr rtl="0"/>
          <a:r>
            <a:rPr lang="en-US" dirty="0"/>
            <a:t>Integer</a:t>
          </a:r>
        </a:p>
      </dgm:t>
    </dgm:pt>
    <dgm:pt modelId="{0E5AE132-2EDC-4B65-8E87-8AC9FC5D7853}" type="parTrans" cxnId="{6AFD28AF-A4B4-4621-9E1C-45C6C03DC188}">
      <dgm:prSet/>
      <dgm:spPr/>
      <dgm:t>
        <a:bodyPr/>
        <a:lstStyle/>
        <a:p>
          <a:endParaRPr lang="en-US"/>
        </a:p>
      </dgm:t>
    </dgm:pt>
    <dgm:pt modelId="{2231D0EB-376D-4A01-AB04-B9F45234CD22}" type="sibTrans" cxnId="{6AFD28AF-A4B4-4621-9E1C-45C6C03DC188}">
      <dgm:prSet/>
      <dgm:spPr/>
      <dgm:t>
        <a:bodyPr/>
        <a:lstStyle/>
        <a:p>
          <a:endParaRPr lang="en-US"/>
        </a:p>
      </dgm:t>
    </dgm:pt>
    <dgm:pt modelId="{7E0C6B4F-12FF-44E2-BCB6-EB8CAD3CAA44}">
      <dgm:prSet/>
      <dgm:spPr/>
      <dgm:t>
        <a:bodyPr/>
        <a:lstStyle/>
        <a:p>
          <a:pPr rtl="0"/>
          <a:r>
            <a:rPr lang="en-US" dirty="0"/>
            <a:t>Character</a:t>
          </a:r>
        </a:p>
      </dgm:t>
    </dgm:pt>
    <dgm:pt modelId="{2CB80D12-0652-4111-820F-C973EC132B84}" type="parTrans" cxnId="{88306EF1-80A0-44C0-9C26-F901ED3E48A8}">
      <dgm:prSet/>
      <dgm:spPr/>
      <dgm:t>
        <a:bodyPr/>
        <a:lstStyle/>
        <a:p>
          <a:endParaRPr lang="en-US"/>
        </a:p>
      </dgm:t>
    </dgm:pt>
    <dgm:pt modelId="{5245A7B0-C5AD-4FBB-AA3E-88716D5743C6}" type="sibTrans" cxnId="{88306EF1-80A0-44C0-9C26-F901ED3E48A8}">
      <dgm:prSet/>
      <dgm:spPr/>
      <dgm:t>
        <a:bodyPr/>
        <a:lstStyle/>
        <a:p>
          <a:endParaRPr lang="en-US"/>
        </a:p>
      </dgm:t>
    </dgm:pt>
    <dgm:pt modelId="{B55B205F-8828-4B13-B5D9-E22E10477D3F}">
      <dgm:prSet/>
      <dgm:spPr/>
      <dgm:t>
        <a:bodyPr/>
        <a:lstStyle/>
        <a:p>
          <a:pPr rtl="0"/>
          <a:r>
            <a:rPr lang="en-US" dirty="0"/>
            <a:t>Float</a:t>
          </a:r>
        </a:p>
      </dgm:t>
    </dgm:pt>
    <dgm:pt modelId="{C66C96C6-4C19-48D3-BAD8-58415B2118BC}" type="parTrans" cxnId="{B41058C0-1AD1-4536-8E23-6047FFE1ECA1}">
      <dgm:prSet/>
      <dgm:spPr/>
      <dgm:t>
        <a:bodyPr/>
        <a:lstStyle/>
        <a:p>
          <a:endParaRPr lang="en-US"/>
        </a:p>
      </dgm:t>
    </dgm:pt>
    <dgm:pt modelId="{A9EEB3C9-CEF1-4C7B-BE96-7A4F25AF3514}" type="sibTrans" cxnId="{B41058C0-1AD1-4536-8E23-6047FFE1ECA1}">
      <dgm:prSet/>
      <dgm:spPr/>
      <dgm:t>
        <a:bodyPr/>
        <a:lstStyle/>
        <a:p>
          <a:endParaRPr lang="en-US"/>
        </a:p>
      </dgm:t>
    </dgm:pt>
    <dgm:pt modelId="{55EC2877-E187-47D8-AA0C-62CEBA1F6246}">
      <dgm:prSet/>
      <dgm:spPr/>
      <dgm:t>
        <a:bodyPr/>
        <a:lstStyle/>
        <a:p>
          <a:pPr rtl="0"/>
          <a:r>
            <a:rPr lang="en-US" dirty="0"/>
            <a:t>Double</a:t>
          </a:r>
        </a:p>
      </dgm:t>
    </dgm:pt>
    <dgm:pt modelId="{901EDE53-A7CC-4D57-9B3F-165106A13CF3}" type="parTrans" cxnId="{48F1C68B-4F10-4A60-99D7-138838AE1D71}">
      <dgm:prSet/>
      <dgm:spPr/>
      <dgm:t>
        <a:bodyPr/>
        <a:lstStyle/>
        <a:p>
          <a:endParaRPr lang="en-US"/>
        </a:p>
      </dgm:t>
    </dgm:pt>
    <dgm:pt modelId="{5F65D09A-975C-4C94-B22B-FBD668890D83}" type="sibTrans" cxnId="{48F1C68B-4F10-4A60-99D7-138838AE1D71}">
      <dgm:prSet/>
      <dgm:spPr/>
      <dgm:t>
        <a:bodyPr/>
        <a:lstStyle/>
        <a:p>
          <a:endParaRPr lang="en-US"/>
        </a:p>
      </dgm:t>
    </dgm:pt>
    <dgm:pt modelId="{AD5A55A0-A822-4A6E-A7CD-51774D700914}">
      <dgm:prSet/>
      <dgm:spPr/>
      <dgm:t>
        <a:bodyPr/>
        <a:lstStyle/>
        <a:p>
          <a:pPr rtl="0"/>
          <a:r>
            <a:rPr lang="en-US" b="1" dirty="0"/>
            <a:t>Derived Data Type</a:t>
          </a:r>
          <a:endParaRPr lang="en-US" dirty="0"/>
        </a:p>
      </dgm:t>
    </dgm:pt>
    <dgm:pt modelId="{54AFA845-E312-42D2-9FCC-A582A4818EB7}" type="parTrans" cxnId="{7DBF89E1-AD02-4129-BD2E-20CA5E4F3267}">
      <dgm:prSet/>
      <dgm:spPr/>
      <dgm:t>
        <a:bodyPr/>
        <a:lstStyle/>
        <a:p>
          <a:endParaRPr lang="en-US"/>
        </a:p>
      </dgm:t>
    </dgm:pt>
    <dgm:pt modelId="{0BB904B4-FCFB-4BA5-B3DD-10A7E93AF0C8}" type="sibTrans" cxnId="{7DBF89E1-AD02-4129-BD2E-20CA5E4F3267}">
      <dgm:prSet/>
      <dgm:spPr/>
      <dgm:t>
        <a:bodyPr/>
        <a:lstStyle/>
        <a:p>
          <a:endParaRPr lang="en-US"/>
        </a:p>
      </dgm:t>
    </dgm:pt>
    <dgm:pt modelId="{09321595-9C8F-46F5-B6E3-3DBF61A8345E}">
      <dgm:prSet/>
      <dgm:spPr/>
      <dgm:t>
        <a:bodyPr/>
        <a:lstStyle/>
        <a:p>
          <a:pPr rtl="0"/>
          <a:r>
            <a:rPr lang="en-US" dirty="0"/>
            <a:t>Pointers</a:t>
          </a:r>
        </a:p>
      </dgm:t>
    </dgm:pt>
    <dgm:pt modelId="{DA5863FD-B244-4541-8F13-33FDC3A4B42C}" type="parTrans" cxnId="{FEB474C6-9B2D-48ED-81A6-61048AC0E39C}">
      <dgm:prSet/>
      <dgm:spPr/>
      <dgm:t>
        <a:bodyPr/>
        <a:lstStyle/>
        <a:p>
          <a:endParaRPr lang="en-US"/>
        </a:p>
      </dgm:t>
    </dgm:pt>
    <dgm:pt modelId="{EB894E3C-587D-4BBC-806C-4FFA08DCD012}" type="sibTrans" cxnId="{FEB474C6-9B2D-48ED-81A6-61048AC0E39C}">
      <dgm:prSet/>
      <dgm:spPr/>
      <dgm:t>
        <a:bodyPr/>
        <a:lstStyle/>
        <a:p>
          <a:endParaRPr lang="en-US"/>
        </a:p>
      </dgm:t>
    </dgm:pt>
    <dgm:pt modelId="{C4AD1AA0-B134-411B-8A5A-BF58D657C0FD}">
      <dgm:prSet/>
      <dgm:spPr/>
      <dgm:t>
        <a:bodyPr/>
        <a:lstStyle/>
        <a:p>
          <a:pPr rtl="0"/>
          <a:r>
            <a:rPr lang="en-US" dirty="0"/>
            <a:t>Functions</a:t>
          </a:r>
        </a:p>
      </dgm:t>
    </dgm:pt>
    <dgm:pt modelId="{1966C8B4-9C2B-42B7-8150-F0D2E16116EB}" type="parTrans" cxnId="{5F555A83-008D-43ED-93C8-2E6FB5863781}">
      <dgm:prSet/>
      <dgm:spPr/>
      <dgm:t>
        <a:bodyPr/>
        <a:lstStyle/>
        <a:p>
          <a:endParaRPr lang="en-US"/>
        </a:p>
      </dgm:t>
    </dgm:pt>
    <dgm:pt modelId="{58D88E70-2076-4E56-8527-D31EBB9AFCE6}" type="sibTrans" cxnId="{5F555A83-008D-43ED-93C8-2E6FB5863781}">
      <dgm:prSet/>
      <dgm:spPr/>
      <dgm:t>
        <a:bodyPr/>
        <a:lstStyle/>
        <a:p>
          <a:endParaRPr lang="en-US"/>
        </a:p>
      </dgm:t>
    </dgm:pt>
    <dgm:pt modelId="{BF46D2E4-8044-4239-A573-8072E311686C}">
      <dgm:prSet/>
      <dgm:spPr/>
      <dgm:t>
        <a:bodyPr/>
        <a:lstStyle/>
        <a:p>
          <a:pPr rtl="0"/>
          <a:r>
            <a:rPr lang="en-US" dirty="0"/>
            <a:t>Array</a:t>
          </a:r>
        </a:p>
      </dgm:t>
    </dgm:pt>
    <dgm:pt modelId="{5C9F1E44-9C95-470B-9D93-D3CBD72C564C}" type="parTrans" cxnId="{223567F5-366C-4146-947A-17316C2B0AA7}">
      <dgm:prSet/>
      <dgm:spPr/>
      <dgm:t>
        <a:bodyPr/>
        <a:lstStyle/>
        <a:p>
          <a:endParaRPr lang="en-US"/>
        </a:p>
      </dgm:t>
    </dgm:pt>
    <dgm:pt modelId="{D95322F6-0C8A-4748-A4BF-569AFCAA5A98}" type="sibTrans" cxnId="{223567F5-366C-4146-947A-17316C2B0AA7}">
      <dgm:prSet/>
      <dgm:spPr/>
      <dgm:t>
        <a:bodyPr/>
        <a:lstStyle/>
        <a:p>
          <a:endParaRPr lang="en-US"/>
        </a:p>
      </dgm:t>
    </dgm:pt>
    <dgm:pt modelId="{3B9BDADE-30C1-4523-BF93-054766C83736}">
      <dgm:prSet/>
      <dgm:spPr/>
      <dgm:t>
        <a:bodyPr/>
        <a:lstStyle/>
        <a:p>
          <a:pPr rtl="0"/>
          <a:r>
            <a:rPr lang="en-US" b="1" dirty="0"/>
            <a:t>User Defined Data Type</a:t>
          </a:r>
          <a:endParaRPr lang="en-US" dirty="0"/>
        </a:p>
      </dgm:t>
    </dgm:pt>
    <dgm:pt modelId="{471C3321-8E74-4A1D-9DB2-B4746C294341}" type="parTrans" cxnId="{A5EE59BE-F33D-41FB-A3AF-EDD05D637B14}">
      <dgm:prSet/>
      <dgm:spPr/>
      <dgm:t>
        <a:bodyPr/>
        <a:lstStyle/>
        <a:p>
          <a:endParaRPr lang="en-US"/>
        </a:p>
      </dgm:t>
    </dgm:pt>
    <dgm:pt modelId="{1AC3339D-7BAB-48FD-BE3C-EFC1BA997B1C}" type="sibTrans" cxnId="{A5EE59BE-F33D-41FB-A3AF-EDD05D637B14}">
      <dgm:prSet/>
      <dgm:spPr/>
      <dgm:t>
        <a:bodyPr/>
        <a:lstStyle/>
        <a:p>
          <a:endParaRPr lang="en-US"/>
        </a:p>
      </dgm:t>
    </dgm:pt>
    <dgm:pt modelId="{4B28354B-5598-47CE-AEA7-650FC34C84C3}">
      <dgm:prSet/>
      <dgm:spPr/>
      <dgm:t>
        <a:bodyPr/>
        <a:lstStyle/>
        <a:p>
          <a:pPr rtl="0"/>
          <a:r>
            <a:rPr lang="en-US" dirty="0"/>
            <a:t>Structure</a:t>
          </a:r>
        </a:p>
      </dgm:t>
    </dgm:pt>
    <dgm:pt modelId="{27FC867A-E86E-49A8-9207-62CEC772EBDD}" type="parTrans" cxnId="{9F99621D-3FF2-4835-9DA9-180B5C777237}">
      <dgm:prSet/>
      <dgm:spPr/>
      <dgm:t>
        <a:bodyPr/>
        <a:lstStyle/>
        <a:p>
          <a:endParaRPr lang="en-US"/>
        </a:p>
      </dgm:t>
    </dgm:pt>
    <dgm:pt modelId="{706C6437-B5D4-413D-8CD3-D07DD73B1C1A}" type="sibTrans" cxnId="{9F99621D-3FF2-4835-9DA9-180B5C777237}">
      <dgm:prSet/>
      <dgm:spPr/>
      <dgm:t>
        <a:bodyPr/>
        <a:lstStyle/>
        <a:p>
          <a:endParaRPr lang="en-US"/>
        </a:p>
      </dgm:t>
    </dgm:pt>
    <dgm:pt modelId="{796DA616-00E2-4457-A88D-EEA8E104BC67}">
      <dgm:prSet/>
      <dgm:spPr/>
      <dgm:t>
        <a:bodyPr/>
        <a:lstStyle/>
        <a:p>
          <a:pPr rtl="0"/>
          <a:r>
            <a:rPr lang="en-US" dirty="0"/>
            <a:t>Union</a:t>
          </a:r>
        </a:p>
      </dgm:t>
    </dgm:pt>
    <dgm:pt modelId="{24681810-D683-4827-A313-F98493F10084}" type="parTrans" cxnId="{A5C97FA7-1B14-4378-812B-9D3ACF3F21ED}">
      <dgm:prSet/>
      <dgm:spPr/>
      <dgm:t>
        <a:bodyPr/>
        <a:lstStyle/>
        <a:p>
          <a:endParaRPr lang="en-US"/>
        </a:p>
      </dgm:t>
    </dgm:pt>
    <dgm:pt modelId="{20855D24-BEE0-4080-A997-A20DBA92301C}" type="sibTrans" cxnId="{A5C97FA7-1B14-4378-812B-9D3ACF3F21ED}">
      <dgm:prSet/>
      <dgm:spPr/>
      <dgm:t>
        <a:bodyPr/>
        <a:lstStyle/>
        <a:p>
          <a:endParaRPr lang="en-US"/>
        </a:p>
      </dgm:t>
    </dgm:pt>
    <dgm:pt modelId="{68047B60-D059-4877-A998-3EDC6D193B81}">
      <dgm:prSet/>
      <dgm:spPr/>
      <dgm:t>
        <a:bodyPr/>
        <a:lstStyle/>
        <a:p>
          <a:pPr rtl="0"/>
          <a:r>
            <a:rPr lang="en-US" dirty="0"/>
            <a:t>Enumeration	</a:t>
          </a:r>
        </a:p>
      </dgm:t>
    </dgm:pt>
    <dgm:pt modelId="{1D2FE25D-F114-4676-95D6-2EB66981E1B9}" type="parTrans" cxnId="{C0943E41-8C7D-4A36-8F0B-9281AC2B60B6}">
      <dgm:prSet/>
      <dgm:spPr/>
      <dgm:t>
        <a:bodyPr/>
        <a:lstStyle/>
        <a:p>
          <a:endParaRPr lang="en-US"/>
        </a:p>
      </dgm:t>
    </dgm:pt>
    <dgm:pt modelId="{8EB63048-2534-45A7-AE5A-19E3F5F784EC}" type="sibTrans" cxnId="{C0943E41-8C7D-4A36-8F0B-9281AC2B60B6}">
      <dgm:prSet/>
      <dgm:spPr/>
      <dgm:t>
        <a:bodyPr/>
        <a:lstStyle/>
        <a:p>
          <a:endParaRPr lang="en-US"/>
        </a:p>
      </dgm:t>
    </dgm:pt>
    <dgm:pt modelId="{FDE3A1BE-F200-4D8A-9551-06B550AF0F76}" type="pres">
      <dgm:prSet presAssocID="{3EDA81A8-7ACE-4E1A-B8DF-C62EED19DCD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89515B-4092-49C2-A33A-3D3EF5879176}" type="pres">
      <dgm:prSet presAssocID="{79098644-F3AD-4D39-BCD7-57BF93E29BB2}" presName="centerShape" presStyleLbl="node0" presStyleIdx="0" presStyleCnt="1"/>
      <dgm:spPr/>
      <dgm:t>
        <a:bodyPr/>
        <a:lstStyle/>
        <a:p>
          <a:endParaRPr lang="en-US"/>
        </a:p>
      </dgm:t>
    </dgm:pt>
    <dgm:pt modelId="{0FD4DDE1-954A-4E5D-948D-75827F515B61}" type="pres">
      <dgm:prSet presAssocID="{A3CA0082-892E-4166-8508-2B020DA812A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5CAC765-21C7-4045-A372-B93107026178}" type="pres">
      <dgm:prSet presAssocID="{6285D63D-7C35-4F65-9E77-5D74E9ED18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8D101-B884-48E5-83C8-4659570E05CD}" type="pres">
      <dgm:prSet presAssocID="{54AFA845-E312-42D2-9FCC-A582A4818EB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60E68B9F-8CDF-4417-8E8B-7A6D5203704C}" type="pres">
      <dgm:prSet presAssocID="{AD5A55A0-A822-4A6E-A7CD-51774D70091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D035F-F79C-47BC-874A-C1BBBD72A361}" type="pres">
      <dgm:prSet presAssocID="{471C3321-8E74-4A1D-9DB2-B4746C29434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099E2D79-F18D-4C72-B70D-A221916B50E2}" type="pres">
      <dgm:prSet presAssocID="{3B9BDADE-30C1-4523-BF93-054766C8373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909F97-7026-4B76-B89E-8ED90B2F01B7}" type="presOf" srcId="{3EDA81A8-7ACE-4E1A-B8DF-C62EED19DCDB}" destId="{FDE3A1BE-F200-4D8A-9551-06B550AF0F76}" srcOrd="0" destOrd="0" presId="urn:microsoft.com/office/officeart/2005/8/layout/radial4"/>
    <dgm:cxn modelId="{EA69DFD7-439A-411C-8CE7-2E16F8123B9D}" srcId="{79098644-F3AD-4D39-BCD7-57BF93E29BB2}" destId="{6285D63D-7C35-4F65-9E77-5D74E9ED18A5}" srcOrd="0" destOrd="0" parTransId="{A3CA0082-892E-4166-8508-2B020DA812A9}" sibTransId="{F4ABE2CD-D7EB-4F8F-B313-FDF91E8A8047}"/>
    <dgm:cxn modelId="{91E5A6B8-CE64-4E5C-813F-BFE08FAD9792}" type="presOf" srcId="{A3CA0082-892E-4166-8508-2B020DA812A9}" destId="{0FD4DDE1-954A-4E5D-948D-75827F515B61}" srcOrd="0" destOrd="0" presId="urn:microsoft.com/office/officeart/2005/8/layout/radial4"/>
    <dgm:cxn modelId="{710D1F48-86BE-4877-A96D-A4DB9D487ED1}" type="presOf" srcId="{471C3321-8E74-4A1D-9DB2-B4746C294341}" destId="{C0ED035F-F79C-47BC-874A-C1BBBD72A361}" srcOrd="0" destOrd="0" presId="urn:microsoft.com/office/officeart/2005/8/layout/radial4"/>
    <dgm:cxn modelId="{40AE7D0E-578A-4822-B822-9C567FEED10E}" type="presOf" srcId="{79098644-F3AD-4D39-BCD7-57BF93E29BB2}" destId="{4789515B-4092-49C2-A33A-3D3EF5879176}" srcOrd="0" destOrd="0" presId="urn:microsoft.com/office/officeart/2005/8/layout/radial4"/>
    <dgm:cxn modelId="{3CFF9F7D-E5A1-42F0-837C-4786C550AACB}" type="presOf" srcId="{7E0C6B4F-12FF-44E2-BCB6-EB8CAD3CAA44}" destId="{55CAC765-21C7-4045-A372-B93107026178}" srcOrd="0" destOrd="2" presId="urn:microsoft.com/office/officeart/2005/8/layout/radial4"/>
    <dgm:cxn modelId="{A5EE59BE-F33D-41FB-A3AF-EDD05D637B14}" srcId="{79098644-F3AD-4D39-BCD7-57BF93E29BB2}" destId="{3B9BDADE-30C1-4523-BF93-054766C83736}" srcOrd="2" destOrd="0" parTransId="{471C3321-8E74-4A1D-9DB2-B4746C294341}" sibTransId="{1AC3339D-7BAB-48FD-BE3C-EFC1BA997B1C}"/>
    <dgm:cxn modelId="{71BA6F8D-ABE8-4E88-957E-97E7238242CB}" type="presOf" srcId="{BF46D2E4-8044-4239-A573-8072E311686C}" destId="{60E68B9F-8CDF-4417-8E8B-7A6D5203704C}" srcOrd="0" destOrd="3" presId="urn:microsoft.com/office/officeart/2005/8/layout/radial4"/>
    <dgm:cxn modelId="{0540A7B8-249B-4611-A94E-C521B80C7AD8}" type="presOf" srcId="{4B28354B-5598-47CE-AEA7-650FC34C84C3}" destId="{099E2D79-F18D-4C72-B70D-A221916B50E2}" srcOrd="0" destOrd="1" presId="urn:microsoft.com/office/officeart/2005/8/layout/radial4"/>
    <dgm:cxn modelId="{FEB474C6-9B2D-48ED-81A6-61048AC0E39C}" srcId="{AD5A55A0-A822-4A6E-A7CD-51774D700914}" destId="{09321595-9C8F-46F5-B6E3-3DBF61A8345E}" srcOrd="0" destOrd="0" parTransId="{DA5863FD-B244-4541-8F13-33FDC3A4B42C}" sibTransId="{EB894E3C-587D-4BBC-806C-4FFA08DCD012}"/>
    <dgm:cxn modelId="{C30F7392-F704-4B14-8B74-D34C1DA2F4A1}" type="presOf" srcId="{796DA616-00E2-4457-A88D-EEA8E104BC67}" destId="{099E2D79-F18D-4C72-B70D-A221916B50E2}" srcOrd="0" destOrd="2" presId="urn:microsoft.com/office/officeart/2005/8/layout/radial4"/>
    <dgm:cxn modelId="{144D30F8-2B3B-438D-BC59-F0A0905FE3EE}" type="presOf" srcId="{F2E2F56F-1D4F-401F-9EA6-26E06EBC8CDE}" destId="{55CAC765-21C7-4045-A372-B93107026178}" srcOrd="0" destOrd="1" presId="urn:microsoft.com/office/officeart/2005/8/layout/radial4"/>
    <dgm:cxn modelId="{B41058C0-1AD1-4536-8E23-6047FFE1ECA1}" srcId="{6285D63D-7C35-4F65-9E77-5D74E9ED18A5}" destId="{B55B205F-8828-4B13-B5D9-E22E10477D3F}" srcOrd="2" destOrd="0" parTransId="{C66C96C6-4C19-48D3-BAD8-58415B2118BC}" sibTransId="{A9EEB3C9-CEF1-4C7B-BE96-7A4F25AF3514}"/>
    <dgm:cxn modelId="{F594440A-D725-46AA-A40A-8069C93922E4}" type="presOf" srcId="{55EC2877-E187-47D8-AA0C-62CEBA1F6246}" destId="{55CAC765-21C7-4045-A372-B93107026178}" srcOrd="0" destOrd="4" presId="urn:microsoft.com/office/officeart/2005/8/layout/radial4"/>
    <dgm:cxn modelId="{6AFD28AF-A4B4-4621-9E1C-45C6C03DC188}" srcId="{6285D63D-7C35-4F65-9E77-5D74E9ED18A5}" destId="{F2E2F56F-1D4F-401F-9EA6-26E06EBC8CDE}" srcOrd="0" destOrd="0" parTransId="{0E5AE132-2EDC-4B65-8E87-8AC9FC5D7853}" sibTransId="{2231D0EB-376D-4A01-AB04-B9F45234CD22}"/>
    <dgm:cxn modelId="{B123896C-828C-4AD0-96F5-B72FD44FDCD5}" type="presOf" srcId="{AD5A55A0-A822-4A6E-A7CD-51774D700914}" destId="{60E68B9F-8CDF-4417-8E8B-7A6D5203704C}" srcOrd="0" destOrd="0" presId="urn:microsoft.com/office/officeart/2005/8/layout/radial4"/>
    <dgm:cxn modelId="{7DBF89E1-AD02-4129-BD2E-20CA5E4F3267}" srcId="{79098644-F3AD-4D39-BCD7-57BF93E29BB2}" destId="{AD5A55A0-A822-4A6E-A7CD-51774D700914}" srcOrd="1" destOrd="0" parTransId="{54AFA845-E312-42D2-9FCC-A582A4818EB7}" sibTransId="{0BB904B4-FCFB-4BA5-B3DD-10A7E93AF0C8}"/>
    <dgm:cxn modelId="{5F555A83-008D-43ED-93C8-2E6FB5863781}" srcId="{AD5A55A0-A822-4A6E-A7CD-51774D700914}" destId="{C4AD1AA0-B134-411B-8A5A-BF58D657C0FD}" srcOrd="1" destOrd="0" parTransId="{1966C8B4-9C2B-42B7-8150-F0D2E16116EB}" sibTransId="{58D88E70-2076-4E56-8527-D31EBB9AFCE6}"/>
    <dgm:cxn modelId="{48F1C68B-4F10-4A60-99D7-138838AE1D71}" srcId="{6285D63D-7C35-4F65-9E77-5D74E9ED18A5}" destId="{55EC2877-E187-47D8-AA0C-62CEBA1F6246}" srcOrd="3" destOrd="0" parTransId="{901EDE53-A7CC-4D57-9B3F-165106A13CF3}" sibTransId="{5F65D09A-975C-4C94-B22B-FBD668890D83}"/>
    <dgm:cxn modelId="{C0943E41-8C7D-4A36-8F0B-9281AC2B60B6}" srcId="{3B9BDADE-30C1-4523-BF93-054766C83736}" destId="{68047B60-D059-4877-A998-3EDC6D193B81}" srcOrd="2" destOrd="0" parTransId="{1D2FE25D-F114-4676-95D6-2EB66981E1B9}" sibTransId="{8EB63048-2534-45A7-AE5A-19E3F5F784EC}"/>
    <dgm:cxn modelId="{E3DEAFF1-A5E7-40EF-B1F8-CA9CA8016FBB}" type="presOf" srcId="{B55B205F-8828-4B13-B5D9-E22E10477D3F}" destId="{55CAC765-21C7-4045-A372-B93107026178}" srcOrd="0" destOrd="3" presId="urn:microsoft.com/office/officeart/2005/8/layout/radial4"/>
    <dgm:cxn modelId="{6AB99612-E00F-44AF-A861-9D102190C2C3}" type="presOf" srcId="{09321595-9C8F-46F5-B6E3-3DBF61A8345E}" destId="{60E68B9F-8CDF-4417-8E8B-7A6D5203704C}" srcOrd="0" destOrd="1" presId="urn:microsoft.com/office/officeart/2005/8/layout/radial4"/>
    <dgm:cxn modelId="{8D363178-658A-4731-8A41-7CB41F950167}" type="presOf" srcId="{3B9BDADE-30C1-4523-BF93-054766C83736}" destId="{099E2D79-F18D-4C72-B70D-A221916B50E2}" srcOrd="0" destOrd="0" presId="urn:microsoft.com/office/officeart/2005/8/layout/radial4"/>
    <dgm:cxn modelId="{D7734964-EAB8-4922-887A-0D718AB25FEC}" srcId="{3EDA81A8-7ACE-4E1A-B8DF-C62EED19DCDB}" destId="{79098644-F3AD-4D39-BCD7-57BF93E29BB2}" srcOrd="0" destOrd="0" parTransId="{9D856FE2-1F9F-4A00-9D5B-52B6A933E27E}" sibTransId="{45F28138-1256-4601-B256-62A4AEEB7A44}"/>
    <dgm:cxn modelId="{223567F5-366C-4146-947A-17316C2B0AA7}" srcId="{AD5A55A0-A822-4A6E-A7CD-51774D700914}" destId="{BF46D2E4-8044-4239-A573-8072E311686C}" srcOrd="2" destOrd="0" parTransId="{5C9F1E44-9C95-470B-9D93-D3CBD72C564C}" sibTransId="{D95322F6-0C8A-4748-A4BF-569AFCAA5A98}"/>
    <dgm:cxn modelId="{1733FB55-734C-408C-8C85-8FE90E46F36D}" type="presOf" srcId="{54AFA845-E312-42D2-9FCC-A582A4818EB7}" destId="{0888D101-B884-48E5-83C8-4659570E05CD}" srcOrd="0" destOrd="0" presId="urn:microsoft.com/office/officeart/2005/8/layout/radial4"/>
    <dgm:cxn modelId="{A5C97FA7-1B14-4378-812B-9D3ACF3F21ED}" srcId="{3B9BDADE-30C1-4523-BF93-054766C83736}" destId="{796DA616-00E2-4457-A88D-EEA8E104BC67}" srcOrd="1" destOrd="0" parTransId="{24681810-D683-4827-A313-F98493F10084}" sibTransId="{20855D24-BEE0-4080-A997-A20DBA92301C}"/>
    <dgm:cxn modelId="{CDA11430-8858-4DA8-99CB-C334555C71CD}" type="presOf" srcId="{68047B60-D059-4877-A998-3EDC6D193B81}" destId="{099E2D79-F18D-4C72-B70D-A221916B50E2}" srcOrd="0" destOrd="3" presId="urn:microsoft.com/office/officeart/2005/8/layout/radial4"/>
    <dgm:cxn modelId="{87B67E65-5399-422C-BA01-2B164A2A2797}" type="presOf" srcId="{C4AD1AA0-B134-411B-8A5A-BF58D657C0FD}" destId="{60E68B9F-8CDF-4417-8E8B-7A6D5203704C}" srcOrd="0" destOrd="2" presId="urn:microsoft.com/office/officeart/2005/8/layout/radial4"/>
    <dgm:cxn modelId="{9F99621D-3FF2-4835-9DA9-180B5C777237}" srcId="{3B9BDADE-30C1-4523-BF93-054766C83736}" destId="{4B28354B-5598-47CE-AEA7-650FC34C84C3}" srcOrd="0" destOrd="0" parTransId="{27FC867A-E86E-49A8-9207-62CEC772EBDD}" sibTransId="{706C6437-B5D4-413D-8CD3-D07DD73B1C1A}"/>
    <dgm:cxn modelId="{88306EF1-80A0-44C0-9C26-F901ED3E48A8}" srcId="{6285D63D-7C35-4F65-9E77-5D74E9ED18A5}" destId="{7E0C6B4F-12FF-44E2-BCB6-EB8CAD3CAA44}" srcOrd="1" destOrd="0" parTransId="{2CB80D12-0652-4111-820F-C973EC132B84}" sibTransId="{5245A7B0-C5AD-4FBB-AA3E-88716D5743C6}"/>
    <dgm:cxn modelId="{7487560F-2366-4789-9C90-B6DE4F966BF1}" type="presOf" srcId="{6285D63D-7C35-4F65-9E77-5D74E9ED18A5}" destId="{55CAC765-21C7-4045-A372-B93107026178}" srcOrd="0" destOrd="0" presId="urn:microsoft.com/office/officeart/2005/8/layout/radial4"/>
    <dgm:cxn modelId="{0EB751B7-8208-4F8B-B826-B97F76AAE760}" type="presParOf" srcId="{FDE3A1BE-F200-4D8A-9551-06B550AF0F76}" destId="{4789515B-4092-49C2-A33A-3D3EF5879176}" srcOrd="0" destOrd="0" presId="urn:microsoft.com/office/officeart/2005/8/layout/radial4"/>
    <dgm:cxn modelId="{E1EF3ACE-1BD5-4B37-82EE-0D8593073A4D}" type="presParOf" srcId="{FDE3A1BE-F200-4D8A-9551-06B550AF0F76}" destId="{0FD4DDE1-954A-4E5D-948D-75827F515B61}" srcOrd="1" destOrd="0" presId="urn:microsoft.com/office/officeart/2005/8/layout/radial4"/>
    <dgm:cxn modelId="{27EB8A21-0C89-43FB-9353-2A7530FAB174}" type="presParOf" srcId="{FDE3A1BE-F200-4D8A-9551-06B550AF0F76}" destId="{55CAC765-21C7-4045-A372-B93107026178}" srcOrd="2" destOrd="0" presId="urn:microsoft.com/office/officeart/2005/8/layout/radial4"/>
    <dgm:cxn modelId="{DD933F6E-F7A9-4ECF-B328-3FC1CBD65167}" type="presParOf" srcId="{FDE3A1BE-F200-4D8A-9551-06B550AF0F76}" destId="{0888D101-B884-48E5-83C8-4659570E05CD}" srcOrd="3" destOrd="0" presId="urn:microsoft.com/office/officeart/2005/8/layout/radial4"/>
    <dgm:cxn modelId="{A2838C46-98D6-42C7-8199-17D3E18126D0}" type="presParOf" srcId="{FDE3A1BE-F200-4D8A-9551-06B550AF0F76}" destId="{60E68B9F-8CDF-4417-8E8B-7A6D5203704C}" srcOrd="4" destOrd="0" presId="urn:microsoft.com/office/officeart/2005/8/layout/radial4"/>
    <dgm:cxn modelId="{83186C8A-7778-4C0C-8968-E4E35EAF7175}" type="presParOf" srcId="{FDE3A1BE-F200-4D8A-9551-06B550AF0F76}" destId="{C0ED035F-F79C-47BC-874A-C1BBBD72A361}" srcOrd="5" destOrd="0" presId="urn:microsoft.com/office/officeart/2005/8/layout/radial4"/>
    <dgm:cxn modelId="{4B95F7C0-9497-49E6-9918-83755C075F6D}" type="presParOf" srcId="{FDE3A1BE-F200-4D8A-9551-06B550AF0F76}" destId="{099E2D79-F18D-4C72-B70D-A221916B50E2}" srcOrd="6" destOrd="0" presId="urn:microsoft.com/office/officeart/2005/8/layout/radial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3F38FF-5031-4B9A-BC86-62E08E2DA951}">
      <dsp:nvSpPr>
        <dsp:cNvPr id="0" name=""/>
        <dsp:cNvSpPr/>
      </dsp:nvSpPr>
      <dsp:spPr>
        <a:xfrm>
          <a:off x="0" y="5695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1. An identifier name is any combination of 1 to 31 alphabets, digits or underscores. </a:t>
          </a:r>
        </a:p>
      </dsp:txBody>
      <dsp:txXfrm>
        <a:off x="0" y="56958"/>
        <a:ext cx="8105775" cy="1074060"/>
      </dsp:txXfrm>
    </dsp:sp>
    <dsp:sp modelId="{881DC6CB-E513-4B3C-9A33-40FEF4486B5F}">
      <dsp:nvSpPr>
        <dsp:cNvPr id="0" name=""/>
        <dsp:cNvSpPr/>
      </dsp:nvSpPr>
      <dsp:spPr>
        <a:xfrm>
          <a:off x="0" y="120877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2. The first character in the identifier name must be an alphabet or underscore. </a:t>
          </a:r>
        </a:p>
      </dsp:txBody>
      <dsp:txXfrm>
        <a:off x="0" y="1208778"/>
        <a:ext cx="8105775" cy="1074060"/>
      </dsp:txXfrm>
    </dsp:sp>
    <dsp:sp modelId="{1EDF7C5D-18A8-4EF3-8736-481EF4A4DD3C}">
      <dsp:nvSpPr>
        <dsp:cNvPr id="0" name=""/>
        <dsp:cNvSpPr/>
      </dsp:nvSpPr>
      <dsp:spPr>
        <a:xfrm>
          <a:off x="0" y="236059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3. No blanks or special symbol other than an underscore can be used in an identifier name. </a:t>
          </a:r>
        </a:p>
      </dsp:txBody>
      <dsp:txXfrm>
        <a:off x="0" y="2360598"/>
        <a:ext cx="8105775" cy="1074060"/>
      </dsp:txXfrm>
    </dsp:sp>
    <dsp:sp modelId="{10AD0BBB-9295-4632-809E-8CE46EA47B75}">
      <dsp:nvSpPr>
        <dsp:cNvPr id="0" name=""/>
        <dsp:cNvSpPr/>
      </dsp:nvSpPr>
      <dsp:spPr>
        <a:xfrm>
          <a:off x="0" y="351241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4. Keywords are not allowed to be used as identifiers.</a:t>
          </a:r>
        </a:p>
      </dsp:txBody>
      <dsp:txXfrm>
        <a:off x="0" y="3512418"/>
        <a:ext cx="8105775" cy="10740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89515B-4092-49C2-A33A-3D3EF5879176}">
      <dsp:nvSpPr>
        <dsp:cNvPr id="0" name=""/>
        <dsp:cNvSpPr/>
      </dsp:nvSpPr>
      <dsp:spPr>
        <a:xfrm>
          <a:off x="3233261" y="3493758"/>
          <a:ext cx="2677477" cy="26774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dirty="0"/>
            <a:t>Data Type</a:t>
          </a:r>
          <a:endParaRPr lang="en-US" sz="5400" kern="1200" dirty="0"/>
        </a:p>
      </dsp:txBody>
      <dsp:txXfrm>
        <a:off x="3233261" y="3493758"/>
        <a:ext cx="2677477" cy="2677477"/>
      </dsp:txXfrm>
    </dsp:sp>
    <dsp:sp modelId="{0FD4DDE1-954A-4E5D-948D-75827F515B61}">
      <dsp:nvSpPr>
        <dsp:cNvPr id="0" name=""/>
        <dsp:cNvSpPr/>
      </dsp:nvSpPr>
      <dsp:spPr>
        <a:xfrm rot="12900000">
          <a:off x="1236157" y="2934141"/>
          <a:ext cx="2339209" cy="76308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CAC765-21C7-4045-A372-B93107026178}">
      <dsp:nvSpPr>
        <dsp:cNvPr id="0" name=""/>
        <dsp:cNvSpPr/>
      </dsp:nvSpPr>
      <dsp:spPr>
        <a:xfrm>
          <a:off x="175876" y="1627382"/>
          <a:ext cx="2543603" cy="2034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Basic Data Type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Integer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Character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Float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Double</a:t>
          </a:r>
        </a:p>
      </dsp:txBody>
      <dsp:txXfrm>
        <a:off x="175876" y="1627382"/>
        <a:ext cx="2543603" cy="2034882"/>
      </dsp:txXfrm>
    </dsp:sp>
    <dsp:sp modelId="{0888D101-B884-48E5-83C8-4659570E05CD}">
      <dsp:nvSpPr>
        <dsp:cNvPr id="0" name=""/>
        <dsp:cNvSpPr/>
      </dsp:nvSpPr>
      <dsp:spPr>
        <a:xfrm rot="16200000">
          <a:off x="3402395" y="1806469"/>
          <a:ext cx="2339209" cy="76308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E68B9F-8CDF-4417-8E8B-7A6D5203704C}">
      <dsp:nvSpPr>
        <dsp:cNvPr id="0" name=""/>
        <dsp:cNvSpPr/>
      </dsp:nvSpPr>
      <dsp:spPr>
        <a:xfrm>
          <a:off x="3300198" y="963"/>
          <a:ext cx="2543603" cy="2034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Derived Data Type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Pointers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Functions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Array</a:t>
          </a:r>
        </a:p>
      </dsp:txBody>
      <dsp:txXfrm>
        <a:off x="3300198" y="963"/>
        <a:ext cx="2543603" cy="2034882"/>
      </dsp:txXfrm>
    </dsp:sp>
    <dsp:sp modelId="{C0ED035F-F79C-47BC-874A-C1BBBD72A361}">
      <dsp:nvSpPr>
        <dsp:cNvPr id="0" name=""/>
        <dsp:cNvSpPr/>
      </dsp:nvSpPr>
      <dsp:spPr>
        <a:xfrm rot="19500000">
          <a:off x="5568632" y="2934141"/>
          <a:ext cx="2339209" cy="76308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9E2D79-F18D-4C72-B70D-A221916B50E2}">
      <dsp:nvSpPr>
        <dsp:cNvPr id="0" name=""/>
        <dsp:cNvSpPr/>
      </dsp:nvSpPr>
      <dsp:spPr>
        <a:xfrm>
          <a:off x="6424520" y="1627382"/>
          <a:ext cx="2543603" cy="2034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User Defined Data Type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Structure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Union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Enumeration	</a:t>
          </a:r>
        </a:p>
      </dsp:txBody>
      <dsp:txXfrm>
        <a:off x="6424520" y="1627382"/>
        <a:ext cx="2543603" cy="2034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F99A86-D50B-4DD0-8084-15AC5C271182}" type="datetimeFigureOut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790302-2533-45B4-80BF-907FB1B6B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7485A4-5BE0-4424-893B-3A82100D5707}" type="datetimeFigureOut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43C1D6-7D22-4F98-A847-2C70F64C0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Variable is data name used for storing a data value</a:t>
            </a:r>
          </a:p>
        </p:txBody>
      </p:sp>
      <p:sp>
        <p:nvSpPr>
          <p:cNvPr id="4198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3FF008-C19B-4D77-A32F-EEC69ED946C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39788" y="3352800"/>
            <a:ext cx="70564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4495800" y="5562600"/>
            <a:ext cx="4572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200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 eaLnBrk="1" hangingPunct="1">
              <a:defRPr/>
            </a:pPr>
            <a:r>
              <a:rPr lang="en-US" sz="200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 eaLnBrk="1" hangingPunct="1">
              <a:defRPr/>
            </a:pPr>
            <a:r>
              <a:rPr lang="en-US" sz="2000">
                <a:solidFill>
                  <a:srgbClr val="002060"/>
                </a:solidFill>
                <a:latin typeface="Arial Rounded MT Bold" pitchFamily="34" charset="0"/>
              </a:rPr>
              <a:t>		Sanjeev Kumar </a:t>
            </a:r>
          </a:p>
          <a:p>
            <a:pPr algn="r" eaLnBrk="1" hangingPunct="1">
              <a:defRPr/>
            </a:pPr>
            <a:r>
              <a:rPr lang="en-US" sz="200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9788" y="3352800"/>
            <a:ext cx="70564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13"/>
          <p:cNvSpPr txBox="1">
            <a:spLocks noChangeArrowheads="1"/>
          </p:cNvSpPr>
          <p:nvPr userDrawn="1"/>
        </p:nvSpPr>
        <p:spPr bwMode="auto">
          <a:xfrm>
            <a:off x="4495800" y="5562600"/>
            <a:ext cx="4572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200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 eaLnBrk="1" hangingPunct="1">
              <a:defRPr/>
            </a:pPr>
            <a:r>
              <a:rPr lang="en-US" sz="200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 eaLnBrk="1" hangingPunct="1">
              <a:defRPr/>
            </a:pPr>
            <a:r>
              <a:rPr lang="en-US" sz="2000">
                <a:solidFill>
                  <a:srgbClr val="002060"/>
                </a:solidFill>
                <a:latin typeface="Arial Rounded MT Bold" pitchFamily="34" charset="0"/>
              </a:rPr>
              <a:t>		Sanjeev Kumar </a:t>
            </a:r>
          </a:p>
          <a:p>
            <a:pPr algn="r" eaLnBrk="1" hangingPunct="1">
              <a:defRPr/>
            </a:pPr>
            <a:r>
              <a:rPr lang="en-US" sz="200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52625" y="5957888"/>
            <a:ext cx="7156450" cy="90011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400" b="1">
              <a:latin typeface="AvantGarde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1952625" y="5957888"/>
            <a:ext cx="7156450" cy="90011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5"/>
          <p:cNvSpPr txBox="1">
            <a:spLocks/>
          </p:cNvSpPr>
          <p:nvPr userDrawn="1"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>
              <a:defRPr/>
            </a:pPr>
            <a:r>
              <a:rPr lang="en-US"/>
              <a:t>©LPU CSE101 C Programming</a:t>
            </a:r>
          </a:p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0" r:id="rId2"/>
    <p:sldLayoutId id="2147483724" r:id="rId3"/>
    <p:sldLayoutId id="2147483721" r:id="rId4"/>
    <p:sldLayoutId id="2147483722" r:id="rId5"/>
    <p:sldLayoutId id="2147483725" r:id="rId6"/>
    <p:sldLayoutId id="2147483726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00100" y="846138"/>
            <a:ext cx="7543800" cy="4229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/>
              <a:t>Tool_spanner</a:t>
            </a:r>
            <a:r>
              <a:rPr lang="en-US" dirty="0"/>
              <a:t>;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/>
              <a:t>tool_spanner</a:t>
            </a:r>
            <a:r>
              <a:rPr lang="en-US" dirty="0"/>
              <a:t>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FORMULA1;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engine_1;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971800" y="1752600"/>
            <a:ext cx="1524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1905000"/>
            <a:ext cx="26670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both are different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267200"/>
            <a:ext cx="8229600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/>
              <a:t>Wrong identifiers name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/>
                </a:solidFill>
              </a:rPr>
              <a:t>1_engine;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/>
                </a:solidFill>
              </a:rPr>
              <a:t>break;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/>
                </a:solidFill>
              </a:rPr>
              <a:t>@car-roof;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Keywords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05775" cy="3429000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Keywords are the </a:t>
            </a:r>
            <a:r>
              <a:rPr lang="en-US" dirty="0">
                <a:solidFill>
                  <a:srgbClr val="FF0000"/>
                </a:solidFill>
              </a:rPr>
              <a:t>reserved words</a:t>
            </a:r>
            <a:r>
              <a:rPr lang="en-US" dirty="0"/>
              <a:t> whose meaning has already been explained to the C compiler.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We cannot use these keywords as variables.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Each keyword is meant to perform a specific function in a C program.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There are 32 keywords in C language.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All keywords are written in lowercase only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4724400"/>
            <a:ext cx="5565775" cy="1676400"/>
            <a:chOff x="3352800" y="2667000"/>
            <a:chExt cx="5565569" cy="1676400"/>
          </a:xfrm>
        </p:grpSpPr>
        <p:sp>
          <p:nvSpPr>
            <p:cNvPr id="5" name="Rounded Rectangle 4"/>
            <p:cNvSpPr/>
            <p:nvPr/>
          </p:nvSpPr>
          <p:spPr>
            <a:xfrm>
              <a:off x="3654414" y="3165475"/>
              <a:ext cx="5263955" cy="117792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Eg</a:t>
              </a:r>
              <a:r>
                <a:rPr lang="en-US" dirty="0"/>
                <a:t>: The </a:t>
              </a:r>
              <a:r>
                <a:rPr lang="en-US" b="1" dirty="0"/>
                <a:t>name</a:t>
              </a:r>
              <a:r>
                <a:rPr lang="en-US" dirty="0"/>
                <a:t> of person can never be </a:t>
              </a:r>
              <a:r>
                <a:rPr lang="en-US" b="1" dirty="0"/>
                <a:t>home</a:t>
              </a:r>
              <a:r>
                <a:rPr lang="en-US" dirty="0"/>
                <a:t>, </a:t>
              </a:r>
              <a:r>
                <a:rPr lang="en-US" b="1" dirty="0"/>
                <a:t>eat</a:t>
              </a:r>
              <a:r>
                <a:rPr lang="en-US" dirty="0"/>
                <a:t>, </a:t>
              </a:r>
              <a:r>
                <a:rPr lang="en-US" b="1" dirty="0"/>
                <a:t>sleep</a:t>
              </a:r>
              <a:r>
                <a:rPr lang="en-US" dirty="0"/>
                <a:t>, </a:t>
              </a:r>
              <a:r>
                <a:rPr lang="en-US" b="1" dirty="0"/>
                <a:t>run</a:t>
              </a:r>
              <a:r>
                <a:rPr lang="en-US" dirty="0"/>
                <a:t>, etc because these words have some predefined meaning to perform some task.</a:t>
              </a:r>
            </a:p>
          </p:txBody>
        </p:sp>
        <p:pic>
          <p:nvPicPr>
            <p:cNvPr id="17414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2667000"/>
              <a:ext cx="676894" cy="737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of C Keywords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828800"/>
          <a:ext cx="6172200" cy="3728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43050"/>
                <a:gridCol w="1543050"/>
                <a:gridCol w="1543050"/>
                <a:gridCol w="1543050"/>
              </a:tblGrid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double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struct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switch</a:t>
                      </a: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enum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typedef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extern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return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union</a:t>
                      </a: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const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unsigned</a:t>
                      </a: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signed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sizeof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volatile</a:t>
                      </a:r>
                    </a:p>
                  </a:txBody>
                  <a:tcPr anchor="ctr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while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Data type means the type of value a variable will have.</a:t>
            </a:r>
          </a:p>
          <a:p>
            <a:pPr algn="just" eaLnBrk="1" hangingPunct="1"/>
            <a:r>
              <a:rPr lang="en-US" smtClean="0"/>
              <a:t>It also defines memory space for a particular variable in computer.</a:t>
            </a:r>
          </a:p>
          <a:p>
            <a:pPr algn="just" eaLnBrk="1" hangingPunct="1"/>
            <a:r>
              <a:rPr lang="en-US" smtClean="0"/>
              <a:t>The type of value of variable can be alphabets or numbers.</a:t>
            </a:r>
          </a:p>
          <a:p>
            <a:pPr algn="just" eaLnBrk="1" hangingPunct="1"/>
            <a:r>
              <a:rPr lang="en-US" smtClean="0"/>
              <a:t>The numbers can be further divided as the integer or rational number.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Lets see a mathematics problem: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My-Car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 rtlCol="0">
            <a:normAutofit fontScale="850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If the radius of car wheel is 15inch then what will the distance traveled after one rotation of that wheel?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Sol: Given-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radius = </a:t>
            </a:r>
            <a:r>
              <a:rPr lang="en-US" dirty="0">
                <a:solidFill>
                  <a:srgbClr val="00B050"/>
                </a:solidFill>
              </a:rPr>
              <a:t>15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</a:t>
            </a:r>
            <a:r>
              <a:rPr lang="en-US" dirty="0" err="1"/>
              <a:t>dist_travelled</a:t>
            </a:r>
            <a:r>
              <a:rPr lang="en-US" dirty="0"/>
              <a:t> = ?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So, 	Circumference of circle = 2 * pi * r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     </a:t>
            </a:r>
            <a:r>
              <a:rPr lang="en-US" dirty="0" err="1"/>
              <a:t>dist_travelled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 * </a:t>
            </a:r>
            <a:r>
              <a:rPr lang="en-US" dirty="0">
                <a:solidFill>
                  <a:srgbClr val="FF0000"/>
                </a:solidFill>
              </a:rPr>
              <a:t>3.14</a:t>
            </a:r>
            <a:r>
              <a:rPr lang="en-US" dirty="0"/>
              <a:t> * </a:t>
            </a:r>
            <a:r>
              <a:rPr lang="en-US" dirty="0">
                <a:solidFill>
                  <a:srgbClr val="00B050"/>
                </a:solidFill>
              </a:rPr>
              <a:t>radius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     </a:t>
            </a:r>
            <a:r>
              <a:rPr lang="en-US" dirty="0" err="1"/>
              <a:t>dist_travelled</a:t>
            </a:r>
            <a:r>
              <a:rPr lang="en-US" dirty="0"/>
              <a:t> = 	</a:t>
            </a:r>
            <a:r>
              <a:rPr lang="en-US" dirty="0">
                <a:solidFill>
                  <a:srgbClr val="FF0000"/>
                </a:solidFill>
              </a:rPr>
              <a:t>6.28</a:t>
            </a:r>
            <a:r>
              <a:rPr lang="en-US" dirty="0"/>
              <a:t> * </a:t>
            </a:r>
            <a:r>
              <a:rPr lang="en-US" dirty="0">
                <a:solidFill>
                  <a:srgbClr val="00B050"/>
                </a:solidFill>
              </a:rPr>
              <a:t>15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     </a:t>
            </a:r>
            <a:r>
              <a:rPr lang="en-US" dirty="0" err="1"/>
              <a:t>dist_travelled</a:t>
            </a:r>
            <a:r>
              <a:rPr lang="en-US" dirty="0"/>
              <a:t> = 	</a:t>
            </a:r>
            <a:r>
              <a:rPr lang="en-US" dirty="0">
                <a:solidFill>
                  <a:srgbClr val="FF0000"/>
                </a:solidFill>
              </a:rPr>
              <a:t>94.2</a:t>
            </a:r>
            <a:r>
              <a:rPr lang="en-US" dirty="0"/>
              <a:t>   Ans.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15025" y="2819400"/>
            <a:ext cx="892175" cy="2286000"/>
            <a:chOff x="6228184" y="3126567"/>
            <a:chExt cx="893440" cy="2936066"/>
          </a:xfrm>
        </p:grpSpPr>
        <p:sp>
          <p:nvSpPr>
            <p:cNvPr id="4" name="Rounded Rectangle 3"/>
            <p:cNvSpPr/>
            <p:nvPr/>
          </p:nvSpPr>
          <p:spPr>
            <a:xfrm>
              <a:off x="6228184" y="3126567"/>
              <a:ext cx="864824" cy="316036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15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256800" y="4694508"/>
              <a:ext cx="864824" cy="291567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3.14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56800" y="5771066"/>
              <a:ext cx="864824" cy="291567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94.2</a:t>
              </a: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04025" y="2743200"/>
            <a:ext cx="2257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accent1"/>
                </a:solidFill>
              </a:rPr>
              <a:t>Integer(</a:t>
            </a:r>
            <a:r>
              <a:rPr lang="en-US">
                <a:solidFill>
                  <a:srgbClr val="00B050"/>
                </a:solidFill>
              </a:rPr>
              <a:t> int </a:t>
            </a:r>
            <a:r>
              <a:rPr lang="en-US">
                <a:solidFill>
                  <a:schemeClr val="accent1"/>
                </a:solidFill>
              </a:rPr>
              <a:t>in C 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58000" y="3962400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accent1"/>
                </a:solidFill>
              </a:rPr>
              <a:t>Real (</a:t>
            </a:r>
            <a:r>
              <a:rPr lang="en-US">
                <a:solidFill>
                  <a:srgbClr val="FF0000"/>
                </a:solidFill>
              </a:rPr>
              <a:t>float </a:t>
            </a:r>
            <a:r>
              <a:rPr lang="en-US">
                <a:solidFill>
                  <a:schemeClr val="accent1"/>
                </a:solidFill>
              </a:rPr>
              <a:t>in C)</a:t>
            </a: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0" y="4800600"/>
            <a:ext cx="2339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accent1"/>
                </a:solidFill>
              </a:rPr>
              <a:t>Real (</a:t>
            </a:r>
            <a:r>
              <a:rPr lang="en-US">
                <a:solidFill>
                  <a:srgbClr val="FF0000"/>
                </a:solidFill>
              </a:rPr>
              <a:t>float</a:t>
            </a:r>
            <a:r>
              <a:rPr lang="en-US">
                <a:solidFill>
                  <a:schemeClr val="accent1"/>
                </a:solidFill>
              </a:rPr>
              <a:t> in C)</a:t>
            </a:r>
            <a:endParaRPr lang="en-US"/>
          </a:p>
        </p:txBody>
      </p:sp>
      <p:pic>
        <p:nvPicPr>
          <p:cNvPr id="11271" name="Picture 7" descr="C:\Users\Aman\Pictures\2pi-unrolled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5334000"/>
            <a:ext cx="64293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 of Data Types</a:t>
            </a: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In C data type is broadly classified  as:</a:t>
            </a:r>
          </a:p>
          <a:p>
            <a:pPr lvl="1" algn="just" eaLnBrk="1" hangingPunct="1"/>
            <a:r>
              <a:rPr lang="en-US" smtClean="0"/>
              <a:t>Basic data types</a:t>
            </a:r>
          </a:p>
          <a:p>
            <a:pPr lvl="1" algn="just" eaLnBrk="1" hangingPunct="1"/>
            <a:r>
              <a:rPr lang="en-US" smtClean="0"/>
              <a:t>Derived data types</a:t>
            </a:r>
          </a:p>
          <a:p>
            <a:pPr lvl="1" algn="just" eaLnBrk="1" hangingPunct="1"/>
            <a:r>
              <a:rPr lang="en-US" smtClean="0"/>
              <a:t>User defined data types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0" y="4572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List of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51587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4600"/>
                <a:gridCol w="1143000"/>
                <a:gridCol w="4572000"/>
              </a:tblGrid>
              <a:tr h="347663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Size 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Minimal range</a:t>
                      </a: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-128 to 127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0 to 255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-32768 to 32767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unsigned</a:t>
                      </a:r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0 to 65535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-32768 to 32767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unsigned short </a:t>
                      </a:r>
                      <a:r>
                        <a:rPr lang="en-US" sz="1600" b="1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0 to 65535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latin typeface="Courier New" pitchFamily="49" charset="0"/>
                          <a:cs typeface="Courier New" pitchFamily="49" charset="0"/>
                        </a:rPr>
                        <a:t>-2147483648 </a:t>
                      </a:r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to 2147483647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unsigned long </a:t>
                      </a:r>
                      <a:r>
                        <a:rPr lang="en-US" sz="1600" b="1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0 to 4294967295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3.4e-38 to 3.4e+38</a:t>
                      </a:r>
                      <a:r>
                        <a:rPr lang="en-US" sz="1600" b="1" baseline="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with 6 digits of precision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1.7e-308</a:t>
                      </a:r>
                      <a:r>
                        <a:rPr lang="en-US" sz="1600" b="1" baseline="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 1.7e+308 with 15 digits of precision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4766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3.4e-4932 to 1.1e+4932 with 20 digits</a:t>
                      </a:r>
                      <a:r>
                        <a:rPr lang="en-US" sz="1600" b="1" baseline="0" dirty="0">
                          <a:latin typeface="Courier New" pitchFamily="49" charset="0"/>
                          <a:cs typeface="Courier New" pitchFamily="49" charset="0"/>
                        </a:rPr>
                        <a:t> of precision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Integer </a:t>
            </a:r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algn="just" eaLnBrk="1" hangingPunct="1"/>
            <a:r>
              <a:rPr lang="en-US" smtClean="0"/>
              <a:t>It is used to store positive and negative counting numbers, as well as zero. 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mtClean="0"/>
              <a:t>				</a:t>
            </a:r>
            <a:r>
              <a:rPr lang="en-US" smtClean="0">
                <a:solidFill>
                  <a:srgbClr val="00B050"/>
                </a:solidFill>
              </a:rPr>
              <a:t>{...,-2,-1,0,1,2,...}</a:t>
            </a:r>
          </a:p>
          <a:p>
            <a:pPr algn="just" eaLnBrk="1" hangingPunct="1">
              <a:buFont typeface="Arial" pitchFamily="34" charset="0"/>
              <a:buNone/>
            </a:pPr>
            <a:endParaRPr lang="en-US" smtClean="0">
              <a:solidFill>
                <a:srgbClr val="00B050"/>
              </a:solidFill>
            </a:endParaRPr>
          </a:p>
          <a:p>
            <a:pPr algn="just" eaLnBrk="1" hangingPunct="1"/>
            <a:r>
              <a:rPr lang="en-US" smtClean="0"/>
              <a:t>The numbers written in green box of My-Car problem are the integers.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5473700"/>
            <a:ext cx="863600" cy="3175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15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90800" y="5486400"/>
            <a:ext cx="863600" cy="3175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84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0000" y="5486400"/>
            <a:ext cx="863600" cy="3175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34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05400" y="5486400"/>
            <a:ext cx="863600" cy="3175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97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this lecture we will cover</a:t>
            </a:r>
          </a:p>
          <a:p>
            <a:pPr lvl="1" eaLnBrk="1" hangingPunct="1"/>
            <a:r>
              <a:rPr lang="en-US" smtClean="0"/>
              <a:t>Character set</a:t>
            </a:r>
          </a:p>
          <a:p>
            <a:pPr lvl="1" eaLnBrk="1" hangingPunct="1"/>
            <a:r>
              <a:rPr lang="en-US" smtClean="0"/>
              <a:t>Identifiers</a:t>
            </a:r>
          </a:p>
          <a:p>
            <a:pPr lvl="1" eaLnBrk="1" hangingPunct="1"/>
            <a:r>
              <a:rPr lang="en-US" smtClean="0"/>
              <a:t>Keyword </a:t>
            </a:r>
          </a:p>
          <a:p>
            <a:pPr lvl="1" eaLnBrk="1" hangingPunct="1"/>
            <a:r>
              <a:rPr lang="en-US" smtClean="0"/>
              <a:t>Data 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b="1" dirty="0"/>
              <a:t>type modifiers</a:t>
            </a:r>
            <a:r>
              <a:rPr lang="en-US" dirty="0"/>
              <a:t> for the integer data type are: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signed, unsigned, short, long </a:t>
            </a:r>
            <a:r>
              <a:rPr lang="en-US" dirty="0"/>
              <a:t>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Signed</a:t>
            </a:r>
            <a:r>
              <a:rPr lang="en-US" dirty="0"/>
              <a:t> types represent positive and negative numbers.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Unsigned</a:t>
            </a:r>
            <a:r>
              <a:rPr lang="en-US" dirty="0"/>
              <a:t> represent zero and positive numbers only.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Long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short</a:t>
            </a:r>
            <a:r>
              <a:rPr lang="en-US" dirty="0"/>
              <a:t> represent the range of integer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800600" y="990600"/>
            <a:ext cx="4191000" cy="5105400"/>
          </a:xfrm>
          <a:ln>
            <a:noFill/>
          </a:ln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u="sng" dirty="0">
                <a:solidFill>
                  <a:schemeClr val="tx1"/>
                </a:solidFill>
              </a:rPr>
              <a:t>Long Integer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Occupies 4 bytes in memory.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specifier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%ld.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1"/>
              </a:solidFill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Range is -2147483648 to 2147483647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B050"/>
                </a:solidFill>
              </a:rPr>
              <a:t>		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B050"/>
                </a:solidFill>
              </a:rPr>
              <a:t>	long radius=123456;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B050"/>
                </a:solidFill>
              </a:rPr>
              <a:t>	long 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 value</a:t>
            </a:r>
            <a:r>
              <a:rPr lang="en-US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0" y="2438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990600"/>
            <a:ext cx="4170363" cy="51054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290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u="sng" dirty="0">
                <a:solidFill>
                  <a:schemeClr val="tx1"/>
                </a:solidFill>
              </a:rPr>
              <a:t>Short I</a:t>
            </a:r>
            <a:r>
              <a:rPr lang="en-US" sz="2800" b="1" u="sng" dirty="0" err="1">
                <a:solidFill>
                  <a:schemeClr val="tx1"/>
                </a:solidFill>
              </a:rPr>
              <a:t>nteger</a:t>
            </a:r>
            <a:endParaRPr lang="en-US" sz="2800" b="1" u="sng" dirty="0">
              <a:solidFill>
                <a:schemeClr val="tx1"/>
              </a:solidFill>
            </a:endParaRPr>
          </a:p>
          <a:p>
            <a:pPr marL="34290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1"/>
                </a:solidFill>
              </a:rPr>
              <a:t>Occupies 2 bytes in memory.</a:t>
            </a:r>
          </a:p>
          <a:p>
            <a:pPr marL="34290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specifier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is %d or %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4290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1"/>
                </a:solidFill>
              </a:rPr>
              <a:t>Range is -32768 to 32767.</a:t>
            </a:r>
          </a:p>
          <a:p>
            <a:pPr marL="34290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1"/>
                </a:solidFill>
              </a:rPr>
              <a:t>By default </a:t>
            </a:r>
            <a:r>
              <a:rPr lang="en-US" sz="2800" dirty="0" err="1">
                <a:solidFill>
                  <a:schemeClr val="accent1"/>
                </a:solidFill>
              </a:rPr>
              <a:t>int</a:t>
            </a:r>
            <a:r>
              <a:rPr lang="en-US" sz="2800" dirty="0">
                <a:solidFill>
                  <a:schemeClr val="accent1"/>
                </a:solidFill>
              </a:rPr>
              <a:t> variable is short signed int.</a:t>
            </a:r>
          </a:p>
          <a:p>
            <a:pPr marL="34290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b="1" dirty="0" err="1">
                <a:solidFill>
                  <a:srgbClr val="00B050"/>
                </a:solidFill>
              </a:rPr>
              <a:t>int</a:t>
            </a:r>
            <a:r>
              <a:rPr lang="en-US" sz="2800" b="1" dirty="0">
                <a:solidFill>
                  <a:srgbClr val="00B050"/>
                </a:solidFill>
              </a:rPr>
              <a:t> cost=100;</a:t>
            </a:r>
          </a:p>
          <a:p>
            <a:pPr marL="34290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>
                <a:solidFill>
                  <a:srgbClr val="00B050"/>
                </a:solidFill>
              </a:rPr>
              <a:t>	short </a:t>
            </a:r>
            <a:r>
              <a:rPr lang="en-US" sz="2800" b="1" dirty="0" err="1">
                <a:solidFill>
                  <a:srgbClr val="00B050"/>
                </a:solidFill>
              </a:rPr>
              <a:t>int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si</a:t>
            </a:r>
            <a:r>
              <a:rPr lang="en-US" sz="2800" b="1" dirty="0">
                <a:solidFill>
                  <a:srgbClr val="00B050"/>
                </a:solidFill>
              </a:rPr>
              <a:t>; 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1980407" y="3429794"/>
            <a:ext cx="5486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91000" cy="5135563"/>
          </a:xfr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u="sng" dirty="0">
                <a:solidFill>
                  <a:schemeClr val="tx1"/>
                </a:solidFill>
              </a:rPr>
              <a:t>Signed Integer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Occupies 2 bytes in memory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specifier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%d or %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There are also long signed integers having range from -2147483648 to 2147483647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Example:</a:t>
            </a: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b="1" dirty="0">
                <a:solidFill>
                  <a:srgbClr val="00B050"/>
                </a:solidFill>
              </a:rPr>
              <a:t>int </a:t>
            </a:r>
            <a:r>
              <a:rPr lang="en-US" sz="2600" b="1" dirty="0" err="1">
                <a:solidFill>
                  <a:srgbClr val="00B050"/>
                </a:solidFill>
              </a:rPr>
              <a:t>firstvalue</a:t>
            </a:r>
            <a:r>
              <a:rPr lang="en-US" sz="2600" b="1" dirty="0">
                <a:solidFill>
                  <a:srgbClr val="00B050"/>
                </a:solidFill>
              </a:rPr>
              <a:t>=10;</a:t>
            </a:r>
          </a:p>
          <a:p>
            <a:pPr marL="0" indent="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b="1" dirty="0">
                <a:solidFill>
                  <a:srgbClr val="00B050"/>
                </a:solidFill>
              </a:rPr>
              <a:t>long int </a:t>
            </a:r>
            <a:r>
              <a:rPr lang="en-US" sz="2600" b="1" dirty="0" err="1">
                <a:solidFill>
                  <a:srgbClr val="00B050"/>
                </a:solidFill>
              </a:rPr>
              <a:t>WaterLevel</a:t>
            </a:r>
            <a:r>
              <a:rPr lang="en-US" b="1" dirty="0">
                <a:solidFill>
                  <a:srgbClr val="00B050"/>
                </a:solidFill>
              </a:rPr>
              <a:t>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4419600" cy="5105400"/>
          </a:xfr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u="sng" dirty="0">
                <a:solidFill>
                  <a:schemeClr val="tx1"/>
                </a:solidFill>
              </a:rPr>
              <a:t>Unsigned Integer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Occupies 2 bytes in memory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Format specifier is %u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accent1"/>
              </a:solidFill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There are also long  unsigned int with range 0 to 4294967295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endParaRPr lang="en-US" dirty="0">
              <a:solidFill>
                <a:schemeClr val="accent1"/>
              </a:solidFill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Example:</a:t>
            </a:r>
            <a:endParaRPr lang="en-US" dirty="0">
              <a:solidFill>
                <a:srgbClr val="00B050"/>
              </a:solidFill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b="1" dirty="0">
                <a:solidFill>
                  <a:srgbClr val="00B050"/>
                </a:solidFill>
              </a:rPr>
              <a:t>unsigned long count=567898;</a:t>
            </a: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b="1" dirty="0">
                <a:solidFill>
                  <a:srgbClr val="00B050"/>
                </a:solidFill>
              </a:rPr>
              <a:t>unsigned short int page;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0" y="2438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1905794" y="3429794"/>
            <a:ext cx="5486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Float </a:t>
            </a:r>
          </a:p>
        </p:txBody>
      </p:sp>
      <p:sp>
        <p:nvSpPr>
          <p:cNvPr id="317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Floating point numbers are real numbers that, unlike integers, may contain fractional parts of numbers, like </a:t>
            </a:r>
            <a:r>
              <a:rPr lang="en-US" smtClean="0">
                <a:solidFill>
                  <a:srgbClr val="FF0000"/>
                </a:solidFill>
              </a:rPr>
              <a:t>1.446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-112.972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3.267e+27</a:t>
            </a:r>
            <a:r>
              <a:rPr lang="en-US" smtClean="0"/>
              <a:t>.</a:t>
            </a:r>
          </a:p>
          <a:p>
            <a:pPr algn="just" eaLnBrk="1" hangingPunct="1"/>
            <a:r>
              <a:rPr lang="en-US" smtClean="0"/>
              <a:t>It is used to store real numbers with single precision i.e. a precision of 6 digits after decimal point.</a:t>
            </a:r>
          </a:p>
          <a:p>
            <a:pPr algn="just"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specifier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%f.</a:t>
            </a:r>
            <a:endParaRPr lang="en-US" b="1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b="1" dirty="0"/>
              <a:t>type modifier </a:t>
            </a:r>
            <a:r>
              <a:rPr lang="en-US" dirty="0"/>
              <a:t>for float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dirty="0"/>
              <a:t> and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long double.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The rational number written in red box of My-Car problem are the float numbers.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0" y="1752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57400" y="5195888"/>
            <a:ext cx="863600" cy="290512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3.14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79800" y="5181600"/>
            <a:ext cx="863600" cy="290513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94.2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457200" y="1389063"/>
          <a:ext cx="8229598" cy="4294956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1371599"/>
                <a:gridCol w="1981200"/>
                <a:gridCol w="2209800"/>
                <a:gridCol w="2666999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Type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Float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Double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Long double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959439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Storage Size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 byte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8</a:t>
                      </a:r>
                      <a:r>
                        <a:rPr lang="en-US" baseline="0" dirty="0">
                          <a:effectLst/>
                        </a:rPr>
                        <a:t> byte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10 byte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959439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Value</a:t>
                      </a:r>
                      <a:r>
                        <a:rPr lang="en-US" b="1" baseline="0" dirty="0">
                          <a:effectLst/>
                        </a:rPr>
                        <a:t> range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3.4e-38 to 3.4e+38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1.7e-308</a:t>
                      </a:r>
                      <a:r>
                        <a:rPr lang="en-US" baseline="0" dirty="0">
                          <a:effectLst/>
                        </a:rPr>
                        <a:t> to 1.7e+308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3.4e-4932 to 1.1e+4932</a:t>
                      </a:r>
                    </a:p>
                  </a:txBody>
                  <a:tcPr marL="47625" marR="47625" marT="47625" marB="47625" anchor="ctr"/>
                </a:tc>
              </a:tr>
              <a:tr h="959439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Precision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6 decimal places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15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decimal places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20 decimal places</a:t>
                      </a:r>
                    </a:p>
                  </a:txBody>
                  <a:tcPr marL="47625" marR="47625" marT="47625" marB="47625" anchor="ctr"/>
                </a:tc>
              </a:tr>
              <a:tr h="95943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pi=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3.141592</a:t>
                      </a:r>
                      <a:endParaRPr lang="en-US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3.141592741012573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3.14159265358979323846</a:t>
                      </a:r>
                      <a:endParaRPr lang="en-US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</a:t>
            </a:r>
          </a:p>
        </p:txBody>
      </p:sp>
      <p:sp>
        <p:nvSpPr>
          <p:cNvPr id="348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algn="just" eaLnBrk="1" hangingPunct="1"/>
            <a:r>
              <a:rPr lang="en-US" smtClean="0"/>
              <a:t>It stores a single character of data belonging to the C character set.</a:t>
            </a:r>
          </a:p>
          <a:p>
            <a:pPr algn="just" eaLnBrk="1" hangingPunct="1"/>
            <a:endParaRPr lang="en-US" smtClean="0"/>
          </a:p>
          <a:p>
            <a:pPr algn="just" eaLnBrk="1" hangingPunct="1"/>
            <a:r>
              <a:rPr lang="en-US" smtClean="0"/>
              <a:t>The alphabets written in blue box of My-Grades problem are the character.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0" y="4559300"/>
            <a:ext cx="863600" cy="3175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3400" y="4559300"/>
            <a:ext cx="863600" cy="3175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61200" y="4572000"/>
            <a:ext cx="863600" cy="3175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0" y="4572000"/>
            <a:ext cx="863600" cy="3175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71800" y="4559300"/>
            <a:ext cx="863600" cy="3175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It occupies 1 byte of memory.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specifier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%c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The range is 0 to 255 for unsigned char.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The range is -127 to 127 for signed char.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Each char type has an equivalent integer interpretation, ASCII value, so that a char is really a special kind of short integer.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   </a:t>
            </a:r>
            <a:r>
              <a:rPr lang="en-US" b="1" dirty="0"/>
              <a:t>char choice=‘y’;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6200" y="2362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 Specifier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IN" dirty="0"/>
              <a:t>Specifies the format according to which the value will be printed on screen in C.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/>
              <a:t>Example: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IN" dirty="0"/>
              <a:t>%d : signed integer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IN" dirty="0"/>
              <a:t>%ld: long integer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IN" dirty="0"/>
              <a:t>%u : unsigned integer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IN" dirty="0"/>
              <a:t>%c : single character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IN" dirty="0"/>
              <a:t>%</a:t>
            </a:r>
            <a:r>
              <a:rPr lang="en-IN"/>
              <a:t>f  : </a:t>
            </a:r>
            <a:r>
              <a:rPr lang="en-IN" dirty="0"/>
              <a:t>float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IN" dirty="0"/>
              <a:t>%s : string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IN" dirty="0"/>
              <a:t>%</a:t>
            </a:r>
            <a:r>
              <a:rPr lang="en-IN" dirty="0" err="1"/>
              <a:t>i</a:t>
            </a:r>
            <a:r>
              <a:rPr lang="en-IN" dirty="0"/>
              <a:t>  : </a:t>
            </a:r>
            <a:r>
              <a:rPr lang="en-IN" dirty="0" err="1"/>
              <a:t>int</a:t>
            </a:r>
            <a:endParaRPr lang="en-IN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/>
            <a:r>
              <a:rPr lang="en-US" smtClean="0"/>
              <a:t>Remember car example?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943600" y="838200"/>
            <a:ext cx="3200400" cy="198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09600" y="1600200"/>
            <a:ext cx="4368800" cy="1981200"/>
            <a:chOff x="609600" y="1600200"/>
            <a:chExt cx="4369296" cy="1981200"/>
          </a:xfrm>
        </p:grpSpPr>
        <p:grpSp>
          <p:nvGrpSpPr>
            <p:cNvPr id="37905" name="Group 18"/>
            <p:cNvGrpSpPr>
              <a:grpSpLocks/>
            </p:cNvGrpSpPr>
            <p:nvPr/>
          </p:nvGrpSpPr>
          <p:grpSpPr bwMode="auto">
            <a:xfrm>
              <a:off x="609600" y="1600200"/>
              <a:ext cx="4369296" cy="1981200"/>
              <a:chOff x="457200" y="1295400"/>
              <a:chExt cx="4369296" cy="19812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57200" y="1663700"/>
                <a:ext cx="863698" cy="317500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15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57200" y="2452688"/>
                <a:ext cx="863698" cy="29051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3.14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057582" y="1295400"/>
                <a:ext cx="1143130" cy="198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Program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962798" y="2133600"/>
                <a:ext cx="863698" cy="290513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90</a:t>
                </a:r>
              </a:p>
            </p:txBody>
          </p:sp>
          <p:cxnSp>
            <p:nvCxnSpPr>
              <p:cNvPr id="24" name="Straight Arrow Connector 23"/>
              <p:cNvCxnSpPr>
                <a:stCxn id="20" idx="3"/>
              </p:cNvCxnSpPr>
              <p:nvPr/>
            </p:nvCxnSpPr>
            <p:spPr>
              <a:xfrm>
                <a:off x="1320898" y="1822450"/>
                <a:ext cx="736684" cy="6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1" idx="3"/>
              </p:cNvCxnSpPr>
              <p:nvPr/>
            </p:nvCxnSpPr>
            <p:spPr>
              <a:xfrm flipV="1">
                <a:off x="1320898" y="2590800"/>
                <a:ext cx="736684" cy="6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2" idx="3"/>
              </p:cNvCxnSpPr>
              <p:nvPr/>
            </p:nvCxnSpPr>
            <p:spPr>
              <a:xfrm>
                <a:off x="3200711" y="2286000"/>
                <a:ext cx="762087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600312" y="2144713"/>
              <a:ext cx="471542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+mn-lt"/>
                </a:rPr>
                <a:t>%d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91240" y="2601913"/>
              <a:ext cx="471541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+mn-lt"/>
                </a:rPr>
                <a:t>%d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0312" y="2895600"/>
              <a:ext cx="471542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+mn-lt"/>
                </a:rPr>
                <a:t>%d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85800" y="4495800"/>
            <a:ext cx="4368800" cy="1981200"/>
            <a:chOff x="685800" y="4495800"/>
            <a:chExt cx="4369296" cy="1981200"/>
          </a:xfrm>
        </p:grpSpPr>
        <p:grpSp>
          <p:nvGrpSpPr>
            <p:cNvPr id="37894" name="Group 17"/>
            <p:cNvGrpSpPr>
              <a:grpSpLocks/>
            </p:cNvGrpSpPr>
            <p:nvPr/>
          </p:nvGrpSpPr>
          <p:grpSpPr bwMode="auto">
            <a:xfrm>
              <a:off x="685800" y="4495800"/>
              <a:ext cx="4369296" cy="1981200"/>
              <a:chOff x="457200" y="1295400"/>
              <a:chExt cx="4369296" cy="19812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57200" y="1663700"/>
                <a:ext cx="863698" cy="317500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15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57200" y="2452688"/>
                <a:ext cx="863698" cy="29051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3.14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57582" y="1295400"/>
                <a:ext cx="1143130" cy="198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Program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962798" y="2133600"/>
                <a:ext cx="863698" cy="290513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94.2</a:t>
                </a:r>
              </a:p>
            </p:txBody>
          </p:sp>
          <p:cxnSp>
            <p:nvCxnSpPr>
              <p:cNvPr id="11" name="Straight Arrow Connector 10"/>
              <p:cNvCxnSpPr>
                <a:stCxn id="5" idx="3"/>
              </p:cNvCxnSpPr>
              <p:nvPr/>
            </p:nvCxnSpPr>
            <p:spPr>
              <a:xfrm>
                <a:off x="1320898" y="1822450"/>
                <a:ext cx="736684" cy="6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</p:cNvCxnSpPr>
              <p:nvPr/>
            </p:nvCxnSpPr>
            <p:spPr>
              <a:xfrm flipV="1">
                <a:off x="1320898" y="2590800"/>
                <a:ext cx="736684" cy="6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3"/>
              </p:cNvCxnSpPr>
              <p:nvPr/>
            </p:nvCxnSpPr>
            <p:spPr>
              <a:xfrm>
                <a:off x="3200711" y="2286000"/>
                <a:ext cx="762087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676512" y="5791200"/>
              <a:ext cx="420736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+mn-lt"/>
                </a:rPr>
                <a:t>%f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62224" y="5040313"/>
              <a:ext cx="471541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+mn-lt"/>
                </a:rPr>
                <a:t>%d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18246" y="5486400"/>
              <a:ext cx="420735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+mn-lt"/>
                </a:rPr>
                <a:t>%f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577850"/>
            <a:ext cx="8105775" cy="10223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</a:rPr>
              <a:t>Language: </a:t>
            </a:r>
            <a:r>
              <a:rPr lang="en-US" smtClean="0"/>
              <a:t>its influence in our life</a:t>
            </a:r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05775" cy="4403725"/>
          </a:xfrm>
        </p:spPr>
        <p:txBody>
          <a:bodyPr/>
          <a:lstStyle/>
          <a:p>
            <a:pPr algn="just" eaLnBrk="1" hangingPunct="1"/>
            <a:r>
              <a:rPr lang="en-US" sz="2800" smtClean="0"/>
              <a:t>Let us look to what we are doing since our childhood, how did we learnt ENGLISH- A recap</a:t>
            </a:r>
          </a:p>
          <a:p>
            <a:pPr eaLnBrk="1" hangingPunct="1">
              <a:buFont typeface="Arial" pitchFamily="34" charset="0"/>
              <a:buNone/>
            </a:pPr>
            <a:endParaRPr lang="en-US" sz="2800" smtClean="0"/>
          </a:p>
          <a:p>
            <a:pPr eaLnBrk="1" hangingPunct="1"/>
            <a:endParaRPr lang="en-US" sz="280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676400" y="2667000"/>
            <a:ext cx="38862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3200" dirty="0">
                <a:solidFill>
                  <a:srgbClr val="002060"/>
                </a:solidFill>
                <a:latin typeface="+mn-lt"/>
              </a:rPr>
              <a:t>A B C D …… X Y Z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76400" y="3657600"/>
            <a:ext cx="38862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3200" dirty="0">
                <a:solidFill>
                  <a:srgbClr val="002060"/>
                </a:solidFill>
                <a:latin typeface="+mn-lt"/>
              </a:rPr>
              <a:t>RAT  BAT  CAT COW 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76400" y="4572000"/>
            <a:ext cx="38862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3200" dirty="0">
                <a:solidFill>
                  <a:srgbClr val="002060"/>
                </a:solidFill>
                <a:latin typeface="+mn-lt"/>
              </a:rPr>
              <a:t>COW EAT GRASS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76400" y="5562600"/>
            <a:ext cx="38862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3200" dirty="0">
                <a:solidFill>
                  <a:srgbClr val="002060"/>
                </a:solidFill>
                <a:latin typeface="+mn-lt"/>
              </a:rPr>
              <a:t>ESSAY ON COW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096000" y="2667000"/>
            <a:ext cx="2286000" cy="3505200"/>
            <a:chOff x="6096000" y="2667000"/>
            <a:chExt cx="2286000" cy="3505200"/>
          </a:xfrm>
        </p:grpSpPr>
        <p:sp>
          <p:nvSpPr>
            <p:cNvPr id="8201" name="Rounded Rectangle 7"/>
            <p:cNvSpPr>
              <a:spLocks noChangeArrowheads="1"/>
            </p:cNvSpPr>
            <p:nvPr/>
          </p:nvSpPr>
          <p:spPr bwMode="auto">
            <a:xfrm>
              <a:off x="6096000" y="2667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3200">
                  <a:solidFill>
                    <a:schemeClr val="bg1"/>
                  </a:solidFill>
                </a:rPr>
                <a:t>Characters</a:t>
              </a:r>
              <a:endParaRPr lang="en-IN" sz="3200">
                <a:solidFill>
                  <a:schemeClr val="bg1"/>
                </a:solidFill>
              </a:endParaRPr>
            </a:p>
          </p:txBody>
        </p:sp>
        <p:sp>
          <p:nvSpPr>
            <p:cNvPr id="8202" name="Rounded Rectangle 8"/>
            <p:cNvSpPr>
              <a:spLocks noChangeArrowheads="1"/>
            </p:cNvSpPr>
            <p:nvPr/>
          </p:nvSpPr>
          <p:spPr bwMode="auto">
            <a:xfrm>
              <a:off x="6096000" y="3657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3200">
                  <a:solidFill>
                    <a:schemeClr val="bg1"/>
                  </a:solidFill>
                </a:rPr>
                <a:t>Words</a:t>
              </a:r>
              <a:endParaRPr lang="en-IN" sz="3200">
                <a:solidFill>
                  <a:schemeClr val="bg1"/>
                </a:solidFill>
              </a:endParaRPr>
            </a:p>
          </p:txBody>
        </p:sp>
        <p:sp>
          <p:nvSpPr>
            <p:cNvPr id="8203" name="Rounded Rectangle 9"/>
            <p:cNvSpPr>
              <a:spLocks noChangeArrowheads="1"/>
            </p:cNvSpPr>
            <p:nvPr/>
          </p:nvSpPr>
          <p:spPr bwMode="auto">
            <a:xfrm>
              <a:off x="6096000" y="4572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3200">
                  <a:solidFill>
                    <a:schemeClr val="bg1"/>
                  </a:solidFill>
                </a:rPr>
                <a:t>Statements</a:t>
              </a:r>
              <a:endParaRPr lang="en-IN" sz="3200">
                <a:solidFill>
                  <a:schemeClr val="bg1"/>
                </a:solidFill>
              </a:endParaRPr>
            </a:p>
          </p:txBody>
        </p:sp>
        <p:sp>
          <p:nvSpPr>
            <p:cNvPr id="8204" name="Rounded Rectangle 10"/>
            <p:cNvSpPr>
              <a:spLocks noChangeArrowheads="1"/>
            </p:cNvSpPr>
            <p:nvPr/>
          </p:nvSpPr>
          <p:spPr bwMode="auto">
            <a:xfrm>
              <a:off x="6096000" y="5562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3200">
                  <a:solidFill>
                    <a:schemeClr val="bg1"/>
                  </a:solidFill>
                </a:rPr>
                <a:t>Programs</a:t>
              </a:r>
              <a:endParaRPr lang="en-IN" sz="3200">
                <a:solidFill>
                  <a:schemeClr val="bg1"/>
                </a:solidFill>
              </a:endParaRPr>
            </a:p>
          </p:txBody>
        </p:sp>
        <p:sp>
          <p:nvSpPr>
            <p:cNvPr id="8205" name="Down Arrow 11"/>
            <p:cNvSpPr>
              <a:spLocks noChangeArrowheads="1"/>
            </p:cNvSpPr>
            <p:nvPr/>
          </p:nvSpPr>
          <p:spPr bwMode="auto">
            <a:xfrm>
              <a:off x="6858000" y="3276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IN" sz="32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8206" name="Down Arrow 12"/>
            <p:cNvSpPr>
              <a:spLocks noChangeArrowheads="1"/>
            </p:cNvSpPr>
            <p:nvPr/>
          </p:nvSpPr>
          <p:spPr bwMode="auto">
            <a:xfrm>
              <a:off x="6858000" y="42672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IN" sz="32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8207" name="Down Arrow 13"/>
            <p:cNvSpPr>
              <a:spLocks noChangeArrowheads="1"/>
            </p:cNvSpPr>
            <p:nvPr/>
          </p:nvSpPr>
          <p:spPr bwMode="auto">
            <a:xfrm>
              <a:off x="6858000" y="5181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IN" sz="320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A program is made up of individual syntactic elements called</a:t>
            </a:r>
          </a:p>
          <a:p>
            <a:r>
              <a:rPr lang="en-US" dirty="0" smtClean="0"/>
              <a:t>A)Classes</a:t>
            </a:r>
          </a:p>
          <a:p>
            <a:r>
              <a:rPr lang="en-US" dirty="0" smtClean="0"/>
              <a:t>B)Functions</a:t>
            </a:r>
          </a:p>
          <a:p>
            <a:r>
              <a:rPr lang="en-US" dirty="0" smtClean="0"/>
              <a:t>C)Tokens</a:t>
            </a:r>
          </a:p>
          <a:p>
            <a:r>
              <a:rPr lang="en-US" dirty="0" smtClean="0"/>
              <a:t>D)None of them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Q What is the output of this C code?</a:t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 main()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float x = 'a';</a:t>
            </a:r>
            <a:br>
              <a:rPr lang="en-US" sz="2400" dirty="0" smtClean="0"/>
            </a:br>
            <a:r>
              <a:rPr lang="en-US" sz="2400" dirty="0" err="1" smtClean="0"/>
              <a:t>printf</a:t>
            </a:r>
            <a:r>
              <a:rPr lang="en-US" sz="2400" dirty="0" smtClean="0"/>
              <a:t>("%f", x);</a:t>
            </a:r>
            <a:br>
              <a:rPr lang="en-US" sz="2400" dirty="0" smtClean="0"/>
            </a:br>
            <a:r>
              <a:rPr lang="en-US" sz="2400" dirty="0" smtClean="0"/>
              <a:t>return 0;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b="1" dirty="0" smtClean="0"/>
              <a:t>A.</a:t>
            </a:r>
            <a:r>
              <a:rPr lang="en-US" sz="2400" dirty="0" smtClean="0"/>
              <a:t> a 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B.</a:t>
            </a:r>
            <a:r>
              <a:rPr lang="en-US" sz="2400" dirty="0" smtClean="0"/>
              <a:t> run time error</a:t>
            </a:r>
          </a:p>
          <a:p>
            <a:pPr>
              <a:buNone/>
            </a:pPr>
            <a:r>
              <a:rPr lang="en-US" sz="2400" b="1" dirty="0" smtClean="0"/>
              <a:t>C.</a:t>
            </a:r>
            <a:r>
              <a:rPr lang="en-US" sz="2400" dirty="0" smtClean="0"/>
              <a:t> a.0000000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D.</a:t>
            </a:r>
            <a:r>
              <a:rPr lang="en-US" sz="2400" dirty="0" smtClean="0"/>
              <a:t> 97.000000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Q Which of the following is not a valid variable name declaration?</a:t>
            </a:r>
            <a:br>
              <a:rPr lang="en-US" dirty="0" smtClean="0"/>
            </a:br>
            <a:r>
              <a:rPr lang="en-US" dirty="0" smtClean="0"/>
              <a:t>a) </a:t>
            </a:r>
            <a:r>
              <a:rPr lang="en-US" dirty="0" err="1" smtClean="0"/>
              <a:t>int</a:t>
            </a:r>
            <a:r>
              <a:rPr lang="en-US" dirty="0" smtClean="0"/>
              <a:t> _v1;</a:t>
            </a:r>
            <a:br>
              <a:rPr lang="en-US" dirty="0" smtClean="0"/>
            </a:br>
            <a:r>
              <a:rPr lang="en-US" dirty="0" smtClean="0"/>
              <a:t>b) </a:t>
            </a:r>
            <a:r>
              <a:rPr lang="en-US" dirty="0" err="1" smtClean="0"/>
              <a:t>int</a:t>
            </a:r>
            <a:r>
              <a:rPr lang="en-US" dirty="0" smtClean="0"/>
              <a:t> v_1;</a:t>
            </a:r>
            <a:br>
              <a:rPr lang="en-US" dirty="0" smtClean="0"/>
            </a:br>
            <a:r>
              <a:rPr lang="en-US" dirty="0" smtClean="0"/>
              <a:t>c) </a:t>
            </a:r>
            <a:r>
              <a:rPr lang="en-US" dirty="0" err="1" smtClean="0"/>
              <a:t>int</a:t>
            </a:r>
            <a:r>
              <a:rPr lang="en-US" dirty="0" smtClean="0"/>
              <a:t> 1_v;</a:t>
            </a:r>
            <a:br>
              <a:rPr lang="en-US" dirty="0" smtClean="0"/>
            </a:br>
            <a:r>
              <a:rPr lang="en-US" dirty="0" smtClean="0"/>
              <a:t>d) </a:t>
            </a:r>
            <a:r>
              <a:rPr lang="en-US" dirty="0" err="1" smtClean="0"/>
              <a:t>int</a:t>
            </a:r>
            <a:r>
              <a:rPr lang="en-US" dirty="0" smtClean="0"/>
              <a:t> _1v</a:t>
            </a:r>
            <a:endParaRPr lang="en-US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 Q What will be the output?</a:t>
            </a:r>
          </a:p>
          <a:p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main = 5;</a:t>
            </a:r>
            <a:br>
              <a:rPr lang="en-US" sz="2400" dirty="0" smtClean="0"/>
            </a:br>
            <a:r>
              <a:rPr lang="en-US" sz="2400" dirty="0" err="1" smtClean="0"/>
              <a:t>printf</a:t>
            </a:r>
            <a:r>
              <a:rPr lang="en-US" sz="2400" dirty="0" smtClean="0"/>
              <a:t>(“%d”, main);</a:t>
            </a:r>
            <a:br>
              <a:rPr lang="en-US" sz="2400" dirty="0" smtClean="0"/>
            </a:br>
            <a:r>
              <a:rPr lang="en-US" sz="2400" dirty="0" smtClean="0"/>
              <a:t>return 0;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a) compile-time error</a:t>
            </a:r>
            <a:br>
              <a:rPr lang="en-US" sz="2400" dirty="0" smtClean="0"/>
            </a:br>
            <a:r>
              <a:rPr lang="en-US" sz="2400" dirty="0" smtClean="0"/>
              <a:t>b) run-time error</a:t>
            </a:r>
            <a:br>
              <a:rPr lang="en-US" sz="2400" dirty="0" smtClean="0"/>
            </a:br>
            <a:r>
              <a:rPr lang="en-US" sz="2400" dirty="0" smtClean="0"/>
              <a:t>c) run without any error and prints 5</a:t>
            </a:r>
            <a:br>
              <a:rPr lang="en-US" sz="2400" dirty="0" smtClean="0"/>
            </a:br>
            <a:r>
              <a:rPr lang="en-US" sz="2400" dirty="0" smtClean="0"/>
              <a:t>d) experience infinite looping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154863" cy="1600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Next Lecture: Constants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Variables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Expressions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Operators</a:t>
            </a:r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C </a:t>
            </a:r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Like every language C programming language requires basic building blocks to communicate with the computer.</a:t>
            </a:r>
          </a:p>
          <a:p>
            <a:pPr algn="just" eaLnBrk="1" hangingPunct="1"/>
            <a:r>
              <a:rPr lang="en-US" smtClean="0"/>
              <a:t>So we require </a:t>
            </a:r>
          </a:p>
          <a:p>
            <a:pPr lvl="1" algn="just" eaLnBrk="1" hangingPunct="1"/>
            <a:r>
              <a:rPr lang="en-US" smtClean="0"/>
              <a:t>Character set</a:t>
            </a:r>
          </a:p>
          <a:p>
            <a:pPr lvl="1" algn="just" eaLnBrk="1" hangingPunct="1"/>
            <a:r>
              <a:rPr lang="en-US" smtClean="0"/>
              <a:t>Words(keywords and identifiers)</a:t>
            </a:r>
          </a:p>
          <a:p>
            <a:pPr lvl="1" algn="just" eaLnBrk="1" hangingPunct="1"/>
            <a:r>
              <a:rPr lang="en-US" smtClean="0"/>
              <a:t>Statement (instructions)</a:t>
            </a:r>
          </a:p>
          <a:p>
            <a:pPr lvl="1" algn="just" eaLnBrk="1" hangingPunct="1"/>
            <a:r>
              <a:rPr lang="en-US" smtClean="0"/>
              <a:t>Program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0" y="2667000"/>
            <a:ext cx="2286000" cy="3505200"/>
            <a:chOff x="6096000" y="2667000"/>
            <a:chExt cx="2286000" cy="3505200"/>
          </a:xfrm>
        </p:grpSpPr>
        <p:sp>
          <p:nvSpPr>
            <p:cNvPr id="9221" name="Rounded Rectangle 6"/>
            <p:cNvSpPr>
              <a:spLocks noChangeArrowheads="1"/>
            </p:cNvSpPr>
            <p:nvPr/>
          </p:nvSpPr>
          <p:spPr bwMode="auto">
            <a:xfrm>
              <a:off x="6096000" y="2667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3200">
                  <a:solidFill>
                    <a:schemeClr val="bg1"/>
                  </a:solidFill>
                </a:rPr>
                <a:t>Characters</a:t>
              </a:r>
              <a:endParaRPr lang="en-IN" sz="3200">
                <a:solidFill>
                  <a:schemeClr val="bg1"/>
                </a:solidFill>
              </a:endParaRPr>
            </a:p>
          </p:txBody>
        </p:sp>
        <p:sp>
          <p:nvSpPr>
            <p:cNvPr id="9222" name="Rounded Rectangle 7"/>
            <p:cNvSpPr>
              <a:spLocks noChangeArrowheads="1"/>
            </p:cNvSpPr>
            <p:nvPr/>
          </p:nvSpPr>
          <p:spPr bwMode="auto">
            <a:xfrm>
              <a:off x="6096000" y="3657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3200">
                  <a:solidFill>
                    <a:schemeClr val="bg1"/>
                  </a:solidFill>
                </a:rPr>
                <a:t>Words</a:t>
              </a:r>
              <a:endParaRPr lang="en-IN" sz="3200">
                <a:solidFill>
                  <a:schemeClr val="bg1"/>
                </a:solidFill>
              </a:endParaRPr>
            </a:p>
          </p:txBody>
        </p:sp>
        <p:sp>
          <p:nvSpPr>
            <p:cNvPr id="9223" name="Rounded Rectangle 8"/>
            <p:cNvSpPr>
              <a:spLocks noChangeArrowheads="1"/>
            </p:cNvSpPr>
            <p:nvPr/>
          </p:nvSpPr>
          <p:spPr bwMode="auto">
            <a:xfrm>
              <a:off x="6096000" y="4572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3200">
                  <a:solidFill>
                    <a:schemeClr val="bg1"/>
                  </a:solidFill>
                </a:rPr>
                <a:t>Statements</a:t>
              </a:r>
              <a:endParaRPr lang="en-IN" sz="3200">
                <a:solidFill>
                  <a:schemeClr val="bg1"/>
                </a:solidFill>
              </a:endParaRPr>
            </a:p>
          </p:txBody>
        </p:sp>
        <p:sp>
          <p:nvSpPr>
            <p:cNvPr id="9224" name="Rounded Rectangle 9"/>
            <p:cNvSpPr>
              <a:spLocks noChangeArrowheads="1"/>
            </p:cNvSpPr>
            <p:nvPr/>
          </p:nvSpPr>
          <p:spPr bwMode="auto">
            <a:xfrm>
              <a:off x="6096000" y="5562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3200">
                  <a:solidFill>
                    <a:schemeClr val="bg1"/>
                  </a:solidFill>
                </a:rPr>
                <a:t>Programs</a:t>
              </a:r>
              <a:endParaRPr lang="en-IN" sz="3200">
                <a:solidFill>
                  <a:schemeClr val="bg1"/>
                </a:solidFill>
              </a:endParaRPr>
            </a:p>
          </p:txBody>
        </p:sp>
        <p:sp>
          <p:nvSpPr>
            <p:cNvPr id="9225" name="Down Arrow 10"/>
            <p:cNvSpPr>
              <a:spLocks noChangeArrowheads="1"/>
            </p:cNvSpPr>
            <p:nvPr/>
          </p:nvSpPr>
          <p:spPr bwMode="auto">
            <a:xfrm>
              <a:off x="6858000" y="3276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IN" sz="32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9226" name="Down Arrow 11"/>
            <p:cNvSpPr>
              <a:spLocks noChangeArrowheads="1"/>
            </p:cNvSpPr>
            <p:nvPr/>
          </p:nvSpPr>
          <p:spPr bwMode="auto">
            <a:xfrm>
              <a:off x="6858000" y="42672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IN" sz="32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9227" name="Down Arrow 12"/>
            <p:cNvSpPr>
              <a:spLocks noChangeArrowheads="1"/>
            </p:cNvSpPr>
            <p:nvPr/>
          </p:nvSpPr>
          <p:spPr bwMode="auto">
            <a:xfrm>
              <a:off x="6858000" y="5181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IN" sz="320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Set</a:t>
            </a: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800" smtClean="0"/>
              <a:t>The character set of C represents alphabet, digit or any symbol used to represent information.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800" smtClean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590800"/>
          <a:ext cx="7620000" cy="39112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8000"/>
                <a:gridCol w="4572000"/>
              </a:tblGrid>
              <a:tr h="617666">
                <a:tc>
                  <a:txBody>
                    <a:bodyPr/>
                    <a:lstStyle/>
                    <a:p>
                      <a:r>
                        <a:rPr lang="en-US" sz="2400" dirty="0"/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Character Set</a:t>
                      </a:r>
                    </a:p>
                  </a:txBody>
                  <a:tcPr anchor="ctr"/>
                </a:tc>
              </a:tr>
              <a:tr h="617666">
                <a:tc>
                  <a:txBody>
                    <a:bodyPr/>
                    <a:lstStyle/>
                    <a:p>
                      <a:r>
                        <a:rPr lang="en-US" sz="2400" dirty="0"/>
                        <a:t>Uppercase Alphabets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A, B, C, … Y, Z</a:t>
                      </a:r>
                    </a:p>
                  </a:txBody>
                  <a:tcPr anchor="ctr"/>
                </a:tc>
              </a:tr>
              <a:tr h="617666">
                <a:tc>
                  <a:txBody>
                    <a:bodyPr/>
                    <a:lstStyle/>
                    <a:p>
                      <a:r>
                        <a:rPr lang="en-US" sz="2400" dirty="0"/>
                        <a:t>Lowercase Alphabets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a, b, c, … y, z</a:t>
                      </a:r>
                    </a:p>
                  </a:txBody>
                  <a:tcPr anchor="ctr"/>
                </a:tc>
              </a:tr>
              <a:tr h="617666">
                <a:tc>
                  <a:txBody>
                    <a:bodyPr/>
                    <a:lstStyle/>
                    <a:p>
                      <a:pPr marL="0" marR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Digits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0, 1, 2, 3,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… 9</a:t>
                      </a:r>
                    </a:p>
                  </a:txBody>
                  <a:tcPr anchor="ctr"/>
                </a:tc>
              </a:tr>
              <a:tr h="791859">
                <a:tc>
                  <a:txBody>
                    <a:bodyPr/>
                    <a:lstStyle/>
                    <a:p>
                      <a:pPr marL="0" marR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Special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Symbols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~ ‘ ! @ # % ^ &amp; * ( ) _ - + = | \ { }  [ ] : ; " ' &lt; &gt; , . ? / </a:t>
                      </a:r>
                    </a:p>
                  </a:txBody>
                  <a:tcPr anchor="ctr"/>
                </a:tc>
              </a:tr>
              <a:tr h="617666">
                <a:tc>
                  <a:txBody>
                    <a:bodyPr/>
                    <a:lstStyle/>
                    <a:p>
                      <a:pPr marL="0" marR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White spaces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Single space, tab, new line.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Token </a:t>
            </a:r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single element in a C Program is Token </a:t>
            </a:r>
          </a:p>
        </p:txBody>
      </p:sp>
      <p:pic>
        <p:nvPicPr>
          <p:cNvPr id="1026" name="Picture 2" descr="C:\Users\Aman\Pictures\car token pic.jpg"/>
          <p:cNvPicPr>
            <a:picLocks noChangeAspect="1" noChangeArrowheads="1"/>
          </p:cNvPicPr>
          <p:nvPr/>
        </p:nvPicPr>
        <p:blipFill>
          <a:blip r:embed="rId2" cstate="print"/>
          <a:srcRect r="9195"/>
          <a:stretch>
            <a:fillRect/>
          </a:stretch>
        </p:blipFill>
        <p:spPr bwMode="auto">
          <a:xfrm>
            <a:off x="1143000" y="2209800"/>
            <a:ext cx="685800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147255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>
          <a:xfrm>
            <a:off x="481013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963"/>
            <a:ext cx="8105775" cy="4719637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</a:rPr>
              <a:t>Smallest unit in a program/statement.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/>
              <a:t>It makes the compiler understand what is written in the program.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/>
              <a:t>Example: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main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printf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name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/>
              <a:t>etc.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/>
              <a:t>Tokens are broadly classified as: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Identifiers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Keywords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Constants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Strings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Operators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Special character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>
          <a:xfrm>
            <a:off x="481013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Identifiers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81013" y="1371600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So to identify things we have some name given to them .</a:t>
            </a:r>
          </a:p>
          <a:p>
            <a:pPr algn="just" eaLnBrk="1" hangingPunct="1"/>
            <a:r>
              <a:rPr lang="en-US" dirty="0" smtClean="0"/>
              <a:t>Identifiers are the fundamental building blocks of a program </a:t>
            </a:r>
          </a:p>
          <a:p>
            <a:pPr algn="just" eaLnBrk="1" hangingPunct="1"/>
            <a:r>
              <a:rPr lang="en-US" dirty="0" smtClean="0"/>
              <a:t>Used to give </a:t>
            </a:r>
            <a:r>
              <a:rPr lang="en-US" b="1" dirty="0" smtClean="0">
                <a:solidFill>
                  <a:srgbClr val="FF0000"/>
                </a:solidFill>
              </a:rPr>
              <a:t>names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variables, functions, constant, and user defined data.</a:t>
            </a:r>
          </a:p>
          <a:p>
            <a:pPr algn="just" eaLnBrk="1" hangingPunct="1"/>
            <a:r>
              <a:rPr lang="en-US" dirty="0" smtClean="0"/>
              <a:t>They are user-defined names and consist of a sequence of letters and digits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105775" cy="1022350"/>
          </a:xfrm>
        </p:spPr>
        <p:txBody>
          <a:bodyPr/>
          <a:lstStyle/>
          <a:p>
            <a:pPr eaLnBrk="1" hangingPunct="1"/>
            <a:r>
              <a:rPr lang="en-US" smtClean="0"/>
              <a:t>Rules for naming an Identifier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105775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7287</TotalTime>
  <Words>1276</Words>
  <Application>Microsoft Office PowerPoint</Application>
  <PresentationFormat>On-screen Show (4:3)</PresentationFormat>
  <Paragraphs>326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Lpu theme final with copyright</vt:lpstr>
      <vt:lpstr>Slide 1</vt:lpstr>
      <vt:lpstr>OUTLINE</vt:lpstr>
      <vt:lpstr>Language: its influence in our life</vt:lpstr>
      <vt:lpstr>Introduction to C </vt:lpstr>
      <vt:lpstr>Character Set</vt:lpstr>
      <vt:lpstr>Token </vt:lpstr>
      <vt:lpstr>Token</vt:lpstr>
      <vt:lpstr>Identifiers</vt:lpstr>
      <vt:lpstr>Rules for naming an Identifier</vt:lpstr>
      <vt:lpstr>Some Identifiers</vt:lpstr>
      <vt:lpstr>C Keywords </vt:lpstr>
      <vt:lpstr>List of C Keywords </vt:lpstr>
      <vt:lpstr>Data Types</vt:lpstr>
      <vt:lpstr>Slide 14</vt:lpstr>
      <vt:lpstr>My-Car</vt:lpstr>
      <vt:lpstr>Classification of Data Types</vt:lpstr>
      <vt:lpstr>Slide 17</vt:lpstr>
      <vt:lpstr>List of Data Types</vt:lpstr>
      <vt:lpstr>Integer </vt:lpstr>
      <vt:lpstr>Slide 20</vt:lpstr>
      <vt:lpstr>Slide 21</vt:lpstr>
      <vt:lpstr>Slide 22</vt:lpstr>
      <vt:lpstr>Float </vt:lpstr>
      <vt:lpstr>Slide 24</vt:lpstr>
      <vt:lpstr>Slide 25</vt:lpstr>
      <vt:lpstr>Character </vt:lpstr>
      <vt:lpstr>Slide 27</vt:lpstr>
      <vt:lpstr>Format Specifier</vt:lpstr>
      <vt:lpstr>Slide 29</vt:lpstr>
      <vt:lpstr>MCQ</vt:lpstr>
      <vt:lpstr>MCQ</vt:lpstr>
      <vt:lpstr>MCQ</vt:lpstr>
      <vt:lpstr>MCQ</vt:lpstr>
      <vt:lpstr>Next Lecture: Constants Variables Expressions Operators </vt:lpstr>
    </vt:vector>
  </TitlesOfParts>
  <Manager>Amanpreet Kaur</Manager>
  <Company>LPU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Lec#3</dc:title>
  <dc:creator>Shilpa</dc:creator>
  <cp:lastModifiedBy>ADMIN</cp:lastModifiedBy>
  <cp:revision>139</cp:revision>
  <dcterms:created xsi:type="dcterms:W3CDTF">2014-05-05T09:47:52Z</dcterms:created>
  <dcterms:modified xsi:type="dcterms:W3CDTF">2020-10-15T11:32:34Z</dcterms:modified>
</cp:coreProperties>
</file>