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handoutMasterIdLst>
    <p:handoutMasterId r:id="rId22"/>
  </p:handoutMasterIdLst>
  <p:sldIdLst>
    <p:sldId id="277" r:id="rId2"/>
    <p:sldId id="274" r:id="rId3"/>
    <p:sldId id="258" r:id="rId4"/>
    <p:sldId id="259" r:id="rId5"/>
    <p:sldId id="260" r:id="rId6"/>
    <p:sldId id="270" r:id="rId7"/>
    <p:sldId id="261" r:id="rId8"/>
    <p:sldId id="276" r:id="rId9"/>
    <p:sldId id="275" r:id="rId10"/>
    <p:sldId id="268" r:id="rId11"/>
    <p:sldId id="262" r:id="rId12"/>
    <p:sldId id="264" r:id="rId13"/>
    <p:sldId id="271" r:id="rId14"/>
    <p:sldId id="272" r:id="rId15"/>
    <p:sldId id="281" r:id="rId16"/>
    <p:sldId id="279" r:id="rId17"/>
    <p:sldId id="265" r:id="rId18"/>
    <p:sldId id="280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4" autoAdjust="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F716D-6700-47C9-AB48-F95E7808AF6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E61839-D6E2-44D9-95D0-DD606B93BEFE}">
      <dgm:prSet/>
      <dgm:spPr/>
      <dgm:t>
        <a:bodyPr/>
        <a:lstStyle/>
        <a:p>
          <a:pPr algn="just" rtl="0"/>
          <a:r>
            <a:rPr lang="en-US" dirty="0"/>
            <a:t>1. An variable name is any combination of 1 to 31 alphabets, digits or underscores. </a:t>
          </a:r>
        </a:p>
      </dgm:t>
    </dgm:pt>
    <dgm:pt modelId="{547DD097-3E83-480F-9C33-49D566CE834C}" type="par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8C6CF531-CE8C-450A-A07E-FBF48CA8FFC7}" type="sib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5C52800E-62FC-42B0-91FB-78A6EB1785EA}">
      <dgm:prSet/>
      <dgm:spPr/>
      <dgm:t>
        <a:bodyPr/>
        <a:lstStyle/>
        <a:p>
          <a:pPr algn="just" rtl="0"/>
          <a:r>
            <a:rPr lang="en-US" dirty="0"/>
            <a:t>3. No blanks or special symbol other than an underscore can be used in an variable name. </a:t>
          </a:r>
        </a:p>
      </dgm:t>
    </dgm:pt>
    <dgm:pt modelId="{55E0E3E6-11C8-4002-8343-6130E8C059BC}" type="par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60698663-EF98-403C-A180-242F85C52C16}" type="sib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B2951ECF-CDDA-46FF-A3A4-AC01B5E9AEF1}">
      <dgm:prSet/>
      <dgm:spPr/>
      <dgm:t>
        <a:bodyPr/>
        <a:lstStyle/>
        <a:p>
          <a:pPr algn="just" rtl="0"/>
          <a:r>
            <a:rPr lang="en-US" dirty="0"/>
            <a:t>4. Keywords are not allowed to be used as variables.</a:t>
          </a:r>
        </a:p>
      </dgm:t>
    </dgm:pt>
    <dgm:pt modelId="{0CD407E4-B1F1-4D89-829F-878450CB28BC}" type="par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DB9C8B3B-22B6-4E79-B9D1-B31C118C0AC3}" type="sib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E1CC5B49-0D8A-4610-A7B6-F230CFB37FF8}">
      <dgm:prSet/>
      <dgm:spPr/>
      <dgm:t>
        <a:bodyPr/>
        <a:lstStyle/>
        <a:p>
          <a:pPr algn="just" rtl="0"/>
          <a:r>
            <a:rPr lang="en-US" dirty="0"/>
            <a:t>2. The first character in the variable name must be an alphabet or underscore. </a:t>
          </a:r>
        </a:p>
      </dgm:t>
    </dgm:pt>
    <dgm:pt modelId="{077BD6C3-691B-47F8-A7B0-4534A5896879}" type="par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C66C72D7-7C9E-4B30-89A7-D54AA1A05BBF}" type="sib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1178FCF7-EEC6-4FB3-973F-2DD7282C30EF}" type="pres">
      <dgm:prSet presAssocID="{34AF716D-6700-47C9-AB48-F95E7808AF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9B52DE-AB79-4D4F-9886-5D42CD395D9F}" type="pres">
      <dgm:prSet presAssocID="{7BE61839-D6E2-44D9-95D0-DD606B93BEF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ABDBF-2A36-4A92-ABF6-ECCC08F53D1E}" type="pres">
      <dgm:prSet presAssocID="{8C6CF531-CE8C-450A-A07E-FBF48CA8FFC7}" presName="spacer" presStyleCnt="0"/>
      <dgm:spPr/>
    </dgm:pt>
    <dgm:pt modelId="{CDB81106-B251-4CE8-8FB1-495118BBF8EF}" type="pres">
      <dgm:prSet presAssocID="{E1CC5B49-0D8A-4610-A7B6-F230CFB37FF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D2FF3-8173-435A-909E-53CF1A35968C}" type="pres">
      <dgm:prSet presAssocID="{C66C72D7-7C9E-4B30-89A7-D54AA1A05BBF}" presName="spacer" presStyleCnt="0"/>
      <dgm:spPr/>
    </dgm:pt>
    <dgm:pt modelId="{A253DCA6-A25B-4254-B962-A859FE56AF80}" type="pres">
      <dgm:prSet presAssocID="{5C52800E-62FC-42B0-91FB-78A6EB1785E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719FB-E2F6-416F-95E8-3A7E6CABE89A}" type="pres">
      <dgm:prSet presAssocID="{60698663-EF98-403C-A180-242F85C52C16}" presName="spacer" presStyleCnt="0"/>
      <dgm:spPr/>
    </dgm:pt>
    <dgm:pt modelId="{B766EB9F-6EF0-4542-8ADB-5594BC21AEEA}" type="pres">
      <dgm:prSet presAssocID="{B2951ECF-CDDA-46FF-A3A4-AC01B5E9AEF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63784-8CFC-485E-BFD7-84F58A54D7CB}" srcId="{34AF716D-6700-47C9-AB48-F95E7808AF61}" destId="{B2951ECF-CDDA-46FF-A3A4-AC01B5E9AEF1}" srcOrd="3" destOrd="0" parTransId="{0CD407E4-B1F1-4D89-829F-878450CB28BC}" sibTransId="{DB9C8B3B-22B6-4E79-B9D1-B31C118C0AC3}"/>
    <dgm:cxn modelId="{DCAA4480-BE87-4853-8885-6319195D33AD}" srcId="{34AF716D-6700-47C9-AB48-F95E7808AF61}" destId="{5C52800E-62FC-42B0-91FB-78A6EB1785EA}" srcOrd="2" destOrd="0" parTransId="{55E0E3E6-11C8-4002-8343-6130E8C059BC}" sibTransId="{60698663-EF98-403C-A180-242F85C52C16}"/>
    <dgm:cxn modelId="{494FEEDE-18C4-41F9-84F0-75CEAFCC3E15}" type="presOf" srcId="{7BE61839-D6E2-44D9-95D0-DD606B93BEFE}" destId="{DB9B52DE-AB79-4D4F-9886-5D42CD395D9F}" srcOrd="0" destOrd="0" presId="urn:microsoft.com/office/officeart/2005/8/layout/vList2"/>
    <dgm:cxn modelId="{C2871B4F-AD71-4D91-A96B-FE901A710464}" type="presOf" srcId="{B2951ECF-CDDA-46FF-A3A4-AC01B5E9AEF1}" destId="{B766EB9F-6EF0-4542-8ADB-5594BC21AEEA}" srcOrd="0" destOrd="0" presId="urn:microsoft.com/office/officeart/2005/8/layout/vList2"/>
    <dgm:cxn modelId="{12673B66-D088-467C-A066-801F5EA9358A}" type="presOf" srcId="{34AF716D-6700-47C9-AB48-F95E7808AF61}" destId="{1178FCF7-EEC6-4FB3-973F-2DD7282C30EF}" srcOrd="0" destOrd="0" presId="urn:microsoft.com/office/officeart/2005/8/layout/vList2"/>
    <dgm:cxn modelId="{376DD683-37D8-48BC-8E16-733B3F7AD124}" type="presOf" srcId="{E1CC5B49-0D8A-4610-A7B6-F230CFB37FF8}" destId="{CDB81106-B251-4CE8-8FB1-495118BBF8EF}" srcOrd="0" destOrd="0" presId="urn:microsoft.com/office/officeart/2005/8/layout/vList2"/>
    <dgm:cxn modelId="{D74C9E75-3CBE-497B-A859-61962E95D8F5}" srcId="{34AF716D-6700-47C9-AB48-F95E7808AF61}" destId="{7BE61839-D6E2-44D9-95D0-DD606B93BEFE}" srcOrd="0" destOrd="0" parTransId="{547DD097-3E83-480F-9C33-49D566CE834C}" sibTransId="{8C6CF531-CE8C-450A-A07E-FBF48CA8FFC7}"/>
    <dgm:cxn modelId="{C6904E71-0318-43E9-9071-8A78BEBEF3F8}" srcId="{34AF716D-6700-47C9-AB48-F95E7808AF61}" destId="{E1CC5B49-0D8A-4610-A7B6-F230CFB37FF8}" srcOrd="1" destOrd="0" parTransId="{077BD6C3-691B-47F8-A7B0-4534A5896879}" sibTransId="{C66C72D7-7C9E-4B30-89A7-D54AA1A05BBF}"/>
    <dgm:cxn modelId="{0F3002BF-D1FC-44A9-9225-79D19D6230F1}" type="presOf" srcId="{5C52800E-62FC-42B0-91FB-78A6EB1785EA}" destId="{A253DCA6-A25B-4254-B962-A859FE56AF80}" srcOrd="0" destOrd="0" presId="urn:microsoft.com/office/officeart/2005/8/layout/vList2"/>
    <dgm:cxn modelId="{1137D4E8-F6D5-4B0F-BC0A-F3FE5200AABB}" type="presParOf" srcId="{1178FCF7-EEC6-4FB3-973F-2DD7282C30EF}" destId="{DB9B52DE-AB79-4D4F-9886-5D42CD395D9F}" srcOrd="0" destOrd="0" presId="urn:microsoft.com/office/officeart/2005/8/layout/vList2"/>
    <dgm:cxn modelId="{2CF0F06C-ED1A-429A-B123-A2D79B10E08D}" type="presParOf" srcId="{1178FCF7-EEC6-4FB3-973F-2DD7282C30EF}" destId="{F5AABDBF-2A36-4A92-ABF6-ECCC08F53D1E}" srcOrd="1" destOrd="0" presId="urn:microsoft.com/office/officeart/2005/8/layout/vList2"/>
    <dgm:cxn modelId="{8254AA00-1E24-4FE2-B1BD-A84B007D2312}" type="presParOf" srcId="{1178FCF7-EEC6-4FB3-973F-2DD7282C30EF}" destId="{CDB81106-B251-4CE8-8FB1-495118BBF8EF}" srcOrd="2" destOrd="0" presId="urn:microsoft.com/office/officeart/2005/8/layout/vList2"/>
    <dgm:cxn modelId="{361FE1F0-4769-402E-91D8-DAA55C7F4F0E}" type="presParOf" srcId="{1178FCF7-EEC6-4FB3-973F-2DD7282C30EF}" destId="{FD1D2FF3-8173-435A-909E-53CF1A35968C}" srcOrd="3" destOrd="0" presId="urn:microsoft.com/office/officeart/2005/8/layout/vList2"/>
    <dgm:cxn modelId="{7631D762-B267-4992-9383-7AAE33834D41}" type="presParOf" srcId="{1178FCF7-EEC6-4FB3-973F-2DD7282C30EF}" destId="{A253DCA6-A25B-4254-B962-A859FE56AF80}" srcOrd="4" destOrd="0" presId="urn:microsoft.com/office/officeart/2005/8/layout/vList2"/>
    <dgm:cxn modelId="{BB9774B0-D41E-43F6-9752-E4F68EE14E0C}" type="presParOf" srcId="{1178FCF7-EEC6-4FB3-973F-2DD7282C30EF}" destId="{754719FB-E2F6-416F-95E8-3A7E6CABE89A}" srcOrd="5" destOrd="0" presId="urn:microsoft.com/office/officeart/2005/8/layout/vList2"/>
    <dgm:cxn modelId="{19EF5472-4D93-437D-8777-85F5DF4A4B4C}" type="presParOf" srcId="{1178FCF7-EEC6-4FB3-973F-2DD7282C30EF}" destId="{B766EB9F-6EF0-4542-8ADB-5594BC21AE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9B52DE-AB79-4D4F-9886-5D42CD395D9F}">
      <dsp:nvSpPr>
        <dsp:cNvPr id="0" name=""/>
        <dsp:cNvSpPr/>
      </dsp:nvSpPr>
      <dsp:spPr>
        <a:xfrm>
          <a:off x="0" y="5695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1. An variable name is any combination of 1 to 31 alphabets, digits or underscores. </a:t>
          </a:r>
        </a:p>
      </dsp:txBody>
      <dsp:txXfrm>
        <a:off x="0" y="56958"/>
        <a:ext cx="8105775" cy="1074060"/>
      </dsp:txXfrm>
    </dsp:sp>
    <dsp:sp modelId="{CDB81106-B251-4CE8-8FB1-495118BBF8EF}">
      <dsp:nvSpPr>
        <dsp:cNvPr id="0" name=""/>
        <dsp:cNvSpPr/>
      </dsp:nvSpPr>
      <dsp:spPr>
        <a:xfrm>
          <a:off x="0" y="120877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2. The first character in the variable name must be an alphabet or underscore. </a:t>
          </a:r>
        </a:p>
      </dsp:txBody>
      <dsp:txXfrm>
        <a:off x="0" y="1208778"/>
        <a:ext cx="8105775" cy="1074060"/>
      </dsp:txXfrm>
    </dsp:sp>
    <dsp:sp modelId="{A253DCA6-A25B-4254-B962-A859FE56AF80}">
      <dsp:nvSpPr>
        <dsp:cNvPr id="0" name=""/>
        <dsp:cNvSpPr/>
      </dsp:nvSpPr>
      <dsp:spPr>
        <a:xfrm>
          <a:off x="0" y="236059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3. No blanks or special symbol other than an underscore can be used in an variable name. </a:t>
          </a:r>
        </a:p>
      </dsp:txBody>
      <dsp:txXfrm>
        <a:off x="0" y="2360598"/>
        <a:ext cx="8105775" cy="1074060"/>
      </dsp:txXfrm>
    </dsp:sp>
    <dsp:sp modelId="{B766EB9F-6EF0-4542-8ADB-5594BC21AEEA}">
      <dsp:nvSpPr>
        <dsp:cNvPr id="0" name=""/>
        <dsp:cNvSpPr/>
      </dsp:nvSpPr>
      <dsp:spPr>
        <a:xfrm>
          <a:off x="0" y="351241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4. Keywords are not allowed to be used as variables.</a:t>
          </a:r>
        </a:p>
      </dsp:txBody>
      <dsp:txXfrm>
        <a:off x="0" y="3512418"/>
        <a:ext cx="8105775" cy="1074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77C41-0E01-4863-8752-8760F389EBAE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D1CB-CA18-4998-BE1B-F398E7B566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4959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9DAB3-E824-4F8B-BAAB-740D71F0E333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181-6561-4587-9C88-A5E698C9F7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3366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is data name used for storing a data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298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declaration no memory space is allocated to an identifier.</a:t>
            </a:r>
          </a:p>
          <a:p>
            <a:r>
              <a:rPr lang="en-US" dirty="0"/>
              <a:t>Definition of identifier means the declaration of identifier + reservation of space for it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966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en-US" dirty="0" err="1"/>
              <a:t>b+c</a:t>
            </a:r>
            <a:r>
              <a:rPr lang="en-US" dirty="0"/>
              <a:t>….three</a:t>
            </a:r>
            <a:r>
              <a:rPr lang="en-US" baseline="0" dirty="0"/>
              <a:t> operands and 2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8071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4C05C-017D-47E5-A7B3-5144E79D72F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70FB6BB-17C9-4F79-AFEE-FBC1D333E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76400"/>
            <a:ext cx="7658100" cy="3105150"/>
          </a:xfrm>
        </p:spPr>
      </p:pic>
    </p:spTree>
    <p:extLst>
      <p:ext uri="{BB962C8B-B14F-4D97-AF65-F5344CB8AC3E}">
        <p14:creationId xmlns="" xmlns:p14="http://schemas.microsoft.com/office/powerpoint/2010/main" val="303413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Let us build some variables:</a:t>
            </a: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For speed of car we need to know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Distance traveled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Time taken to travel the distance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Variables to be declared as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Speed,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speed_of_car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dist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Time,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time_of_travel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 descr="Car Icon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62600" y="4343400"/>
            <a:ext cx="2868093" cy="646331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1632946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yntax p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200399"/>
            <a:ext cx="6952279" cy="914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Variable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94" y="1603375"/>
            <a:ext cx="7848600" cy="48736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500" dirty="0">
                <a:solidFill>
                  <a:schemeClr val="accent1"/>
                </a:solidFill>
              </a:rPr>
              <a:t>Assigning some value to the variable at time of creation of variable is known as variable initialization.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   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 =  value;</a:t>
            </a:r>
          </a:p>
          <a:p>
            <a:pPr algn="just" eaLnBrk="1" hangingPunct="1">
              <a:buFontTx/>
              <a:buNone/>
              <a:defRPr/>
            </a:pPr>
            <a:endParaRPr lang="en-US" sz="1000" dirty="0"/>
          </a:p>
          <a:p>
            <a:pPr algn="just" eaLnBrk="1" hangingPunct="1">
              <a:buFontTx/>
              <a:buNone/>
              <a:defRPr/>
            </a:pPr>
            <a:r>
              <a:rPr lang="en-US" dirty="0"/>
              <a:t>	</a:t>
            </a:r>
          </a:p>
          <a:p>
            <a:pPr algn="just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43000" y="4648200"/>
            <a:ext cx="6324600" cy="1388506"/>
            <a:chOff x="1143000" y="4343400"/>
            <a:chExt cx="63246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635874" y="4836361"/>
              <a:ext cx="5831726" cy="120034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defRPr/>
              </a:pPr>
              <a:r>
                <a:rPr lang="en-US" dirty="0"/>
                <a:t>Example:  int radius= 15;</a:t>
              </a:r>
            </a:p>
            <a:p>
              <a:pPr algn="just">
                <a:defRPr/>
              </a:pPr>
              <a:r>
                <a:rPr lang="en-US" dirty="0"/>
                <a:t>	float pi = 3.14;</a:t>
              </a:r>
            </a:p>
            <a:p>
              <a:pPr algn="just">
                <a:defRPr/>
              </a:pPr>
              <a:r>
                <a:rPr lang="en-US" dirty="0"/>
                <a:t>	char grade = ‘A’;</a:t>
              </a:r>
            </a:p>
          </p:txBody>
        </p:sp>
        <p:pic>
          <p:nvPicPr>
            <p:cNvPr id="11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3000" y="4343400"/>
              <a:ext cx="685800" cy="70270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3985500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81000"/>
            <a:ext cx="8229600" cy="1143000"/>
          </a:xfrm>
        </p:spPr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752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Expressions are the statements or the instruction given to computer to perform some operation. 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Every expression results in some value  that can be stored in a variable.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Following are few example of expressions in program: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Expression to calculate speed of a car.</a:t>
            </a:r>
          </a:p>
          <a:p>
            <a:pPr lvl="2" algn="just"/>
            <a:r>
              <a:rPr lang="en-US" dirty="0">
                <a:solidFill>
                  <a:schemeClr val="tx2"/>
                </a:solidFill>
              </a:rPr>
              <a:t>Speed=distance/time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Expression to find similarity of two things.</a:t>
            </a:r>
          </a:p>
          <a:p>
            <a:pPr lvl="2" algn="just"/>
            <a:r>
              <a:rPr lang="en-US" dirty="0">
                <a:solidFill>
                  <a:schemeClr val="tx2"/>
                </a:solidFill>
              </a:rPr>
              <a:t>c=value1&gt;value2 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09821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Expressions in C are basically </a:t>
            </a:r>
            <a:r>
              <a:rPr lang="en-US" b="1" dirty="0">
                <a:solidFill>
                  <a:schemeClr val="accent1"/>
                </a:solidFill>
              </a:rPr>
              <a:t>operators</a:t>
            </a:r>
            <a:r>
              <a:rPr lang="en-US" dirty="0">
                <a:solidFill>
                  <a:schemeClr val="accent1"/>
                </a:solidFill>
              </a:rPr>
              <a:t> acting on </a:t>
            </a:r>
            <a:r>
              <a:rPr lang="en-US" b="1" dirty="0">
                <a:solidFill>
                  <a:schemeClr val="accent1"/>
                </a:solidFill>
              </a:rPr>
              <a:t>operands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en-US" b="1" dirty="0">
                <a:solidFill>
                  <a:schemeClr val="accent1"/>
                </a:solidFill>
              </a:rPr>
              <a:t>operand</a:t>
            </a:r>
            <a:r>
              <a:rPr lang="en-US" dirty="0">
                <a:solidFill>
                  <a:schemeClr val="accent1"/>
                </a:solidFill>
              </a:rPr>
              <a:t> is an entity on which operation is to be performed.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en-US" b="1" dirty="0">
                <a:solidFill>
                  <a:schemeClr val="accent1"/>
                </a:solidFill>
              </a:rPr>
              <a:t>operator</a:t>
            </a:r>
            <a:r>
              <a:rPr lang="en-US" dirty="0">
                <a:solidFill>
                  <a:schemeClr val="accent1"/>
                </a:solidFill>
              </a:rPr>
              <a:t> specifies the operation to be applied on operands.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Expressions are made of one or more operands.</a:t>
            </a:r>
          </a:p>
          <a:p>
            <a:r>
              <a:rPr lang="en-US" dirty="0">
                <a:solidFill>
                  <a:schemeClr val="accent1"/>
                </a:solidFill>
              </a:rPr>
              <a:t>Statements like :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 = b + c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300 &gt; (8 * k)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2362200"/>
            <a:ext cx="75438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1"/>
                </a:solidFill>
              </a:rPr>
              <a:t>Example: addition of two numbers, 5+8, these numbers will be operands.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3657600"/>
            <a:ext cx="7543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1"/>
                </a:solidFill>
              </a:rPr>
              <a:t>Example: The addition, subtraction, etc will be operators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type of expression depend upon the type of operator used in the expression.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be: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Arithmetic operators.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 + 6 = 9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  4 * 2 = 8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Relational or logical operators.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height_boy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&gt;=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height_girl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Increment and decrement operator.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count=count++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output of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#include &lt;</a:t>
            </a:r>
            <a:r>
              <a:rPr lang="en-US" sz="2600" dirty="0" err="1" smtClean="0"/>
              <a:t>stdio.h</a:t>
            </a:r>
            <a:r>
              <a:rPr lang="en-US" sz="2600" dirty="0" smtClean="0"/>
              <a:t>&gt; </a:t>
            </a: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smtClean="0"/>
              <a:t>main() 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{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 = 1, 2, 3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("%d", </a:t>
            </a:r>
            <a:r>
              <a:rPr lang="en-US" sz="2600" dirty="0" err="1" smtClean="0"/>
              <a:t>i</a:t>
            </a:r>
            <a:r>
              <a:rPr lang="en-US" sz="2600" dirty="0" smtClean="0"/>
              <a:t>);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b="1" dirty="0" smtClean="0"/>
              <a:t>return</a:t>
            </a:r>
            <a:r>
              <a:rPr lang="en-US" sz="2600" dirty="0" smtClean="0"/>
              <a:t> 0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 }</a:t>
            </a:r>
          </a:p>
          <a:p>
            <a:pPr>
              <a:buNone/>
            </a:pPr>
            <a:r>
              <a:rPr lang="en-US" sz="2600" dirty="0" smtClean="0"/>
              <a:t>a)1		 c) prints 1,2,3</a:t>
            </a:r>
          </a:p>
          <a:p>
            <a:pPr>
              <a:buNone/>
            </a:pPr>
            <a:r>
              <a:rPr lang="en-US" sz="2600" dirty="0" smtClean="0"/>
              <a:t>b)3		d) </a:t>
            </a:r>
            <a:r>
              <a:rPr lang="en-US" sz="2600" smtClean="0"/>
              <a:t>compile time error</a:t>
            </a:r>
            <a:endParaRPr lang="en-US" sz="2600" dirty="0" smtClean="0"/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 this lecture we will study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Operators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Types of Operators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963"/>
            <a:ext cx="8105775" cy="4872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Operator is the symbol which performs some operations on the operands.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		5+5=10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505200" y="3276600"/>
            <a:ext cx="3429000" cy="838200"/>
          </a:xfrm>
          <a:prstGeom prst="wedgeRectCallout">
            <a:avLst>
              <a:gd name="adj1" fmla="val -69649"/>
              <a:gd name="adj2" fmla="val -197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1"/>
                </a:solidFill>
              </a:rPr>
              <a:t>+ and = are the operator and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5 and 10 are operands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Types of operators are: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Arithmetic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Unary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Relational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Logical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Assignment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Conditional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Bitwise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Special operator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155254" cy="182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 Class: Operators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Types of operators…</a:t>
            </a:r>
            <a:r>
              <a:rPr lang="en-US" sz="2400" dirty="0">
                <a:solidFill>
                  <a:srgbClr val="C00000"/>
                </a:solidFill>
              </a:rPr>
              <a:t>contd.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chemeClr val="accent1"/>
                </a:solidFill>
              </a:rPr>
              <a:t>We have seen that Tokens are broadly classified as: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Identifiers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Keywords</a:t>
            </a:r>
          </a:p>
          <a:p>
            <a:pPr lvl="1"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Constants</a:t>
            </a:r>
          </a:p>
          <a:p>
            <a:pPr lvl="1"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Strings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Operators</a:t>
            </a:r>
          </a:p>
          <a:p>
            <a:pPr lvl="1"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Special character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entity which do not change throughout the execution are called constants.</a:t>
            </a:r>
          </a:p>
          <a:p>
            <a:r>
              <a:rPr lang="en-US" dirty="0">
                <a:solidFill>
                  <a:schemeClr val="accent1"/>
                </a:solidFill>
              </a:rPr>
              <a:t>Types of constants: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Integer constant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Character constant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Floating point constants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String constants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14800" y="4953000"/>
            <a:ext cx="4953000" cy="1380530"/>
            <a:chOff x="4114800" y="4953000"/>
            <a:chExt cx="4953000" cy="1380530"/>
          </a:xfrm>
        </p:grpSpPr>
        <p:grpSp>
          <p:nvGrpSpPr>
            <p:cNvPr id="14" name="Group 13"/>
            <p:cNvGrpSpPr/>
            <p:nvPr/>
          </p:nvGrpSpPr>
          <p:grpSpPr>
            <a:xfrm>
              <a:off x="4114800" y="4953000"/>
              <a:ext cx="4953000" cy="1295400"/>
              <a:chOff x="4114800" y="4783694"/>
              <a:chExt cx="4953000" cy="146470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598773" y="5278820"/>
                <a:ext cx="4469027" cy="96958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2" name="Picture 2" descr="C:\Program Files (x86)\Microsoft Office\MEDIA\CAGCAT10\j0299125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14800" y="4783694"/>
                <a:ext cx="685800" cy="702706"/>
              </a:xfrm>
              <a:prstGeom prst="rect">
                <a:avLst/>
              </a:prstGeom>
              <a:noFill/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648200" y="5410200"/>
              <a:ext cx="434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Name</a:t>
              </a:r>
              <a:r>
                <a:rPr lang="en-US" dirty="0"/>
                <a:t> of person remains same through out the life, example: </a:t>
              </a:r>
              <a:r>
                <a:rPr lang="en-US" dirty="0" err="1"/>
                <a:t>Amit</a:t>
              </a:r>
              <a:r>
                <a:rPr lang="en-US" dirty="0"/>
                <a:t>, </a:t>
              </a:r>
              <a:r>
                <a:rPr lang="en-US" dirty="0" err="1"/>
                <a:t>Shubnam</a:t>
              </a:r>
              <a:r>
                <a:rPr lang="en-US" dirty="0"/>
                <a:t>, etc.</a:t>
              </a:r>
            </a:p>
            <a:p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Character constants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Constants enclosed in single quotes(‘ ’).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can be any letter from character set.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String Constants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Set of zero or more characters enclosed in double quotes (</a:t>
            </a:r>
            <a:r>
              <a:rPr lang="en-US" dirty="0" err="1">
                <a:solidFill>
                  <a:schemeClr val="accent1"/>
                </a:solidFill>
              </a:rPr>
              <a:t>eg</a:t>
            </a:r>
            <a:r>
              <a:rPr lang="en-US" dirty="0">
                <a:solidFill>
                  <a:schemeClr val="accent1"/>
                </a:solidFill>
              </a:rPr>
              <a:t>: “ ” 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is represented as sequence of characters within double quotes.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90999" y="5257800"/>
            <a:ext cx="3962401" cy="838200"/>
            <a:chOff x="4190999" y="2438400"/>
            <a:chExt cx="2819401" cy="1243456"/>
          </a:xfrm>
        </p:grpSpPr>
        <p:pic>
          <p:nvPicPr>
            <p:cNvPr id="6" name="Picture 5" descr="example pic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 : “This is C programming”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1000" y="2819400"/>
            <a:ext cx="3962401" cy="838200"/>
            <a:chOff x="4190999" y="2438400"/>
            <a:chExt cx="2819401" cy="1243456"/>
          </a:xfrm>
        </p:grpSpPr>
        <p:pic>
          <p:nvPicPr>
            <p:cNvPr id="10" name="Picture 9" descr="example pic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 : ‘\n’, ‘\t’ or ‘a’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111344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Integer Constants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When the constant contains only digits without any decimal part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Floating Constant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Constants that contains number with decimal points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67199" y="2514600"/>
            <a:ext cx="2819401" cy="1243456"/>
            <a:chOff x="4190999" y="2438400"/>
            <a:chExt cx="2819401" cy="1243456"/>
          </a:xfrm>
        </p:grpSpPr>
        <p:pic>
          <p:nvPicPr>
            <p:cNvPr id="5" name="Picture 4" descr="example pic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67200" y="28194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</a:t>
              </a:r>
              <a:r>
                <a:rPr lang="en-US" dirty="0">
                  <a:solidFill>
                    <a:schemeClr val="accent1"/>
                  </a:solidFill>
                </a:rPr>
                <a:t> :</a:t>
              </a:r>
              <a:r>
                <a:rPr lang="en-US" dirty="0">
                  <a:solidFill>
                    <a:srgbClr val="00B050"/>
                  </a:solidFill>
                </a:rPr>
                <a:t> 5;</a:t>
              </a:r>
            </a:p>
            <a:p>
              <a:pPr lvl="1">
                <a:buNone/>
              </a:pPr>
              <a:r>
                <a:rPr lang="en-US" dirty="0">
                  <a:solidFill>
                    <a:srgbClr val="00B050"/>
                  </a:solidFill>
                </a:rPr>
                <a:t>	        -987;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67200" y="4648200"/>
            <a:ext cx="2819401" cy="1243456"/>
            <a:chOff x="4267200" y="4648200"/>
            <a:chExt cx="2819401" cy="1243456"/>
          </a:xfrm>
        </p:grpSpPr>
        <p:pic>
          <p:nvPicPr>
            <p:cNvPr id="7" name="Picture 6" descr="example pic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200" y="4648200"/>
              <a:ext cx="2819401" cy="12434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19600" y="51816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Example</a:t>
              </a:r>
              <a:r>
                <a:rPr lang="en-US" dirty="0">
                  <a:solidFill>
                    <a:schemeClr val="accent1"/>
                  </a:solidFill>
                </a:rPr>
                <a:t> : </a:t>
              </a:r>
              <a:r>
                <a:rPr lang="en-US" dirty="0">
                  <a:solidFill>
                    <a:srgbClr val="FF0000"/>
                  </a:solidFill>
                </a:rPr>
                <a:t>3.14;</a:t>
              </a:r>
            </a:p>
            <a:p>
              <a:pPr lvl="1">
                <a:buNone/>
              </a:pPr>
              <a:r>
                <a:rPr lang="en-US" dirty="0">
                  <a:solidFill>
                    <a:srgbClr val="FF0000"/>
                  </a:solidFill>
                </a:rPr>
                <a:t>	         309.89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81710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My-Car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	In My-Car problem the constant value is 3.14 which is the value of pi and always same.</a:t>
            </a:r>
          </a:p>
          <a:p>
            <a:pPr marL="0" indent="0" algn="just"/>
            <a:r>
              <a:rPr lang="en-US" dirty="0">
                <a:solidFill>
                  <a:schemeClr val="accent1"/>
                </a:solidFill>
              </a:rPr>
              <a:t>   pi = </a:t>
            </a:r>
            <a:r>
              <a:rPr lang="en-US" dirty="0">
                <a:solidFill>
                  <a:srgbClr val="FF0000"/>
                </a:solidFill>
              </a:rPr>
              <a:t>3.14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Therefore: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dist_travelled </a:t>
            </a:r>
            <a:r>
              <a:rPr lang="en-US" dirty="0"/>
              <a:t>=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* </a:t>
            </a:r>
            <a:r>
              <a:rPr lang="en-US" dirty="0">
                <a:solidFill>
                  <a:schemeClr val="accent1"/>
                </a:solidFill>
              </a:rPr>
              <a:t>pi </a:t>
            </a:r>
            <a:r>
              <a:rPr lang="en-US" dirty="0"/>
              <a:t>*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radius.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pi is a floating point constant.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943600" y="2743201"/>
            <a:ext cx="32004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yntax p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819401"/>
            <a:ext cx="5065358" cy="83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8140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</a:rPr>
              <a:t>Variable is an entity which may change. 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Variable is used to hold result and reserve memory for the data.</a:t>
            </a:r>
          </a:p>
          <a:p>
            <a:pPr algn="just">
              <a:buNone/>
            </a:pPr>
            <a:r>
              <a:rPr lang="en-US" dirty="0"/>
              <a:t>       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dirty="0">
                <a:solidFill>
                  <a:schemeClr val="accent1"/>
                </a:solidFill>
              </a:rPr>
              <a:t>	The naming of variable is done by following the same rules of identifier naming.</a:t>
            </a:r>
          </a:p>
          <a:p>
            <a:pPr algn="just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4400" y="4648200"/>
            <a:ext cx="6477000" cy="1693306"/>
            <a:chOff x="914400" y="4707494"/>
            <a:chExt cx="64770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367642" y="5181600"/>
              <a:ext cx="6023758" cy="12192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r>
                <a:rPr lang="en-US" dirty="0" err="1"/>
                <a:t>Eg</a:t>
              </a:r>
              <a:r>
                <a:rPr lang="en-US" dirty="0"/>
                <a:t>. What is your </a:t>
              </a:r>
              <a:r>
                <a:rPr lang="en-US" b="1" dirty="0"/>
                <a:t>hobby</a:t>
              </a:r>
              <a:r>
                <a:rPr lang="en-US" dirty="0"/>
                <a:t>?</a:t>
              </a:r>
            </a:p>
            <a:p>
              <a:r>
                <a:rPr lang="en-US" dirty="0"/>
                <a:t>The answer could be </a:t>
              </a:r>
              <a:r>
                <a:rPr lang="en-US" b="1" dirty="0"/>
                <a:t>reading</a:t>
              </a:r>
              <a:r>
                <a:rPr lang="en-US" dirty="0"/>
                <a:t>, </a:t>
              </a:r>
              <a:r>
                <a:rPr lang="en-US" b="1" dirty="0"/>
                <a:t>dancing</a:t>
              </a:r>
              <a:r>
                <a:rPr lang="en-US" dirty="0"/>
                <a:t>, </a:t>
              </a:r>
              <a:r>
                <a:rPr lang="en-US" b="1" dirty="0"/>
                <a:t>drawing</a:t>
              </a:r>
              <a:r>
                <a:rPr lang="en-US" dirty="0"/>
                <a:t>, etc. </a:t>
              </a:r>
            </a:p>
            <a:p>
              <a:r>
                <a:rPr lang="en-US" dirty="0"/>
                <a:t>So the answer to such questions may change during the life time of the person</a:t>
              </a:r>
            </a:p>
          </p:txBody>
        </p:sp>
        <p:pic>
          <p:nvPicPr>
            <p:cNvPr id="9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4400" y="4707494"/>
              <a:ext cx="685800" cy="70270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105775" cy="1022350"/>
          </a:xfrm>
        </p:spPr>
        <p:txBody>
          <a:bodyPr>
            <a:normAutofit/>
          </a:bodyPr>
          <a:lstStyle/>
          <a:p>
            <a:r>
              <a:rPr lang="en-US" dirty="0"/>
              <a:t>Rules for naming a Variable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105775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In My-Car problem the variable was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radius and dist_travelled 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It can also be named as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radius_wheel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or r1 or 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car_wheel_radius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Distance or d1 or </a:t>
            </a:r>
          </a:p>
          <a:p>
            <a:pPr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dist_by_1rotation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15000" y="2486292"/>
            <a:ext cx="3429000" cy="23143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547</TotalTime>
  <Words>653</Words>
  <Application>Microsoft Office PowerPoint</Application>
  <PresentationFormat>On-screen Show (4:3)</PresentationFormat>
  <Paragraphs>152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Lpu theme final with copyright</vt:lpstr>
      <vt:lpstr>Slide 1</vt:lpstr>
      <vt:lpstr>Tokens</vt:lpstr>
      <vt:lpstr>Constants </vt:lpstr>
      <vt:lpstr>Slide 4</vt:lpstr>
      <vt:lpstr>Slide 5</vt:lpstr>
      <vt:lpstr>My-Car</vt:lpstr>
      <vt:lpstr>Variables</vt:lpstr>
      <vt:lpstr>Rules for naming a Variable</vt:lpstr>
      <vt:lpstr>Variables </vt:lpstr>
      <vt:lpstr>Variables</vt:lpstr>
      <vt:lpstr>Variable Initialization</vt:lpstr>
      <vt:lpstr>Expressions</vt:lpstr>
      <vt:lpstr>Slide 13</vt:lpstr>
      <vt:lpstr>Types of Expressions</vt:lpstr>
      <vt:lpstr>Find the output of the code</vt:lpstr>
      <vt:lpstr>Slide 16</vt:lpstr>
      <vt:lpstr>Operators</vt:lpstr>
      <vt:lpstr>Types of Operators</vt:lpstr>
      <vt:lpstr>Next Class: Operators Types of operators…contd.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Lec#4</dc:title>
  <dc:creator>Aman</dc:creator>
  <cp:lastModifiedBy>10</cp:lastModifiedBy>
  <cp:revision>32</cp:revision>
  <dcterms:created xsi:type="dcterms:W3CDTF">2014-05-05T10:08:29Z</dcterms:created>
  <dcterms:modified xsi:type="dcterms:W3CDTF">2020-10-16T07:30:44Z</dcterms:modified>
</cp:coreProperties>
</file>