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sldIdLst>
    <p:sldId id="293" r:id="rId2"/>
    <p:sldId id="265" r:id="rId3"/>
    <p:sldId id="267" r:id="rId4"/>
    <p:sldId id="260" r:id="rId5"/>
    <p:sldId id="294" r:id="rId6"/>
    <p:sldId id="295" r:id="rId7"/>
    <p:sldId id="269" r:id="rId8"/>
    <p:sldId id="296" r:id="rId9"/>
    <p:sldId id="300" r:id="rId10"/>
    <p:sldId id="283" r:id="rId11"/>
    <p:sldId id="261" r:id="rId12"/>
    <p:sldId id="285" r:id="rId13"/>
    <p:sldId id="262" r:id="rId14"/>
    <p:sldId id="263" r:id="rId15"/>
    <p:sldId id="287" r:id="rId16"/>
    <p:sldId id="274" r:id="rId17"/>
    <p:sldId id="288" r:id="rId18"/>
    <p:sldId id="298" r:id="rId19"/>
    <p:sldId id="299" r:id="rId20"/>
    <p:sldId id="270" r:id="rId21"/>
    <p:sldId id="264" r:id="rId22"/>
    <p:sldId id="297" r:id="rId23"/>
    <p:sldId id="278" r:id="rId24"/>
    <p:sldId id="279" r:id="rId25"/>
    <p:sldId id="280"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02" autoAdjust="0"/>
  </p:normalViewPr>
  <p:slideViewPr>
    <p:cSldViewPr>
      <p:cViewPr varScale="1">
        <p:scale>
          <a:sx n="65" d="100"/>
          <a:sy n="65" d="100"/>
        </p:scale>
        <p:origin x="-15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A366E-9BF3-441B-93DA-F02B7B9E0F95}" type="datetimeFigureOut">
              <a:rPr lang="en-US" smtClean="0"/>
              <a:pPr/>
              <a:t>10/17/2020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4C05C-017D-47E5-A7B3-5144E79D72F8}" type="slidenum">
              <a:rPr lang="en-US" smtClean="0"/>
              <a:pPr/>
              <a:t>‹#›</a:t>
            </a:fld>
            <a:endParaRPr lang="en-US" dirty="0"/>
          </a:p>
        </p:txBody>
      </p:sp>
    </p:spTree>
    <p:extLst>
      <p:ext uri="{BB962C8B-B14F-4D97-AF65-F5344CB8AC3E}">
        <p14:creationId xmlns="" xmlns:p14="http://schemas.microsoft.com/office/powerpoint/2010/main" val="114572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4C05C-017D-47E5-A7B3-5144E79D72F8}"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4C4CB-0809-4037-92DF-2E0D63A3E19B}" type="slidenum">
              <a:rPr lang="en-US" smtClean="0"/>
              <a:pPr/>
              <a:t>23</a:t>
            </a:fld>
            <a:endParaRPr lang="en-US" dirty="0"/>
          </a:p>
        </p:txBody>
      </p:sp>
    </p:spTree>
    <p:extLst>
      <p:ext uri="{BB962C8B-B14F-4D97-AF65-F5344CB8AC3E}">
        <p14:creationId xmlns="" xmlns:p14="http://schemas.microsoft.com/office/powerpoint/2010/main" val="2908328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DE32D41-3797-4475-A096-31A32DBBA98C}"/>
              </a:ext>
            </a:extLst>
          </p:cNvPr>
          <p:cNvPicPr>
            <a:picLocks noChangeAspect="1"/>
          </p:cNvPicPr>
          <p:nvPr/>
        </p:nvPicPr>
        <p:blipFill>
          <a:blip r:embed="rId2" cstate="print"/>
          <a:stretch>
            <a:fillRect/>
          </a:stretch>
        </p:blipFill>
        <p:spPr>
          <a:xfrm>
            <a:off x="933450" y="2181225"/>
            <a:ext cx="7277100" cy="2495550"/>
          </a:xfrm>
          <a:prstGeom prst="rect">
            <a:avLst/>
          </a:prstGeom>
        </p:spPr>
      </p:pic>
    </p:spTree>
    <p:extLst>
      <p:ext uri="{BB962C8B-B14F-4D97-AF65-F5344CB8AC3E}">
        <p14:creationId xmlns="" xmlns:p14="http://schemas.microsoft.com/office/powerpoint/2010/main" val="348691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581400" y="3886200"/>
            <a:ext cx="4191000" cy="1066800"/>
            <a:chOff x="3505200" y="3886200"/>
            <a:chExt cx="4191000" cy="1066800"/>
          </a:xfrm>
        </p:grpSpPr>
        <p:sp>
          <p:nvSpPr>
            <p:cNvPr id="4" name="Oval 3"/>
            <p:cNvSpPr/>
            <p:nvPr/>
          </p:nvSpPr>
          <p:spPr>
            <a:xfrm>
              <a:off x="3505200" y="4495800"/>
              <a:ext cx="7620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a:stCxn id="4" idx="6"/>
            </p:cNvCxnSpPr>
            <p:nvPr/>
          </p:nvCxnSpPr>
          <p:spPr>
            <a:xfrm flipV="1">
              <a:off x="4267200" y="4343400"/>
              <a:ext cx="12192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86400" y="3886200"/>
              <a:ext cx="2209800" cy="923330"/>
            </a:xfrm>
            <a:prstGeom prst="rect">
              <a:avLst/>
            </a:prstGeom>
            <a:noFill/>
          </p:spPr>
          <p:txBody>
            <a:bodyPr wrap="square" rtlCol="0">
              <a:spAutoFit/>
            </a:bodyPr>
            <a:lstStyle/>
            <a:p>
              <a:r>
                <a:rPr lang="en-US" dirty="0"/>
                <a:t>Unary Minus indicates that value is negative.</a:t>
              </a:r>
            </a:p>
          </p:txBody>
        </p:sp>
      </p:grpSp>
      <p:sp>
        <p:nvSpPr>
          <p:cNvPr id="2" name="Title 1"/>
          <p:cNvSpPr>
            <a:spLocks noGrp="1"/>
          </p:cNvSpPr>
          <p:nvPr>
            <p:ph type="title"/>
          </p:nvPr>
        </p:nvSpPr>
        <p:spPr/>
        <p:txBody>
          <a:bodyPr/>
          <a:lstStyle/>
          <a:p>
            <a:r>
              <a:rPr lang="en-US" dirty="0"/>
              <a:t>Unary Operators</a:t>
            </a:r>
          </a:p>
        </p:txBody>
      </p:sp>
      <p:sp>
        <p:nvSpPr>
          <p:cNvPr id="3" name="Content Placeholder 2"/>
          <p:cNvSpPr>
            <a:spLocks noGrp="1"/>
          </p:cNvSpPr>
          <p:nvPr>
            <p:ph idx="1"/>
          </p:nvPr>
        </p:nvSpPr>
        <p:spPr/>
        <p:txBody>
          <a:bodyPr>
            <a:normAutofit/>
          </a:bodyPr>
          <a:lstStyle/>
          <a:p>
            <a:pPr>
              <a:buNone/>
            </a:pPr>
            <a:r>
              <a:rPr lang="en-US" sz="2400" dirty="0"/>
              <a:t>Q: In an exam there was 10 question each carry 1 mark for right answer and 0.50 marks were deducted for wrong answer. A student attempted 6 questions and out of that 5 questions were wrong. So what is the score of the student out of 10?</a:t>
            </a:r>
          </a:p>
          <a:p>
            <a:pPr>
              <a:buNone/>
            </a:pPr>
            <a:r>
              <a:rPr lang="en-US" sz="2400" dirty="0"/>
              <a:t>Sol: No. of questions attempted = 6</a:t>
            </a:r>
          </a:p>
          <a:p>
            <a:pPr>
              <a:buNone/>
            </a:pPr>
            <a:r>
              <a:rPr lang="en-US" sz="2400" dirty="0"/>
              <a:t>	Marks deducted = 5 * 0.50 = 2.5</a:t>
            </a:r>
          </a:p>
          <a:p>
            <a:pPr>
              <a:buNone/>
            </a:pPr>
            <a:r>
              <a:rPr lang="en-US" sz="2400" dirty="0"/>
              <a:t>	Marks for right answer = 1</a:t>
            </a:r>
          </a:p>
          <a:p>
            <a:pPr>
              <a:buNone/>
            </a:pPr>
            <a:r>
              <a:rPr lang="en-US" sz="2400" dirty="0"/>
              <a:t>     Total marks = 1 – 2.5 = </a:t>
            </a:r>
            <a:r>
              <a:rPr lang="en-US" sz="2400" dirty="0">
                <a:solidFill>
                  <a:srgbClr val="660066"/>
                </a:solidFill>
              </a:rPr>
              <a:t>-</a:t>
            </a:r>
            <a:r>
              <a:rPr lang="en-US" sz="2400" dirty="0"/>
              <a:t>1.5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447675"/>
            <a:ext cx="8229600" cy="5724525"/>
          </a:xfrm>
        </p:spPr>
        <p:txBody>
          <a:bodyPr>
            <a:normAutofit/>
          </a:bodyPr>
          <a:lstStyle/>
          <a:p>
            <a:pPr algn="just">
              <a:buFont typeface="Wingdings" pitchFamily="2" charset="2"/>
              <a:buChar char="Ø"/>
            </a:pPr>
            <a:r>
              <a:rPr lang="en-US" dirty="0">
                <a:solidFill>
                  <a:schemeClr val="accent5">
                    <a:lumMod val="50000"/>
                  </a:schemeClr>
                </a:solidFill>
                <a:cs typeface="Times New Roman" pitchFamily="18" charset="0"/>
              </a:rPr>
              <a:t>Relational Operator</a:t>
            </a:r>
          </a:p>
          <a:p>
            <a:pPr algn="just">
              <a:spcBef>
                <a:spcPts val="0"/>
              </a:spcBef>
              <a:buNone/>
            </a:pPr>
            <a:r>
              <a:rPr lang="en-US" sz="2200" dirty="0"/>
              <a:t>      It compares two operands depending upon the their relation. Expression generates zero(false) or nonzero(true) value.</a:t>
            </a:r>
            <a:endParaRPr lang="en-US" sz="2200" dirty="0">
              <a:solidFill>
                <a:schemeClr val="accent5">
                  <a:lumMod val="50000"/>
                </a:schemeClr>
              </a:solidFill>
              <a:cs typeface="Times New Roman" pitchFamily="18" charset="0"/>
            </a:endParaRPr>
          </a:p>
        </p:txBody>
      </p:sp>
      <p:graphicFrame>
        <p:nvGraphicFramePr>
          <p:cNvPr id="4" name="Table 3"/>
          <p:cNvGraphicFramePr>
            <a:graphicFrameLocks noGrp="1"/>
          </p:cNvGraphicFramePr>
          <p:nvPr/>
        </p:nvGraphicFramePr>
        <p:xfrm>
          <a:off x="761999" y="1663250"/>
          <a:ext cx="7620002" cy="5194750"/>
        </p:xfrm>
        <a:graphic>
          <a:graphicData uri="http://schemas.openxmlformats.org/drawingml/2006/table">
            <a:tbl>
              <a:tblPr firstRow="1" bandRow="1">
                <a:tableStyleId>{616DA210-FB5B-4158-B5E0-FEB733F419BA}</a:tableStyleId>
              </a:tblPr>
              <a:tblGrid>
                <a:gridCol w="1143002">
                  <a:extLst>
                    <a:ext uri="{9D8B030D-6E8A-4147-A177-3AD203B41FA5}">
                      <a16:colId xmlns="" xmlns:a16="http://schemas.microsoft.com/office/drawing/2014/main" val="20000"/>
                    </a:ext>
                  </a:extLst>
                </a:gridCol>
                <a:gridCol w="4572000">
                  <a:extLst>
                    <a:ext uri="{9D8B030D-6E8A-4147-A177-3AD203B41FA5}">
                      <a16:colId xmlns="" xmlns:a16="http://schemas.microsoft.com/office/drawing/2014/main" val="20001"/>
                    </a:ext>
                  </a:extLst>
                </a:gridCol>
                <a:gridCol w="1905000">
                  <a:extLst>
                    <a:ext uri="{9D8B030D-6E8A-4147-A177-3AD203B41FA5}">
                      <a16:colId xmlns="" xmlns:a16="http://schemas.microsoft.com/office/drawing/2014/main" val="20002"/>
                    </a:ext>
                  </a:extLst>
                </a:gridCol>
              </a:tblGrid>
              <a:tr h="62484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 (a=10 and b=20)</a:t>
                      </a:r>
                      <a:endParaRPr lang="en-US" sz="2000" b="1" dirty="0">
                        <a:solidFill>
                          <a:schemeClr val="tx1"/>
                        </a:solidFill>
                      </a:endParaRP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&lt;</a:t>
                      </a:r>
                      <a:endParaRPr lang="en-US" dirty="0">
                        <a:solidFill>
                          <a:schemeClr val="tx1"/>
                        </a:solidFill>
                      </a:endParaRPr>
                    </a:p>
                  </a:txBody>
                  <a:tcPr/>
                </a:tc>
                <a:tc>
                  <a:txBody>
                    <a:bodyPr/>
                    <a:lstStyle/>
                    <a:p>
                      <a:pPr algn="just"/>
                      <a:r>
                        <a:rPr lang="en-US" sz="1600" dirty="0">
                          <a:effectLst/>
                        </a:rPr>
                        <a:t>less than, checks if the value of left operand is less than the value of right operand, if yes then condition becomes true.</a:t>
                      </a:r>
                    </a:p>
                  </a:txBody>
                  <a:tcPr marL="25699" marR="25699" marT="25699" marB="25699"/>
                </a:tc>
                <a:tc>
                  <a:txBody>
                    <a:bodyPr/>
                    <a:lstStyle/>
                    <a:p>
                      <a:pPr algn="just"/>
                      <a:r>
                        <a:rPr lang="en-US" sz="1600" dirty="0">
                          <a:effectLst/>
                        </a:rPr>
                        <a:t>(a &lt; b) value is 1(true)</a:t>
                      </a:r>
                    </a:p>
                  </a:txBody>
                  <a:tcPr marL="25699" marR="25699" marT="25699" marB="25699"/>
                </a:tc>
                <a:extLst>
                  <a:ext uri="{0D108BD9-81ED-4DB2-BD59-A6C34878D82A}">
                    <a16:rowId xmlns="" xmlns:a16="http://schemas.microsoft.com/office/drawing/2014/main" val="10001"/>
                  </a:ext>
                </a:extLst>
              </a:tr>
              <a:tr h="370840">
                <a:tc>
                  <a:txBody>
                    <a:bodyPr/>
                    <a:lstStyle/>
                    <a:p>
                      <a:r>
                        <a:rPr lang="en-US" dirty="0"/>
                        <a:t>&lt;=</a:t>
                      </a:r>
                      <a:endParaRPr lang="en-US" dirty="0">
                        <a:solidFill>
                          <a:schemeClr val="tx1"/>
                        </a:solidFill>
                      </a:endParaRPr>
                    </a:p>
                  </a:txBody>
                  <a:tcPr/>
                </a:tc>
                <a:tc>
                  <a:txBody>
                    <a:bodyPr/>
                    <a:lstStyle/>
                    <a:p>
                      <a:pPr algn="just"/>
                      <a:r>
                        <a:rPr lang="en-US" sz="1600" dirty="0">
                          <a:effectLst/>
                        </a:rPr>
                        <a:t>less than or equal to, checks if the value of left operand is less than or equal to the value of right operand, if yes then condition becomes true.</a:t>
                      </a:r>
                    </a:p>
                  </a:txBody>
                  <a:tcPr marL="25699" marR="25699" marT="25699" marB="25699"/>
                </a:tc>
                <a:tc>
                  <a:txBody>
                    <a:bodyPr/>
                    <a:lstStyle/>
                    <a:p>
                      <a:pPr algn="just"/>
                      <a:r>
                        <a:rPr lang="en-US" sz="1600" dirty="0">
                          <a:effectLst/>
                        </a:rPr>
                        <a:t>(a &lt;= b) value is 1 (true).</a:t>
                      </a:r>
                    </a:p>
                  </a:txBody>
                  <a:tcPr marL="25699" marR="25699" marT="25699" marB="25699"/>
                </a:tc>
                <a:extLst>
                  <a:ext uri="{0D108BD9-81ED-4DB2-BD59-A6C34878D82A}">
                    <a16:rowId xmlns="" xmlns:a16="http://schemas.microsoft.com/office/drawing/2014/main" val="10002"/>
                  </a:ext>
                </a:extLst>
              </a:tr>
              <a:tr h="370840">
                <a:tc>
                  <a:txBody>
                    <a:bodyPr/>
                    <a:lstStyle/>
                    <a:p>
                      <a:r>
                        <a:rPr lang="en-US" dirty="0"/>
                        <a:t>&gt;</a:t>
                      </a:r>
                      <a:endParaRPr lang="en-US" dirty="0">
                        <a:solidFill>
                          <a:schemeClr val="tx1"/>
                        </a:solidFill>
                      </a:endParaRPr>
                    </a:p>
                  </a:txBody>
                  <a:tcPr/>
                </a:tc>
                <a:tc>
                  <a:txBody>
                    <a:bodyPr/>
                    <a:lstStyle/>
                    <a:p>
                      <a:pPr algn="just"/>
                      <a:r>
                        <a:rPr lang="en-US" sz="1600" dirty="0">
                          <a:effectLst/>
                        </a:rPr>
                        <a:t>greater than, checks if the value of left operand is greater than the value of right operand, if yes then condition becomes true.</a:t>
                      </a:r>
                    </a:p>
                  </a:txBody>
                  <a:tcPr marL="25699" marR="25699" marT="25699" marB="25699"/>
                </a:tc>
                <a:tc>
                  <a:txBody>
                    <a:bodyPr/>
                    <a:lstStyle/>
                    <a:p>
                      <a:pPr algn="just"/>
                      <a:r>
                        <a:rPr lang="en-US" sz="1600" dirty="0">
                          <a:effectLst/>
                        </a:rPr>
                        <a:t>(a &gt; b) value is 0 (not true).</a:t>
                      </a:r>
                    </a:p>
                  </a:txBody>
                  <a:tcPr marL="25699" marR="25699" marT="25699" marB="25699"/>
                </a:tc>
                <a:extLst>
                  <a:ext uri="{0D108BD9-81ED-4DB2-BD59-A6C34878D82A}">
                    <a16:rowId xmlns="" xmlns:a16="http://schemas.microsoft.com/office/drawing/2014/main" val="10003"/>
                  </a:ext>
                </a:extLst>
              </a:tr>
              <a:tr h="370840">
                <a:tc>
                  <a:txBody>
                    <a:bodyPr/>
                    <a:lstStyle/>
                    <a:p>
                      <a:r>
                        <a:rPr lang="en-US" dirty="0"/>
                        <a:t>&gt;=</a:t>
                      </a:r>
                      <a:endParaRPr lang="en-US" dirty="0">
                        <a:solidFill>
                          <a:schemeClr val="tx1"/>
                        </a:solidFill>
                      </a:endParaRPr>
                    </a:p>
                  </a:txBody>
                  <a:tcPr/>
                </a:tc>
                <a:tc>
                  <a:txBody>
                    <a:bodyPr/>
                    <a:lstStyle/>
                    <a:p>
                      <a:pPr algn="just"/>
                      <a:r>
                        <a:rPr lang="en-US" sz="1600" dirty="0">
                          <a:effectLst/>
                        </a:rPr>
                        <a:t>greater than or equal to,</a:t>
                      </a:r>
                      <a:r>
                        <a:rPr lang="en-US" sz="1600" baseline="0" dirty="0">
                          <a:effectLst/>
                        </a:rPr>
                        <a:t> </a:t>
                      </a:r>
                      <a:r>
                        <a:rPr lang="en-US" sz="1600" dirty="0">
                          <a:effectLst/>
                        </a:rPr>
                        <a:t>checks if the value of left operand is greater than or equal to the value of right operand, if yes then condition becomes true.</a:t>
                      </a:r>
                    </a:p>
                  </a:txBody>
                  <a:tcPr marL="25699" marR="25699" marT="25699" marB="25699"/>
                </a:tc>
                <a:tc>
                  <a:txBody>
                    <a:bodyPr/>
                    <a:lstStyle/>
                    <a:p>
                      <a:pPr algn="just"/>
                      <a:r>
                        <a:rPr lang="en-US" sz="1600" dirty="0">
                          <a:effectLst/>
                        </a:rPr>
                        <a:t>(a &gt;= b) value is 1 (true).</a:t>
                      </a:r>
                    </a:p>
                  </a:txBody>
                  <a:tcPr marL="25699" marR="25699" marT="25699" marB="25699"/>
                </a:tc>
                <a:extLst>
                  <a:ext uri="{0D108BD9-81ED-4DB2-BD59-A6C34878D82A}">
                    <a16:rowId xmlns="" xmlns:a16="http://schemas.microsoft.com/office/drawing/2014/main" val="10004"/>
                  </a:ext>
                </a:extLst>
              </a:tr>
              <a:tr h="370840">
                <a:tc>
                  <a:txBody>
                    <a:bodyPr/>
                    <a:lstStyle/>
                    <a:p>
                      <a:r>
                        <a:rPr lang="en-US" dirty="0"/>
                        <a:t>==</a:t>
                      </a:r>
                      <a:endParaRPr lang="en-US"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equality</a:t>
                      </a:r>
                      <a:r>
                        <a:rPr lang="en-US" sz="1600" baseline="0" dirty="0"/>
                        <a:t> ,ch</a:t>
                      </a:r>
                      <a:r>
                        <a:rPr lang="en-US" sz="1600" dirty="0">
                          <a:effectLst/>
                        </a:rPr>
                        <a:t>ecks if the value of two operands is equal or not, if yes then condition becomes true.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effectLst/>
                        </a:rPr>
                        <a:t>(a == b) value is 0 (not true).</a:t>
                      </a:r>
                    </a:p>
                  </a:txBody>
                  <a:tcPr/>
                </a:tc>
                <a:extLst>
                  <a:ext uri="{0D108BD9-81ED-4DB2-BD59-A6C34878D82A}">
                    <a16:rowId xmlns="" xmlns:a16="http://schemas.microsoft.com/office/drawing/2014/main" val="10005"/>
                  </a:ext>
                </a:extLst>
              </a:tr>
              <a:tr h="370840">
                <a:tc>
                  <a:txBody>
                    <a:bodyPr/>
                    <a:lstStyle/>
                    <a:p>
                      <a:r>
                        <a:rPr lang="en-US" dirty="0"/>
                        <a:t>!=</a:t>
                      </a:r>
                      <a:endParaRPr lang="en-US" dirty="0">
                        <a:solidFill>
                          <a:schemeClr val="tx1"/>
                        </a:solidFill>
                      </a:endParaRPr>
                    </a:p>
                  </a:txBody>
                  <a:tcPr/>
                </a:tc>
                <a:tc>
                  <a:txBody>
                    <a:bodyPr/>
                    <a:lstStyle/>
                    <a:p>
                      <a:pPr algn="just"/>
                      <a:r>
                        <a:rPr lang="en-US" sz="1600" dirty="0">
                          <a:effectLst/>
                        </a:rPr>
                        <a:t>inequality,</a:t>
                      </a:r>
                      <a:r>
                        <a:rPr lang="en-US" sz="1600" baseline="0" dirty="0">
                          <a:effectLst/>
                        </a:rPr>
                        <a:t> c</a:t>
                      </a:r>
                      <a:r>
                        <a:rPr lang="en-US" sz="1600" dirty="0">
                          <a:effectLst/>
                        </a:rPr>
                        <a:t>hecks if the value of two operands is equal or not, if values are not equal then condition becomes true.</a:t>
                      </a:r>
                    </a:p>
                  </a:txBody>
                  <a:tcPr marL="25699" marR="25699" marT="25699" marB="25699"/>
                </a:tc>
                <a:tc>
                  <a:txBody>
                    <a:bodyPr/>
                    <a:lstStyle/>
                    <a:p>
                      <a:pPr algn="just"/>
                      <a:r>
                        <a:rPr lang="en-US" sz="1600" dirty="0">
                          <a:effectLst/>
                        </a:rPr>
                        <a:t>(a != b) value is 1 (true).</a:t>
                      </a:r>
                    </a:p>
                  </a:txBody>
                  <a:tcPr marL="25699" marR="25699" marT="25699" marB="25699"/>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220531349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Relational Operator</a:t>
            </a:r>
            <a:endParaRPr lang="en-US" dirty="0"/>
          </a:p>
        </p:txBody>
      </p:sp>
      <p:sp>
        <p:nvSpPr>
          <p:cNvPr id="3" name="Content Placeholder 2"/>
          <p:cNvSpPr>
            <a:spLocks noGrp="1"/>
          </p:cNvSpPr>
          <p:nvPr>
            <p:ph idx="1"/>
          </p:nvPr>
        </p:nvSpPr>
        <p:spPr/>
        <p:txBody>
          <a:bodyPr>
            <a:normAutofit/>
          </a:bodyPr>
          <a:lstStyle/>
          <a:p>
            <a:pPr>
              <a:buNone/>
            </a:pPr>
            <a:r>
              <a:rPr lang="en-US" sz="2400" dirty="0"/>
              <a:t>Q: Age of Sam is 20 and age of Tom is 19.</a:t>
            </a:r>
          </a:p>
          <a:p>
            <a:pPr>
              <a:buNone/>
            </a:pPr>
            <a:r>
              <a:rPr lang="en-US" sz="2400" dirty="0"/>
              <a:t>     Verify the relationship between their age.</a:t>
            </a:r>
          </a:p>
          <a:p>
            <a:pPr>
              <a:buNone/>
            </a:pPr>
            <a:r>
              <a:rPr lang="en-US" sz="2400" dirty="0"/>
              <a:t>Sol: age of Sam =  S1 = 20</a:t>
            </a:r>
          </a:p>
          <a:p>
            <a:pPr>
              <a:buNone/>
            </a:pPr>
            <a:r>
              <a:rPr lang="en-US" sz="2400" dirty="0"/>
              <a:t>	   age of Tom = T1 = 19</a:t>
            </a:r>
          </a:p>
          <a:p>
            <a:pPr>
              <a:buNone/>
            </a:pPr>
            <a:r>
              <a:rPr lang="en-US" sz="2400" dirty="0"/>
              <a:t>        S1 &lt; T1 = 0 (false)</a:t>
            </a:r>
          </a:p>
          <a:p>
            <a:pPr>
              <a:buNone/>
            </a:pPr>
            <a:r>
              <a:rPr lang="en-US" sz="2400" dirty="0"/>
              <a:t>	   S1 == T1 = 0 (false) </a:t>
            </a:r>
          </a:p>
          <a:p>
            <a:pPr>
              <a:buNone/>
            </a:pPr>
            <a:r>
              <a:rPr lang="en-US" sz="2400" dirty="0"/>
              <a:t>	   S1 &gt; T1 = 1 (true)</a:t>
            </a:r>
          </a:p>
          <a:p>
            <a:pPr>
              <a:buNone/>
            </a:pPr>
            <a:r>
              <a:rPr lang="en-US" sz="2400" dirty="0"/>
              <a:t>			So, Sam is elder than Tom.</a:t>
            </a:r>
          </a:p>
          <a:p>
            <a:pPr>
              <a:buNone/>
            </a:pPr>
            <a:r>
              <a:rPr lang="en-US" sz="24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438150"/>
            <a:ext cx="8229600" cy="6115050"/>
          </a:xfrm>
        </p:spPr>
        <p:txBody>
          <a:bodyPr>
            <a:normAutofit/>
          </a:bodyPr>
          <a:lstStyle/>
          <a:p>
            <a:pPr algn="just">
              <a:spcBef>
                <a:spcPts val="0"/>
              </a:spcBef>
              <a:buFont typeface="Wingdings" pitchFamily="2" charset="2"/>
              <a:buChar char="Ø"/>
            </a:pPr>
            <a:r>
              <a:rPr lang="en-US" dirty="0">
                <a:solidFill>
                  <a:schemeClr val="accent5">
                    <a:lumMod val="50000"/>
                  </a:schemeClr>
                </a:solidFill>
                <a:cs typeface="Times New Roman" pitchFamily="18" charset="0"/>
              </a:rPr>
              <a:t>Logical Operator</a:t>
            </a:r>
          </a:p>
          <a:p>
            <a:pPr marL="400050" lvl="1" algn="just">
              <a:spcBef>
                <a:spcPts val="0"/>
              </a:spcBef>
              <a:buNone/>
            </a:pPr>
            <a:r>
              <a:rPr lang="en-US" sz="2000" dirty="0">
                <a:cs typeface="Times New Roman" pitchFamily="18" charset="0"/>
              </a:rPr>
              <a:t>     </a:t>
            </a:r>
            <a:r>
              <a:rPr lang="en-US" sz="2400" dirty="0">
                <a:cs typeface="Times New Roman" pitchFamily="18" charset="0"/>
              </a:rPr>
              <a:t>It checks the logical relationship between two expressions and the result is zero( false) or nonzero(true).</a:t>
            </a:r>
          </a:p>
          <a:p>
            <a:pPr algn="just">
              <a:spcBef>
                <a:spcPts val="0"/>
              </a:spcBef>
              <a:buFont typeface="Wingdings" pitchFamily="2" charset="2"/>
              <a:buChar char="Ø"/>
            </a:pPr>
            <a:endParaRPr lang="en-US" dirty="0">
              <a:solidFill>
                <a:schemeClr val="accent5">
                  <a:lumMod val="50000"/>
                </a:schemeClr>
              </a:solidFill>
              <a:cs typeface="Times New Roman" pitchFamily="18" charset="0"/>
            </a:endParaRP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a:p>
            <a:pPr algn="just">
              <a:spcBef>
                <a:spcPts val="0"/>
              </a:spcBef>
              <a:buFont typeface="Wingdings" pitchFamily="2" charset="2"/>
              <a:buNone/>
            </a:pPr>
            <a:r>
              <a:rPr lang="en-US" dirty="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2044542"/>
          <a:ext cx="7620002" cy="2740818"/>
        </p:xfrm>
        <a:graphic>
          <a:graphicData uri="http://schemas.openxmlformats.org/drawingml/2006/table">
            <a:tbl>
              <a:tblPr firstRow="1" bandRow="1">
                <a:tableStyleId>{616DA210-FB5B-4158-B5E0-FEB733F419BA}</a:tableStyleId>
              </a:tblPr>
              <a:tblGrid>
                <a:gridCol w="1295401">
                  <a:extLst>
                    <a:ext uri="{9D8B030D-6E8A-4147-A177-3AD203B41FA5}">
                      <a16:colId xmlns="" xmlns:a16="http://schemas.microsoft.com/office/drawing/2014/main" val="20000"/>
                    </a:ext>
                  </a:extLst>
                </a:gridCol>
                <a:gridCol w="4191000">
                  <a:extLst>
                    <a:ext uri="{9D8B030D-6E8A-4147-A177-3AD203B41FA5}">
                      <a16:colId xmlns="" xmlns:a16="http://schemas.microsoft.com/office/drawing/2014/main" val="20001"/>
                    </a:ext>
                  </a:extLst>
                </a:gridCol>
                <a:gridCol w="2133601">
                  <a:extLst>
                    <a:ext uri="{9D8B030D-6E8A-4147-A177-3AD203B41FA5}">
                      <a16:colId xmlns="" xmlns:a16="http://schemas.microsoft.com/office/drawing/2014/main" val="20002"/>
                    </a:ext>
                  </a:extLst>
                </a:gridCol>
              </a:tblGrid>
              <a:tr h="370840">
                <a:tc>
                  <a:txBody>
                    <a:bodyPr/>
                    <a:lstStyle/>
                    <a:p>
                      <a:pPr algn="just"/>
                      <a:r>
                        <a:rPr lang="en-US" sz="2000" dirty="0"/>
                        <a:t>Operator</a:t>
                      </a:r>
                      <a:endParaRPr lang="en-US" sz="2000" b="1" dirty="0">
                        <a:solidFill>
                          <a:schemeClr val="tx1"/>
                        </a:solidFill>
                      </a:endParaRPr>
                    </a:p>
                  </a:txBody>
                  <a:tcPr/>
                </a:tc>
                <a:tc>
                  <a:txBody>
                    <a:bodyPr/>
                    <a:lstStyle/>
                    <a:p>
                      <a:pPr algn="just"/>
                      <a:r>
                        <a:rPr lang="en-US" sz="2000" dirty="0"/>
                        <a:t>Description</a:t>
                      </a:r>
                      <a:endParaRPr lang="en-US" sz="2000" b="1" dirty="0">
                        <a:solidFill>
                          <a:schemeClr val="tx1"/>
                        </a:solidFill>
                      </a:endParaRPr>
                    </a:p>
                  </a:txBody>
                  <a:tcPr/>
                </a:tc>
                <a:tc>
                  <a:txBody>
                    <a:bodyPr/>
                    <a:lstStyle/>
                    <a:p>
                      <a:pPr algn="just"/>
                      <a:r>
                        <a:rPr lang="en-US" sz="2000" dirty="0"/>
                        <a:t>Example</a:t>
                      </a:r>
                      <a:endParaRPr lang="en-US" sz="2000" b="1" dirty="0">
                        <a:solidFill>
                          <a:schemeClr val="tx1"/>
                        </a:solidFill>
                      </a:endParaRPr>
                    </a:p>
                  </a:txBody>
                  <a:tcPr/>
                </a:tc>
                <a:extLst>
                  <a:ext uri="{0D108BD9-81ED-4DB2-BD59-A6C34878D82A}">
                    <a16:rowId xmlns="" xmlns:a16="http://schemas.microsoft.com/office/drawing/2014/main" val="1000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&amp;&amp;</a:t>
                      </a:r>
                      <a:endParaRPr lang="en-US" dirty="0">
                        <a:solidFill>
                          <a:schemeClr val="tx1"/>
                        </a:solidFill>
                      </a:endParaRPr>
                    </a:p>
                  </a:txBody>
                  <a:tcPr/>
                </a:tc>
                <a:tc>
                  <a:txBody>
                    <a:bodyPr/>
                    <a:lstStyle/>
                    <a:p>
                      <a:pPr algn="just"/>
                      <a:r>
                        <a:rPr lang="en-US" sz="1700" dirty="0">
                          <a:effectLst/>
                        </a:rPr>
                        <a:t>Logical AND operator. If both the operands are</a:t>
                      </a:r>
                      <a:r>
                        <a:rPr lang="en-US" sz="1700" baseline="0" dirty="0">
                          <a:effectLst/>
                        </a:rPr>
                        <a:t> true</a:t>
                      </a:r>
                      <a:r>
                        <a:rPr lang="en-US" sz="1700" dirty="0">
                          <a:effectLst/>
                        </a:rPr>
                        <a:t> then condition becomes true.</a:t>
                      </a:r>
                    </a:p>
                  </a:txBody>
                  <a:tcPr marL="45323" marR="45323" marT="45323" marB="45323"/>
                </a:tc>
                <a:tc>
                  <a:txBody>
                    <a:bodyPr/>
                    <a:lstStyle/>
                    <a:p>
                      <a:pPr algn="just"/>
                      <a:r>
                        <a:rPr lang="en-US" sz="1700" dirty="0">
                          <a:effectLst/>
                        </a:rPr>
                        <a:t>(5&gt;3 &amp;&amp; 5&lt;10) value is</a:t>
                      </a:r>
                      <a:r>
                        <a:rPr lang="en-US" sz="1700" baseline="0" dirty="0">
                          <a:effectLst/>
                        </a:rPr>
                        <a:t> </a:t>
                      </a:r>
                      <a:r>
                        <a:rPr lang="en-US" sz="1700" dirty="0">
                          <a:effectLst/>
                        </a:rPr>
                        <a:t>1 (true).</a:t>
                      </a:r>
                    </a:p>
                  </a:txBody>
                  <a:tcPr marL="45323" marR="45323" marT="45323" marB="45323"/>
                </a:tc>
                <a:extLst>
                  <a:ext uri="{0D108BD9-81ED-4DB2-BD59-A6C34878D82A}">
                    <a16:rowId xmlns="" xmlns:a16="http://schemas.microsoft.com/office/drawing/2014/main" val="10001"/>
                  </a:ext>
                </a:extLst>
              </a:tr>
              <a:tr h="370840">
                <a:tc>
                  <a:txBody>
                    <a:bodyPr/>
                    <a:lstStyle/>
                    <a:p>
                      <a:pPr algn="just"/>
                      <a:r>
                        <a:rPr lang="en-US" dirty="0"/>
                        <a:t>| | </a:t>
                      </a:r>
                      <a:endParaRPr lang="en-US" dirty="0">
                        <a:solidFill>
                          <a:schemeClr val="tx1"/>
                        </a:solidFill>
                      </a:endParaRPr>
                    </a:p>
                  </a:txBody>
                  <a:tcPr/>
                </a:tc>
                <a:tc>
                  <a:txBody>
                    <a:bodyPr/>
                    <a:lstStyle/>
                    <a:p>
                      <a:pPr algn="just"/>
                      <a:r>
                        <a:rPr lang="en-US" sz="1700" dirty="0">
                          <a:effectLst/>
                        </a:rPr>
                        <a:t>Logical OR Operator. If any of the two operands is true then condition becomes true.</a:t>
                      </a:r>
                    </a:p>
                  </a:txBody>
                  <a:tcPr marL="45323" marR="45323" marT="45323" marB="45323"/>
                </a:tc>
                <a:tc>
                  <a:txBody>
                    <a:bodyPr/>
                    <a:lstStyle/>
                    <a:p>
                      <a:pPr algn="just"/>
                      <a:r>
                        <a:rPr lang="en-US" sz="1700" dirty="0">
                          <a:effectLst/>
                        </a:rPr>
                        <a:t>(5&gt;3 || 5&lt;2) value is  1 (true).</a:t>
                      </a:r>
                    </a:p>
                  </a:txBody>
                  <a:tcPr marL="45323" marR="45323" marT="45323" marB="45323"/>
                </a:tc>
                <a:extLst>
                  <a:ext uri="{0D108BD9-81ED-4DB2-BD59-A6C34878D82A}">
                    <a16:rowId xmlns="" xmlns:a16="http://schemas.microsoft.com/office/drawing/2014/main" val="10002"/>
                  </a:ext>
                </a:extLst>
              </a:tr>
              <a:tr h="370840">
                <a:tc>
                  <a:txBody>
                    <a:bodyPr/>
                    <a:lstStyle/>
                    <a:p>
                      <a:pPr algn="just"/>
                      <a:r>
                        <a:rPr lang="en-US" dirty="0"/>
                        <a:t>!</a:t>
                      </a:r>
                      <a:endParaRPr lang="en-US" dirty="0">
                        <a:solidFill>
                          <a:schemeClr val="tx1"/>
                        </a:solidFill>
                      </a:endParaRPr>
                    </a:p>
                  </a:txBody>
                  <a:tcPr/>
                </a:tc>
                <a:tc>
                  <a:txBody>
                    <a:bodyPr/>
                    <a:lstStyle/>
                    <a:p>
                      <a:pPr algn="just"/>
                      <a:r>
                        <a:rPr lang="en-US" sz="1700" dirty="0">
                          <a:effectLst/>
                        </a:rPr>
                        <a:t>Logical NOT Operator. Use to reverses the logical state of its operand. If a condition is true then Logical NOT operator will make false.</a:t>
                      </a:r>
                    </a:p>
                  </a:txBody>
                  <a:tcPr marL="45323" marR="45323" marT="45323" marB="45323"/>
                </a:tc>
                <a:tc>
                  <a:txBody>
                    <a:bodyPr/>
                    <a:lstStyle/>
                    <a:p>
                      <a:pPr algn="just"/>
                      <a:r>
                        <a:rPr lang="en-US" sz="1700" dirty="0">
                          <a:effectLst/>
                        </a:rPr>
                        <a:t>!(8==8) value is 0 (false).</a:t>
                      </a:r>
                    </a:p>
                  </a:txBody>
                  <a:tcPr marL="45323" marR="45323" marT="45323" marB="45323"/>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164339381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457200"/>
            <a:ext cx="8229600" cy="5114925"/>
          </a:xfrm>
        </p:spPr>
        <p:txBody>
          <a:bodyPr>
            <a:normAutofit fontScale="70000" lnSpcReduction="20000"/>
          </a:bodyPr>
          <a:lstStyle/>
          <a:p>
            <a:pPr algn="just">
              <a:lnSpc>
                <a:spcPct val="120000"/>
              </a:lnSpc>
              <a:buFont typeface="Wingdings" pitchFamily="2" charset="2"/>
              <a:buChar char="Ø"/>
            </a:pPr>
            <a:r>
              <a:rPr lang="en-US" sz="4600" dirty="0">
                <a:solidFill>
                  <a:schemeClr val="accent5">
                    <a:lumMod val="50000"/>
                  </a:schemeClr>
                </a:solidFill>
                <a:cs typeface="Times New Roman" pitchFamily="18" charset="0"/>
              </a:rPr>
              <a:t>Assignment Operator</a:t>
            </a:r>
          </a:p>
          <a:p>
            <a:pPr marL="0" indent="0" algn="just">
              <a:lnSpc>
                <a:spcPct val="120000"/>
              </a:lnSpc>
              <a:spcBef>
                <a:spcPts val="0"/>
              </a:spcBef>
              <a:buFont typeface="Wingdings" pitchFamily="2" charset="2"/>
              <a:buNone/>
            </a:pPr>
            <a:r>
              <a:rPr lang="en-US" sz="3100" dirty="0"/>
              <a:t>They are used to assign the result of an expression on right side to a variable on left side.</a:t>
            </a:r>
            <a:endParaRPr lang="en-US" sz="3100" dirty="0">
              <a:solidFill>
                <a:srgbClr val="FF0000"/>
              </a:solidFill>
              <a:cs typeface="Times New Roman" pitchFamily="18" charset="0"/>
            </a:endParaRP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a:p>
            <a:pPr algn="just">
              <a:buFont typeface="Wingdings" pitchFamily="2" charset="2"/>
              <a:buNone/>
            </a:pPr>
            <a:r>
              <a:rPr lang="en-US" dirty="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1676400"/>
          <a:ext cx="7620002" cy="4495800"/>
        </p:xfrm>
        <a:graphic>
          <a:graphicData uri="http://schemas.openxmlformats.org/drawingml/2006/table">
            <a:tbl>
              <a:tblPr firstRow="1" bandRow="1">
                <a:tableStyleId>{616DA210-FB5B-4158-B5E0-FEB733F419BA}</a:tableStyleId>
              </a:tblPr>
              <a:tblGrid>
                <a:gridCol w="1143001">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gridCol w="4800601">
                  <a:extLst>
                    <a:ext uri="{9D8B030D-6E8A-4147-A177-3AD203B41FA5}">
                      <a16:colId xmlns="" xmlns:a16="http://schemas.microsoft.com/office/drawing/2014/main" val="20002"/>
                    </a:ext>
                  </a:extLst>
                </a:gridCol>
              </a:tblGrid>
              <a:tr h="43400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Example(a=4 and b=2)</a:t>
                      </a:r>
                      <a:endParaRPr lang="en-US" sz="2000" b="1" dirty="0">
                        <a:solidFill>
                          <a:schemeClr val="tx1"/>
                        </a:solidFill>
                      </a:endParaRPr>
                    </a:p>
                  </a:txBody>
                  <a:tcPr/>
                </a:tc>
                <a:extLst>
                  <a:ext uri="{0D108BD9-81ED-4DB2-BD59-A6C34878D82A}">
                    <a16:rowId xmlns="" xmlns:a16="http://schemas.microsoft.com/office/drawing/2014/main" val="10000"/>
                  </a:ext>
                </a:extLst>
              </a:tr>
              <a:tr h="406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r>
                        <a:rPr lang="en-US" dirty="0">
                          <a:solidFill>
                            <a:schemeClr val="tx1"/>
                          </a:solidFill>
                        </a:rPr>
                        <a:t>a+=b;</a:t>
                      </a:r>
                      <a:r>
                        <a:rPr lang="en-US" baseline="0" dirty="0">
                          <a:solidFill>
                            <a:schemeClr val="tx1"/>
                          </a:solidFill>
                        </a:rPr>
                        <a:t> a=a+b = 6</a:t>
                      </a:r>
                      <a:endParaRPr lang="en-US" dirty="0">
                        <a:solidFill>
                          <a:schemeClr val="tx1"/>
                        </a:solidFill>
                      </a:endParaRPr>
                    </a:p>
                  </a:txBody>
                  <a:tcPr/>
                </a:tc>
                <a:extLst>
                  <a:ext uri="{0D108BD9-81ED-4DB2-BD59-A6C34878D82A}">
                    <a16:rowId xmlns="" xmlns:a16="http://schemas.microsoft.com/office/drawing/2014/main" val="10001"/>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a=a-b = 2</a:t>
                      </a:r>
                      <a:endParaRPr lang="en-US" dirty="0">
                        <a:solidFill>
                          <a:schemeClr val="tx1"/>
                        </a:solidFill>
                      </a:endParaRPr>
                    </a:p>
                  </a:txBody>
                  <a:tcPr/>
                </a:tc>
                <a:extLst>
                  <a:ext uri="{0D108BD9-81ED-4DB2-BD59-A6C34878D82A}">
                    <a16:rowId xmlns="" xmlns:a16="http://schemas.microsoft.com/office/drawing/2014/main" val="10002"/>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a=a*b = 8</a:t>
                      </a:r>
                      <a:endParaRPr lang="en-US" dirty="0">
                        <a:solidFill>
                          <a:schemeClr val="tx1"/>
                        </a:solidFill>
                      </a:endParaRPr>
                    </a:p>
                  </a:txBody>
                  <a:tcPr/>
                </a:tc>
                <a:extLst>
                  <a:ext uri="{0D108BD9-81ED-4DB2-BD59-A6C34878D82A}">
                    <a16:rowId xmlns="" xmlns:a16="http://schemas.microsoft.com/office/drawing/2014/main" val="10003"/>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a=a/b = 2</a:t>
                      </a:r>
                      <a:endParaRPr lang="en-US" dirty="0">
                        <a:solidFill>
                          <a:schemeClr val="tx1"/>
                        </a:solidFill>
                      </a:endParaRPr>
                    </a:p>
                  </a:txBody>
                  <a:tcPr/>
                </a:tc>
                <a:extLst>
                  <a:ext uri="{0D108BD9-81ED-4DB2-BD59-A6C34878D82A}">
                    <a16:rowId xmlns="" xmlns:a16="http://schemas.microsoft.com/office/drawing/2014/main" val="10004"/>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a%=b;</a:t>
                      </a:r>
                      <a:r>
                        <a:rPr lang="en-US" baseline="0" dirty="0">
                          <a:solidFill>
                            <a:schemeClr val="tx1"/>
                          </a:solidFill>
                        </a:rPr>
                        <a:t> a=</a:t>
                      </a:r>
                      <a:r>
                        <a:rPr lang="en-US" baseline="0" dirty="0" err="1">
                          <a:solidFill>
                            <a:schemeClr val="tx1"/>
                          </a:solidFill>
                        </a:rPr>
                        <a:t>a%b</a:t>
                      </a:r>
                      <a:r>
                        <a:rPr lang="en-US" baseline="0" dirty="0">
                          <a:solidFill>
                            <a:schemeClr val="tx1"/>
                          </a:solidFill>
                        </a:rPr>
                        <a:t> = 0</a:t>
                      </a:r>
                      <a:endParaRPr lang="en-US" dirty="0">
                        <a:solidFill>
                          <a:schemeClr val="tx1"/>
                        </a:solidFill>
                      </a:endParaRPr>
                    </a:p>
                  </a:txBody>
                  <a:tcPr/>
                </a:tc>
                <a:extLst>
                  <a:ext uri="{0D108BD9-81ED-4DB2-BD59-A6C34878D82A}">
                    <a16:rowId xmlns="" xmlns:a16="http://schemas.microsoft.com/office/drawing/2014/main" val="10005"/>
                  </a:ext>
                </a:extLst>
              </a:tr>
              <a:tr h="406180">
                <a:tc>
                  <a:txBody>
                    <a:bodyPr/>
                    <a:lstStyle/>
                    <a:p>
                      <a:r>
                        <a:rPr lang="en-US" dirty="0" smtClean="0"/>
                        <a:t>&lt;&lt;=</a:t>
                      </a:r>
                      <a:endParaRPr lang="en-US" dirty="0">
                        <a:solidFill>
                          <a:schemeClr val="tx1"/>
                        </a:solidFill>
                      </a:endParaRPr>
                    </a:p>
                  </a:txBody>
                  <a:tcPr/>
                </a:tc>
                <a:tc>
                  <a:txBody>
                    <a:bodyPr/>
                    <a:lstStyle/>
                    <a:p>
                      <a:r>
                        <a:rPr lang="en-US" dirty="0" smtClean="0"/>
                        <a:t>a=a&lt;&lt;b</a:t>
                      </a:r>
                      <a:endParaRPr lang="en-US" dirty="0">
                        <a:solidFill>
                          <a:schemeClr val="tx1"/>
                        </a:solidFill>
                      </a:endParaRPr>
                    </a:p>
                  </a:txBody>
                  <a:tcPr/>
                </a:tc>
                <a:tc>
                  <a:txBody>
                    <a:bodyPr/>
                    <a:lstStyle/>
                    <a:p>
                      <a:r>
                        <a:rPr lang="en-US" dirty="0">
                          <a:solidFill>
                            <a:schemeClr val="tx1"/>
                          </a:solidFill>
                        </a:rPr>
                        <a:t>a=00000100 </a:t>
                      </a:r>
                      <a:r>
                        <a:rPr lang="en-US" dirty="0" smtClean="0">
                          <a:solidFill>
                            <a:schemeClr val="tx1"/>
                          </a:solidFill>
                        </a:rPr>
                        <a:t>&lt;&lt; </a:t>
                      </a:r>
                      <a:r>
                        <a:rPr lang="en-US" dirty="0">
                          <a:solidFill>
                            <a:schemeClr val="tx1"/>
                          </a:solidFill>
                        </a:rPr>
                        <a:t>2 = 00010000</a:t>
                      </a:r>
                    </a:p>
                  </a:txBody>
                  <a:tcPr/>
                </a:tc>
                <a:extLst>
                  <a:ext uri="{0D108BD9-81ED-4DB2-BD59-A6C34878D82A}">
                    <a16:rowId xmlns="" xmlns:a16="http://schemas.microsoft.com/office/drawing/2014/main" val="10006"/>
                  </a:ext>
                </a:extLst>
              </a:tr>
              <a:tr h="406180">
                <a:tc>
                  <a:txBody>
                    <a:bodyPr/>
                    <a:lstStyle/>
                    <a:p>
                      <a:r>
                        <a:rPr lang="en-US" dirty="0" smtClean="0"/>
                        <a:t>&gt;&gt;=</a:t>
                      </a:r>
                      <a:endParaRPr lang="en-US" dirty="0">
                        <a:solidFill>
                          <a:schemeClr val="tx1"/>
                        </a:solidFill>
                      </a:endParaRPr>
                    </a:p>
                  </a:txBody>
                  <a:tcPr/>
                </a:tc>
                <a:tc>
                  <a:txBody>
                    <a:bodyPr/>
                    <a:lstStyle/>
                    <a:p>
                      <a:r>
                        <a:rPr lang="en-US" dirty="0" smtClean="0"/>
                        <a:t>a=a&gt;&gt;b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A=00000100 </a:t>
                      </a:r>
                      <a:r>
                        <a:rPr lang="en-US" dirty="0" smtClean="0">
                          <a:solidFill>
                            <a:schemeClr val="tx1"/>
                          </a:solidFill>
                        </a:rPr>
                        <a:t>&gt;&gt; </a:t>
                      </a:r>
                      <a:r>
                        <a:rPr lang="en-US" dirty="0">
                          <a:solidFill>
                            <a:schemeClr val="tx1"/>
                          </a:solidFill>
                        </a:rPr>
                        <a:t>2 = 00000001</a:t>
                      </a:r>
                    </a:p>
                  </a:txBody>
                  <a:tcPr/>
                </a:tc>
                <a:extLst>
                  <a:ext uri="{0D108BD9-81ED-4DB2-BD59-A6C34878D82A}">
                    <a16:rowId xmlns="" xmlns:a16="http://schemas.microsoft.com/office/drawing/2014/main" val="10007"/>
                  </a:ext>
                </a:extLst>
              </a:tr>
              <a:tr h="406180">
                <a:tc>
                  <a:txBody>
                    <a:bodyPr/>
                    <a:lstStyle/>
                    <a:p>
                      <a:r>
                        <a:rPr lang="en-US" dirty="0"/>
                        <a:t>&amp;=</a:t>
                      </a:r>
                      <a:endParaRPr lang="en-US" dirty="0">
                        <a:solidFill>
                          <a:schemeClr val="tx1"/>
                        </a:solidFill>
                      </a:endParaRPr>
                    </a:p>
                  </a:txBody>
                  <a:tcPr/>
                </a:tc>
                <a:tc>
                  <a:txBody>
                    <a:bodyPr/>
                    <a:lstStyle/>
                    <a:p>
                      <a:r>
                        <a:rPr lang="en-US" dirty="0"/>
                        <a:t>a=a&amp;b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(a=0100, b=0010) a&amp;=b;</a:t>
                      </a:r>
                      <a:r>
                        <a:rPr lang="en-US" baseline="0" dirty="0">
                          <a:solidFill>
                            <a:schemeClr val="tx1"/>
                          </a:solidFill>
                        </a:rPr>
                        <a:t> a=a&amp;b = 0000</a:t>
                      </a:r>
                      <a:endParaRPr lang="en-US" dirty="0">
                        <a:solidFill>
                          <a:schemeClr val="tx1"/>
                        </a:solidFill>
                      </a:endParaRPr>
                    </a:p>
                  </a:txBody>
                  <a:tcPr/>
                </a:tc>
                <a:extLst>
                  <a:ext uri="{0D108BD9-81ED-4DB2-BD59-A6C34878D82A}">
                    <a16:rowId xmlns="" xmlns:a16="http://schemas.microsoft.com/office/drawing/2014/main" val="10008"/>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(a=0100, b=0010) a|=b;</a:t>
                      </a:r>
                      <a:r>
                        <a:rPr lang="en-US" baseline="0" dirty="0">
                          <a:solidFill>
                            <a:schemeClr val="tx1"/>
                          </a:solidFill>
                        </a:rPr>
                        <a:t> a=a|b =0110 </a:t>
                      </a:r>
                      <a:endParaRPr lang="en-US" dirty="0">
                        <a:solidFill>
                          <a:schemeClr val="tx1"/>
                        </a:solidFill>
                      </a:endParaRPr>
                    </a:p>
                  </a:txBody>
                  <a:tcPr/>
                </a:tc>
                <a:extLst>
                  <a:ext uri="{0D108BD9-81ED-4DB2-BD59-A6C34878D82A}">
                    <a16:rowId xmlns="" xmlns:a16="http://schemas.microsoft.com/office/drawing/2014/main" val="10009"/>
                  </a:ext>
                </a:extLst>
              </a:tr>
              <a:tr h="406180">
                <a:tc>
                  <a:txBody>
                    <a:bodyPr/>
                    <a:lstStyle/>
                    <a:p>
                      <a:r>
                        <a:rPr lang="en-US" dirty="0"/>
                        <a:t>^=</a:t>
                      </a:r>
                      <a:endParaRPr lang="en-US" dirty="0">
                        <a:solidFill>
                          <a:schemeClr val="tx1"/>
                        </a:solidFill>
                      </a:endParaRPr>
                    </a:p>
                  </a:txBody>
                  <a:tcPr/>
                </a:tc>
                <a:tc>
                  <a:txBody>
                    <a:bodyPr/>
                    <a:lstStyle/>
                    <a:p>
                      <a:r>
                        <a:rPr lang="en-US" dirty="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(a=0100, b=0010) a^=b;</a:t>
                      </a:r>
                      <a:r>
                        <a:rPr lang="en-US" baseline="0" dirty="0">
                          <a:solidFill>
                            <a:schemeClr val="tx1"/>
                          </a:solidFill>
                        </a:rPr>
                        <a:t> a=a^b = 0110</a:t>
                      </a:r>
                      <a:endParaRPr lang="en-US" dirty="0">
                        <a:solidFill>
                          <a:schemeClr val="tx1"/>
                        </a:solidFill>
                      </a:endParaRPr>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 xmlns:p14="http://schemas.microsoft.com/office/powerpoint/2010/main" val="21271954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Assignment Operator</a:t>
            </a:r>
            <a:endParaRPr lang="en-US" dirty="0"/>
          </a:p>
        </p:txBody>
      </p:sp>
      <p:sp>
        <p:nvSpPr>
          <p:cNvPr id="3" name="Content Placeholder 2"/>
          <p:cNvSpPr>
            <a:spLocks noGrp="1"/>
          </p:cNvSpPr>
          <p:nvPr>
            <p:ph idx="1"/>
          </p:nvPr>
        </p:nvSpPr>
        <p:spPr/>
        <p:txBody>
          <a:bodyPr>
            <a:normAutofit/>
          </a:bodyPr>
          <a:lstStyle/>
          <a:p>
            <a:r>
              <a:rPr lang="en-US" sz="2400" dirty="0"/>
              <a:t>To increase the cost of item soap by 50rs.</a:t>
            </a:r>
          </a:p>
          <a:p>
            <a:pPr>
              <a:buNone/>
            </a:pPr>
            <a:r>
              <a:rPr lang="en-US" sz="2400" dirty="0"/>
              <a:t>		</a:t>
            </a:r>
            <a:r>
              <a:rPr lang="en-US" sz="2400" dirty="0" err="1"/>
              <a:t>Cost_soap</a:t>
            </a:r>
            <a:r>
              <a:rPr lang="en-US" sz="2400" dirty="0"/>
              <a:t> = </a:t>
            </a:r>
            <a:r>
              <a:rPr lang="en-US" sz="2400" dirty="0" err="1"/>
              <a:t>Cost_soap</a:t>
            </a:r>
            <a:r>
              <a:rPr lang="en-US" sz="2400" dirty="0"/>
              <a:t> + 50; </a:t>
            </a:r>
          </a:p>
          <a:p>
            <a:pPr>
              <a:buNone/>
            </a:pPr>
            <a:r>
              <a:rPr lang="en-US" sz="2400" dirty="0"/>
              <a:t>		or </a:t>
            </a:r>
            <a:r>
              <a:rPr lang="en-US" sz="2400" dirty="0" err="1"/>
              <a:t>Cost_soap</a:t>
            </a:r>
            <a:r>
              <a:rPr lang="en-US" sz="2400" dirty="0"/>
              <a:t> += 50;</a:t>
            </a:r>
          </a:p>
          <a:p>
            <a:r>
              <a:rPr lang="en-US" sz="2400" dirty="0"/>
              <a:t>To double the quantity of water in a bowl.</a:t>
            </a:r>
          </a:p>
          <a:p>
            <a:pPr>
              <a:buNone/>
            </a:pPr>
            <a:r>
              <a:rPr lang="en-US" sz="2400" dirty="0"/>
              <a:t> 		</a:t>
            </a:r>
            <a:r>
              <a:rPr lang="en-US" sz="2400" dirty="0" err="1"/>
              <a:t>Water_inBowl</a:t>
            </a:r>
            <a:r>
              <a:rPr lang="en-US" sz="2400" dirty="0"/>
              <a:t> *= 2;   </a:t>
            </a:r>
          </a:p>
          <a:p>
            <a:pPr>
              <a:buNone/>
            </a:pPr>
            <a:endParaRPr lang="en-US" sz="2400" dirty="0"/>
          </a:p>
          <a:p>
            <a:pPr>
              <a:buFont typeface="Wingdings" pitchFamily="2" charset="2"/>
              <a:buChar char="ü"/>
            </a:pPr>
            <a:r>
              <a:rPr lang="en-US" sz="2400" dirty="0"/>
              <a:t>Therefore assignment operator are used to store the changed value of the variable in the same variable.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a:solidFill>
                  <a:schemeClr val="accent5">
                    <a:lumMod val="50000"/>
                  </a:schemeClr>
                </a:solidFill>
              </a:rPr>
              <a:t>Conditional Operator</a:t>
            </a:r>
          </a:p>
          <a:p>
            <a:pPr marL="0" indent="0" algn="just">
              <a:spcBef>
                <a:spcPts val="0"/>
              </a:spcBef>
              <a:buNone/>
            </a:pPr>
            <a:r>
              <a:rPr lang="en-US" sz="2400" dirty="0"/>
              <a:t>Conditional operator contains condition followed by two statements. If the condition is true the first statement  is executed otherwise the second statement.</a:t>
            </a:r>
          </a:p>
          <a:p>
            <a:pPr marL="0" algn="just">
              <a:spcBef>
                <a:spcPts val="0"/>
              </a:spcBef>
              <a:buNone/>
            </a:pPr>
            <a:r>
              <a:rPr lang="en-US" sz="2400" dirty="0"/>
              <a:t>It is also called as </a:t>
            </a:r>
            <a:r>
              <a:rPr lang="en-US" sz="2400" b="1" dirty="0">
                <a:solidFill>
                  <a:srgbClr val="FF0000"/>
                </a:solidFill>
              </a:rPr>
              <a:t>ternary operator</a:t>
            </a:r>
            <a:r>
              <a:rPr lang="en-US" sz="2400" b="1" dirty="0"/>
              <a:t> </a:t>
            </a:r>
            <a:r>
              <a:rPr lang="en-US" sz="2400" dirty="0"/>
              <a:t>because it requires three operands</a:t>
            </a:r>
            <a:r>
              <a:rPr lang="en-US" sz="2800" dirty="0"/>
              <a:t>.</a:t>
            </a:r>
          </a:p>
        </p:txBody>
      </p:sp>
      <p:graphicFrame>
        <p:nvGraphicFramePr>
          <p:cNvPr id="4" name="Table 3"/>
          <p:cNvGraphicFramePr>
            <a:graphicFrameLocks noGrp="1"/>
          </p:cNvGraphicFramePr>
          <p:nvPr/>
        </p:nvGraphicFramePr>
        <p:xfrm>
          <a:off x="685800" y="3459480"/>
          <a:ext cx="7772401" cy="1036320"/>
        </p:xfrm>
        <a:graphic>
          <a:graphicData uri="http://schemas.openxmlformats.org/drawingml/2006/table">
            <a:tbl>
              <a:tblPr firstRow="1" bandRow="1">
                <a:tableStyleId>{616DA210-FB5B-4158-B5E0-FEB733F419BA}</a:tableStyleId>
              </a:tblPr>
              <a:tblGrid>
                <a:gridCol w="1165862">
                  <a:extLst>
                    <a:ext uri="{9D8B030D-6E8A-4147-A177-3AD203B41FA5}">
                      <a16:colId xmlns="" xmlns:a16="http://schemas.microsoft.com/office/drawing/2014/main" val="20000"/>
                    </a:ext>
                  </a:extLst>
                </a:gridCol>
                <a:gridCol w="3710940">
                  <a:extLst>
                    <a:ext uri="{9D8B030D-6E8A-4147-A177-3AD203B41FA5}">
                      <a16:colId xmlns="" xmlns:a16="http://schemas.microsoft.com/office/drawing/2014/main" val="20001"/>
                    </a:ext>
                  </a:extLst>
                </a:gridCol>
                <a:gridCol w="2895599">
                  <a:extLst>
                    <a:ext uri="{9D8B030D-6E8A-4147-A177-3AD203B41FA5}">
                      <a16:colId xmlns="" xmlns:a16="http://schemas.microsoft.com/office/drawing/2014/main" val="20002"/>
                    </a:ext>
                  </a:extLst>
                </a:gridCol>
              </a:tblGrid>
              <a:tr h="365464">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t>
                      </a:r>
                      <a:endParaRPr lang="en-US" sz="2000" b="1" dirty="0">
                        <a:solidFill>
                          <a:schemeClr val="tx1"/>
                        </a:solidFill>
                      </a:endParaRPr>
                    </a:p>
                  </a:txBody>
                  <a:tcPr/>
                </a:tc>
                <a:extLst>
                  <a:ext uri="{0D108BD9-81ED-4DB2-BD59-A6C34878D82A}">
                    <a16:rowId xmlns="" xmlns:a16="http://schemas.microsoft.com/office/drawing/2014/main" val="10000"/>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p>
                  </a:txBody>
                  <a:tcPr/>
                </a:tc>
                <a:tc>
                  <a:txBody>
                    <a:bodyPr/>
                    <a:lstStyle/>
                    <a:p>
                      <a:r>
                        <a:rPr lang="en-US" dirty="0"/>
                        <a:t> conditional expression,</a:t>
                      </a:r>
                    </a:p>
                    <a:p>
                      <a:r>
                        <a:rPr lang="en-US" dirty="0"/>
                        <a:t>Condition? Expression1: Expression2</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(a&gt;b)? “a is greater”: “b is greater”</a:t>
                      </a:r>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Operator</a:t>
            </a:r>
          </a:p>
        </p:txBody>
      </p:sp>
      <p:sp>
        <p:nvSpPr>
          <p:cNvPr id="3" name="Content Placeholder 2"/>
          <p:cNvSpPr>
            <a:spLocks noGrp="1"/>
          </p:cNvSpPr>
          <p:nvPr>
            <p:ph idx="1"/>
          </p:nvPr>
        </p:nvSpPr>
        <p:spPr/>
        <p:txBody>
          <a:bodyPr>
            <a:normAutofit/>
          </a:bodyPr>
          <a:lstStyle/>
          <a:p>
            <a:r>
              <a:rPr lang="en-US" sz="2400" dirty="0"/>
              <a:t>Eligibility to cast vote</a:t>
            </a:r>
          </a:p>
          <a:p>
            <a:pPr>
              <a:buNone/>
            </a:pPr>
            <a:r>
              <a:rPr lang="en-US" sz="2400" dirty="0"/>
              <a:t>		(age&gt;=18)? “can cast vote”: “cannot cast vote”;</a:t>
            </a:r>
          </a:p>
          <a:p>
            <a:r>
              <a:rPr lang="en-US" sz="2400" dirty="0"/>
              <a:t>In C</a:t>
            </a:r>
          </a:p>
          <a:p>
            <a:pPr>
              <a:buNone/>
            </a:pPr>
            <a:r>
              <a:rPr lang="en-US" sz="2400" dirty="0"/>
              <a:t>	(age&gt;=18)? printf(“can cast vote”) : printf(“cannot cast vote”);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Content Placeholder 2"/>
          <p:cNvSpPr>
            <a:spLocks noGrp="1"/>
          </p:cNvSpPr>
          <p:nvPr>
            <p:ph idx="1"/>
          </p:nvPr>
        </p:nvSpPr>
        <p:spPr/>
        <p:txBody>
          <a:bodyPr/>
          <a:lstStyle/>
          <a:p>
            <a:pPr>
              <a:buNone/>
            </a:pPr>
            <a:r>
              <a:rPr lang="en-US" b="1" dirty="0" smtClean="0"/>
              <a:t>   Choose </a:t>
            </a:r>
            <a:r>
              <a:rPr lang="en-US" b="1" dirty="0" smtClean="0"/>
              <a:t>a syntax for C Ternary Operator from the list.</a:t>
            </a:r>
          </a:p>
          <a:p>
            <a:pPr>
              <a:buNone/>
            </a:pPr>
            <a:r>
              <a:rPr lang="en-US" dirty="0" smtClean="0"/>
              <a:t>A) condition ? expression1 : expression2</a:t>
            </a:r>
          </a:p>
          <a:p>
            <a:pPr>
              <a:buNone/>
            </a:pPr>
            <a:r>
              <a:rPr lang="en-US" dirty="0" smtClean="0"/>
              <a:t>B) condition : expression1 ? expression2</a:t>
            </a:r>
          </a:p>
          <a:p>
            <a:pPr>
              <a:buNone/>
            </a:pPr>
            <a:r>
              <a:rPr lang="en-US" dirty="0" smtClean="0"/>
              <a:t>C) condition ? expression1 &lt; expression2</a:t>
            </a:r>
          </a:p>
          <a:p>
            <a:pPr>
              <a:buNone/>
            </a:pPr>
            <a:r>
              <a:rPr lang="en-US" dirty="0" smtClean="0"/>
              <a:t>D) condition &lt; expression1 ? expression2</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800" b="1" dirty="0" smtClean="0"/>
              <a:t>What is the output of the C statement.? </a:t>
            </a:r>
            <a:endParaRPr lang="en-US" sz="2800" b="1" dirty="0" smtClean="0"/>
          </a:p>
          <a:p>
            <a:pPr>
              <a:buNone/>
            </a:pPr>
            <a:r>
              <a:rPr lang="en-US" sz="2800" dirty="0" err="1" smtClean="0"/>
              <a:t>int</a:t>
            </a:r>
            <a:r>
              <a:rPr lang="en-US" sz="2800" dirty="0" smtClean="0"/>
              <a:t> </a:t>
            </a:r>
            <a:r>
              <a:rPr lang="en-US" sz="2800" dirty="0" smtClean="0"/>
              <a:t>main</a:t>
            </a:r>
            <a:r>
              <a:rPr lang="en-US" sz="2800" dirty="0" smtClean="0"/>
              <a:t>()</a:t>
            </a:r>
          </a:p>
          <a:p>
            <a:pPr>
              <a:buNone/>
            </a:pPr>
            <a:r>
              <a:rPr lang="en-US" sz="2800" dirty="0" smtClean="0"/>
              <a:t> {</a:t>
            </a:r>
          </a:p>
          <a:p>
            <a:pPr>
              <a:buNone/>
            </a:pPr>
            <a:r>
              <a:rPr lang="en-US" sz="2800" dirty="0" smtClean="0"/>
              <a:t> </a:t>
            </a:r>
            <a:r>
              <a:rPr lang="en-US" sz="2800" dirty="0" err="1" smtClean="0"/>
              <a:t>int</a:t>
            </a:r>
            <a:r>
              <a:rPr lang="en-US" sz="2800" dirty="0" smtClean="0"/>
              <a:t> a=0</a:t>
            </a:r>
            <a:r>
              <a:rPr lang="en-US" sz="2800" dirty="0" smtClean="0"/>
              <a:t>;</a:t>
            </a:r>
          </a:p>
          <a:p>
            <a:pPr>
              <a:buNone/>
            </a:pPr>
            <a:r>
              <a:rPr lang="en-US" sz="2800" dirty="0" smtClean="0"/>
              <a:t> </a:t>
            </a:r>
            <a:r>
              <a:rPr lang="en-US" sz="2800" dirty="0" smtClean="0"/>
              <a:t>a = 5&lt;2 ? 4 : 3</a:t>
            </a:r>
            <a:r>
              <a:rPr lang="en-US" sz="2800" dirty="0" smtClean="0"/>
              <a:t>;</a:t>
            </a:r>
          </a:p>
          <a:p>
            <a:pPr>
              <a:buNone/>
            </a:pPr>
            <a:r>
              <a:rPr lang="en-US" sz="2800" dirty="0" smtClean="0"/>
              <a:t> </a:t>
            </a:r>
            <a:r>
              <a:rPr lang="en-US" sz="2800" dirty="0" err="1" smtClean="0"/>
              <a:t>printf</a:t>
            </a:r>
            <a:r>
              <a:rPr lang="en-US" sz="2800" dirty="0" smtClean="0"/>
              <a:t>("%</a:t>
            </a:r>
            <a:r>
              <a:rPr lang="en-US" sz="2800" dirty="0" err="1" smtClean="0"/>
              <a:t>d",a</a:t>
            </a:r>
            <a:r>
              <a:rPr lang="en-US" sz="2800" dirty="0" smtClean="0"/>
              <a:t>);</a:t>
            </a:r>
          </a:p>
          <a:p>
            <a:pPr>
              <a:buNone/>
            </a:pPr>
            <a:r>
              <a:rPr lang="en-US" sz="2800" dirty="0" smtClean="0"/>
              <a:t> </a:t>
            </a:r>
            <a:r>
              <a:rPr lang="en-US" sz="2800" dirty="0" smtClean="0"/>
              <a:t>return 0; </a:t>
            </a:r>
            <a:endParaRPr lang="en-US" sz="2800" dirty="0" smtClean="0"/>
          </a:p>
          <a:p>
            <a:pPr>
              <a:buNone/>
            </a:pPr>
            <a:r>
              <a:rPr lang="en-US" sz="2800" dirty="0" smtClean="0"/>
              <a:t>}</a:t>
            </a:r>
          </a:p>
          <a:p>
            <a:pPr>
              <a:buNone/>
            </a:pPr>
            <a:r>
              <a:rPr lang="en-US" sz="2800" dirty="0" smtClean="0"/>
              <a:t>A) </a:t>
            </a:r>
            <a:r>
              <a:rPr lang="en-US" sz="2800" dirty="0" smtClean="0"/>
              <a:t>4 	</a:t>
            </a:r>
            <a:r>
              <a:rPr lang="en-US" sz="2800" dirty="0" smtClean="0"/>
              <a:t>B) </a:t>
            </a:r>
            <a:r>
              <a:rPr lang="en-US" sz="2800" dirty="0" smtClean="0"/>
              <a:t>3	</a:t>
            </a:r>
            <a:r>
              <a:rPr lang="en-US" sz="2800" dirty="0" smtClean="0"/>
              <a:t>C) </a:t>
            </a:r>
            <a:r>
              <a:rPr lang="en-US" sz="2800" dirty="0" smtClean="0"/>
              <a:t>5	</a:t>
            </a:r>
            <a:r>
              <a:rPr lang="en-US" sz="2800" dirty="0" smtClean="0"/>
              <a:t>D) 2</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a:xfrm>
            <a:off x="457200" y="1604963"/>
            <a:ext cx="8105775" cy="4872037"/>
          </a:xfrm>
        </p:spPr>
        <p:txBody>
          <a:bodyPr>
            <a:normAutofit/>
          </a:bodyPr>
          <a:lstStyle/>
          <a:p>
            <a:r>
              <a:rPr lang="en-US" dirty="0">
                <a:solidFill>
                  <a:srgbClr val="0070C0"/>
                </a:solidFill>
              </a:rPr>
              <a:t>Operator is the symbol which performs some operations on the operands.</a:t>
            </a:r>
          </a:p>
          <a:p>
            <a:pPr>
              <a:buNone/>
            </a:pPr>
            <a:endParaRPr lang="en-US" dirty="0">
              <a:solidFill>
                <a:srgbClr val="0070C0"/>
              </a:solidFill>
            </a:endParaRPr>
          </a:p>
          <a:p>
            <a:pPr>
              <a:buNone/>
            </a:pPr>
            <a:r>
              <a:rPr lang="en-US" dirty="0">
                <a:solidFill>
                  <a:srgbClr val="0070C0"/>
                </a:solidFill>
              </a:rPr>
              <a:t>		5+5=10</a:t>
            </a:r>
          </a:p>
        </p:txBody>
      </p:sp>
      <p:sp>
        <p:nvSpPr>
          <p:cNvPr id="6" name="Rectangular Callout 5"/>
          <p:cNvSpPr/>
          <p:nvPr/>
        </p:nvSpPr>
        <p:spPr>
          <a:xfrm>
            <a:off x="3505200" y="3276600"/>
            <a:ext cx="3429000" cy="838200"/>
          </a:xfrm>
          <a:prstGeom prst="wedgeRectCallout">
            <a:avLst>
              <a:gd name="adj1" fmla="val -69649"/>
              <a:gd name="adj2" fmla="val -19765"/>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solidFill>
                  <a:schemeClr val="accent1"/>
                </a:solidFill>
              </a:rPr>
              <a:t>+ and = are the operator and </a:t>
            </a:r>
          </a:p>
          <a:p>
            <a:r>
              <a:rPr lang="en-US" sz="2000" dirty="0">
                <a:solidFill>
                  <a:schemeClr val="accent1"/>
                </a:solidFill>
              </a:rPr>
              <a:t>5 and 10 are operands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a:solidFill>
                  <a:schemeClr val="accent5">
                    <a:lumMod val="50000"/>
                  </a:schemeClr>
                </a:solidFill>
                <a:cs typeface="Times New Roman" pitchFamily="18" charset="0"/>
              </a:rPr>
              <a:t>Bitwise Operator</a:t>
            </a:r>
          </a:p>
          <a:p>
            <a:pPr marL="0" indent="0" algn="just">
              <a:spcBef>
                <a:spcPts val="0"/>
              </a:spcBef>
              <a:buNone/>
            </a:pPr>
            <a:r>
              <a:rPr lang="en-US" sz="2800" dirty="0"/>
              <a:t>A bitwise operator works on each bit of data.</a:t>
            </a:r>
            <a:endParaRPr lang="en-US" sz="2800" dirty="0">
              <a:cs typeface="Times New Roman" pitchFamily="18" charset="0"/>
            </a:endParaRPr>
          </a:p>
          <a:p>
            <a:pPr>
              <a:buNone/>
            </a:pPr>
            <a:endParaRPr lang="en-US" dirty="0"/>
          </a:p>
        </p:txBody>
      </p:sp>
      <p:graphicFrame>
        <p:nvGraphicFramePr>
          <p:cNvPr id="5" name="Table 4"/>
          <p:cNvGraphicFramePr>
            <a:graphicFrameLocks noGrp="1"/>
          </p:cNvGraphicFramePr>
          <p:nvPr/>
        </p:nvGraphicFramePr>
        <p:xfrm>
          <a:off x="3352800" y="1676400"/>
          <a:ext cx="5486400" cy="4815840"/>
        </p:xfrm>
        <a:graphic>
          <a:graphicData uri="http://schemas.openxmlformats.org/drawingml/2006/table">
            <a:tbl>
              <a:tblPr firstRow="1" bandRow="1">
                <a:tableStyleId>{616DA210-FB5B-4158-B5E0-FEB733F419BA}</a:tableStyleId>
              </a:tblPr>
              <a:tblGrid>
                <a:gridCol w="1219200">
                  <a:extLst>
                    <a:ext uri="{9D8B030D-6E8A-4147-A177-3AD203B41FA5}">
                      <a16:colId xmlns="" xmlns:a16="http://schemas.microsoft.com/office/drawing/2014/main" val="20000"/>
                    </a:ext>
                  </a:extLst>
                </a:gridCol>
                <a:gridCol w="2346960">
                  <a:extLst>
                    <a:ext uri="{9D8B030D-6E8A-4147-A177-3AD203B41FA5}">
                      <a16:colId xmlns="" xmlns:a16="http://schemas.microsoft.com/office/drawing/2014/main" val="20001"/>
                    </a:ext>
                  </a:extLst>
                </a:gridCol>
                <a:gridCol w="1920240">
                  <a:extLst>
                    <a:ext uri="{9D8B030D-6E8A-4147-A177-3AD203B41FA5}">
                      <a16:colId xmlns="" xmlns:a16="http://schemas.microsoft.com/office/drawing/2014/main" val="20002"/>
                    </a:ext>
                  </a:extLst>
                </a:gridCol>
              </a:tblGrid>
              <a:tr h="365464">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Example(a=1</a:t>
                      </a:r>
                      <a:r>
                        <a:rPr lang="en-US" sz="2000" baseline="0" dirty="0"/>
                        <a:t> and b=0</a:t>
                      </a:r>
                      <a:r>
                        <a:rPr lang="en-US" sz="2000" dirty="0"/>
                        <a:t>)</a:t>
                      </a:r>
                      <a:endParaRPr lang="en-US" sz="2000" b="1" dirty="0">
                        <a:solidFill>
                          <a:schemeClr val="tx1"/>
                        </a:solidFill>
                      </a:endParaRPr>
                    </a:p>
                  </a:txBody>
                  <a:tcPr/>
                </a:tc>
                <a:extLst>
                  <a:ext uri="{0D108BD9-81ED-4DB2-BD59-A6C34878D82A}">
                    <a16:rowId xmlns="" xmlns:a16="http://schemas.microsoft.com/office/drawing/2014/main" val="10000"/>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&amp;</a:t>
                      </a:r>
                      <a:endParaRPr lang="en-US" dirty="0">
                        <a:solidFill>
                          <a:schemeClr val="tx1"/>
                        </a:solidFill>
                      </a:endParaRPr>
                    </a:p>
                  </a:txBody>
                  <a:tcPr/>
                </a:tc>
                <a:tc>
                  <a:txBody>
                    <a:bodyPr/>
                    <a:lstStyle/>
                    <a:p>
                      <a:r>
                        <a:rPr lang="en-US" dirty="0"/>
                        <a:t>bitwise AND </a:t>
                      </a:r>
                      <a:endParaRPr lang="en-US" dirty="0">
                        <a:solidFill>
                          <a:schemeClr val="tx1"/>
                        </a:solidFill>
                      </a:endParaRPr>
                    </a:p>
                  </a:txBody>
                  <a:tcPr/>
                </a:tc>
                <a:tc>
                  <a:txBody>
                    <a:bodyPr/>
                    <a:lstStyle/>
                    <a:p>
                      <a:r>
                        <a:rPr lang="en-US" dirty="0">
                          <a:solidFill>
                            <a:schemeClr val="tx1"/>
                          </a:solidFill>
                        </a:rPr>
                        <a:t>a &amp; b =</a:t>
                      </a:r>
                      <a:r>
                        <a:rPr lang="en-US" baseline="0" dirty="0">
                          <a:solidFill>
                            <a:schemeClr val="tx1"/>
                          </a:solidFill>
                        </a:rPr>
                        <a:t> 0</a:t>
                      </a:r>
                      <a:endParaRPr lang="en-US" dirty="0">
                        <a:solidFill>
                          <a:schemeClr val="tx1"/>
                        </a:solidFill>
                      </a:endParaRPr>
                    </a:p>
                  </a:txBody>
                  <a:tcPr/>
                </a:tc>
                <a:extLst>
                  <a:ext uri="{0D108BD9-81ED-4DB2-BD59-A6C34878D82A}">
                    <a16:rowId xmlns="" xmlns:a16="http://schemas.microsoft.com/office/drawing/2014/main" val="10001"/>
                  </a:ext>
                </a:extLst>
              </a:tr>
              <a:tr h="337351">
                <a:tc>
                  <a:txBody>
                    <a:bodyPr/>
                    <a:lstStyle/>
                    <a:p>
                      <a:r>
                        <a:rPr lang="en-US" dirty="0"/>
                        <a:t>|</a:t>
                      </a:r>
                      <a:endParaRPr lang="en-US" dirty="0">
                        <a:solidFill>
                          <a:schemeClr val="tx1"/>
                        </a:solidFill>
                      </a:endParaRPr>
                    </a:p>
                  </a:txBody>
                  <a:tcPr/>
                </a:tc>
                <a:tc>
                  <a:txBody>
                    <a:bodyPr/>
                    <a:lstStyle/>
                    <a:p>
                      <a:r>
                        <a:rPr lang="en-US" dirty="0"/>
                        <a:t>bitwise OR </a:t>
                      </a:r>
                      <a:endParaRPr lang="en-US" dirty="0">
                        <a:solidFill>
                          <a:schemeClr val="tx1"/>
                        </a:solidFill>
                      </a:endParaRPr>
                    </a:p>
                  </a:txBody>
                  <a:tcPr/>
                </a:tc>
                <a:tc>
                  <a:txBody>
                    <a:bodyPr/>
                    <a:lstStyle/>
                    <a:p>
                      <a:r>
                        <a:rPr lang="en-US" dirty="0">
                          <a:solidFill>
                            <a:schemeClr val="tx1"/>
                          </a:solidFill>
                        </a:rPr>
                        <a:t>a| b = 1</a:t>
                      </a:r>
                    </a:p>
                  </a:txBody>
                  <a:tcPr/>
                </a:tc>
                <a:extLst>
                  <a:ext uri="{0D108BD9-81ED-4DB2-BD59-A6C34878D82A}">
                    <a16:rowId xmlns="" xmlns:a16="http://schemas.microsoft.com/office/drawing/2014/main" val="10002"/>
                  </a:ext>
                </a:extLst>
              </a:tr>
              <a:tr h="337351">
                <a:tc>
                  <a:txBody>
                    <a:bodyPr/>
                    <a:lstStyle/>
                    <a:p>
                      <a:r>
                        <a:rPr lang="en-US" dirty="0"/>
                        <a:t>^</a:t>
                      </a:r>
                      <a:endParaRPr lang="en-US" dirty="0">
                        <a:solidFill>
                          <a:schemeClr val="tx1"/>
                        </a:solidFill>
                      </a:endParaRPr>
                    </a:p>
                  </a:txBody>
                  <a:tcPr/>
                </a:tc>
                <a:tc>
                  <a:txBody>
                    <a:bodyPr/>
                    <a:lstStyle/>
                    <a:p>
                      <a:r>
                        <a:rPr lang="en-US" dirty="0"/>
                        <a:t>bitwise XOR </a:t>
                      </a:r>
                      <a:endParaRPr lang="en-US" dirty="0">
                        <a:solidFill>
                          <a:schemeClr val="tx1"/>
                        </a:solidFill>
                      </a:endParaRPr>
                    </a:p>
                  </a:txBody>
                  <a:tcPr/>
                </a:tc>
                <a:tc>
                  <a:txBody>
                    <a:bodyPr/>
                    <a:lstStyle/>
                    <a:p>
                      <a:r>
                        <a:rPr lang="en-US" dirty="0">
                          <a:solidFill>
                            <a:schemeClr val="tx1"/>
                          </a:solidFill>
                        </a:rPr>
                        <a:t>a ^ b = 1</a:t>
                      </a:r>
                    </a:p>
                  </a:txBody>
                  <a:tcPr/>
                </a:tc>
                <a:extLst>
                  <a:ext uri="{0D108BD9-81ED-4DB2-BD59-A6C34878D82A}">
                    <a16:rowId xmlns="" xmlns:a16="http://schemas.microsoft.com/office/drawing/2014/main" val="10003"/>
                  </a:ext>
                </a:extLst>
              </a:tr>
              <a:tr h="337351">
                <a:tc>
                  <a:txBody>
                    <a:bodyPr/>
                    <a:lstStyle/>
                    <a:p>
                      <a:r>
                        <a:rPr lang="en-US" dirty="0"/>
                        <a:t>~</a:t>
                      </a:r>
                      <a:endParaRPr lang="en-US" dirty="0">
                        <a:solidFill>
                          <a:schemeClr val="tx1"/>
                        </a:solidFill>
                      </a:endParaRPr>
                    </a:p>
                  </a:txBody>
                  <a:tcPr/>
                </a:tc>
                <a:tc>
                  <a:txBody>
                    <a:bodyPr/>
                    <a:lstStyle/>
                    <a:p>
                      <a:r>
                        <a:rPr lang="en-US" dirty="0"/>
                        <a:t>bitwise one’s complement</a:t>
                      </a:r>
                      <a:endParaRPr lang="en-US" dirty="0">
                        <a:solidFill>
                          <a:schemeClr val="tx1"/>
                        </a:solidFill>
                      </a:endParaRPr>
                    </a:p>
                  </a:txBody>
                  <a:tcPr/>
                </a:tc>
                <a:tc>
                  <a:txBody>
                    <a:bodyPr/>
                    <a:lstStyle/>
                    <a:p>
                      <a:r>
                        <a:rPr lang="en-US" dirty="0">
                          <a:solidFill>
                            <a:schemeClr val="tx1"/>
                          </a:solidFill>
                        </a:rPr>
                        <a:t>~a = 0, ~b=1</a:t>
                      </a:r>
                    </a:p>
                  </a:txBody>
                  <a:tcPr/>
                </a:tc>
                <a:extLst>
                  <a:ext uri="{0D108BD9-81ED-4DB2-BD59-A6C34878D82A}">
                    <a16:rowId xmlns="" xmlns:a16="http://schemas.microsoft.com/office/drawing/2014/main" val="10004"/>
                  </a:ext>
                </a:extLst>
              </a:tr>
              <a:tr h="590365">
                <a:tc>
                  <a:txBody>
                    <a:bodyPr/>
                    <a:lstStyle/>
                    <a:p>
                      <a:r>
                        <a:rPr lang="en-US" dirty="0"/>
                        <a:t>&lt;&lt;</a:t>
                      </a:r>
                      <a:endParaRPr lang="en-US" dirty="0">
                        <a:solidFill>
                          <a:schemeClr val="tx1"/>
                        </a:solidFill>
                      </a:endParaRPr>
                    </a:p>
                  </a:txBody>
                  <a:tcPr/>
                </a:tc>
                <a:tc>
                  <a:txBody>
                    <a:bodyPr/>
                    <a:lstStyle/>
                    <a:p>
                      <a:r>
                        <a:rPr lang="en-US" dirty="0"/>
                        <a:t>bitwise left shift, i</a:t>
                      </a:r>
                      <a:r>
                        <a:rPr lang="en-US" sz="1800" b="0" i="0" kern="1200" dirty="0">
                          <a:solidFill>
                            <a:schemeClr val="tx1"/>
                          </a:solidFill>
                          <a:latin typeface="+mn-lt"/>
                          <a:ea typeface="+mn-ea"/>
                          <a:cs typeface="+mn-cs"/>
                        </a:rPr>
                        <a:t>ndicates the bits are to be shifted to the left.</a:t>
                      </a:r>
                      <a:endParaRPr lang="en-US" dirty="0">
                        <a:solidFill>
                          <a:schemeClr val="tx1"/>
                        </a:solidFill>
                      </a:endParaRPr>
                    </a:p>
                  </a:txBody>
                  <a:tcPr/>
                </a:tc>
                <a:tc>
                  <a:txBody>
                    <a:bodyPr/>
                    <a:lstStyle/>
                    <a:p>
                      <a:r>
                        <a:rPr lang="en-US" dirty="0">
                          <a:solidFill>
                            <a:schemeClr val="tx1"/>
                          </a:solidFill>
                        </a:rPr>
                        <a:t>1101 &lt;&lt; 1 = 1010</a:t>
                      </a:r>
                    </a:p>
                  </a:txBody>
                  <a:tcPr/>
                </a:tc>
                <a:extLst>
                  <a:ext uri="{0D108BD9-81ED-4DB2-BD59-A6C34878D82A}">
                    <a16:rowId xmlns="" xmlns:a16="http://schemas.microsoft.com/office/drawing/2014/main" val="10005"/>
                  </a:ext>
                </a:extLst>
              </a:tr>
              <a:tr h="590365">
                <a:tc>
                  <a:txBody>
                    <a:bodyPr/>
                    <a:lstStyle/>
                    <a:p>
                      <a:r>
                        <a:rPr lang="en-US" dirty="0"/>
                        <a:t>&gt;&gt;</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bitwise right shift, i</a:t>
                      </a:r>
                      <a:r>
                        <a:rPr lang="en-US" sz="1800" b="0" i="0" kern="1200" dirty="0">
                          <a:solidFill>
                            <a:schemeClr val="tx1"/>
                          </a:solidFill>
                          <a:latin typeface="+mn-lt"/>
                          <a:ea typeface="+mn-ea"/>
                          <a:cs typeface="+mn-cs"/>
                        </a:rPr>
                        <a:t>ndicates the bits are to be shifted to the right.</a:t>
                      </a:r>
                      <a:endParaRPr lang="en-US" dirty="0">
                        <a:solidFill>
                          <a:schemeClr val="tx1"/>
                        </a:solidFill>
                        <a:cs typeface="Times New Roman" pitchFamily="18" charset="0"/>
                      </a:endParaRPr>
                    </a:p>
                  </a:txBody>
                  <a:tcPr/>
                </a:tc>
                <a:tc>
                  <a:txBody>
                    <a:bodyPr/>
                    <a:lstStyle/>
                    <a:p>
                      <a:r>
                        <a:rPr lang="en-US" dirty="0">
                          <a:solidFill>
                            <a:schemeClr val="tx1"/>
                          </a:solidFill>
                        </a:rPr>
                        <a:t>1101 &gt;&gt; 1 = 0110</a:t>
                      </a:r>
                    </a:p>
                  </a:txBody>
                  <a:tcPr/>
                </a:tc>
                <a:extLst>
                  <a:ext uri="{0D108BD9-81ED-4DB2-BD59-A6C34878D82A}">
                    <a16:rowId xmlns="" xmlns:a16="http://schemas.microsoft.com/office/drawing/2014/main" val="10006"/>
                  </a:ext>
                </a:extLst>
              </a:tr>
            </a:tbl>
          </a:graphicData>
        </a:graphic>
      </p:graphicFrame>
      <p:graphicFrame>
        <p:nvGraphicFramePr>
          <p:cNvPr id="7" name="Content Placeholder 5"/>
          <p:cNvGraphicFramePr>
            <a:graphicFrameLocks/>
          </p:cNvGraphicFramePr>
          <p:nvPr>
            <p:extLst>
              <p:ext uri="{D42A27DB-BD31-4B8C-83A1-F6EECF244321}">
                <p14:modId xmlns="" xmlns:p14="http://schemas.microsoft.com/office/powerpoint/2010/main" val="69770601"/>
              </p:ext>
            </p:extLst>
          </p:nvPr>
        </p:nvGraphicFramePr>
        <p:xfrm>
          <a:off x="533400" y="1676400"/>
          <a:ext cx="2514600" cy="2251978"/>
        </p:xfrm>
        <a:graphic>
          <a:graphicData uri="http://schemas.openxmlformats.org/drawingml/2006/table">
            <a:tbl>
              <a:tblPr firstRow="1" bandRow="1">
                <a:tableStyleId>{073A0DAA-6AF3-43AB-8588-CEC1D06C72B9}</a:tableStyleId>
              </a:tblPr>
              <a:tblGrid>
                <a:gridCol w="349249">
                  <a:extLst>
                    <a:ext uri="{9D8B030D-6E8A-4147-A177-3AD203B41FA5}">
                      <a16:colId xmlns="" xmlns:a16="http://schemas.microsoft.com/office/drawing/2014/main" val="20000"/>
                    </a:ext>
                  </a:extLst>
                </a:gridCol>
                <a:gridCol w="349249">
                  <a:extLst>
                    <a:ext uri="{9D8B030D-6E8A-4147-A177-3AD203B41FA5}">
                      <a16:colId xmlns="" xmlns:a16="http://schemas.microsoft.com/office/drawing/2014/main" val="20001"/>
                    </a:ext>
                  </a:extLst>
                </a:gridCol>
                <a:gridCol w="624975">
                  <a:extLst>
                    <a:ext uri="{9D8B030D-6E8A-4147-A177-3AD203B41FA5}">
                      <a16:colId xmlns="" xmlns:a16="http://schemas.microsoft.com/office/drawing/2014/main" val="20002"/>
                    </a:ext>
                  </a:extLst>
                </a:gridCol>
                <a:gridCol w="657727">
                  <a:extLst>
                    <a:ext uri="{9D8B030D-6E8A-4147-A177-3AD203B41FA5}">
                      <a16:colId xmlns="" xmlns:a16="http://schemas.microsoft.com/office/drawing/2014/main" val="20003"/>
                    </a:ext>
                  </a:extLst>
                </a:gridCol>
                <a:gridCol w="533400">
                  <a:extLst>
                    <a:ext uri="{9D8B030D-6E8A-4147-A177-3AD203B41FA5}">
                      <a16:colId xmlns="" xmlns:a16="http://schemas.microsoft.com/office/drawing/2014/main" val="20004"/>
                    </a:ext>
                  </a:extLst>
                </a:gridCol>
              </a:tblGrid>
              <a:tr h="417329">
                <a:tc gridSpan="5">
                  <a:txBody>
                    <a:bodyPr/>
                    <a:lstStyle/>
                    <a:p>
                      <a:pPr algn="ctr"/>
                      <a:r>
                        <a:rPr lang="en-US" sz="1700" dirty="0">
                          <a:effectLst/>
                        </a:rPr>
                        <a:t>Logical Table</a:t>
                      </a:r>
                      <a:endParaRPr lang="en-US" sz="17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extLst>
                  <a:ext uri="{0D108BD9-81ED-4DB2-BD59-A6C34878D82A}">
                    <a16:rowId xmlns="" xmlns:a16="http://schemas.microsoft.com/office/drawing/2014/main" val="10000"/>
                  </a:ext>
                </a:extLst>
              </a:tr>
              <a:tr h="417329">
                <a:tc>
                  <a:txBody>
                    <a:bodyPr/>
                    <a:lstStyle/>
                    <a:p>
                      <a:pPr algn="l"/>
                      <a:r>
                        <a:rPr lang="en-US" sz="1700" dirty="0">
                          <a:effectLst/>
                        </a:rPr>
                        <a:t>a</a:t>
                      </a:r>
                      <a:endParaRPr lang="en-US" sz="1700" b="1" dirty="0">
                        <a:solidFill>
                          <a:schemeClr val="tx1"/>
                        </a:solidFill>
                        <a:effectLst/>
                      </a:endParaRPr>
                    </a:p>
                  </a:txBody>
                  <a:tcPr marL="47625" marR="47625" marT="47625" marB="47625"/>
                </a:tc>
                <a:tc>
                  <a:txBody>
                    <a:bodyPr/>
                    <a:lstStyle/>
                    <a:p>
                      <a:pPr algn="l"/>
                      <a:r>
                        <a:rPr lang="en-US" sz="1700" dirty="0">
                          <a:effectLst/>
                        </a:rPr>
                        <a:t>b</a:t>
                      </a:r>
                      <a:endParaRPr lang="en-US" sz="1700" b="1" dirty="0">
                        <a:solidFill>
                          <a:schemeClr val="tx1"/>
                        </a:solidFill>
                        <a:effectLst/>
                      </a:endParaRPr>
                    </a:p>
                  </a:txBody>
                  <a:tcPr marL="47625" marR="47625" marT="47625" marB="47625"/>
                </a:tc>
                <a:tc>
                  <a:txBody>
                    <a:bodyPr/>
                    <a:lstStyle/>
                    <a:p>
                      <a:pPr algn="l"/>
                      <a:r>
                        <a:rPr lang="en-US" sz="1700" dirty="0">
                          <a:effectLst/>
                        </a:rPr>
                        <a:t>a &amp; b</a:t>
                      </a:r>
                      <a:endParaRPr lang="en-US" sz="1700" b="1" dirty="0">
                        <a:solidFill>
                          <a:schemeClr val="tx1"/>
                        </a:solidFill>
                        <a:effectLst/>
                      </a:endParaRPr>
                    </a:p>
                  </a:txBody>
                  <a:tcPr marL="47625" marR="47625" marT="47625" marB="47625"/>
                </a:tc>
                <a:tc>
                  <a:txBody>
                    <a:bodyPr/>
                    <a:lstStyle/>
                    <a:p>
                      <a:pPr algn="l"/>
                      <a:r>
                        <a:rPr lang="en-US" sz="1700" dirty="0">
                          <a:effectLst/>
                        </a:rPr>
                        <a:t>a | b</a:t>
                      </a:r>
                      <a:endParaRPr lang="en-US" sz="1700" b="1" dirty="0">
                        <a:solidFill>
                          <a:srgbClr val="7030A0"/>
                        </a:solidFill>
                        <a:effectLst/>
                      </a:endParaRPr>
                    </a:p>
                  </a:txBody>
                  <a:tcPr marL="47625" marR="47625" marT="47625" marB="47625"/>
                </a:tc>
                <a:tc>
                  <a:txBody>
                    <a:bodyPr/>
                    <a:lstStyle/>
                    <a:p>
                      <a:pPr algn="l"/>
                      <a:r>
                        <a:rPr lang="en-US" sz="1700" dirty="0">
                          <a:effectLst/>
                        </a:rPr>
                        <a:t>a ^ b</a:t>
                      </a:r>
                      <a:endParaRPr lang="en-US" sz="1700" b="1" dirty="0">
                        <a:solidFill>
                          <a:srgbClr val="7030A0"/>
                        </a:solidFill>
                        <a:effectLst/>
                      </a:endParaRPr>
                    </a:p>
                  </a:txBody>
                  <a:tcPr marL="47625" marR="47625" marT="47625" marB="47625"/>
                </a:tc>
                <a:extLst>
                  <a:ext uri="{0D108BD9-81ED-4DB2-BD59-A6C34878D82A}">
                    <a16:rowId xmlns="" xmlns:a16="http://schemas.microsoft.com/office/drawing/2014/main" val="10001"/>
                  </a:ext>
                </a:extLst>
              </a:tr>
              <a:tr h="334553">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extLst>
                  <a:ext uri="{0D108BD9-81ED-4DB2-BD59-A6C34878D82A}">
                    <a16:rowId xmlns="" xmlns:a16="http://schemas.microsoft.com/office/drawing/2014/main" val="10002"/>
                  </a:ext>
                </a:extLst>
              </a:tr>
              <a:tr h="334553">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extLst>
                  <a:ext uri="{0D108BD9-81ED-4DB2-BD59-A6C34878D82A}">
                    <a16:rowId xmlns="" xmlns:a16="http://schemas.microsoft.com/office/drawing/2014/main" val="10003"/>
                  </a:ext>
                </a:extLst>
              </a:tr>
              <a:tr h="334553">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extLst>
                  <a:ext uri="{0D108BD9-81ED-4DB2-BD59-A6C34878D82A}">
                    <a16:rowId xmlns="" xmlns:a16="http://schemas.microsoft.com/office/drawing/2014/main" val="10004"/>
                  </a:ext>
                </a:extLst>
              </a:tr>
              <a:tr h="334553">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extLst>
                  <a:ext uri="{0D108BD9-81ED-4DB2-BD59-A6C34878D82A}">
                    <a16:rowId xmlns=""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334000"/>
          </a:xfrm>
        </p:spPr>
        <p:txBody>
          <a:bodyPr>
            <a:normAutofit/>
          </a:bodyPr>
          <a:lstStyle/>
          <a:p>
            <a:pPr>
              <a:buFont typeface="Wingdings" pitchFamily="2" charset="2"/>
              <a:buChar char="Ø"/>
            </a:pPr>
            <a:r>
              <a:rPr lang="en-US" dirty="0">
                <a:solidFill>
                  <a:schemeClr val="accent5">
                    <a:lumMod val="50000"/>
                  </a:schemeClr>
                </a:solidFill>
                <a:cs typeface="Times New Roman" pitchFamily="18" charset="0"/>
              </a:rPr>
              <a:t>Some Special Operators</a:t>
            </a:r>
          </a:p>
        </p:txBody>
      </p:sp>
      <p:graphicFrame>
        <p:nvGraphicFramePr>
          <p:cNvPr id="5" name="Table 4"/>
          <p:cNvGraphicFramePr>
            <a:graphicFrameLocks noGrp="1"/>
          </p:cNvGraphicFramePr>
          <p:nvPr/>
        </p:nvGraphicFramePr>
        <p:xfrm>
          <a:off x="685800" y="1645920"/>
          <a:ext cx="7772401" cy="2590800"/>
        </p:xfrm>
        <a:graphic>
          <a:graphicData uri="http://schemas.openxmlformats.org/drawingml/2006/table">
            <a:tbl>
              <a:tblPr firstRow="1" bandRow="1">
                <a:tableStyleId>{616DA210-FB5B-4158-B5E0-FEB733F419BA}</a:tableStyleId>
              </a:tblPr>
              <a:tblGrid>
                <a:gridCol w="1165862">
                  <a:extLst>
                    <a:ext uri="{9D8B030D-6E8A-4147-A177-3AD203B41FA5}">
                      <a16:colId xmlns="" xmlns:a16="http://schemas.microsoft.com/office/drawing/2014/main" val="20000"/>
                    </a:ext>
                  </a:extLst>
                </a:gridCol>
                <a:gridCol w="3710940">
                  <a:extLst>
                    <a:ext uri="{9D8B030D-6E8A-4147-A177-3AD203B41FA5}">
                      <a16:colId xmlns="" xmlns:a16="http://schemas.microsoft.com/office/drawing/2014/main" val="20001"/>
                    </a:ext>
                  </a:extLst>
                </a:gridCol>
                <a:gridCol w="2895599">
                  <a:extLst>
                    <a:ext uri="{9D8B030D-6E8A-4147-A177-3AD203B41FA5}">
                      <a16:colId xmlns="" xmlns:a16="http://schemas.microsoft.com/office/drawing/2014/main" val="20002"/>
                    </a:ext>
                  </a:extLst>
                </a:gridCol>
              </a:tblGrid>
              <a:tr h="365464">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a:t>
                      </a:r>
                      <a:endParaRPr lang="en-US" sz="2000" b="1" dirty="0">
                        <a:solidFill>
                          <a:schemeClr val="tx1"/>
                        </a:solidFill>
                      </a:endParaRPr>
                    </a:p>
                  </a:txBody>
                  <a:tcPr/>
                </a:tc>
                <a:extLst>
                  <a:ext uri="{0D108BD9-81ED-4DB2-BD59-A6C34878D82A}">
                    <a16:rowId xmlns="" xmlns:a16="http://schemas.microsoft.com/office/drawing/2014/main" val="10000"/>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p>
                  </a:txBody>
                  <a:tcPr/>
                </a:tc>
                <a:tc>
                  <a:txBody>
                    <a:bodyPr/>
                    <a:lstStyle/>
                    <a:p>
                      <a:r>
                        <a:rPr lang="en-US" dirty="0">
                          <a:solidFill>
                            <a:schemeClr val="tx1"/>
                          </a:solidFill>
                        </a:rPr>
                        <a:t>comma operator, </a:t>
                      </a:r>
                      <a:r>
                        <a:rPr lang="en-US" dirty="0"/>
                        <a:t> can be used to link the related expressions together</a:t>
                      </a:r>
                      <a:endParaRPr lang="en-US" dirty="0">
                        <a:solidFill>
                          <a:schemeClr val="tx1"/>
                        </a:solidFill>
                      </a:endParaRPr>
                    </a:p>
                  </a:txBody>
                  <a:tcPr/>
                </a:tc>
                <a:tc>
                  <a:txBody>
                    <a:bodyPr/>
                    <a:lstStyle/>
                    <a:p>
                      <a:r>
                        <a:rPr lang="en-US" dirty="0">
                          <a:solidFill>
                            <a:schemeClr val="tx1"/>
                          </a:solidFill>
                        </a:rPr>
                        <a:t>int a, b,</a:t>
                      </a:r>
                      <a:r>
                        <a:rPr lang="en-US" baseline="0" dirty="0">
                          <a:solidFill>
                            <a:schemeClr val="tx1"/>
                          </a:solidFill>
                        </a:rPr>
                        <a:t> x;</a:t>
                      </a:r>
                      <a:endParaRPr lang="en-US" dirty="0">
                        <a:solidFill>
                          <a:schemeClr val="tx1"/>
                        </a:solidFill>
                      </a:endParaRPr>
                    </a:p>
                  </a:txBody>
                  <a:tcPr/>
                </a:tc>
                <a:extLst>
                  <a:ext uri="{0D108BD9-81ED-4DB2-BD59-A6C34878D82A}">
                    <a16:rowId xmlns="" xmlns:a16="http://schemas.microsoft.com/office/drawing/2014/main" val="10001"/>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cs typeface="Times New Roman" pitchFamily="18" charset="0"/>
                        </a:rPr>
                        <a:t>sizeof ()  	</a:t>
                      </a:r>
                      <a:endParaRPr lang="en-US" dirty="0">
                        <a:solidFill>
                          <a:schemeClr val="tx1"/>
                        </a:solidFill>
                      </a:endParaRPr>
                    </a:p>
                  </a:txBody>
                  <a:tcPr/>
                </a:tc>
                <a:tc>
                  <a:txBody>
                    <a:bodyPr/>
                    <a:lstStyle/>
                    <a:p>
                      <a:r>
                        <a:rPr lang="en-US" dirty="0">
                          <a:solidFill>
                            <a:schemeClr val="tx1"/>
                          </a:solidFill>
                          <a:cs typeface="Times New Roman" pitchFamily="18" charset="0"/>
                        </a:rPr>
                        <a:t>sizeof operator to find</a:t>
                      </a:r>
                      <a:r>
                        <a:rPr lang="en-US" baseline="0" dirty="0">
                          <a:solidFill>
                            <a:schemeClr val="tx1"/>
                          </a:solidFill>
                          <a:cs typeface="Times New Roman" pitchFamily="18" charset="0"/>
                        </a:rPr>
                        <a:t> the </a:t>
                      </a:r>
                      <a:r>
                        <a:rPr lang="en-US" dirty="0">
                          <a:solidFill>
                            <a:schemeClr val="tx1"/>
                          </a:solidFill>
                          <a:cs typeface="Times New Roman" pitchFamily="18" charset="0"/>
                        </a:rPr>
                        <a:t>size of an object.</a:t>
                      </a:r>
                      <a:endParaRPr lang="en-US" dirty="0">
                        <a:solidFill>
                          <a:schemeClr val="tx1"/>
                        </a:solidFill>
                      </a:endParaRPr>
                    </a:p>
                  </a:txBody>
                  <a:tcPr/>
                </a:tc>
                <a:tc>
                  <a:txBody>
                    <a:bodyPr/>
                    <a:lstStyle/>
                    <a:p>
                      <a:r>
                        <a:rPr lang="en-US" dirty="0">
                          <a:solidFill>
                            <a:schemeClr val="tx1"/>
                          </a:solidFill>
                        </a:rPr>
                        <a:t>int a; sizeof(a)=2</a:t>
                      </a:r>
                    </a:p>
                  </a:txBody>
                  <a:tcPr/>
                </a:tc>
                <a:extLst>
                  <a:ext uri="{0D108BD9-81ED-4DB2-BD59-A6C34878D82A}">
                    <a16:rowId xmlns="" xmlns:a16="http://schemas.microsoft.com/office/drawing/2014/main" val="10002"/>
                  </a:ext>
                </a:extLst>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type</a:t>
                      </a:r>
                    </a:p>
                  </a:txBody>
                  <a:tcPr/>
                </a:tc>
                <a:tc>
                  <a:txBody>
                    <a:bodyPr/>
                    <a:lstStyle/>
                    <a:p>
                      <a:r>
                        <a:rPr lang="en-US" dirty="0">
                          <a:solidFill>
                            <a:schemeClr val="tx1"/>
                          </a:solidFill>
                        </a:rPr>
                        <a:t>Cast</a:t>
                      </a:r>
                      <a:r>
                        <a:rPr lang="en-US" baseline="0" dirty="0">
                          <a:solidFill>
                            <a:schemeClr val="tx1"/>
                          </a:solidFill>
                        </a:rPr>
                        <a:t> operator, to change the data type of the variable</a:t>
                      </a:r>
                      <a:endParaRPr lang="en-US" dirty="0">
                        <a:solidFill>
                          <a:schemeClr val="tx1"/>
                        </a:solidFill>
                      </a:endParaRPr>
                    </a:p>
                  </a:txBody>
                  <a:tcPr/>
                </a:tc>
                <a:tc>
                  <a:txBody>
                    <a:bodyPr/>
                    <a:lstStyle/>
                    <a:p>
                      <a:pPr marL="0" indent="0">
                        <a:buNone/>
                      </a:pPr>
                      <a:r>
                        <a:rPr lang="en-US" dirty="0"/>
                        <a:t>float x= 12.5;       </a:t>
                      </a:r>
                    </a:p>
                    <a:p>
                      <a:pPr marL="0" indent="0">
                        <a:buNone/>
                      </a:pPr>
                      <a:r>
                        <a:rPr lang="en-US" dirty="0"/>
                        <a:t> int a;</a:t>
                      </a:r>
                    </a:p>
                    <a:p>
                      <a:pPr marL="0" indent="0">
                        <a:buNone/>
                      </a:pPr>
                      <a:r>
                        <a:rPr lang="en-US" dirty="0"/>
                        <a:t>a = (int) x;  value of a is 12.</a:t>
                      </a:r>
                    </a:p>
                  </a:txBody>
                  <a:tcPr/>
                </a:tc>
                <a:extLst>
                  <a:ext uri="{0D108BD9-81ED-4DB2-BD59-A6C34878D82A}">
                    <a16:rowId xmlns="" xmlns:a16="http://schemas.microsoft.com/office/drawing/2014/main" val="10003"/>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t>Choose a right statement. </a:t>
            </a:r>
            <a:endParaRPr lang="en-US" sz="2800" b="1" dirty="0" smtClean="0"/>
          </a:p>
          <a:p>
            <a:pPr>
              <a:buNone/>
            </a:pPr>
            <a:r>
              <a:rPr lang="en-US" sz="2800" dirty="0" err="1" smtClean="0"/>
              <a:t>int</a:t>
            </a:r>
            <a:r>
              <a:rPr lang="en-US" sz="2800" dirty="0" smtClean="0"/>
              <a:t> </a:t>
            </a:r>
            <a:r>
              <a:rPr lang="en-US" sz="2800" dirty="0" smtClean="0"/>
              <a:t>main</a:t>
            </a:r>
            <a:r>
              <a:rPr lang="en-US" sz="2800" dirty="0" smtClean="0"/>
              <a:t>()</a:t>
            </a:r>
          </a:p>
          <a:p>
            <a:pPr>
              <a:buNone/>
            </a:pPr>
            <a:r>
              <a:rPr lang="en-US" sz="2800" dirty="0" smtClean="0"/>
              <a:t> {</a:t>
            </a:r>
          </a:p>
          <a:p>
            <a:pPr>
              <a:buNone/>
            </a:pPr>
            <a:r>
              <a:rPr lang="en-US" sz="2800" dirty="0" smtClean="0"/>
              <a:t> </a:t>
            </a:r>
            <a:r>
              <a:rPr lang="en-US" sz="2800" dirty="0" smtClean="0"/>
              <a:t>float c = 3.5 + 4.5; </a:t>
            </a:r>
            <a:endParaRPr lang="en-US" sz="2800" dirty="0" smtClean="0"/>
          </a:p>
          <a:p>
            <a:pPr>
              <a:buNone/>
            </a:pPr>
            <a:r>
              <a:rPr lang="en-US" sz="2800" dirty="0" err="1" smtClean="0"/>
              <a:t>printf</a:t>
            </a:r>
            <a:r>
              <a:rPr lang="en-US" sz="2800" dirty="0" smtClean="0"/>
              <a:t>("%d", (</a:t>
            </a:r>
            <a:r>
              <a:rPr lang="en-US" sz="2800" dirty="0" err="1" smtClean="0"/>
              <a:t>int</a:t>
            </a:r>
            <a:r>
              <a:rPr lang="en-US" sz="2800" dirty="0" smtClean="0"/>
              <a:t>)c</a:t>
            </a:r>
            <a:r>
              <a:rPr lang="en-US" sz="2800" dirty="0" smtClean="0"/>
              <a:t>);</a:t>
            </a:r>
          </a:p>
          <a:p>
            <a:pPr>
              <a:buNone/>
            </a:pPr>
            <a:r>
              <a:rPr lang="en-US" sz="2800" dirty="0" smtClean="0"/>
              <a:t> </a:t>
            </a:r>
            <a:r>
              <a:rPr lang="en-US" sz="2800" dirty="0" smtClean="0"/>
              <a:t>return 0</a:t>
            </a:r>
            <a:r>
              <a:rPr lang="en-US" sz="2800" dirty="0" smtClean="0"/>
              <a:t>;</a:t>
            </a:r>
          </a:p>
          <a:p>
            <a:pPr>
              <a:buNone/>
            </a:pPr>
            <a:r>
              <a:rPr lang="en-US" sz="2800" dirty="0" smtClean="0"/>
              <a:t> }</a:t>
            </a:r>
          </a:p>
          <a:p>
            <a:pPr>
              <a:buNone/>
            </a:pPr>
            <a:r>
              <a:rPr lang="en-US" sz="2800" dirty="0" smtClean="0"/>
              <a:t>A) </a:t>
            </a:r>
            <a:r>
              <a:rPr lang="en-US" sz="2800" dirty="0" smtClean="0"/>
              <a:t>8.0         B</a:t>
            </a:r>
            <a:r>
              <a:rPr lang="en-US" sz="2800" dirty="0" smtClean="0"/>
              <a:t>) </a:t>
            </a:r>
            <a:r>
              <a:rPr lang="en-US" sz="2800" dirty="0" smtClean="0"/>
              <a:t>8.000000    C</a:t>
            </a:r>
            <a:r>
              <a:rPr lang="en-US" sz="2800" dirty="0" smtClean="0"/>
              <a:t>) </a:t>
            </a:r>
            <a:r>
              <a:rPr lang="en-US" sz="2800" dirty="0" smtClean="0"/>
              <a:t>7        D</a:t>
            </a:r>
            <a:r>
              <a:rPr lang="en-US" sz="2800" dirty="0" smtClean="0"/>
              <a:t>) 8</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Precedence of Operators</a:t>
            </a:r>
          </a:p>
        </p:txBody>
      </p:sp>
      <p:grpSp>
        <p:nvGrpSpPr>
          <p:cNvPr id="4" name="Group 6"/>
          <p:cNvGrpSpPr/>
          <p:nvPr/>
        </p:nvGrpSpPr>
        <p:grpSpPr>
          <a:xfrm>
            <a:off x="609600" y="3810000"/>
            <a:ext cx="7780639" cy="2209801"/>
            <a:chOff x="829962" y="2209800"/>
            <a:chExt cx="7780639" cy="1600201"/>
          </a:xfrm>
        </p:grpSpPr>
        <p:sp>
          <p:nvSpPr>
            <p:cNvPr id="5" name="Rounded Rectangle 4"/>
            <p:cNvSpPr/>
            <p:nvPr/>
          </p:nvSpPr>
          <p:spPr>
            <a:xfrm>
              <a:off x="1066801" y="2698906"/>
              <a:ext cx="7543800" cy="111109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b="1" dirty="0"/>
                <a:t>Example</a:t>
              </a:r>
              <a:r>
                <a:rPr lang="en-US" dirty="0"/>
                <a:t>: So how </a:t>
              </a:r>
              <a:r>
                <a:rPr lang="en-US" dirty="0">
                  <a:solidFill>
                    <a:schemeClr val="tx1"/>
                  </a:solidFill>
                </a:rPr>
                <a:t>the expression a * b + c will be interpreted? </a:t>
              </a:r>
            </a:p>
            <a:p>
              <a:r>
                <a:rPr lang="en-US" dirty="0">
                  <a:solidFill>
                    <a:schemeClr val="tx1"/>
                  </a:solidFill>
                </a:rPr>
                <a:t>	(a * b) + c		or	a * (b + c), </a:t>
              </a:r>
            </a:p>
            <a:p>
              <a:pPr algn="just"/>
              <a:r>
                <a:rPr lang="en-US" dirty="0">
                  <a:solidFill>
                    <a:schemeClr val="tx1"/>
                  </a:solidFill>
                </a:rPr>
                <a:t>here the first interpretation is the one that is used because the multiplication operator has higher precedence than addition. </a:t>
              </a:r>
            </a:p>
          </p:txBody>
        </p:sp>
        <p:pic>
          <p:nvPicPr>
            <p:cNvPr id="6" name="Picture 2" descr="C:\Program Files (x86)\Microsoft Office\MEDIA\CAGCAT10\j0299125.wmf"/>
            <p:cNvPicPr>
              <a:picLocks noChangeAspect="1" noChangeArrowheads="1"/>
            </p:cNvPicPr>
            <p:nvPr/>
          </p:nvPicPr>
          <p:blipFill>
            <a:blip r:embed="rId3" cstate="print"/>
            <a:srcRect/>
            <a:stretch>
              <a:fillRect/>
            </a:stretch>
          </p:blipFill>
          <p:spPr bwMode="auto">
            <a:xfrm>
              <a:off x="829962" y="2209800"/>
              <a:ext cx="389238" cy="710227"/>
            </a:xfrm>
            <a:prstGeom prst="rect">
              <a:avLst/>
            </a:prstGeom>
            <a:noFill/>
          </p:spPr>
        </p:pic>
      </p:grpSp>
      <p:sp>
        <p:nvSpPr>
          <p:cNvPr id="11" name="Content Placeholder 2"/>
          <p:cNvSpPr>
            <a:spLocks noGrp="1"/>
          </p:cNvSpPr>
          <p:nvPr>
            <p:ph idx="1"/>
          </p:nvPr>
        </p:nvSpPr>
        <p:spPr>
          <a:xfrm>
            <a:off x="457200" y="1600200"/>
            <a:ext cx="8229600" cy="4525962"/>
          </a:xfrm>
        </p:spPr>
        <p:txBody>
          <a:bodyPr>
            <a:normAutofit/>
          </a:bodyPr>
          <a:lstStyle/>
          <a:p>
            <a:pPr algn="just"/>
            <a:r>
              <a:rPr lang="en-US" dirty="0">
                <a:solidFill>
                  <a:schemeClr val="accent1"/>
                </a:solidFill>
              </a:rPr>
              <a:t>The precedence of operators determine a rank for the operators. The higher an operator's precedence or priority, the higher binding it has on the operands. </a:t>
            </a: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endParaRPr lang="en-US" dirty="0">
              <a:solidFill>
                <a:schemeClr val="accent1"/>
              </a:solidFill>
            </a:endParaRPr>
          </a:p>
          <a:p>
            <a:pPr algn="just">
              <a:buNone/>
            </a:pPr>
            <a:endParaRPr lang="en-IN" dirty="0">
              <a:solidFill>
                <a:schemeClr val="accent1"/>
              </a:solidFill>
              <a:cs typeface="Times New Roman" pitchFamily="18" charset="0"/>
            </a:endParaRPr>
          </a:p>
        </p:txBody>
      </p:sp>
    </p:spTree>
    <p:extLst>
      <p:ext uri="{BB962C8B-B14F-4D97-AF65-F5344CB8AC3E}">
        <p14:creationId xmlns="" xmlns:p14="http://schemas.microsoft.com/office/powerpoint/2010/main" val="238201360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Associativity of Operators</a:t>
            </a:r>
          </a:p>
        </p:txBody>
      </p:sp>
      <p:sp>
        <p:nvSpPr>
          <p:cNvPr id="3" name="Content Placeholder 2"/>
          <p:cNvSpPr>
            <a:spLocks noGrp="1"/>
          </p:cNvSpPr>
          <p:nvPr>
            <p:ph idx="1"/>
          </p:nvPr>
        </p:nvSpPr>
        <p:spPr/>
        <p:txBody>
          <a:bodyPr>
            <a:normAutofit/>
          </a:bodyPr>
          <a:lstStyle/>
          <a:p>
            <a:pPr algn="just"/>
            <a:r>
              <a:rPr lang="en-US" sz="2400" dirty="0">
                <a:solidFill>
                  <a:schemeClr val="accent1"/>
                </a:solidFill>
              </a:rPr>
              <a:t>Associativity </a:t>
            </a:r>
            <a:r>
              <a:rPr lang="en-IN" sz="2400" dirty="0">
                <a:solidFill>
                  <a:schemeClr val="accent1"/>
                </a:solidFill>
                <a:cs typeface="Times New Roman" pitchFamily="18" charset="0"/>
              </a:rPr>
              <a:t>tell us the order in which several operators with equal precedence are computed or processed in two directions, either from left to right or vice-versa.</a:t>
            </a:r>
          </a:p>
          <a:p>
            <a:pPr algn="just">
              <a:buNone/>
            </a:pPr>
            <a:endParaRPr lang="en-IN" sz="2400" dirty="0">
              <a:solidFill>
                <a:schemeClr val="accent1"/>
              </a:solidFill>
              <a:cs typeface="Times New Roman" pitchFamily="18" charset="0"/>
            </a:endParaRPr>
          </a:p>
        </p:txBody>
      </p:sp>
      <p:grpSp>
        <p:nvGrpSpPr>
          <p:cNvPr id="4" name="Group 7"/>
          <p:cNvGrpSpPr/>
          <p:nvPr/>
        </p:nvGrpSpPr>
        <p:grpSpPr>
          <a:xfrm>
            <a:off x="533400" y="2743200"/>
            <a:ext cx="8001000" cy="2438400"/>
            <a:chOff x="906163" y="2057401"/>
            <a:chExt cx="7704438" cy="2077155"/>
          </a:xfrm>
        </p:grpSpPr>
        <p:sp>
          <p:nvSpPr>
            <p:cNvPr id="6" name="Rounded Rectangle 5"/>
            <p:cNvSpPr/>
            <p:nvPr/>
          </p:nvSpPr>
          <p:spPr>
            <a:xfrm>
              <a:off x="1066801" y="2576690"/>
              <a:ext cx="7543800" cy="155786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a:t>Example: </a:t>
              </a:r>
              <a:r>
                <a:rPr lang="en-US" dirty="0">
                  <a:solidFill>
                    <a:schemeClr val="tx1"/>
                  </a:solidFill>
                </a:rPr>
                <a:t>In the expression 	</a:t>
              </a:r>
            </a:p>
            <a:p>
              <a:pPr algn="just"/>
              <a:r>
                <a:rPr lang="en-US" dirty="0">
                  <a:solidFill>
                    <a:schemeClr val="tx1"/>
                  </a:solidFill>
                </a:rPr>
                <a:t>	</a:t>
              </a:r>
              <a:r>
                <a:rPr lang="en-US" b="1" dirty="0">
                  <a:solidFill>
                    <a:schemeClr val="tx1"/>
                  </a:solidFill>
                </a:rPr>
                <a:t>a * b / c,</a:t>
              </a:r>
            </a:p>
            <a:p>
              <a:pPr algn="just"/>
              <a:r>
                <a:rPr lang="en-US" dirty="0">
                  <a:solidFill>
                    <a:schemeClr val="tx1"/>
                  </a:solidFill>
                </a:rPr>
                <a:t> since multiplication and division have the same precedence we must use the associativity to determine the grouping. These operators are left associative which means they are grouped left to right as if the expression was </a:t>
              </a:r>
            </a:p>
            <a:p>
              <a:pPr algn="just"/>
              <a:r>
                <a:rPr lang="en-US" dirty="0">
                  <a:solidFill>
                    <a:schemeClr val="tx1"/>
                  </a:solidFill>
                </a:rPr>
                <a:t>			</a:t>
              </a:r>
              <a:r>
                <a:rPr lang="en-US" b="1" dirty="0">
                  <a:solidFill>
                    <a:schemeClr val="tx1"/>
                  </a:solidFill>
                </a:rPr>
                <a:t>(a * b) / c</a:t>
              </a:r>
              <a:r>
                <a:rPr lang="en-US" dirty="0">
                  <a:solidFill>
                    <a:schemeClr val="tx1"/>
                  </a:solidFill>
                </a:rPr>
                <a:t>.</a:t>
              </a:r>
            </a:p>
          </p:txBody>
        </p:sp>
        <p:pic>
          <p:nvPicPr>
            <p:cNvPr id="7" name="Picture 2" descr="C:\Program Files (x86)\Microsoft Office\MEDIA\CAGCAT10\j0299125.wmf"/>
            <p:cNvPicPr>
              <a:picLocks noChangeAspect="1" noChangeArrowheads="1"/>
            </p:cNvPicPr>
            <p:nvPr/>
          </p:nvPicPr>
          <p:blipFill>
            <a:blip r:embed="rId2" cstate="print"/>
            <a:srcRect/>
            <a:stretch>
              <a:fillRect/>
            </a:stretch>
          </p:blipFill>
          <p:spPr bwMode="auto">
            <a:xfrm>
              <a:off x="906163" y="2057401"/>
              <a:ext cx="389238" cy="710227"/>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00200"/>
          <a:ext cx="8229600" cy="4876800"/>
        </p:xfrm>
        <a:graphic>
          <a:graphicData uri="http://schemas.openxmlformats.org/drawingml/2006/table">
            <a:tbl>
              <a:tblPr firstRow="1" bandRow="1">
                <a:tableStyleId>{073A0DAA-6AF3-43AB-8588-CEC1D06C72B9}</a:tableStyleId>
              </a:tblPr>
              <a:tblGrid>
                <a:gridCol w="4837348">
                  <a:extLst>
                    <a:ext uri="{9D8B030D-6E8A-4147-A177-3AD203B41FA5}">
                      <a16:colId xmlns="" xmlns:a16="http://schemas.microsoft.com/office/drawing/2014/main" val="20000"/>
                    </a:ext>
                  </a:extLst>
                </a:gridCol>
                <a:gridCol w="1754757">
                  <a:extLst>
                    <a:ext uri="{9D8B030D-6E8A-4147-A177-3AD203B41FA5}">
                      <a16:colId xmlns="" xmlns:a16="http://schemas.microsoft.com/office/drawing/2014/main" val="20001"/>
                    </a:ext>
                  </a:extLst>
                </a:gridCol>
                <a:gridCol w="1603088">
                  <a:extLst>
                    <a:ext uri="{9D8B030D-6E8A-4147-A177-3AD203B41FA5}">
                      <a16:colId xmlns="" xmlns:a16="http://schemas.microsoft.com/office/drawing/2014/main" val="20002"/>
                    </a:ext>
                  </a:extLst>
                </a:gridCol>
                <a:gridCol w="34407">
                  <a:extLst>
                    <a:ext uri="{9D8B030D-6E8A-4147-A177-3AD203B41FA5}">
                      <a16:colId xmlns="" xmlns:a16="http://schemas.microsoft.com/office/drawing/2014/main" val="20003"/>
                    </a:ext>
                  </a:extLst>
                </a:gridCol>
              </a:tblGrid>
              <a:tr h="295275">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dirty="0"/>
                        <a:t>Operator</a:t>
                      </a:r>
                      <a:endParaRPr lang="en-US" sz="2000" dirty="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Associativity</a:t>
                      </a:r>
                      <a:endParaRPr lang="en-US" sz="200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Type</a:t>
                      </a:r>
                      <a:endParaRPr lang="en-US" sz="2000">
                        <a:solidFill>
                          <a:srgbClr val="000000"/>
                        </a:solidFill>
                        <a:latin typeface="AvantGarde"/>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0"/>
                  </a:ext>
                </a:extLst>
              </a:tr>
              <a:tr h="295275">
                <a:tc>
                  <a:txBody>
                    <a:bodyPr/>
                    <a:lstStyle/>
                    <a:p>
                      <a:pPr marL="25400" marR="25400" algn="l">
                        <a:lnSpc>
                          <a:spcPts val="1100"/>
                        </a:lnSpc>
                        <a:spcBef>
                          <a:spcPts val="320"/>
                        </a:spcBef>
                        <a:spcAft>
                          <a:spcPts val="80"/>
                        </a:spcAft>
                      </a:pPr>
                      <a:r>
                        <a:rPr lang="en-US" sz="2000" dirty="0"/>
                        <a:t>() [] .  -&gt; ++(postfix) -</a:t>
                      </a:r>
                      <a:r>
                        <a:rPr lang="en-US" sz="2000" baseline="0" dirty="0"/>
                        <a:t> - (postfix</a:t>
                      </a:r>
                      <a:r>
                        <a:rPr lang="en-US" sz="2000" dirty="0"/>
                        <a: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Highest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1"/>
                  </a:ext>
                </a:extLst>
              </a:tr>
              <a:tr h="295275">
                <a:tc>
                  <a:txBody>
                    <a:bodyPr/>
                    <a:lstStyle/>
                    <a:p>
                      <a:pPr marL="25400" marR="25400" algn="l">
                        <a:lnSpc>
                          <a:spcPts val="1000"/>
                        </a:lnSpc>
                        <a:spcBef>
                          <a:spcPts val="320"/>
                        </a:spcBef>
                        <a:spcAft>
                          <a:spcPts val="80"/>
                        </a:spcAft>
                      </a:pPr>
                      <a:r>
                        <a:rPr lang="en-US" sz="2000" dirty="0"/>
                        <a:t>+  -  ++ -- !  &amp;  *  ~ </a:t>
                      </a:r>
                      <a:r>
                        <a:rPr lang="en-US" sz="2000" dirty="0" err="1"/>
                        <a:t>sizeof</a:t>
                      </a:r>
                      <a:r>
                        <a:rPr lang="en-US" sz="2000" dirty="0"/>
                        <a:t> (type)</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right to left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Unary</a:t>
                      </a:r>
                      <a:endParaRPr lang="en-US" sz="2000" dirty="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2"/>
                  </a:ext>
                </a:extLst>
              </a:tr>
              <a:tr h="295275">
                <a:tc>
                  <a:txBody>
                    <a:bodyPr/>
                    <a:lstStyle/>
                    <a:p>
                      <a:pPr marL="25400" marR="25400" algn="l">
                        <a:lnSpc>
                          <a:spcPts val="1000"/>
                        </a:lnSpc>
                        <a:spcBef>
                          <a:spcPts val="320"/>
                        </a:spcBef>
                        <a:spcAft>
                          <a:spcPts val="80"/>
                        </a:spcAft>
                      </a:pPr>
                      <a:r>
                        <a:rPr lang="en-US" sz="2000" dirty="0"/>
                        <a:t>*  /  %</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multiplicative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3"/>
                  </a:ext>
                </a:extLst>
              </a:tr>
              <a:tr h="295275">
                <a:tc>
                  <a:txBody>
                    <a:bodyPr/>
                    <a:lstStyle/>
                    <a:p>
                      <a:pPr marL="25400" marR="25400" algn="l">
                        <a:lnSpc>
                          <a:spcPts val="1000"/>
                        </a:lnSpc>
                        <a:spcBef>
                          <a:spcPts val="320"/>
                        </a:spcBef>
                        <a:spcAft>
                          <a:spcPts val="80"/>
                        </a:spcAft>
                      </a:pPr>
                      <a:r>
                        <a:rPr lang="en-US" sz="2000" dirty="0"/>
                        <a:t>+  -</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additive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4"/>
                  </a:ext>
                </a:extLst>
              </a:tr>
              <a:tr h="295275">
                <a:tc>
                  <a:txBody>
                    <a:bodyPr/>
                    <a:lstStyle/>
                    <a:p>
                      <a:pPr marL="25400" marR="25400" algn="l">
                        <a:lnSpc>
                          <a:spcPts val="1000"/>
                        </a:lnSpc>
                        <a:spcBef>
                          <a:spcPts val="320"/>
                        </a:spcBef>
                        <a:spcAft>
                          <a:spcPts val="80"/>
                        </a:spcAft>
                      </a:pPr>
                      <a:r>
                        <a:rPr lang="en-US" sz="2000" dirty="0"/>
                        <a:t>&lt;&lt; &gt;&gt;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shifting</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5"/>
                  </a:ext>
                </a:extLst>
              </a:tr>
              <a:tr h="295275">
                <a:tc>
                  <a:txBody>
                    <a:bodyPr/>
                    <a:lstStyle/>
                    <a:p>
                      <a:pPr marL="25400" marR="25400" algn="l">
                        <a:lnSpc>
                          <a:spcPts val="1000"/>
                        </a:lnSpc>
                        <a:spcBef>
                          <a:spcPts val="320"/>
                        </a:spcBef>
                        <a:spcAft>
                          <a:spcPts val="80"/>
                        </a:spcAft>
                      </a:pPr>
                      <a:r>
                        <a:rPr lang="en-US" sz="2000"/>
                        <a:t>&lt;  &lt;= &gt; &gt;=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left to right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relational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6"/>
                  </a:ext>
                </a:extLst>
              </a:tr>
              <a:tr h="295275">
                <a:tc>
                  <a:txBody>
                    <a:bodyPr/>
                    <a:lstStyle/>
                    <a:p>
                      <a:pPr marL="25400" marR="25400" algn="l">
                        <a:lnSpc>
                          <a:spcPts val="1000"/>
                        </a:lnSpc>
                        <a:spcBef>
                          <a:spcPts val="320"/>
                        </a:spcBef>
                        <a:spcAft>
                          <a:spcPts val="80"/>
                        </a:spcAft>
                      </a:pPr>
                      <a:r>
                        <a:rPr lang="en-US" sz="2000"/>
                        <a: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left to right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equality</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7"/>
                  </a:ext>
                </a:extLst>
              </a:tr>
              <a:tr h="295275">
                <a:tc>
                  <a:txBody>
                    <a:bodyPr/>
                    <a:lstStyle/>
                    <a:p>
                      <a:pPr marL="25400" marR="25400" algn="l">
                        <a:lnSpc>
                          <a:spcPts val="1000"/>
                        </a:lnSpc>
                        <a:spcBef>
                          <a:spcPts val="320"/>
                        </a:spcBef>
                        <a:spcAft>
                          <a:spcPts val="80"/>
                        </a:spcAft>
                      </a:pPr>
                      <a:r>
                        <a:rPr lang="en-US" sz="2000"/>
                        <a:t>&amp;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left to right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8"/>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left to right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09"/>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left to right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10"/>
                  </a:ext>
                </a:extLst>
              </a:tr>
              <a:tr h="295275">
                <a:tc>
                  <a:txBody>
                    <a:bodyPr/>
                    <a:lstStyle/>
                    <a:p>
                      <a:pPr marL="25400" marR="25400" algn="l">
                        <a:lnSpc>
                          <a:spcPts val="1000"/>
                        </a:lnSpc>
                        <a:spcBef>
                          <a:spcPts val="320"/>
                        </a:spcBef>
                        <a:spcAft>
                          <a:spcPts val="80"/>
                        </a:spcAft>
                      </a:pPr>
                      <a:r>
                        <a:rPr lang="en-US" sz="2000"/>
                        <a:t>&amp;&amp;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left to right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11"/>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12"/>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right to left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conditional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13"/>
                  </a:ext>
                </a:extLst>
              </a:tr>
              <a:tr h="295275">
                <a:tc>
                  <a:txBody>
                    <a:bodyPr/>
                    <a:lstStyle/>
                    <a:p>
                      <a:pPr marL="25400" marR="25400" algn="l">
                        <a:lnSpc>
                          <a:spcPts val="1000"/>
                        </a:lnSpc>
                        <a:spcBef>
                          <a:spcPts val="320"/>
                        </a:spcBef>
                        <a:spcAft>
                          <a:spcPts val="80"/>
                        </a:spcAft>
                      </a:pPr>
                      <a:r>
                        <a:rPr lang="en-US" sz="2000"/>
                        <a:t>=  += -= *= /= &amp;= |= ^= &lt;&lt;= &gt;&gt;=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right to left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assignment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extLst>
                  <a:ext uri="{0D108BD9-81ED-4DB2-BD59-A6C34878D82A}">
                    <a16:rowId xmlns="" xmlns:a16="http://schemas.microsoft.com/office/drawing/2014/main" val="10014"/>
                  </a:ext>
                </a:extLst>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dirty="0"/>
                        <a:t>left to right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comma</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extLst>
                  <a:ext uri="{0D108BD9-81ED-4DB2-BD59-A6C34878D82A}">
                    <a16:rowId xmlns="" xmlns:a16="http://schemas.microsoft.com/office/drawing/2014/main" val="10015"/>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00000"/>
                </a:solidFill>
              </a:rPr>
              <a:t>Next Class: Control Structures</a:t>
            </a:r>
            <a:br>
              <a:rPr lang="en-US" dirty="0">
                <a:solidFill>
                  <a:srgbClr val="C00000"/>
                </a:solidFill>
              </a:rPr>
            </a:br>
            <a:endParaRPr lang="en-US"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Operators</a:t>
            </a:r>
          </a:p>
        </p:txBody>
      </p:sp>
      <p:sp>
        <p:nvSpPr>
          <p:cNvPr id="3" name="Content Placeholder 2"/>
          <p:cNvSpPr>
            <a:spLocks noGrp="1"/>
          </p:cNvSpPr>
          <p:nvPr>
            <p:ph idx="1"/>
          </p:nvPr>
        </p:nvSpPr>
        <p:spPr/>
        <p:txBody>
          <a:bodyPr>
            <a:normAutofit lnSpcReduction="10000"/>
          </a:bodyPr>
          <a:lstStyle/>
          <a:p>
            <a:r>
              <a:rPr lang="en-US" b="1" dirty="0">
                <a:solidFill>
                  <a:srgbClr val="0070C0"/>
                </a:solidFill>
              </a:rPr>
              <a:t>Types of operators are: </a:t>
            </a:r>
          </a:p>
          <a:p>
            <a:pPr marL="971550" lvl="1" indent="-514350">
              <a:buFont typeface="+mj-lt"/>
              <a:buAutoNum type="arabicPeriod"/>
            </a:pPr>
            <a:r>
              <a:rPr lang="en-US" dirty="0">
                <a:solidFill>
                  <a:srgbClr val="0070C0"/>
                </a:solidFill>
              </a:rPr>
              <a:t>Arithmetic operator</a:t>
            </a:r>
          </a:p>
          <a:p>
            <a:pPr marL="971550" lvl="1" indent="-514350">
              <a:buFont typeface="+mj-lt"/>
              <a:buAutoNum type="arabicPeriod"/>
            </a:pPr>
            <a:r>
              <a:rPr lang="en-US" dirty="0">
                <a:solidFill>
                  <a:srgbClr val="0070C0"/>
                </a:solidFill>
              </a:rPr>
              <a:t>Unary operator</a:t>
            </a:r>
          </a:p>
          <a:p>
            <a:pPr marL="971550" lvl="1" indent="-514350">
              <a:buFont typeface="+mj-lt"/>
              <a:buAutoNum type="arabicPeriod"/>
            </a:pPr>
            <a:r>
              <a:rPr lang="en-US" dirty="0">
                <a:solidFill>
                  <a:srgbClr val="0070C0"/>
                </a:solidFill>
              </a:rPr>
              <a:t>Relational operator</a:t>
            </a:r>
          </a:p>
          <a:p>
            <a:pPr marL="971550" lvl="1" indent="-514350">
              <a:buFont typeface="+mj-lt"/>
              <a:buAutoNum type="arabicPeriod"/>
            </a:pPr>
            <a:r>
              <a:rPr lang="en-US" dirty="0">
                <a:solidFill>
                  <a:srgbClr val="0070C0"/>
                </a:solidFill>
              </a:rPr>
              <a:t>Logical operator</a:t>
            </a:r>
          </a:p>
          <a:p>
            <a:pPr marL="971550" lvl="1" indent="-514350">
              <a:buFont typeface="+mj-lt"/>
              <a:buAutoNum type="arabicPeriod"/>
            </a:pPr>
            <a:r>
              <a:rPr lang="en-US" dirty="0">
                <a:solidFill>
                  <a:srgbClr val="0070C0"/>
                </a:solidFill>
              </a:rPr>
              <a:t>Assignment operator</a:t>
            </a:r>
          </a:p>
          <a:p>
            <a:pPr marL="971550" lvl="1" indent="-514350">
              <a:buFont typeface="+mj-lt"/>
              <a:buAutoNum type="arabicPeriod"/>
            </a:pPr>
            <a:r>
              <a:rPr lang="en-US" dirty="0">
                <a:solidFill>
                  <a:srgbClr val="0070C0"/>
                </a:solidFill>
              </a:rPr>
              <a:t>Conditional operator</a:t>
            </a:r>
          </a:p>
          <a:p>
            <a:pPr marL="971550" lvl="1" indent="-514350">
              <a:buFont typeface="+mj-lt"/>
              <a:buAutoNum type="arabicPeriod"/>
            </a:pPr>
            <a:r>
              <a:rPr lang="en-US" dirty="0">
                <a:solidFill>
                  <a:srgbClr val="0070C0"/>
                </a:solidFill>
              </a:rPr>
              <a:t>Bitwise operator</a:t>
            </a:r>
          </a:p>
          <a:p>
            <a:pPr marL="971550" lvl="1" indent="-514350">
              <a:buFont typeface="+mj-lt"/>
              <a:buAutoNum type="arabicPeriod"/>
            </a:pPr>
            <a:r>
              <a:rPr lang="en-US" dirty="0"/>
              <a:t>Special operator</a:t>
            </a:r>
            <a:endParaRPr lang="en-US"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43000" y="284163"/>
            <a:ext cx="7543800" cy="1163637"/>
          </a:xfrm>
        </p:spPr>
        <p:txBody>
          <a:bodyPr>
            <a:normAutofit/>
          </a:bodyPr>
          <a:lstStyle/>
          <a:p>
            <a:r>
              <a:rPr lang="en-IN" sz="3600" dirty="0"/>
              <a:t>Description of Operators</a:t>
            </a:r>
          </a:p>
        </p:txBody>
      </p:sp>
      <p:sp>
        <p:nvSpPr>
          <p:cNvPr id="5123" name="Content Placeholder 2"/>
          <p:cNvSpPr>
            <a:spLocks noGrp="1"/>
          </p:cNvSpPr>
          <p:nvPr>
            <p:ph idx="1"/>
          </p:nvPr>
        </p:nvSpPr>
        <p:spPr>
          <a:xfrm>
            <a:off x="500062" y="1581150"/>
            <a:ext cx="8643938" cy="5200650"/>
          </a:xfrm>
        </p:spPr>
        <p:txBody>
          <a:bodyPr>
            <a:normAutofit/>
          </a:bodyPr>
          <a:lstStyle/>
          <a:p>
            <a:pPr algn="just">
              <a:buFont typeface="Wingdings" pitchFamily="2" charset="2"/>
              <a:buChar char="Ø"/>
            </a:pPr>
            <a:r>
              <a:rPr lang="en-US" dirty="0">
                <a:solidFill>
                  <a:schemeClr val="accent5">
                    <a:lumMod val="50000"/>
                  </a:schemeClr>
                </a:solidFill>
                <a:cs typeface="Times New Roman" pitchFamily="18" charset="0"/>
              </a:rPr>
              <a:t>Arithmetic Operators </a:t>
            </a:r>
          </a:p>
          <a:p>
            <a:pPr algn="just">
              <a:buNone/>
            </a:pPr>
            <a:r>
              <a:rPr lang="en-US" dirty="0">
                <a:solidFill>
                  <a:schemeClr val="accent5">
                    <a:lumMod val="50000"/>
                  </a:schemeClr>
                </a:solidFill>
                <a:cs typeface="Times New Roman" pitchFamily="18" charset="0"/>
              </a:rPr>
              <a:t>   </a:t>
            </a:r>
            <a:r>
              <a:rPr lang="en-US" sz="2400" dirty="0">
                <a:cs typeface="Times New Roman" pitchFamily="18" charset="0"/>
              </a:rPr>
              <a:t>These are binary operators i.e. expression requires two operands </a:t>
            </a:r>
          </a:p>
          <a:p>
            <a:pPr algn="just">
              <a:buFont typeface="Wingdings" pitchFamily="2" charset="2"/>
              <a:buChar char="Ø"/>
            </a:pPr>
            <a:endParaRPr lang="en-US" dirty="0">
              <a:solidFill>
                <a:schemeClr val="accent5">
                  <a:lumMod val="50000"/>
                </a:schemeClr>
              </a:solidFill>
              <a:cs typeface="Times New Roman" pitchFamily="18" charset="0"/>
            </a:endParaRPr>
          </a:p>
          <a:p>
            <a:pPr algn="just">
              <a:buFont typeface="Wingdings" pitchFamily="2" charset="2"/>
              <a:buChar char="Ø"/>
            </a:pPr>
            <a:endParaRPr lang="en-US" dirty="0">
              <a:solidFill>
                <a:schemeClr val="accent5">
                  <a:lumMod val="50000"/>
                </a:schemeClr>
              </a:solidFill>
              <a:cs typeface="Times New Roman" pitchFamily="18" charset="0"/>
            </a:endParaRPr>
          </a:p>
        </p:txBody>
      </p:sp>
      <p:graphicFrame>
        <p:nvGraphicFramePr>
          <p:cNvPr id="5" name="Table 4"/>
          <p:cNvGraphicFramePr>
            <a:graphicFrameLocks noGrp="1"/>
          </p:cNvGraphicFramePr>
          <p:nvPr/>
        </p:nvGraphicFramePr>
        <p:xfrm>
          <a:off x="762000" y="2819400"/>
          <a:ext cx="7620000" cy="2519680"/>
        </p:xfrm>
        <a:graphic>
          <a:graphicData uri="http://schemas.openxmlformats.org/drawingml/2006/table">
            <a:tbl>
              <a:tblPr firstRow="1" bandRow="1">
                <a:tableStyleId>{616DA210-FB5B-4158-B5E0-FEB733F419BA}</a:tableStyleId>
              </a:tblPr>
              <a:tblGrid>
                <a:gridCol w="1143000">
                  <a:extLst>
                    <a:ext uri="{9D8B030D-6E8A-4147-A177-3AD203B41FA5}">
                      <a16:colId xmlns="" xmlns:a16="http://schemas.microsoft.com/office/drawing/2014/main" val="20000"/>
                    </a:ext>
                  </a:extLst>
                </a:gridCol>
                <a:gridCol w="3333750">
                  <a:extLst>
                    <a:ext uri="{9D8B030D-6E8A-4147-A177-3AD203B41FA5}">
                      <a16:colId xmlns="" xmlns:a16="http://schemas.microsoft.com/office/drawing/2014/main" val="20001"/>
                    </a:ext>
                  </a:extLst>
                </a:gridCol>
                <a:gridCol w="3143250">
                  <a:extLst>
                    <a:ext uri="{9D8B030D-6E8A-4147-A177-3AD203B41FA5}">
                      <a16:colId xmlns="" xmlns:a16="http://schemas.microsoft.com/office/drawing/2014/main" val="20002"/>
                    </a:ext>
                  </a:extLst>
                </a:gridCol>
              </a:tblGrid>
              <a:tr h="37084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 (a=4 and b=2)</a:t>
                      </a:r>
                      <a:endParaRPr lang="en-US" sz="2000" b="1" dirty="0">
                        <a:solidFill>
                          <a:schemeClr val="tx1"/>
                        </a:solidFill>
                      </a:endParaRPr>
                    </a:p>
                  </a:txBody>
                  <a:tcPr/>
                </a:tc>
                <a:extLst>
                  <a:ext uri="{0D108BD9-81ED-4DB2-BD59-A6C34878D82A}">
                    <a16:rowId xmlns="" xmlns:a16="http://schemas.microsoft.com/office/drawing/2014/main" val="10000"/>
                  </a:ext>
                </a:extLst>
              </a:tr>
              <a:tr h="370840">
                <a:tc>
                  <a:txBody>
                    <a:bodyPr/>
                    <a:lstStyle/>
                    <a:p>
                      <a:r>
                        <a:rPr lang="en-US" dirty="0"/>
                        <a:t>+</a:t>
                      </a:r>
                      <a:endParaRPr lang="en-US" dirty="0">
                        <a:solidFill>
                          <a:schemeClr val="tx1"/>
                        </a:solidFill>
                      </a:endParaRPr>
                    </a:p>
                  </a:txBody>
                  <a:tcPr/>
                </a:tc>
                <a:tc>
                  <a:txBody>
                    <a:bodyPr/>
                    <a:lstStyle/>
                    <a:p>
                      <a:r>
                        <a:rPr lang="en-US" dirty="0"/>
                        <a:t>Addition of two </a:t>
                      </a:r>
                      <a:r>
                        <a:rPr lang="en-US" baseline="0" dirty="0"/>
                        <a:t>operands</a:t>
                      </a:r>
                      <a:endParaRPr lang="en-US" dirty="0">
                        <a:solidFill>
                          <a:schemeClr val="tx1"/>
                        </a:solidFill>
                      </a:endParaRPr>
                    </a:p>
                  </a:txBody>
                  <a:tcPr/>
                </a:tc>
                <a:tc>
                  <a:txBody>
                    <a:bodyPr/>
                    <a:lstStyle/>
                    <a:p>
                      <a:r>
                        <a:rPr lang="en-US" dirty="0"/>
                        <a:t>a</a:t>
                      </a:r>
                      <a:r>
                        <a:rPr lang="en-US" baseline="0" dirty="0"/>
                        <a:t> </a:t>
                      </a:r>
                      <a:r>
                        <a:rPr lang="en-US" dirty="0"/>
                        <a:t>+ b = 6</a:t>
                      </a:r>
                      <a:endParaRPr lang="en-US" dirty="0">
                        <a:solidFill>
                          <a:schemeClr val="tx1"/>
                        </a:solidFill>
                      </a:endParaRPr>
                    </a:p>
                  </a:txBody>
                  <a:tcPr/>
                </a:tc>
                <a:extLst>
                  <a:ext uri="{0D108BD9-81ED-4DB2-BD59-A6C34878D82A}">
                    <a16:rowId xmlns="" xmlns:a16="http://schemas.microsoft.com/office/drawing/2014/main" val="10001"/>
                  </a:ext>
                </a:extLst>
              </a:tr>
              <a:tr h="370840">
                <a:tc>
                  <a:txBody>
                    <a:bodyPr/>
                    <a:lstStyle/>
                    <a:p>
                      <a:r>
                        <a:rPr lang="en-US" dirty="0"/>
                        <a:t>-</a:t>
                      </a:r>
                      <a:endParaRPr lang="en-US" dirty="0">
                        <a:solidFill>
                          <a:schemeClr val="tx1"/>
                        </a:solidFill>
                      </a:endParaRPr>
                    </a:p>
                  </a:txBody>
                  <a:tcPr/>
                </a:tc>
                <a:tc>
                  <a:txBody>
                    <a:bodyPr/>
                    <a:lstStyle/>
                    <a:p>
                      <a:r>
                        <a:rPr lang="en-US" dirty="0"/>
                        <a:t>Subtraction of two </a:t>
                      </a:r>
                      <a:r>
                        <a:rPr lang="en-US" baseline="0" dirty="0"/>
                        <a:t>operands</a:t>
                      </a:r>
                      <a:endParaRPr lang="en-US" dirty="0">
                        <a:solidFill>
                          <a:schemeClr val="tx1"/>
                        </a:solidFill>
                      </a:endParaRPr>
                    </a:p>
                  </a:txBody>
                  <a:tcPr/>
                </a:tc>
                <a:tc>
                  <a:txBody>
                    <a:bodyPr/>
                    <a:lstStyle/>
                    <a:p>
                      <a:r>
                        <a:rPr lang="en-US" dirty="0"/>
                        <a:t>a – b = 2</a:t>
                      </a:r>
                      <a:endParaRPr lang="en-US" dirty="0">
                        <a:solidFill>
                          <a:schemeClr val="tx1"/>
                        </a:solidFill>
                      </a:endParaRP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US" dirty="0">
                        <a:solidFill>
                          <a:schemeClr val="tx1"/>
                        </a:solidFill>
                      </a:endParaRPr>
                    </a:p>
                  </a:txBody>
                  <a:tcPr/>
                </a:tc>
                <a:tc>
                  <a:txBody>
                    <a:bodyPr/>
                    <a:lstStyle/>
                    <a:p>
                      <a:r>
                        <a:rPr lang="en-US" dirty="0"/>
                        <a:t>Multiplication of two</a:t>
                      </a:r>
                      <a:r>
                        <a:rPr lang="en-US" baseline="0" dirty="0"/>
                        <a:t> operands</a:t>
                      </a:r>
                      <a:endParaRPr lang="en-US" dirty="0">
                        <a:solidFill>
                          <a:schemeClr val="tx1"/>
                        </a:solidFill>
                      </a:endParaRPr>
                    </a:p>
                  </a:txBody>
                  <a:tcPr/>
                </a:tc>
                <a:tc>
                  <a:txBody>
                    <a:bodyPr/>
                    <a:lstStyle/>
                    <a:p>
                      <a:r>
                        <a:rPr lang="en-US" dirty="0"/>
                        <a:t>a * b = 8</a:t>
                      </a:r>
                      <a:endParaRPr lang="en-US" dirty="0">
                        <a:solidFill>
                          <a:schemeClr val="tx1"/>
                        </a:solidFill>
                      </a:endParaRPr>
                    </a:p>
                  </a:txBody>
                  <a:tcPr/>
                </a:tc>
                <a:extLst>
                  <a:ext uri="{0D108BD9-81ED-4DB2-BD59-A6C34878D82A}">
                    <a16:rowId xmlns="" xmlns:a16="http://schemas.microsoft.com/office/drawing/2014/main" val="10003"/>
                  </a:ext>
                </a:extLst>
              </a:tr>
              <a:tr h="370840">
                <a:tc>
                  <a:txBody>
                    <a:bodyPr/>
                    <a:lstStyle/>
                    <a:p>
                      <a:r>
                        <a:rPr lang="en-US" dirty="0"/>
                        <a:t>/</a:t>
                      </a:r>
                      <a:endParaRPr lang="en-US" dirty="0">
                        <a:solidFill>
                          <a:schemeClr val="tx1"/>
                        </a:solidFill>
                      </a:endParaRPr>
                    </a:p>
                  </a:txBody>
                  <a:tcPr/>
                </a:tc>
                <a:tc>
                  <a:txBody>
                    <a:bodyPr/>
                    <a:lstStyle/>
                    <a:p>
                      <a:r>
                        <a:rPr lang="en-US" dirty="0"/>
                        <a:t>Division of two </a:t>
                      </a:r>
                      <a:r>
                        <a:rPr lang="en-US" baseline="0" dirty="0"/>
                        <a:t>operands</a:t>
                      </a:r>
                      <a:endParaRPr lang="en-US" dirty="0">
                        <a:solidFill>
                          <a:schemeClr val="tx1"/>
                        </a:solidFill>
                      </a:endParaRPr>
                    </a:p>
                  </a:txBody>
                  <a:tcPr/>
                </a:tc>
                <a:tc>
                  <a:txBody>
                    <a:bodyPr/>
                    <a:lstStyle/>
                    <a:p>
                      <a:r>
                        <a:rPr lang="en-US" dirty="0"/>
                        <a:t>a</a:t>
                      </a:r>
                      <a:r>
                        <a:rPr lang="en-US" baseline="0" dirty="0"/>
                        <a:t> </a:t>
                      </a:r>
                      <a:r>
                        <a:rPr lang="en-US" dirty="0"/>
                        <a:t>/ b = 2</a:t>
                      </a:r>
                      <a:endParaRPr lang="en-US" dirty="0">
                        <a:solidFill>
                          <a:schemeClr val="tx1"/>
                        </a:solidFill>
                      </a:endParaRPr>
                    </a:p>
                  </a:txBody>
                  <a:tcPr/>
                </a:tc>
                <a:extLst>
                  <a:ext uri="{0D108BD9-81ED-4DB2-BD59-A6C34878D82A}">
                    <a16:rowId xmlns="" xmlns:a16="http://schemas.microsoft.com/office/drawing/2014/main" val="10004"/>
                  </a:ext>
                </a:extLst>
              </a:tr>
              <a:tr h="370840">
                <a:tc>
                  <a:txBody>
                    <a:bodyPr/>
                    <a:lstStyle/>
                    <a:p>
                      <a:r>
                        <a:rPr lang="en-US" dirty="0"/>
                        <a:t>%</a:t>
                      </a:r>
                      <a:endParaRPr lang="en-US" dirty="0">
                        <a:solidFill>
                          <a:schemeClr val="tx1"/>
                        </a:solidFill>
                      </a:endParaRPr>
                    </a:p>
                  </a:txBody>
                  <a:tcPr/>
                </a:tc>
                <a:tc>
                  <a:txBody>
                    <a:bodyPr/>
                    <a:lstStyle/>
                    <a:p>
                      <a:r>
                        <a:rPr lang="en-US" dirty="0"/>
                        <a:t>Modulus gives the remainder after division</a:t>
                      </a:r>
                      <a:r>
                        <a:rPr lang="en-US" baseline="0" dirty="0"/>
                        <a:t> of two operands</a:t>
                      </a:r>
                      <a:endParaRPr lang="en-US" dirty="0">
                        <a:solidFill>
                          <a:schemeClr val="tx1"/>
                        </a:solidFill>
                      </a:endParaRPr>
                    </a:p>
                  </a:txBody>
                  <a:tcPr/>
                </a:tc>
                <a:tc>
                  <a:txBody>
                    <a:bodyPr/>
                    <a:lstStyle/>
                    <a:p>
                      <a:r>
                        <a:rPr lang="en-US" dirty="0"/>
                        <a:t> a % b</a:t>
                      </a:r>
                      <a:r>
                        <a:rPr lang="en-US" baseline="0" dirty="0"/>
                        <a:t> = 0</a:t>
                      </a:r>
                      <a:endParaRPr lang="en-US" dirty="0">
                        <a:solidFill>
                          <a:schemeClr val="tx1"/>
                        </a:solidFill>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41207393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Content Placeholder 2"/>
          <p:cNvSpPr>
            <a:spLocks noGrp="1"/>
          </p:cNvSpPr>
          <p:nvPr>
            <p:ph idx="1"/>
          </p:nvPr>
        </p:nvSpPr>
        <p:spPr/>
        <p:txBody>
          <a:bodyPr/>
          <a:lstStyle/>
          <a:p>
            <a:r>
              <a:rPr lang="en-US" b="1" dirty="0" smtClean="0"/>
              <a:t>Operator % in C Language is called.?</a:t>
            </a:r>
          </a:p>
          <a:p>
            <a:pPr>
              <a:buNone/>
            </a:pPr>
            <a:r>
              <a:rPr lang="en-US" dirty="0" smtClean="0"/>
              <a:t>A) Percentage Operator</a:t>
            </a:r>
          </a:p>
          <a:p>
            <a:pPr>
              <a:buNone/>
            </a:pPr>
            <a:r>
              <a:rPr lang="en-US" dirty="0" smtClean="0"/>
              <a:t>B) Quotient Operator</a:t>
            </a:r>
          </a:p>
          <a:p>
            <a:pPr>
              <a:buNone/>
            </a:pPr>
            <a:r>
              <a:rPr lang="en-US" dirty="0" smtClean="0"/>
              <a:t>C) Modulus</a:t>
            </a:r>
          </a:p>
          <a:p>
            <a:pPr>
              <a:buNone/>
            </a:pPr>
            <a:r>
              <a:rPr lang="en-US" dirty="0" smtClean="0"/>
              <a:t>D) Division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MCQ</a:t>
            </a:r>
            <a:endParaRPr lang="en-US"/>
          </a:p>
        </p:txBody>
      </p:sp>
      <p:sp>
        <p:nvSpPr>
          <p:cNvPr id="3" name="Content Placeholder 2"/>
          <p:cNvSpPr>
            <a:spLocks noGrp="1"/>
          </p:cNvSpPr>
          <p:nvPr>
            <p:ph idx="1"/>
          </p:nvPr>
        </p:nvSpPr>
        <p:spPr/>
        <p:txBody>
          <a:bodyPr/>
          <a:lstStyle/>
          <a:p>
            <a:r>
              <a:rPr lang="en-US" b="1" dirty="0" smtClean="0"/>
              <a:t>Choose a right statement.</a:t>
            </a:r>
          </a:p>
          <a:p>
            <a:pPr>
              <a:buNone/>
            </a:pPr>
            <a:r>
              <a:rPr lang="en-US" dirty="0" err="1" smtClean="0"/>
              <a:t>int</a:t>
            </a:r>
            <a:r>
              <a:rPr lang="en-US" dirty="0" smtClean="0"/>
              <a:t> a = 10 + 4.867;</a:t>
            </a:r>
          </a:p>
          <a:p>
            <a:pPr>
              <a:buNone/>
            </a:pPr>
            <a:r>
              <a:rPr lang="en-US" dirty="0" smtClean="0"/>
              <a:t>A) a = 10</a:t>
            </a:r>
          </a:p>
          <a:p>
            <a:pPr>
              <a:buNone/>
            </a:pPr>
            <a:r>
              <a:rPr lang="en-US" dirty="0" smtClean="0"/>
              <a:t>B) a = 14.867</a:t>
            </a:r>
          </a:p>
          <a:p>
            <a:pPr>
              <a:buNone/>
            </a:pPr>
            <a:r>
              <a:rPr lang="en-US" dirty="0" smtClean="0"/>
              <a:t>C) a = 14</a:t>
            </a:r>
          </a:p>
          <a:p>
            <a:pPr>
              <a:buNone/>
            </a:pPr>
            <a:r>
              <a:rPr lang="en-US" dirty="0" smtClean="0"/>
              <a:t>D) compiler error.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buFont typeface="Wingdings" pitchFamily="2" charset="2"/>
              <a:buChar char="Ø"/>
            </a:pPr>
            <a:r>
              <a:rPr lang="en-US" dirty="0">
                <a:solidFill>
                  <a:schemeClr val="accent5">
                    <a:lumMod val="50000"/>
                  </a:schemeClr>
                </a:solidFill>
                <a:cs typeface="Times New Roman" pitchFamily="18" charset="0"/>
              </a:rPr>
              <a:t>Unary Operator</a:t>
            </a:r>
          </a:p>
          <a:p>
            <a:pPr>
              <a:spcBef>
                <a:spcPts val="0"/>
              </a:spcBef>
              <a:buNone/>
            </a:pPr>
            <a:r>
              <a:rPr lang="en-US" sz="2400" dirty="0">
                <a:cs typeface="Times New Roman" pitchFamily="18" charset="0"/>
              </a:rPr>
              <a:t>These operator requires only one operand.</a:t>
            </a:r>
          </a:p>
        </p:txBody>
      </p:sp>
      <p:graphicFrame>
        <p:nvGraphicFramePr>
          <p:cNvPr id="5" name="Table 4"/>
          <p:cNvGraphicFramePr>
            <a:graphicFrameLocks noGrp="1"/>
          </p:cNvGraphicFramePr>
          <p:nvPr/>
        </p:nvGraphicFramePr>
        <p:xfrm>
          <a:off x="761999" y="1600200"/>
          <a:ext cx="7620002" cy="2956560"/>
        </p:xfrm>
        <a:graphic>
          <a:graphicData uri="http://schemas.openxmlformats.org/drawingml/2006/table">
            <a:tbl>
              <a:tblPr firstRow="1" bandRow="1">
                <a:tableStyleId>{616DA210-FB5B-4158-B5E0-FEB733F419BA}</a:tableStyleId>
              </a:tblPr>
              <a:tblGrid>
                <a:gridCol w="1143001">
                  <a:extLst>
                    <a:ext uri="{9D8B030D-6E8A-4147-A177-3AD203B41FA5}">
                      <a16:colId xmlns="" xmlns:a16="http://schemas.microsoft.com/office/drawing/2014/main" val="20000"/>
                    </a:ext>
                  </a:extLst>
                </a:gridCol>
                <a:gridCol w="3333750">
                  <a:extLst>
                    <a:ext uri="{9D8B030D-6E8A-4147-A177-3AD203B41FA5}">
                      <a16:colId xmlns="" xmlns:a16="http://schemas.microsoft.com/office/drawing/2014/main" val="20001"/>
                    </a:ext>
                  </a:extLst>
                </a:gridCol>
                <a:gridCol w="3143251">
                  <a:extLst>
                    <a:ext uri="{9D8B030D-6E8A-4147-A177-3AD203B41FA5}">
                      <a16:colId xmlns="" xmlns:a16="http://schemas.microsoft.com/office/drawing/2014/main" val="20002"/>
                    </a:ext>
                  </a:extLst>
                </a:gridCol>
              </a:tblGrid>
              <a:tr h="370840">
                <a:tc>
                  <a:txBody>
                    <a:bodyPr/>
                    <a:lstStyle/>
                    <a:p>
                      <a:r>
                        <a:rPr lang="en-US" sz="2000" dirty="0"/>
                        <a:t>Operator</a:t>
                      </a:r>
                      <a:endParaRPr lang="en-US" sz="2000" b="1" dirty="0">
                        <a:solidFill>
                          <a:schemeClr val="tx1"/>
                        </a:solidFill>
                      </a:endParaRPr>
                    </a:p>
                  </a:txBody>
                  <a:tcPr/>
                </a:tc>
                <a:tc>
                  <a:txBody>
                    <a:bodyPr/>
                    <a:lstStyle/>
                    <a:p>
                      <a:r>
                        <a:rPr lang="en-US" sz="2000" dirty="0"/>
                        <a:t>Description</a:t>
                      </a:r>
                      <a:endParaRPr lang="en-US" sz="2000" b="1" dirty="0">
                        <a:solidFill>
                          <a:schemeClr val="tx1"/>
                        </a:solidFill>
                      </a:endParaRPr>
                    </a:p>
                  </a:txBody>
                  <a:tcPr/>
                </a:tc>
                <a:tc>
                  <a:txBody>
                    <a:bodyPr/>
                    <a:lstStyle/>
                    <a:p>
                      <a:r>
                        <a:rPr lang="en-US" sz="2000" dirty="0"/>
                        <a:t>Example(count=1)</a:t>
                      </a:r>
                      <a:endParaRPr lang="en-US" sz="2000" b="1" dirty="0">
                        <a:solidFill>
                          <a:schemeClr val="tx1"/>
                        </a:solidFill>
                      </a:endParaRP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US" dirty="0">
                        <a:solidFill>
                          <a:schemeClr val="tx1"/>
                        </a:solidFill>
                      </a:endParaRPr>
                    </a:p>
                  </a:txBody>
                  <a:tcPr/>
                </a:tc>
                <a:tc>
                  <a:txBody>
                    <a:bodyPr/>
                    <a:lstStyle/>
                    <a:p>
                      <a:r>
                        <a:rPr lang="en-US" dirty="0"/>
                        <a:t>unary plus is used to show positive value</a:t>
                      </a:r>
                      <a:endParaRPr lang="en-US" dirty="0">
                        <a:solidFill>
                          <a:schemeClr val="tx1"/>
                        </a:solidFill>
                      </a:endParaRPr>
                    </a:p>
                  </a:txBody>
                  <a:tcPr/>
                </a:tc>
                <a:tc>
                  <a:txBody>
                    <a:bodyPr/>
                    <a:lstStyle/>
                    <a:p>
                      <a:r>
                        <a:rPr lang="en-US" dirty="0"/>
                        <a:t>+count; 	value</a:t>
                      </a:r>
                      <a:r>
                        <a:rPr lang="en-US" baseline="0" dirty="0"/>
                        <a:t> is 1</a:t>
                      </a:r>
                      <a:endParaRPr lang="en-US" dirty="0">
                        <a:solidFill>
                          <a:schemeClr val="tx1"/>
                        </a:solidFill>
                      </a:endParaRPr>
                    </a:p>
                  </a:txBody>
                  <a:tcPr/>
                </a:tc>
                <a:extLst>
                  <a:ext uri="{0D108BD9-81ED-4DB2-BD59-A6C34878D82A}">
                    <a16:rowId xmlns="" xmlns:a16="http://schemas.microsoft.com/office/drawing/2014/main" val="10001"/>
                  </a:ext>
                </a:extLst>
              </a:tr>
              <a:tr h="370840">
                <a:tc>
                  <a:txBody>
                    <a:bodyPr/>
                    <a:lstStyle/>
                    <a:p>
                      <a:r>
                        <a:rPr lang="en-US" dirty="0"/>
                        <a:t>-</a:t>
                      </a:r>
                      <a:endParaRPr lang="en-US" dirty="0">
                        <a:solidFill>
                          <a:schemeClr val="tx1"/>
                        </a:solidFill>
                      </a:endParaRPr>
                    </a:p>
                  </a:txBody>
                  <a:tcPr/>
                </a:tc>
                <a:tc>
                  <a:txBody>
                    <a:bodyPr/>
                    <a:lstStyle/>
                    <a:p>
                      <a:r>
                        <a:rPr lang="en-US" dirty="0"/>
                        <a:t>unary minus negates</a:t>
                      </a:r>
                      <a:r>
                        <a:rPr lang="en-US" baseline="0" dirty="0"/>
                        <a:t> the value of operand</a:t>
                      </a:r>
                      <a:endParaRPr lang="en-US" dirty="0">
                        <a:solidFill>
                          <a:schemeClr val="tx1"/>
                        </a:solidFill>
                      </a:endParaRPr>
                    </a:p>
                  </a:txBody>
                  <a:tcPr/>
                </a:tc>
                <a:tc>
                  <a:txBody>
                    <a:bodyPr/>
                    <a:lstStyle/>
                    <a:p>
                      <a:r>
                        <a:rPr lang="en-US" dirty="0"/>
                        <a:t>-count; 	value</a:t>
                      </a:r>
                      <a:r>
                        <a:rPr lang="en-US" baseline="0" dirty="0"/>
                        <a:t> is -1</a:t>
                      </a:r>
                      <a:endParaRPr lang="en-US" dirty="0">
                        <a:solidFill>
                          <a:schemeClr val="tx1"/>
                        </a:solidFill>
                      </a:endParaRPr>
                    </a:p>
                  </a:txBody>
                  <a:tcPr/>
                </a:tc>
                <a:extLst>
                  <a:ext uri="{0D108BD9-81ED-4DB2-BD59-A6C34878D82A}">
                    <a16:rowId xmlns="" xmlns:a16="http://schemas.microsoft.com/office/drawing/2014/main" val="10002"/>
                  </a:ext>
                </a:extLst>
              </a:tr>
              <a:tr h="370840">
                <a:tc>
                  <a:txBody>
                    <a:bodyPr/>
                    <a:lstStyle/>
                    <a:p>
                      <a:r>
                        <a:rPr lang="en-US" dirty="0"/>
                        <a:t>++</a:t>
                      </a:r>
                      <a:endParaRPr lang="en-US" dirty="0">
                        <a:solidFill>
                          <a:schemeClr val="tx1"/>
                        </a:solidFill>
                      </a:endParaRPr>
                    </a:p>
                  </a:txBody>
                  <a:tcPr/>
                </a:tc>
                <a:tc>
                  <a:txBody>
                    <a:bodyPr/>
                    <a:lstStyle/>
                    <a:p>
                      <a:r>
                        <a:rPr lang="en-US" dirty="0"/>
                        <a:t>Increment operator is used</a:t>
                      </a:r>
                      <a:r>
                        <a:rPr lang="en-US" baseline="0" dirty="0"/>
                        <a:t> to increase the operand value by 1</a:t>
                      </a:r>
                      <a:endParaRPr lang="en-US" dirty="0">
                        <a:solidFill>
                          <a:schemeClr val="tx1"/>
                        </a:solidFill>
                      </a:endParaRPr>
                    </a:p>
                  </a:txBody>
                  <a:tcPr/>
                </a:tc>
                <a:tc>
                  <a:txBody>
                    <a:bodyPr/>
                    <a:lstStyle/>
                    <a:p>
                      <a:r>
                        <a:rPr lang="en-US" dirty="0"/>
                        <a:t>++count; 	value is 2</a:t>
                      </a:r>
                    </a:p>
                    <a:p>
                      <a:r>
                        <a:rPr lang="en-US" dirty="0"/>
                        <a:t>count++; 	value is 2</a:t>
                      </a:r>
                      <a:endParaRPr lang="en-US" dirty="0">
                        <a:solidFill>
                          <a:schemeClr val="tx1"/>
                        </a:solidFill>
                      </a:endParaRPr>
                    </a:p>
                  </a:txBody>
                  <a:tcPr/>
                </a:tc>
                <a:extLst>
                  <a:ext uri="{0D108BD9-81ED-4DB2-BD59-A6C34878D82A}">
                    <a16:rowId xmlns="" xmlns:a16="http://schemas.microsoft.com/office/drawing/2014/main" val="10003"/>
                  </a:ext>
                </a:extLst>
              </a:tr>
              <a:tr h="370840">
                <a:tc>
                  <a:txBody>
                    <a:bodyPr/>
                    <a:lstStyle/>
                    <a:p>
                      <a:r>
                        <a:rPr lang="en-US" dirty="0"/>
                        <a:t>--</a:t>
                      </a:r>
                      <a:endParaRPr lang="en-US" dirty="0">
                        <a:solidFill>
                          <a:schemeClr val="tx1"/>
                        </a:solidFill>
                      </a:endParaRPr>
                    </a:p>
                  </a:txBody>
                  <a:tcPr/>
                </a:tc>
                <a:tc>
                  <a:txBody>
                    <a:bodyPr/>
                    <a:lstStyle/>
                    <a:p>
                      <a:r>
                        <a:rPr lang="en-US" dirty="0"/>
                        <a:t>Decrement operator is used to decrease</a:t>
                      </a:r>
                      <a:r>
                        <a:rPr lang="en-US" baseline="0" dirty="0"/>
                        <a:t> </a:t>
                      </a:r>
                      <a:r>
                        <a:rPr lang="en-US" dirty="0"/>
                        <a:t>the operand value by 1</a:t>
                      </a:r>
                      <a:endParaRPr lang="en-US" dirty="0">
                        <a:solidFill>
                          <a:schemeClr val="tx1"/>
                        </a:solidFill>
                      </a:endParaRPr>
                    </a:p>
                  </a:txBody>
                  <a:tcPr/>
                </a:tc>
                <a:tc>
                  <a:txBody>
                    <a:bodyPr/>
                    <a:lstStyle/>
                    <a:p>
                      <a:r>
                        <a:rPr lang="en-US" dirty="0"/>
                        <a:t>--count; 	value is 1 </a:t>
                      </a:r>
                    </a:p>
                    <a:p>
                      <a:r>
                        <a:rPr lang="en-US" dirty="0"/>
                        <a:t>count--; 	value</a:t>
                      </a:r>
                      <a:r>
                        <a:rPr lang="en-US" baseline="0" dirty="0"/>
                        <a:t> is 1</a:t>
                      </a:r>
                      <a:endParaRPr lang="en-US" dirty="0">
                        <a:solidFill>
                          <a:schemeClr val="tx1"/>
                        </a:solidFill>
                      </a:endParaRPr>
                    </a:p>
                  </a:txBody>
                  <a:tcPr/>
                </a:tc>
                <a:extLst>
                  <a:ext uri="{0D108BD9-81ED-4DB2-BD59-A6C34878D82A}">
                    <a16:rowId xmlns="" xmlns:a16="http://schemas.microsoft.com/office/drawing/2014/main" val="10004"/>
                  </a:ext>
                </a:extLst>
              </a:tr>
            </a:tbl>
          </a:graphicData>
        </a:graphic>
      </p:graphicFrame>
      <p:grpSp>
        <p:nvGrpSpPr>
          <p:cNvPr id="10" name="Group 9"/>
          <p:cNvGrpSpPr/>
          <p:nvPr/>
        </p:nvGrpSpPr>
        <p:grpSpPr>
          <a:xfrm>
            <a:off x="665205" y="4800600"/>
            <a:ext cx="7813591" cy="1524000"/>
            <a:chOff x="374815" y="4953000"/>
            <a:chExt cx="8007185" cy="1524000"/>
          </a:xfrm>
        </p:grpSpPr>
        <p:sp>
          <p:nvSpPr>
            <p:cNvPr id="6" name="Rounded Rectangle 5"/>
            <p:cNvSpPr/>
            <p:nvPr/>
          </p:nvSpPr>
          <p:spPr>
            <a:xfrm>
              <a:off x="762000" y="5181600"/>
              <a:ext cx="7620000" cy="1295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838199" y="5181600"/>
              <a:ext cx="7465713" cy="1200329"/>
            </a:xfrm>
            <a:prstGeom prst="rect">
              <a:avLst/>
            </a:prstGeom>
            <a:noFill/>
          </p:spPr>
          <p:txBody>
            <a:bodyPr wrap="square" rtlCol="0">
              <a:spAutoFit/>
            </a:bodyPr>
            <a:lstStyle/>
            <a:p>
              <a:pPr algn="just"/>
              <a:r>
                <a:rPr lang="en-US" dirty="0"/>
                <a:t>++count	increments count by 1 and then uses its value as the value of the expression. This is known a </a:t>
              </a:r>
              <a:r>
                <a:rPr lang="en-US" b="1" dirty="0"/>
                <a:t>prefix operator</a:t>
              </a:r>
              <a:r>
                <a:rPr lang="en-US" dirty="0"/>
                <a:t>.</a:t>
              </a:r>
            </a:p>
            <a:p>
              <a:pPr algn="just"/>
              <a:r>
                <a:rPr lang="en-US" dirty="0"/>
                <a:t>count++ 	uses count as the value of the expression and then increments count by 1. This is known as </a:t>
              </a:r>
              <a:r>
                <a:rPr lang="en-US" b="1" dirty="0"/>
                <a:t>postfix operator</a:t>
              </a:r>
              <a:r>
                <a:rPr lang="en-US" dirty="0"/>
                <a:t>. </a:t>
              </a:r>
            </a:p>
          </p:txBody>
        </p:sp>
        <p:sp>
          <p:nvSpPr>
            <p:cNvPr id="8" name="Litebulb"/>
            <p:cNvSpPr>
              <a:spLocks noEditPoints="1" noChangeArrowheads="1"/>
            </p:cNvSpPr>
            <p:nvPr/>
          </p:nvSpPr>
          <p:spPr bwMode="auto">
            <a:xfrm>
              <a:off x="374815" y="4953000"/>
              <a:ext cx="615785" cy="564767"/>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Content Placeholder 2"/>
          <p:cNvSpPr>
            <a:spLocks noGrp="1"/>
          </p:cNvSpPr>
          <p:nvPr>
            <p:ph idx="1"/>
          </p:nvPr>
        </p:nvSpPr>
        <p:spPr/>
        <p:txBody>
          <a:bodyPr/>
          <a:lstStyle/>
          <a:p>
            <a:pPr>
              <a:buNone/>
            </a:pPr>
            <a:r>
              <a:rPr lang="en-US" sz="3000" dirty="0" err="1" smtClean="0"/>
              <a:t>i</a:t>
            </a:r>
            <a:r>
              <a:rPr lang="en-US" sz="3000" dirty="0" err="1" smtClean="0"/>
              <a:t>nt</a:t>
            </a:r>
            <a:r>
              <a:rPr lang="en-US" sz="3000" dirty="0" smtClean="0"/>
              <a:t> main()</a:t>
            </a:r>
          </a:p>
          <a:p>
            <a:pPr>
              <a:buNone/>
            </a:pPr>
            <a:r>
              <a:rPr lang="en-US" sz="3000" dirty="0" smtClean="0"/>
              <a:t>{</a:t>
            </a:r>
          </a:p>
          <a:p>
            <a:pPr>
              <a:buNone/>
            </a:pPr>
            <a:r>
              <a:rPr lang="en-US" sz="3000" dirty="0" err="1" smtClean="0"/>
              <a:t>int</a:t>
            </a:r>
            <a:r>
              <a:rPr lang="en-US" sz="3000" dirty="0" smtClean="0"/>
              <a:t> c=--2;</a:t>
            </a:r>
          </a:p>
          <a:p>
            <a:pPr>
              <a:buNone/>
            </a:pPr>
            <a:r>
              <a:rPr lang="en-US" sz="3000" dirty="0" err="1" smtClean="0"/>
              <a:t>p</a:t>
            </a:r>
            <a:r>
              <a:rPr lang="en-US" sz="3000" dirty="0" err="1" smtClean="0"/>
              <a:t>rintf</a:t>
            </a:r>
            <a:r>
              <a:rPr lang="en-US" sz="3000" dirty="0" smtClean="0"/>
              <a:t>(“c=%d”, c); </a:t>
            </a:r>
          </a:p>
          <a:p>
            <a:pPr>
              <a:buNone/>
            </a:pPr>
            <a:r>
              <a:rPr lang="en-US" sz="3000" dirty="0" smtClean="0"/>
              <a:t>r</a:t>
            </a:r>
            <a:r>
              <a:rPr lang="en-US" sz="3000" dirty="0" smtClean="0"/>
              <a:t>eturn 0;</a:t>
            </a:r>
          </a:p>
          <a:p>
            <a:pPr>
              <a:buNone/>
            </a:pPr>
            <a:r>
              <a:rPr lang="en-US" sz="3000" dirty="0" smtClean="0"/>
              <a:t>}</a:t>
            </a:r>
          </a:p>
          <a:p>
            <a:pPr>
              <a:buNone/>
            </a:pPr>
            <a:r>
              <a:rPr lang="en-US" sz="3000" dirty="0" smtClean="0"/>
              <a:t>a)1    b) -2   c) 2  d)error</a:t>
            </a:r>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fr-FR" sz="2800" dirty="0" err="1" smtClean="0"/>
              <a:t>int</a:t>
            </a:r>
            <a:r>
              <a:rPr lang="fr-FR" sz="2800" dirty="0" smtClean="0"/>
              <a:t> main()</a:t>
            </a:r>
          </a:p>
          <a:p>
            <a:pPr>
              <a:buNone/>
            </a:pPr>
            <a:r>
              <a:rPr lang="fr-FR" sz="2800" dirty="0" smtClean="0"/>
              <a:t>{</a:t>
            </a:r>
          </a:p>
          <a:p>
            <a:pPr>
              <a:buNone/>
            </a:pPr>
            <a:r>
              <a:rPr lang="fr-FR" sz="2800" dirty="0" smtClean="0"/>
              <a:t>  </a:t>
            </a:r>
            <a:r>
              <a:rPr lang="fr-FR" sz="2800" dirty="0" err="1" smtClean="0"/>
              <a:t>int</a:t>
            </a:r>
            <a:r>
              <a:rPr lang="fr-FR" sz="2800" dirty="0" smtClean="0"/>
              <a:t> x = 4, y, z;</a:t>
            </a:r>
          </a:p>
          <a:p>
            <a:pPr>
              <a:buNone/>
            </a:pPr>
            <a:r>
              <a:rPr lang="fr-FR" sz="2800" dirty="0" smtClean="0"/>
              <a:t>  y = --x;</a:t>
            </a:r>
          </a:p>
          <a:p>
            <a:pPr>
              <a:buNone/>
            </a:pPr>
            <a:r>
              <a:rPr lang="fr-FR" sz="2800" dirty="0" smtClean="0"/>
              <a:t>  z = x--;</a:t>
            </a:r>
          </a:p>
          <a:p>
            <a:pPr>
              <a:buNone/>
            </a:pPr>
            <a:r>
              <a:rPr lang="fr-FR" sz="2800" dirty="0" smtClean="0"/>
              <a:t>  </a:t>
            </a:r>
            <a:r>
              <a:rPr lang="fr-FR" sz="2800" dirty="0" err="1" smtClean="0"/>
              <a:t>printf</a:t>
            </a:r>
            <a:r>
              <a:rPr lang="fr-FR" sz="2800" dirty="0" smtClean="0"/>
              <a:t>("%d, %d, %</a:t>
            </a:r>
            <a:r>
              <a:rPr lang="fr-FR" sz="2800" dirty="0" err="1" smtClean="0"/>
              <a:t>d\n</a:t>
            </a:r>
            <a:r>
              <a:rPr lang="fr-FR" sz="2800" dirty="0" smtClean="0"/>
              <a:t>", x, y, z);</a:t>
            </a:r>
          </a:p>
          <a:p>
            <a:pPr>
              <a:buNone/>
            </a:pPr>
            <a:r>
              <a:rPr lang="fr-FR" sz="2800" dirty="0" smtClean="0"/>
              <a:t>  return 0;</a:t>
            </a:r>
          </a:p>
          <a:p>
            <a:pPr>
              <a:buNone/>
            </a:pPr>
            <a:r>
              <a:rPr lang="fr-FR" sz="2800" dirty="0" smtClean="0"/>
              <a:t>}</a:t>
            </a:r>
          </a:p>
          <a:p>
            <a:pPr>
              <a:buNone/>
            </a:pPr>
            <a:r>
              <a:rPr lang="fr-FR" sz="2800" dirty="0" smtClean="0"/>
              <a:t>a) 4,3,3         b)3,3,3           c)2,3,3          d)4,4,3</a:t>
            </a:r>
            <a:endParaRPr lang="fr-FR" sz="2800" dirty="0" smtClean="0"/>
          </a:p>
          <a:p>
            <a:endParaRPr lang="en-US" dirty="0"/>
          </a:p>
        </p:txBody>
      </p:sp>
    </p:spTree>
  </p:cSld>
  <p:clrMapOvr>
    <a:masterClrMapping/>
  </p:clrMapOvr>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aman_theme1</Template>
  <TotalTime>4366</TotalTime>
  <Words>1480</Words>
  <Application>Microsoft Office PowerPoint</Application>
  <PresentationFormat>On-screen Show (4:3)</PresentationFormat>
  <Paragraphs>388</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Lpu theme final with copyright</vt:lpstr>
      <vt:lpstr>Slide 1</vt:lpstr>
      <vt:lpstr>Operators</vt:lpstr>
      <vt:lpstr>Types of Operators</vt:lpstr>
      <vt:lpstr>Description of Operators</vt:lpstr>
      <vt:lpstr>MCQ</vt:lpstr>
      <vt:lpstr>MCQ</vt:lpstr>
      <vt:lpstr>Slide 7</vt:lpstr>
      <vt:lpstr>MCQ</vt:lpstr>
      <vt:lpstr>MCQ </vt:lpstr>
      <vt:lpstr>Unary Operators</vt:lpstr>
      <vt:lpstr>Slide 11</vt:lpstr>
      <vt:lpstr>Relational Operator</vt:lpstr>
      <vt:lpstr>Slide 13</vt:lpstr>
      <vt:lpstr>Slide 14</vt:lpstr>
      <vt:lpstr>Assignment Operator</vt:lpstr>
      <vt:lpstr>Slide 16</vt:lpstr>
      <vt:lpstr>Conditional Operator</vt:lpstr>
      <vt:lpstr>MCQ</vt:lpstr>
      <vt:lpstr>Slide 19</vt:lpstr>
      <vt:lpstr>Slide 20</vt:lpstr>
      <vt:lpstr>Slide 21</vt:lpstr>
      <vt:lpstr>MCQ</vt:lpstr>
      <vt:lpstr>Precedence of Operators</vt:lpstr>
      <vt:lpstr>Associativity of Operators</vt:lpstr>
      <vt:lpstr>Slide 25</vt:lpstr>
      <vt:lpstr>Next Class: Control Structures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Lec#5</dc:title>
  <dc:creator>Shilpa</dc:creator>
  <cp:lastModifiedBy>10</cp:lastModifiedBy>
  <cp:revision>102</cp:revision>
  <dcterms:created xsi:type="dcterms:W3CDTF">2014-05-05T10:17:14Z</dcterms:created>
  <dcterms:modified xsi:type="dcterms:W3CDTF">2020-10-17T06:28:30Z</dcterms:modified>
</cp:coreProperties>
</file>