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7"/>
  </p:notesMasterIdLst>
  <p:sldIdLst>
    <p:sldId id="289" r:id="rId2"/>
    <p:sldId id="268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85" r:id="rId11"/>
    <p:sldId id="260" r:id="rId12"/>
    <p:sldId id="257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267" r:id="rId23"/>
    <p:sldId id="275" r:id="rId24"/>
    <p:sldId id="300" r:id="rId25"/>
    <p:sldId id="30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37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DBC7E-234E-4166-9392-5D8F9EAF2BC6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0779-F41F-4220-9CDD-89761F5DB7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140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A0779-F41F-4220-9CDD-89761F5DB73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704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704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7042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7042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704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FEF62D-5041-488D-B5BB-C5432974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5FB61A7-FE71-4F02-9978-C0F201C0C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828800"/>
            <a:ext cx="7115175" cy="2952750"/>
          </a:xfrm>
        </p:spPr>
      </p:pic>
    </p:spTree>
    <p:extLst>
      <p:ext uri="{BB962C8B-B14F-4D97-AF65-F5344CB8AC3E}">
        <p14:creationId xmlns="" xmlns:p14="http://schemas.microsoft.com/office/powerpoint/2010/main" val="3588353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3962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 void )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a, c;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f;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day[10];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"Enter integers: " 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"%d %u", &amp;a, &amp;c);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"Enter floating-point numbers:" 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"%f", &amp;f);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"%s", "Enter a string: " 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"%8s", day 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3250"/>
            <a:ext cx="8229600" cy="1400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integers: -89 23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floating-point numbers: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1.34256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Enter a string:</a:t>
            </a:r>
          </a:p>
          <a:p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monday</a:t>
            </a:r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Unformatted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3992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unformatted functions work only with character data type.</a:t>
            </a:r>
          </a:p>
          <a:p>
            <a:pPr algn="just"/>
            <a:r>
              <a:rPr lang="en-US" sz="2400" dirty="0"/>
              <a:t>They do not require format conversion symbol for formatting of data types because they work only with character data type</a:t>
            </a:r>
          </a:p>
          <a:p>
            <a:pPr algn="just"/>
            <a:r>
              <a:rPr lang="en-US" sz="2400" dirty="0"/>
              <a:t>Unformatted functions are:</a:t>
            </a:r>
          </a:p>
          <a:p>
            <a:pPr lvl="1"/>
            <a:r>
              <a:rPr lang="en-US" sz="2400" dirty="0" err="1"/>
              <a:t>getchar</a:t>
            </a:r>
            <a:r>
              <a:rPr lang="en-US" sz="2400" dirty="0"/>
              <a:t>() and </a:t>
            </a:r>
            <a:r>
              <a:rPr lang="en-US" sz="2400" dirty="0" err="1"/>
              <a:t>putchar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getch</a:t>
            </a:r>
            <a:r>
              <a:rPr lang="en-US" sz="2400" dirty="0"/>
              <a:t>() and </a:t>
            </a:r>
            <a:r>
              <a:rPr lang="en-US" sz="2400" dirty="0" err="1"/>
              <a:t>putch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gets() and puts()</a:t>
            </a:r>
          </a:p>
        </p:txBody>
      </p:sp>
    </p:spTree>
    <p:extLst>
      <p:ext uri="{BB962C8B-B14F-4D97-AF65-F5344CB8AC3E}">
        <p14:creationId xmlns="" xmlns:p14="http://schemas.microsoft.com/office/powerpoint/2010/main" val="358350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Unformatted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97363"/>
          </a:xfrm>
        </p:spPr>
        <p:txBody>
          <a:bodyPr/>
          <a:lstStyle/>
          <a:p>
            <a:r>
              <a:rPr lang="en-US" dirty="0"/>
              <a:t>C has three types of I/O functions: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Character I/O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String I/O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File I/O</a:t>
            </a:r>
          </a:p>
        </p:txBody>
      </p:sp>
    </p:spTree>
    <p:extLst>
      <p:ext uri="{BB962C8B-B14F-4D97-AF65-F5344CB8AC3E}">
        <p14:creationId xmlns="" xmlns:p14="http://schemas.microsoft.com/office/powerpoint/2010/main" val="343599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getchar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function reads a character-type data from standard input. </a:t>
            </a:r>
          </a:p>
          <a:p>
            <a:r>
              <a:rPr lang="en-US" dirty="0"/>
              <a:t>It reads one character at a time till the user presses the enter key.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Example:</a:t>
            </a:r>
          </a:p>
          <a:p>
            <a:pPr marL="0" indent="0">
              <a:buNone/>
            </a:pPr>
            <a:r>
              <a:rPr lang="en-US" dirty="0"/>
              <a:t>    	char c;</a:t>
            </a:r>
          </a:p>
          <a:p>
            <a:pPr marL="0" indent="0">
              <a:buNone/>
            </a:pPr>
            <a:r>
              <a:rPr lang="en-US" dirty="0"/>
              <a:t>    	c =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507205"/>
            <a:ext cx="4191000" cy="1163082"/>
            <a:chOff x="914400" y="2974576"/>
            <a:chExt cx="6400800" cy="803582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74576"/>
              <a:ext cx="6400800" cy="683026"/>
              <a:chOff x="914400" y="1936672"/>
              <a:chExt cx="4876800" cy="4921343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936672"/>
                <a:ext cx="1676400" cy="1991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75234" y="3289074"/>
              <a:ext cx="5320982" cy="4890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Variable-name = 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getchar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2000" dirty="0">
                  <a:solidFill>
                    <a:srgbClr val="C00000"/>
                  </a:solidFill>
                </a:rPr>
                <a:t>;</a:t>
              </a:r>
              <a:endPara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0477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char c;	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a character”);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c=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printf(“c = %c ”,c);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020270"/>
            <a:ext cx="822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a character   k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 = k</a:t>
            </a:r>
          </a:p>
        </p:txBody>
      </p:sp>
    </p:spTree>
    <p:extLst>
      <p:ext uri="{BB962C8B-B14F-4D97-AF65-F5344CB8AC3E}">
        <p14:creationId xmlns="" xmlns:p14="http://schemas.microsoft.com/office/powerpoint/2010/main" val="315800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putchar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dirty="0"/>
              <a:t>This function prints one character on the screen at a time which is read by standard input.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char c= ‘c’;</a:t>
            </a:r>
          </a:p>
          <a:p>
            <a:pPr marL="0" indent="0">
              <a:buNone/>
            </a:pPr>
            <a:r>
              <a:rPr lang="en-US" dirty="0"/>
              <a:t>	        </a:t>
            </a:r>
            <a:r>
              <a:rPr lang="en-US" dirty="0" err="1"/>
              <a:t>putchar</a:t>
            </a:r>
            <a:r>
              <a:rPr lang="en-US" dirty="0"/>
              <a:t> (c);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278605"/>
            <a:ext cx="3657600" cy="1163082"/>
            <a:chOff x="914400" y="2974576"/>
            <a:chExt cx="6400800" cy="803582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74576"/>
              <a:ext cx="6400800" cy="683026"/>
              <a:chOff x="914400" y="1936672"/>
              <a:chExt cx="4876800" cy="4921343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936672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75234" y="3289074"/>
              <a:ext cx="5320982" cy="4890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putchar</a:t>
              </a:r>
              <a:r>
                <a:rPr lang="en-US" sz="2000" dirty="0">
                  <a:solidFill>
                    <a:srgbClr val="C00000"/>
                  </a:solidFill>
                </a:rPr>
                <a:t>( variable name);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20097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a character: ”);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(“%c”,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020270"/>
            <a:ext cx="822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a character: r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0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getch</a:t>
            </a:r>
            <a:r>
              <a:rPr lang="en-US" dirty="0"/>
              <a:t>() &amp; </a:t>
            </a:r>
            <a:r>
              <a:rPr lang="en-US" dirty="0" err="1"/>
              <a:t>getche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These functions read any alphanumeric character from the standard input device</a:t>
            </a:r>
          </a:p>
          <a:p>
            <a:pPr algn="just"/>
            <a:r>
              <a:rPr lang="en-US" sz="2800" dirty="0"/>
              <a:t>The character entered is not displayed by the </a:t>
            </a:r>
            <a:r>
              <a:rPr lang="en-US" sz="2800" dirty="0" err="1"/>
              <a:t>getch</a:t>
            </a:r>
            <a:r>
              <a:rPr lang="en-US" sz="2800" dirty="0"/>
              <a:t>() function until enter is pressed</a:t>
            </a:r>
          </a:p>
          <a:p>
            <a:pPr algn="just"/>
            <a:r>
              <a:rPr lang="en-US" sz="2800" dirty="0"/>
              <a:t>The </a:t>
            </a:r>
            <a:r>
              <a:rPr lang="en-US" sz="2800" b="1" dirty="0" err="1"/>
              <a:t>getche</a:t>
            </a:r>
            <a:r>
              <a:rPr lang="en-US" sz="2800" b="1" dirty="0"/>
              <a:t>()</a:t>
            </a:r>
            <a:r>
              <a:rPr lang="en-US" sz="2800" dirty="0"/>
              <a:t> accepts and displays the character. </a:t>
            </a:r>
          </a:p>
          <a:p>
            <a:pPr algn="just"/>
            <a:r>
              <a:rPr lang="en-US" sz="2800" dirty="0"/>
              <a:t>The </a:t>
            </a:r>
            <a:r>
              <a:rPr lang="en-US" sz="2800" b="1" dirty="0" err="1"/>
              <a:t>getch</a:t>
            </a:r>
            <a:r>
              <a:rPr lang="en-US" sz="2800" b="1" dirty="0"/>
              <a:t>() </a:t>
            </a:r>
            <a:r>
              <a:rPr lang="en-US" sz="2800" dirty="0"/>
              <a:t>accepts but  does not display the character.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4400" y="4953000"/>
            <a:ext cx="3352800" cy="1295402"/>
            <a:chOff x="914400" y="2974577"/>
            <a:chExt cx="6400800" cy="683027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74577"/>
              <a:ext cx="6400800" cy="683027"/>
              <a:chOff x="914400" y="1936671"/>
              <a:chExt cx="4876800" cy="4921344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936671"/>
                <a:ext cx="1676400" cy="152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75234" y="3289074"/>
              <a:ext cx="5320982" cy="210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getche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632461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two alphabets:”);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getche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992469"/>
            <a:ext cx="822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two alphabets a</a:t>
            </a:r>
          </a:p>
        </p:txBody>
      </p:sp>
    </p:spTree>
    <p:extLst>
      <p:ext uri="{BB962C8B-B14F-4D97-AF65-F5344CB8AC3E}">
        <p14:creationId xmlns="" xmlns:p14="http://schemas.microsoft.com/office/powerpoint/2010/main" val="210772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putch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function prints any alphanumeric character taken by the standard input device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362200"/>
            <a:ext cx="8229600" cy="312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#include&lt;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(“Press any key to continue”);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 you pressed:”);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putch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638800"/>
            <a:ext cx="822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Press any key to continue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You pressed : e</a:t>
            </a:r>
          </a:p>
        </p:txBody>
      </p:sp>
    </p:spTree>
    <p:extLst>
      <p:ext uri="{BB962C8B-B14F-4D97-AF65-F5344CB8AC3E}">
        <p14:creationId xmlns="" xmlns:p14="http://schemas.microsoft.com/office/powerpoint/2010/main" val="22965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Presentation of output is very important.</a:t>
            </a:r>
          </a:p>
          <a:p>
            <a:pPr algn="just"/>
            <a:r>
              <a:rPr lang="en-US" dirty="0"/>
              <a:t>Formatted functions </a:t>
            </a:r>
            <a:r>
              <a:rPr lang="en-US" dirty="0" err="1"/>
              <a:t>scanf</a:t>
            </a:r>
            <a:r>
              <a:rPr lang="en-US" dirty="0"/>
              <a:t> and </a:t>
            </a:r>
            <a:r>
              <a:rPr lang="en-US" dirty="0" err="1"/>
              <a:t>printf</a:t>
            </a:r>
            <a:r>
              <a:rPr lang="en-US" dirty="0"/>
              <a:t> :</a:t>
            </a:r>
          </a:p>
          <a:p>
            <a:pPr lvl="1" algn="just"/>
            <a:r>
              <a:rPr lang="en-US" dirty="0"/>
              <a:t>these functions input data from standard input stream and </a:t>
            </a:r>
          </a:p>
          <a:p>
            <a:pPr lvl="1" algn="just"/>
            <a:r>
              <a:rPr lang="en-US" dirty="0"/>
              <a:t>output data to standard output stream.</a:t>
            </a:r>
          </a:p>
          <a:p>
            <a:pPr algn="just"/>
            <a:r>
              <a:rPr lang="en-US" dirty="0"/>
              <a:t>Include the header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String I/O</a:t>
            </a:r>
            <a:endParaRPr lang="en-US" dirty="0"/>
          </a:p>
          <a:p>
            <a:pPr algn="just"/>
            <a:r>
              <a:rPr lang="en-US" dirty="0"/>
              <a:t>This function is used for accepting any string until enter key </a:t>
            </a:r>
            <a:r>
              <a:rPr lang="en-US"/>
              <a:t>is pressed (</a:t>
            </a:r>
            <a:r>
              <a:rPr lang="en-US" dirty="0"/>
              <a:t>string will be </a:t>
            </a:r>
            <a:r>
              <a:rPr lang="en-US"/>
              <a:t>covered later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549354"/>
            <a:ext cx="5562600" cy="1479847"/>
            <a:chOff x="914400" y="3011167"/>
            <a:chExt cx="6400800" cy="646437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3011167"/>
              <a:ext cx="6400800" cy="646437"/>
              <a:chOff x="914400" y="2200309"/>
              <a:chExt cx="4876800" cy="4657706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2200309"/>
                <a:ext cx="1676400" cy="125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352811" y="3209785"/>
              <a:ext cx="5561670" cy="309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2000" dirty="0">
                  <a:solidFill>
                    <a:srgbClr val="C00000"/>
                  </a:solidFill>
                  <a:cs typeface="Courier New" pitchFamily="49" charset="0"/>
                </a:rPr>
                <a:t>length of string in number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gets(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317319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[30];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the string:”);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gets(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(“Entered string: %s”,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822960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the string: Use of data!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Entered string: Use of data!</a:t>
            </a:r>
          </a:p>
        </p:txBody>
      </p:sp>
    </p:spTree>
    <p:extLst>
      <p:ext uri="{BB962C8B-B14F-4D97-AF65-F5344CB8AC3E}">
        <p14:creationId xmlns="" xmlns:p14="http://schemas.microsoft.com/office/powerpoint/2010/main" val="28048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prints the string or character array. It is opposite to gets()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079732"/>
            <a:ext cx="5562600" cy="1721124"/>
            <a:chOff x="914400" y="3023062"/>
            <a:chExt cx="6400800" cy="634542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3023062"/>
              <a:ext cx="6400800" cy="634542"/>
              <a:chOff x="914400" y="2286017"/>
              <a:chExt cx="4876800" cy="4571998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2404142"/>
                <a:ext cx="1676400" cy="1062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90484" y="3209786"/>
              <a:ext cx="5561670" cy="374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2000" dirty="0">
                  <a:solidFill>
                    <a:srgbClr val="C00000"/>
                  </a:solidFill>
                  <a:cs typeface="Courier New" pitchFamily="49" charset="0"/>
                </a:rPr>
                <a:t>length of string in number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gets(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puts(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82859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[30];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the string:”);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gets(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puts(“Entered string:”);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puts(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8229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string: puts is in use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Entered string: puts is in use</a:t>
            </a:r>
          </a:p>
        </p:txBody>
      </p:sp>
    </p:spTree>
    <p:extLst>
      <p:ext uri="{BB962C8B-B14F-4D97-AF65-F5344CB8AC3E}">
        <p14:creationId xmlns="" xmlns:p14="http://schemas.microsoft.com/office/powerpoint/2010/main" val="93231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Choose a C unformatted input output function below.</a:t>
            </a:r>
          </a:p>
          <a:p>
            <a:pPr>
              <a:buNone/>
            </a:pPr>
            <a:r>
              <a:rPr lang="en-US" dirty="0" smtClean="0"/>
              <a:t>A) gets(), puts()</a:t>
            </a:r>
          </a:p>
          <a:p>
            <a:pPr>
              <a:buNone/>
            </a:pPr>
            <a:r>
              <a:rPr lang="en-US" dirty="0" smtClean="0"/>
              <a:t>B) </a:t>
            </a:r>
            <a:r>
              <a:rPr lang="en-US" dirty="0" err="1" smtClean="0"/>
              <a:t>getchar</a:t>
            </a:r>
            <a:r>
              <a:rPr lang="en-US" dirty="0" smtClean="0"/>
              <a:t>(), </a:t>
            </a:r>
            <a:r>
              <a:rPr lang="en-US" dirty="0" err="1" smtClean="0"/>
              <a:t>putchar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C) A &amp; B</a:t>
            </a:r>
          </a:p>
          <a:p>
            <a:pPr>
              <a:buNone/>
            </a:pPr>
            <a:r>
              <a:rPr lang="en-US" dirty="0" smtClean="0"/>
              <a:t>D)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/>
              <a:t>What is the output of C program.? </a:t>
            </a:r>
          </a:p>
          <a:p>
            <a:pPr>
              <a:buNone/>
            </a:pPr>
            <a:r>
              <a:rPr lang="en-US" sz="2200" b="1" dirty="0" err="1" smtClean="0"/>
              <a:t>int</a:t>
            </a:r>
            <a:r>
              <a:rPr lang="en-US" sz="2200" b="1" dirty="0" smtClean="0"/>
              <a:t> main()</a:t>
            </a:r>
          </a:p>
          <a:p>
            <a:pPr>
              <a:buNone/>
            </a:pPr>
            <a:r>
              <a:rPr lang="en-US" sz="2200" b="1" dirty="0" smtClean="0"/>
              <a:t> { </a:t>
            </a:r>
          </a:p>
          <a:p>
            <a:pPr>
              <a:buNone/>
            </a:pPr>
            <a:r>
              <a:rPr lang="en-US" sz="2200" b="1" dirty="0" smtClean="0"/>
              <a:t>char </a:t>
            </a:r>
            <a:r>
              <a:rPr lang="en-US" sz="2200" b="1" dirty="0" err="1" smtClean="0"/>
              <a:t>ch</a:t>
            </a:r>
            <a:r>
              <a:rPr lang="en-US" sz="2200" b="1" dirty="0" smtClean="0"/>
              <a:t>='A';</a:t>
            </a:r>
          </a:p>
          <a:p>
            <a:pPr>
              <a:buNone/>
            </a:pPr>
            <a:r>
              <a:rPr lang="en-US" sz="2200" b="1" dirty="0" smtClean="0"/>
              <a:t> </a:t>
            </a:r>
            <a:r>
              <a:rPr lang="en-US" sz="2200" b="1" dirty="0" err="1" smtClean="0"/>
              <a:t>ch</a:t>
            </a:r>
            <a:r>
              <a:rPr lang="en-US" sz="2200" b="1" dirty="0" smtClean="0"/>
              <a:t>=</a:t>
            </a:r>
            <a:r>
              <a:rPr lang="en-US" sz="2200" b="1" dirty="0" err="1" smtClean="0"/>
              <a:t>getchar</a:t>
            </a:r>
            <a:r>
              <a:rPr lang="en-US" sz="2200" b="1" dirty="0" smtClean="0"/>
              <a:t>(); </a:t>
            </a:r>
          </a:p>
          <a:p>
            <a:pPr>
              <a:buNone/>
            </a:pPr>
            <a:r>
              <a:rPr lang="en-US" sz="2200" b="1" dirty="0" err="1" smtClean="0"/>
              <a:t>putchar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ch</a:t>
            </a:r>
            <a:r>
              <a:rPr lang="en-US" sz="2200" b="1" dirty="0" smtClean="0"/>
              <a:t>);</a:t>
            </a:r>
          </a:p>
          <a:p>
            <a:pPr>
              <a:buNone/>
            </a:pPr>
            <a:r>
              <a:rPr lang="en-US" sz="2200" b="1" dirty="0" smtClean="0"/>
              <a:t> return 0; }//input= S</a:t>
            </a:r>
          </a:p>
          <a:p>
            <a:pPr>
              <a:buNone/>
            </a:pPr>
            <a:r>
              <a:rPr lang="en-US" sz="2200" dirty="0" smtClean="0"/>
              <a:t>A) A</a:t>
            </a:r>
          </a:p>
          <a:p>
            <a:pPr>
              <a:buNone/>
            </a:pPr>
            <a:r>
              <a:rPr lang="en-US" sz="2200" dirty="0" smtClean="0"/>
              <a:t>B) B</a:t>
            </a:r>
          </a:p>
          <a:p>
            <a:pPr>
              <a:buNone/>
            </a:pPr>
            <a:r>
              <a:rPr lang="en-US" sz="2200" dirty="0" smtClean="0"/>
              <a:t>C) S</a:t>
            </a:r>
          </a:p>
          <a:p>
            <a:pPr>
              <a:buNone/>
            </a:pPr>
            <a:r>
              <a:rPr lang="en-US" sz="2200" dirty="0" smtClean="0"/>
              <a:t>D) Compiler error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17638"/>
          </a:xfrm>
        </p:spPr>
        <p:txBody>
          <a:bodyPr>
            <a:normAutofit/>
          </a:bodyPr>
          <a:lstStyle/>
          <a:p>
            <a:r>
              <a:rPr lang="en-US" dirty="0"/>
              <a:t>Standard I/O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many library functions available for standard I/O.</a:t>
            </a:r>
          </a:p>
          <a:p>
            <a:pPr algn="just"/>
            <a:r>
              <a:rPr lang="en-US" dirty="0"/>
              <a:t>These functions are divided into two categories:</a:t>
            </a:r>
          </a:p>
          <a:p>
            <a:pPr marL="0" indent="0" algn="just">
              <a:buNone/>
            </a:pPr>
            <a:r>
              <a:rPr lang="en-US" dirty="0"/>
              <a:t>	–</a:t>
            </a:r>
            <a:r>
              <a:rPr lang="en-US" b="1" dirty="0"/>
              <a:t>Unformatted functions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–</a:t>
            </a:r>
            <a:r>
              <a:rPr lang="en-US" b="1" dirty="0"/>
              <a:t>Formatted functions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616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Formatted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Formatted functions, input and output is formatted as per our requirement</a:t>
            </a:r>
          </a:p>
          <a:p>
            <a:pPr lvl="1" algn="just"/>
            <a:r>
              <a:rPr lang="en-US" dirty="0"/>
              <a:t>For example, if </a:t>
            </a:r>
            <a:r>
              <a:rPr lang="en-US" i="1" dirty="0"/>
              <a:t>different values are to be displayed</a:t>
            </a:r>
            <a:r>
              <a:rPr lang="en-US" dirty="0"/>
              <a:t>, how much field width i.e., how many columns on screen, is to be used, and how much space between two values is to be given. If a value to be displayed is of real type, then how  many decimal places to output</a:t>
            </a:r>
          </a:p>
          <a:p>
            <a:pPr algn="just"/>
            <a:r>
              <a:rPr lang="en-US" dirty="0"/>
              <a:t>Formatted functions are:</a:t>
            </a:r>
          </a:p>
          <a:p>
            <a:pPr lvl="1" algn="just"/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pPr lvl="1" algn="just"/>
            <a:r>
              <a:rPr lang="en-US" dirty="0" err="1"/>
              <a:t>scanf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="" xmlns:p14="http://schemas.microsoft.com/office/powerpoint/2010/main" val="299551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Formatted output with </a:t>
            </a:r>
            <a:r>
              <a:rPr lang="en-US" dirty="0" err="1"/>
              <a:t>printf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/>
            <a:r>
              <a:rPr lang="en-US" sz="2400" b="1" dirty="0"/>
              <a:t>The </a:t>
            </a:r>
            <a:r>
              <a:rPr lang="en-US" sz="2400" b="1" dirty="0" err="1"/>
              <a:t>printf</a:t>
            </a:r>
            <a:r>
              <a:rPr lang="en-US" sz="2400" b="1" dirty="0"/>
              <a:t>() function: (Formatted output)</a:t>
            </a:r>
          </a:p>
          <a:p>
            <a:pPr marL="400050" lvl="1" indent="0" algn="just">
              <a:buNone/>
            </a:pPr>
            <a:r>
              <a:rPr lang="en-US" sz="2400" dirty="0" err="1"/>
              <a:t>printf</a:t>
            </a:r>
            <a:r>
              <a:rPr lang="en-US" sz="2400" dirty="0"/>
              <a:t>() is an output function that takes text and  values from within the program and sends it out onto the screen.</a:t>
            </a:r>
          </a:p>
          <a:p>
            <a:pPr marL="0" indent="0" algn="just">
              <a:buNone/>
            </a:pPr>
            <a:r>
              <a:rPr lang="en-US" sz="2400" dirty="0"/>
              <a:t>	In general terms, the </a:t>
            </a:r>
            <a:r>
              <a:rPr lang="en-US" sz="2400" dirty="0" err="1"/>
              <a:t>printf</a:t>
            </a:r>
            <a:r>
              <a:rPr lang="en-US" sz="2400" dirty="0"/>
              <a:t> function is written as: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format-control-string can contain: 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Characters</a:t>
            </a:r>
            <a:r>
              <a:rPr lang="en-US" sz="2400" dirty="0"/>
              <a:t> that are simply printed as they are 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Conversion specifications </a:t>
            </a:r>
            <a:r>
              <a:rPr lang="en-US" sz="2400" dirty="0"/>
              <a:t>that begin with a % sign 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Escape sequences </a:t>
            </a:r>
            <a:r>
              <a:rPr lang="en-US" sz="2400" dirty="0"/>
              <a:t>that begin with a \ sign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/>
              <a:t>The arguments can be written as constants, single variable or array names, or more complex expressions. </a:t>
            </a:r>
          </a:p>
          <a:p>
            <a:pPr marL="400050" lvl="1" indent="0" algn="just">
              <a:buNone/>
            </a:pP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2920541"/>
            <a:ext cx="6454125" cy="737059"/>
            <a:chOff x="914400" y="2920541"/>
            <a:chExt cx="6454125" cy="737059"/>
          </a:xfrm>
        </p:grpSpPr>
        <p:grpSp>
          <p:nvGrpSpPr>
            <p:cNvPr id="4" name="Group 3"/>
            <p:cNvGrpSpPr/>
            <p:nvPr/>
          </p:nvGrpSpPr>
          <p:grpSpPr>
            <a:xfrm>
              <a:off x="914400" y="2920541"/>
              <a:ext cx="6400800" cy="737059"/>
              <a:chOff x="914400" y="1547338"/>
              <a:chExt cx="4876800" cy="5310662"/>
            </a:xfrm>
          </p:grpSpPr>
          <p:sp>
            <p:nvSpPr>
              <p:cNvPr id="5" name="Vertical Scroll 4"/>
              <p:cNvSpPr/>
              <p:nvPr/>
            </p:nvSpPr>
            <p:spPr>
              <a:xfrm>
                <a:off x="914400" y="2286002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43200" y="154733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Syntax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066800" y="3200400"/>
              <a:ext cx="630172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5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(“format-control-string”, arg1,arg2,……….,</a:t>
              </a:r>
              <a:r>
                <a:rPr lang="en-US" sz="15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argN</a:t>
              </a:r>
              <a:r>
                <a:rPr lang="en-US" sz="15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3362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(“Area of circle is %f units \n”, area);</a:t>
            </a:r>
          </a:p>
          <a:p>
            <a:pPr marL="0" indent="0">
              <a:buNone/>
            </a:pPr>
            <a:r>
              <a:rPr lang="en-US" sz="2800" dirty="0"/>
              <a:t>In this :-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“Area of circle is %f units \n”-	</a:t>
            </a:r>
            <a:r>
              <a:rPr lang="en-US" sz="2800" dirty="0"/>
              <a:t>is a control string.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area	-	</a:t>
            </a:r>
            <a:r>
              <a:rPr lang="en-US" sz="2800" dirty="0"/>
              <a:t>is a variable whose value will be printed.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%f-	</a:t>
            </a:r>
            <a:r>
              <a:rPr lang="en-US" sz="2800" dirty="0"/>
              <a:t>is the conversion specifier indicating the type of corresponding value to be printed.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781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Formatted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The </a:t>
            </a:r>
            <a:r>
              <a:rPr lang="en-US" sz="2400" b="1" dirty="0" err="1"/>
              <a:t>scanf</a:t>
            </a:r>
            <a:r>
              <a:rPr lang="en-US" sz="2400" b="1" dirty="0"/>
              <a:t>() function: (Formatted input)</a:t>
            </a:r>
          </a:p>
          <a:p>
            <a:pPr marL="0" indent="0">
              <a:buNone/>
            </a:pPr>
            <a:r>
              <a:rPr lang="en-US" sz="2400" b="1" dirty="0" err="1"/>
              <a:t>scanf</a:t>
            </a:r>
            <a:r>
              <a:rPr lang="en-US" sz="2400" b="1" dirty="0"/>
              <a:t>() is a function that reads data from the keyboard. It interprets character input to the computer and stores the interpretation in specified variable(s).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In general terms, the </a:t>
            </a:r>
            <a:r>
              <a:rPr lang="en-US" sz="2400" dirty="0" err="1"/>
              <a:t>scanf</a:t>
            </a:r>
            <a:r>
              <a:rPr lang="en-US" sz="2400" dirty="0"/>
              <a:t> function is written as:</a:t>
            </a:r>
          </a:p>
          <a:p>
            <a:pPr marL="0" indent="0">
              <a:buNone/>
            </a:pPr>
            <a:endParaRPr lang="en-US" sz="2400" b="1" i="1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format-control-string can contain: </a:t>
            </a:r>
          </a:p>
          <a:p>
            <a:pPr lvl="1" algn="just"/>
            <a:r>
              <a:rPr lang="en-US" sz="2400" dirty="0"/>
              <a:t>Describes the format of the input.</a:t>
            </a:r>
          </a:p>
          <a:p>
            <a:pPr lvl="1" algn="just"/>
            <a:r>
              <a:rPr lang="en-US" sz="2400" dirty="0"/>
              <a:t>Conversion specifications that begin with a % sign.</a:t>
            </a:r>
          </a:p>
          <a:p>
            <a:pPr algn="just"/>
            <a:r>
              <a:rPr lang="en-US" sz="2400" dirty="0"/>
              <a:t>The arguments are the pointers to variables in which the input will be stored.</a:t>
            </a:r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505200"/>
            <a:ext cx="6934200" cy="737059"/>
            <a:chOff x="914400" y="2920541"/>
            <a:chExt cx="6934200" cy="737059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20541"/>
              <a:ext cx="6934200" cy="737059"/>
              <a:chOff x="914400" y="1547338"/>
              <a:chExt cx="5283200" cy="5310662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01"/>
                <a:ext cx="5283200" cy="4571999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54733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066800" y="3200400"/>
              <a:ext cx="67265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(format-control-string, arg1, arg2,………., </a:t>
              </a:r>
              <a:r>
                <a:rPr lang="en-US" sz="16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argN</a:t>
              </a:r>
              <a:r>
                <a:rPr lang="en-US" sz="16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28564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(“%s %d %f”, name, &amp;age, &amp;salary);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:- </a:t>
            </a:r>
          </a:p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“%s %d %f”-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control string.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name –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is a string argument and it’s a array name and implicit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 memory address reference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age	-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decimal integer variable preceded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&amp;.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salary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floating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-point value </a:t>
            </a:r>
            <a:r>
              <a:rPr lang="en-US" sz="2800" dirty="0">
                <a:solidFill>
                  <a:schemeClr val="accent1"/>
                </a:solidFill>
              </a:rPr>
              <a:t>preceded by &amp;.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415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77724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Conversion 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 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an unsigned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0" dirty="0"/>
                        <a:t> or 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before</a:t>
                      </a:r>
                      <a:r>
                        <a:rPr lang="en-US" baseline="0" dirty="0"/>
                        <a:t> any integer conversion specifier to indicate that a short or long integer is to be input, respectively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e, E, f, g,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 floating-point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an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Skip the percent sign(%) in the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48439048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3117</TotalTime>
  <Words>859</Words>
  <Application>Microsoft Office PowerPoint</Application>
  <PresentationFormat>On-screen Show (4:3)</PresentationFormat>
  <Paragraphs>235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Lpu theme final with copyright</vt:lpstr>
      <vt:lpstr>Slide 1</vt:lpstr>
      <vt:lpstr>Introduction </vt:lpstr>
      <vt:lpstr>Standard I/O Functions</vt:lpstr>
      <vt:lpstr>Formatted Functions</vt:lpstr>
      <vt:lpstr>Formatted output with printf function</vt:lpstr>
      <vt:lpstr>Example</vt:lpstr>
      <vt:lpstr>Formatted Functions</vt:lpstr>
      <vt:lpstr>Example:</vt:lpstr>
      <vt:lpstr>Reading data</vt:lpstr>
      <vt:lpstr>Slide 10</vt:lpstr>
      <vt:lpstr>Unformatted functions</vt:lpstr>
      <vt:lpstr>Unformatted Functions</vt:lpstr>
      <vt:lpstr>getchar()</vt:lpstr>
      <vt:lpstr>Slide 14</vt:lpstr>
      <vt:lpstr>putchar()</vt:lpstr>
      <vt:lpstr>Slide 16</vt:lpstr>
      <vt:lpstr>getch() &amp; getche()</vt:lpstr>
      <vt:lpstr>Slide 18</vt:lpstr>
      <vt:lpstr>putch()</vt:lpstr>
      <vt:lpstr>gets()</vt:lpstr>
      <vt:lpstr>Slide 21</vt:lpstr>
      <vt:lpstr>puts()</vt:lpstr>
      <vt:lpstr>Slide 23</vt:lpstr>
      <vt:lpstr>Mcq</vt:lpstr>
      <vt:lpstr>MCQ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INPUT/OUTPUT FUNCTIONS Formatted and Unformatted I/O</dc:title>
  <dc:creator>Shilpa</dc:creator>
  <cp:lastModifiedBy>10</cp:lastModifiedBy>
  <cp:revision>47</cp:revision>
  <dcterms:created xsi:type="dcterms:W3CDTF">2014-05-14T10:59:24Z</dcterms:created>
  <dcterms:modified xsi:type="dcterms:W3CDTF">2020-11-09T05:28:56Z</dcterms:modified>
</cp:coreProperties>
</file>