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embeddedFontLst>
    <p:embeddedFont>
      <p:font typeface="Arimo"/>
      <p:regular r:id="rId51"/>
      <p:bold r:id="rId52"/>
      <p:italic r:id="rId53"/>
      <p:boldItalic r:id="rId54"/>
    </p:embeddedFont>
    <p:embeddedFont>
      <p:font typeface="Arial Black"/>
      <p:regular r:id="rId55"/>
    </p:embeddedFont>
    <p:embeddedFont>
      <p:font typeface="Questrial"/>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7" roundtripDataSignature="AMtx7mjPG2nu82rhg3KoRy2fEjsl7vsG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50EDFB-BB88-4C45-B079-3DA786CDCC56}">
  <a:tblStyle styleId="{7550EDFB-BB88-4C45-B079-3DA786CDCC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mo-regular.fntdata"/><Relationship Id="rId50" Type="http://schemas.openxmlformats.org/officeDocument/2006/relationships/slide" Target="slides/slide44.xml"/><Relationship Id="rId53" Type="http://schemas.openxmlformats.org/officeDocument/2006/relationships/font" Target="fonts/Arimo-italic.fntdata"/><Relationship Id="rId52" Type="http://schemas.openxmlformats.org/officeDocument/2006/relationships/font" Target="fonts/Arimo-bold.fntdata"/><Relationship Id="rId11" Type="http://schemas.openxmlformats.org/officeDocument/2006/relationships/slide" Target="slides/slide5.xml"/><Relationship Id="rId55" Type="http://schemas.openxmlformats.org/officeDocument/2006/relationships/font" Target="fonts/ArialBlack-regular.fntdata"/><Relationship Id="rId10" Type="http://schemas.openxmlformats.org/officeDocument/2006/relationships/slide" Target="slides/slide4.xml"/><Relationship Id="rId54" Type="http://schemas.openxmlformats.org/officeDocument/2006/relationships/font" Target="fonts/Arimo-boldItalic.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Questrial-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a:t>To sort the elements without using array we have to compare each and every variable individually without using loops. </a:t>
            </a:r>
            <a:endParaRPr/>
          </a:p>
        </p:txBody>
      </p:sp>
      <p:sp>
        <p:nvSpPr>
          <p:cNvPr id="271" name="Google Shape;27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a:t>This will allocate 10*2 bytes of space in memory</a:t>
            </a:r>
            <a:endParaRPr/>
          </a:p>
        </p:txBody>
      </p:sp>
      <p:sp>
        <p:nvSpPr>
          <p:cNvPr id="146" name="Google Shape;1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solidFill>
                  <a:schemeClr val="accent1"/>
                </a:solidFill>
              </a:defRPr>
            </a:lvl1pPr>
            <a:lvl2pPr indent="-406400" lvl="1" marL="914400" algn="l">
              <a:spcBef>
                <a:spcPts val="560"/>
              </a:spcBef>
              <a:spcAft>
                <a:spcPts val="0"/>
              </a:spcAft>
              <a:buClr>
                <a:schemeClr val="accent1"/>
              </a:buClr>
              <a:buSzPts val="2800"/>
              <a:buChar char="–"/>
              <a:defRPr>
                <a:solidFill>
                  <a:schemeClr val="accent1"/>
                </a:solidFill>
              </a:defRPr>
            </a:lvl2pPr>
            <a:lvl3pPr indent="-381000" lvl="2" marL="1371600" algn="l">
              <a:spcBef>
                <a:spcPts val="480"/>
              </a:spcBef>
              <a:spcAft>
                <a:spcPts val="0"/>
              </a:spcAft>
              <a:buClr>
                <a:schemeClr val="accent1"/>
              </a:buClr>
              <a:buSzPts val="2400"/>
              <a:buChar char="•"/>
              <a:defRPr>
                <a:solidFill>
                  <a:schemeClr val="accent1"/>
                </a:solidFill>
              </a:defRPr>
            </a:lvl3pPr>
            <a:lvl4pPr indent="-355600" lvl="3" marL="1828800" algn="l">
              <a:spcBef>
                <a:spcPts val="400"/>
              </a:spcBef>
              <a:spcAft>
                <a:spcPts val="0"/>
              </a:spcAft>
              <a:buClr>
                <a:schemeClr val="accent1"/>
              </a:buClr>
              <a:buSzPts val="2000"/>
              <a:buChar char="–"/>
              <a:defRPr>
                <a:solidFill>
                  <a:schemeClr val="accent1"/>
                </a:solidFill>
              </a:defRPr>
            </a:lvl4pPr>
            <a:lvl5pPr indent="-355600" lvl="4" marL="2286000" algn="l">
              <a:spcBef>
                <a:spcPts val="400"/>
              </a:spcBef>
              <a:spcAft>
                <a:spcPts val="0"/>
              </a:spcAft>
              <a:buClr>
                <a:schemeClr val="accent1"/>
              </a:buClr>
              <a:buSzPts val="2000"/>
              <a:buChar char="»"/>
              <a:defRPr>
                <a:solidFill>
                  <a:schemeClr val="accen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 name="Shape 17"/>
        <p:cNvGrpSpPr/>
        <p:nvPr/>
      </p:nvGrpSpPr>
      <p:grpSpPr>
        <a:xfrm>
          <a:off x="0" y="0"/>
          <a:ext cx="0" cy="0"/>
          <a:chOff x="0" y="0"/>
          <a:chExt cx="0" cy="0"/>
        </a:xfrm>
      </p:grpSpPr>
      <p:sp>
        <p:nvSpPr>
          <p:cNvPr id="18" name="Google Shape;1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lvl1pPr>
            <a:lvl2pPr indent="-381000" lvl="1" marL="914400" algn="l">
              <a:spcBef>
                <a:spcPts val="480"/>
              </a:spcBef>
              <a:spcAft>
                <a:spcPts val="0"/>
              </a:spcAft>
              <a:buClr>
                <a:schemeClr val="accent1"/>
              </a:buClr>
              <a:buSzPts val="2400"/>
              <a:buChar char="–"/>
              <a:defRPr sz="2400"/>
            </a:lvl2pPr>
            <a:lvl3pPr indent="-355600" lvl="2" marL="1371600" algn="l">
              <a:spcBef>
                <a:spcPts val="400"/>
              </a:spcBef>
              <a:spcAft>
                <a:spcPts val="0"/>
              </a:spcAft>
              <a:buClr>
                <a:schemeClr val="accent1"/>
              </a:buClr>
              <a:buSzPts val="2000"/>
              <a:buChar char="•"/>
              <a:defRPr sz="2000"/>
            </a:lvl3pPr>
            <a:lvl4pPr indent="-342900" lvl="3" marL="1828800" algn="l">
              <a:spcBef>
                <a:spcPts val="360"/>
              </a:spcBef>
              <a:spcAft>
                <a:spcPts val="0"/>
              </a:spcAft>
              <a:buClr>
                <a:schemeClr val="accent1"/>
              </a:buClr>
              <a:buSzPts val="1800"/>
              <a:buChar char="–"/>
              <a:defRPr sz="1800"/>
            </a:lvl4pPr>
            <a:lvl5pPr indent="-342900" lvl="4" marL="2286000" algn="l">
              <a:spcBef>
                <a:spcPts val="360"/>
              </a:spcBef>
              <a:spcAft>
                <a:spcPts val="0"/>
              </a:spcAft>
              <a:buClr>
                <a:schemeClr val="accen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 name="Google Shape;20;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lvl1pPr>
            <a:lvl2pPr indent="-381000" lvl="1" marL="914400" algn="l">
              <a:spcBef>
                <a:spcPts val="480"/>
              </a:spcBef>
              <a:spcAft>
                <a:spcPts val="0"/>
              </a:spcAft>
              <a:buClr>
                <a:schemeClr val="accent1"/>
              </a:buClr>
              <a:buSzPts val="2400"/>
              <a:buChar char="–"/>
              <a:defRPr sz="2400"/>
            </a:lvl2pPr>
            <a:lvl3pPr indent="-355600" lvl="2" marL="1371600" algn="l">
              <a:spcBef>
                <a:spcPts val="400"/>
              </a:spcBef>
              <a:spcAft>
                <a:spcPts val="0"/>
              </a:spcAft>
              <a:buClr>
                <a:schemeClr val="accent1"/>
              </a:buClr>
              <a:buSzPts val="2000"/>
              <a:buChar char="•"/>
              <a:defRPr sz="2000"/>
            </a:lvl3pPr>
            <a:lvl4pPr indent="-342900" lvl="3" marL="1828800" algn="l">
              <a:spcBef>
                <a:spcPts val="360"/>
              </a:spcBef>
              <a:spcAft>
                <a:spcPts val="0"/>
              </a:spcAft>
              <a:buClr>
                <a:schemeClr val="accent1"/>
              </a:buClr>
              <a:buSzPts val="1800"/>
              <a:buChar char="–"/>
              <a:defRPr sz="1800"/>
            </a:lvl4pPr>
            <a:lvl5pPr indent="-342900" lvl="4" marL="2286000" algn="l">
              <a:spcBef>
                <a:spcPts val="360"/>
              </a:spcBef>
              <a:spcAft>
                <a:spcPts val="0"/>
              </a:spcAft>
              <a:buClr>
                <a:schemeClr val="accen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8"/>
          <p:cNvSpPr txBox="1"/>
          <p:nvPr>
            <p:ph idx="1" type="subTitle"/>
          </p:nvPr>
        </p:nvSpPr>
        <p:spPr>
          <a:xfrm>
            <a:off x="838200" y="3429000"/>
            <a:ext cx="7086600" cy="1752600"/>
          </a:xfrm>
          <a:prstGeom prst="rect">
            <a:avLst/>
          </a:prstGeom>
          <a:noFill/>
          <a:ln>
            <a:noFill/>
          </a:ln>
        </p:spPr>
        <p:txBody>
          <a:bodyPr anchorCtr="0" anchor="t" bIns="45700" lIns="91425" spcFirstLastPara="1" rIns="91425" wrap="square" tIns="4570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24" name="Google Shape;24;p48"/>
          <p:cNvCxnSpPr/>
          <p:nvPr/>
        </p:nvCxnSpPr>
        <p:spPr>
          <a:xfrm>
            <a:off x="839322" y="3352800"/>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25" name="Google Shape;25;p48"/>
          <p:cNvSpPr txBox="1"/>
          <p:nvPr/>
        </p:nvSpPr>
        <p:spPr>
          <a:xfrm>
            <a:off x="4495800" y="5562600"/>
            <a:ext cx="4572000"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Created By: 		</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Amanpreet Kaur &amp;</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		Sanjeev</a:t>
            </a:r>
            <a:r>
              <a:rPr b="1" lang="en-IN" sz="2000">
                <a:solidFill>
                  <a:srgbClr val="002060"/>
                </a:solidFill>
                <a:latin typeface="Arial Rounded"/>
                <a:ea typeface="Arial Rounded"/>
                <a:cs typeface="Arial Rounded"/>
                <a:sym typeface="Arial Rounded"/>
              </a:rPr>
              <a:t> Kumar </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		SME (CSE) LPU</a:t>
            </a:r>
            <a:endParaRPr b="1" sz="2000">
              <a:solidFill>
                <a:srgbClr val="002060"/>
              </a:solidFill>
              <a:latin typeface="Arial Rounded"/>
              <a:ea typeface="Arial Rounded"/>
              <a:cs typeface="Arial Rounded"/>
              <a:sym typeface="Arial Rounded"/>
            </a:endParaRPr>
          </a:p>
        </p:txBody>
      </p:sp>
      <p:cxnSp>
        <p:nvCxnSpPr>
          <p:cNvPr id="26" name="Google Shape;26;p48"/>
          <p:cNvCxnSpPr/>
          <p:nvPr/>
        </p:nvCxnSpPr>
        <p:spPr>
          <a:xfrm>
            <a:off x="839322" y="3352800"/>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27" name="Google Shape;27;p48"/>
          <p:cNvSpPr txBox="1"/>
          <p:nvPr/>
        </p:nvSpPr>
        <p:spPr>
          <a:xfrm>
            <a:off x="4495800" y="5562600"/>
            <a:ext cx="4572000" cy="132343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Created By: 		</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Amanpreet Kaur &amp;</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		Sanjeev</a:t>
            </a:r>
            <a:r>
              <a:rPr b="1" lang="en-IN" sz="2000">
                <a:solidFill>
                  <a:srgbClr val="002060"/>
                </a:solidFill>
                <a:latin typeface="Arial Rounded"/>
                <a:ea typeface="Arial Rounded"/>
                <a:cs typeface="Arial Rounded"/>
                <a:sym typeface="Arial Rounded"/>
              </a:rPr>
              <a:t> Kumar </a:t>
            </a:r>
            <a:endParaRPr/>
          </a:p>
          <a:p>
            <a:pPr indent="0" lvl="0" marL="0" marR="0" rtl="0" algn="r">
              <a:spcBef>
                <a:spcPts val="0"/>
              </a:spcBef>
              <a:spcAft>
                <a:spcPts val="0"/>
              </a:spcAft>
              <a:buNone/>
            </a:pPr>
            <a:r>
              <a:rPr b="1" lang="en-IN" sz="2000">
                <a:solidFill>
                  <a:srgbClr val="002060"/>
                </a:solidFill>
                <a:latin typeface="Arial Rounded"/>
                <a:ea typeface="Arial Rounded"/>
                <a:cs typeface="Arial Rounded"/>
                <a:sym typeface="Arial Rounded"/>
              </a:rPr>
              <a:t>		SME (CSE) LPU</a:t>
            </a:r>
            <a:endParaRPr b="1" sz="2000">
              <a:solidFill>
                <a:srgbClr val="002060"/>
              </a:solidFill>
              <a:latin typeface="Arial Rounded"/>
              <a:ea typeface="Arial Rounded"/>
              <a:cs typeface="Arial Rounded"/>
              <a:sym typeface="Arial Round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0" r="0" t="0"/>
          <a:stretch/>
        </p:blipFill>
        <p:spPr>
          <a:xfrm>
            <a:off x="755576" y="635818"/>
            <a:ext cx="1808162" cy="3297238"/>
          </a:xfrm>
          <a:prstGeom prst="rect">
            <a:avLst/>
          </a:prstGeom>
          <a:noFill/>
          <a:ln>
            <a:noFill/>
          </a:ln>
        </p:spPr>
      </p:pic>
      <p:sp>
        <p:nvSpPr>
          <p:cNvPr id="30" name="Google Shape;30;p49"/>
          <p:cNvSpPr txBox="1"/>
          <p:nvPr/>
        </p:nvSpPr>
        <p:spPr>
          <a:xfrm>
            <a:off x="1953250" y="5958408"/>
            <a:ext cx="7155254" cy="89959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1" name="Google Shape;31;p49"/>
          <p:cNvCxnSpPr/>
          <p:nvPr/>
        </p:nvCxnSpPr>
        <p:spPr>
          <a:xfrm>
            <a:off x="755576" y="4077072"/>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32" name="Google Shape;32;p49"/>
          <p:cNvSpPr txBox="1"/>
          <p:nvPr>
            <p:ph type="title"/>
          </p:nvPr>
        </p:nvSpPr>
        <p:spPr>
          <a:xfrm>
            <a:off x="685800" y="4114800"/>
            <a:ext cx="7155254" cy="1600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33" name="Shape 33"/>
        <p:cNvGrpSpPr/>
        <p:nvPr/>
      </p:nvGrpSpPr>
      <p:grpSpPr>
        <a:xfrm>
          <a:off x="0" y="0"/>
          <a:ext cx="0" cy="0"/>
          <a:chOff x="0" y="0"/>
          <a:chExt cx="0" cy="0"/>
        </a:xfrm>
      </p:grpSpPr>
      <p:sp>
        <p:nvSpPr>
          <p:cNvPr id="34" name="Google Shape;34;p50"/>
          <p:cNvSpPr txBox="1"/>
          <p:nvPr>
            <p:ph idx="1" type="body"/>
          </p:nvPr>
        </p:nvSpPr>
        <p:spPr>
          <a:xfrm>
            <a:off x="0" y="685800"/>
            <a:ext cx="6400800" cy="5486400"/>
          </a:xfrm>
          <a:prstGeom prst="rect">
            <a:avLst/>
          </a:prstGeom>
          <a:solidFill>
            <a:srgbClr val="FFE593"/>
          </a:solidFill>
          <a:ln>
            <a:noFill/>
          </a:ln>
        </p:spPr>
        <p:txBody>
          <a:bodyPr anchorCtr="0" anchor="t" bIns="45700" lIns="91425" spcFirstLastPara="1" rIns="91425" wrap="square" tIns="45700">
            <a:normAutofit/>
          </a:bodyPr>
          <a:lstStyle>
            <a:lvl1pPr indent="-228600" lvl="0" marL="4572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1pPr>
            <a:lvl2pPr indent="-228600" lvl="1" marL="9144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2pPr>
            <a:lvl3pPr indent="-228600" lvl="2" marL="13716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3pPr>
            <a:lvl4pPr indent="-228600" lvl="3" marL="18288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4pPr>
            <a:lvl5pPr indent="-228600" lvl="4" marL="22860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0"/>
          <p:cNvSpPr txBox="1"/>
          <p:nvPr>
            <p:ph idx="2" type="body"/>
          </p:nvPr>
        </p:nvSpPr>
        <p:spPr>
          <a:xfrm>
            <a:off x="6553200" y="685800"/>
            <a:ext cx="2590800" cy="5486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accent1"/>
              </a:buClr>
              <a:buSzPts val="2800"/>
              <a:buNone/>
              <a:defRPr sz="2800">
                <a:solidFill>
                  <a:schemeClr val="accent1"/>
                </a:solidFill>
              </a:defRPr>
            </a:lvl1pPr>
            <a:lvl2pPr indent="-228600" lvl="1" marL="914400" algn="l">
              <a:spcBef>
                <a:spcPts val="0"/>
              </a:spcBef>
              <a:spcAft>
                <a:spcPts val="0"/>
              </a:spcAft>
              <a:buClr>
                <a:schemeClr val="accent1"/>
              </a:buClr>
              <a:buSzPts val="2800"/>
              <a:buNone/>
              <a:defRPr sz="2800">
                <a:solidFill>
                  <a:schemeClr val="accent1"/>
                </a:solidFill>
              </a:defRPr>
            </a:lvl2pPr>
            <a:lvl3pPr indent="-228600" lvl="2" marL="1371600" algn="l">
              <a:spcBef>
                <a:spcPts val="0"/>
              </a:spcBef>
              <a:spcAft>
                <a:spcPts val="0"/>
              </a:spcAft>
              <a:buClr>
                <a:schemeClr val="accent1"/>
              </a:buClr>
              <a:buSzPts val="2800"/>
              <a:buNone/>
              <a:defRPr sz="2800">
                <a:solidFill>
                  <a:schemeClr val="accent1"/>
                </a:solidFill>
              </a:defRPr>
            </a:lvl3pPr>
            <a:lvl4pPr indent="-228600" lvl="3" marL="1828800" algn="l">
              <a:spcBef>
                <a:spcPts val="0"/>
              </a:spcBef>
              <a:spcAft>
                <a:spcPts val="0"/>
              </a:spcAft>
              <a:buClr>
                <a:schemeClr val="accent1"/>
              </a:buClr>
              <a:buSzPts val="2800"/>
              <a:buNone/>
              <a:defRPr sz="2800">
                <a:solidFill>
                  <a:schemeClr val="accent1"/>
                </a:solidFill>
              </a:defRPr>
            </a:lvl4pPr>
            <a:lvl5pPr indent="-228600" lvl="4" marL="2286000" algn="l">
              <a:spcBef>
                <a:spcPts val="0"/>
              </a:spcBef>
              <a:spcAft>
                <a:spcPts val="0"/>
              </a:spcAft>
              <a:buClr>
                <a:schemeClr val="accent1"/>
              </a:buClr>
              <a:buSzPts val="2800"/>
              <a:buNone/>
              <a:defRPr sz="2800">
                <a:solidFill>
                  <a:schemeClr val="accen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spTree>
      <p:nvGrpSpPr>
        <p:cNvPr id="36" name="Shape 36"/>
        <p:cNvGrpSpPr/>
        <p:nvPr/>
      </p:nvGrpSpPr>
      <p:grpSpPr>
        <a:xfrm>
          <a:off x="0" y="0"/>
          <a:ext cx="0" cy="0"/>
          <a:chOff x="0" y="0"/>
          <a:chExt cx="0" cy="0"/>
        </a:xfrm>
      </p:grpSpPr>
      <p:sp>
        <p:nvSpPr>
          <p:cNvPr id="37" name="Google Shape;37;p51"/>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Questrial"/>
              <a:ea typeface="Questrial"/>
              <a:cs typeface="Questrial"/>
              <a:sym typeface="Questrial"/>
            </a:endParaRPr>
          </a:p>
        </p:txBody>
      </p:sp>
      <p:sp>
        <p:nvSpPr>
          <p:cNvPr id="38" name="Google Shape;38;p51"/>
          <p:cNvSpPr txBox="1"/>
          <p:nvPr>
            <p:ph idx="1" type="body"/>
          </p:nvPr>
        </p:nvSpPr>
        <p:spPr>
          <a:xfrm>
            <a:off x="0" y="6553200"/>
            <a:ext cx="2743200" cy="381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indent="-304800" lvl="1" marL="9144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indent="-304800" lvl="2" marL="13716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indent="-304800" lvl="3" marL="1828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indent="-304800" lvl="4" marL="22860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Header">
  <p:cSld name="2_Section Header">
    <p:spTree>
      <p:nvGrpSpPr>
        <p:cNvPr id="39" name="Shape 39"/>
        <p:cNvGrpSpPr/>
        <p:nvPr/>
      </p:nvGrpSpPr>
      <p:grpSpPr>
        <a:xfrm>
          <a:off x="0" y="0"/>
          <a:ext cx="0" cy="0"/>
          <a:chOff x="0" y="0"/>
          <a:chExt cx="0" cy="0"/>
        </a:xfrm>
      </p:grpSpPr>
      <p:pic>
        <p:nvPicPr>
          <p:cNvPr id="40" name="Google Shape;40;p52"/>
          <p:cNvPicPr preferRelativeResize="0"/>
          <p:nvPr/>
        </p:nvPicPr>
        <p:blipFill rotWithShape="1">
          <a:blip r:embed="rId2">
            <a:alphaModFix/>
          </a:blip>
          <a:srcRect b="0" l="0" r="0" t="0"/>
          <a:stretch/>
        </p:blipFill>
        <p:spPr>
          <a:xfrm>
            <a:off x="755576" y="635818"/>
            <a:ext cx="1808162" cy="3297238"/>
          </a:xfrm>
          <a:prstGeom prst="rect">
            <a:avLst/>
          </a:prstGeom>
          <a:noFill/>
          <a:ln>
            <a:noFill/>
          </a:ln>
        </p:spPr>
      </p:pic>
      <p:sp>
        <p:nvSpPr>
          <p:cNvPr id="41" name="Google Shape;41;p52"/>
          <p:cNvSpPr txBox="1"/>
          <p:nvPr/>
        </p:nvSpPr>
        <p:spPr>
          <a:xfrm>
            <a:off x="1953250" y="5958408"/>
            <a:ext cx="7155254" cy="89959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2" name="Google Shape;42;p52"/>
          <p:cNvCxnSpPr/>
          <p:nvPr/>
        </p:nvCxnSpPr>
        <p:spPr>
          <a:xfrm>
            <a:off x="755576" y="4077072"/>
            <a:ext cx="7056784"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43" name="Google Shape;43;p52"/>
          <p:cNvSpPr txBox="1"/>
          <p:nvPr>
            <p:ph type="title"/>
          </p:nvPr>
        </p:nvSpPr>
        <p:spPr>
          <a:xfrm>
            <a:off x="685800" y="4114800"/>
            <a:ext cx="7155254" cy="1600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45"/>
          <p:cNvPicPr preferRelativeResize="0"/>
          <p:nvPr/>
        </p:nvPicPr>
        <p:blipFill rotWithShape="1">
          <a:blip r:embed="rId1">
            <a:alphaModFix/>
          </a:blip>
          <a:srcRect b="0" l="0" r="0" t="0"/>
          <a:stretch/>
        </p:blipFill>
        <p:spPr>
          <a:xfrm>
            <a:off x="19050" y="0"/>
            <a:ext cx="9124950" cy="942975"/>
          </a:xfrm>
          <a:prstGeom prst="rect">
            <a:avLst/>
          </a:prstGeom>
          <a:noFill/>
          <a:ln>
            <a:noFill/>
          </a:ln>
        </p:spPr>
      </p:pic>
      <p:sp>
        <p:nvSpPr>
          <p:cNvPr id="11" name="Google Shape;1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45"/>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a:buNone/>
            </a:pPr>
            <a:r>
              <a:rPr b="0" i="0" lang="en-IN" sz="1200" u="none" cap="none" strike="noStrik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Clr>
                <a:srgbClr val="7F7F7F"/>
              </a:buClr>
              <a:buSzPts val="1200"/>
              <a:buFont typeface="Arial"/>
              <a:buNone/>
            </a:pPr>
            <a:r>
              <a:t/>
            </a:r>
            <a:endParaRPr b="0" i="0" sz="1200" u="none" cap="none" strike="noStrike">
              <a:solidFill>
                <a:srgbClr val="7F7F7F"/>
              </a:solidFill>
              <a:latin typeface="Arial Black"/>
              <a:ea typeface="Arial Black"/>
              <a:cs typeface="Arial Black"/>
              <a:sym typeface="Arial Black"/>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CSE101-Lec# 14,15, 16</a:t>
            </a:r>
            <a:endParaRPr/>
          </a:p>
        </p:txBody>
      </p:sp>
      <p:sp>
        <p:nvSpPr>
          <p:cNvPr id="52" name="Google Shape;52;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3200"/>
              <a:buChar char="•"/>
            </a:pPr>
            <a:r>
              <a:rPr lang="en-IN"/>
              <a:t>What are Arrays? </a:t>
            </a:r>
            <a:endParaRPr/>
          </a:p>
          <a:p>
            <a:pPr indent="-342900" lvl="0" marL="342900" rtl="0" algn="l">
              <a:lnSpc>
                <a:spcPct val="90000"/>
              </a:lnSpc>
              <a:spcBef>
                <a:spcPts val="640"/>
              </a:spcBef>
              <a:spcAft>
                <a:spcPts val="0"/>
              </a:spcAft>
              <a:buClr>
                <a:schemeClr val="accent1"/>
              </a:buClr>
              <a:buSzPts val="3200"/>
              <a:buChar char="•"/>
            </a:pPr>
            <a:r>
              <a:rPr lang="en-IN"/>
              <a:t>To declare an array</a:t>
            </a:r>
            <a:endParaRPr/>
          </a:p>
          <a:p>
            <a:pPr indent="-342900" lvl="0" marL="342900" rtl="0" algn="l">
              <a:lnSpc>
                <a:spcPct val="90000"/>
              </a:lnSpc>
              <a:spcBef>
                <a:spcPts val="640"/>
              </a:spcBef>
              <a:spcAft>
                <a:spcPts val="0"/>
              </a:spcAft>
              <a:buClr>
                <a:schemeClr val="accent1"/>
              </a:buClr>
              <a:buSzPts val="3200"/>
              <a:buChar char="•"/>
            </a:pPr>
            <a:r>
              <a:rPr lang="en-IN"/>
              <a:t>To initialize an array</a:t>
            </a:r>
            <a:endParaRPr/>
          </a:p>
          <a:p>
            <a:pPr indent="-342900" lvl="0" marL="342900" rtl="0" algn="l">
              <a:lnSpc>
                <a:spcPct val="90000"/>
              </a:lnSpc>
              <a:spcBef>
                <a:spcPts val="640"/>
              </a:spcBef>
              <a:spcAft>
                <a:spcPts val="0"/>
              </a:spcAft>
              <a:buClr>
                <a:schemeClr val="accent1"/>
              </a:buClr>
              <a:buSzPts val="3200"/>
              <a:buChar char="•"/>
            </a:pPr>
            <a:r>
              <a:rPr lang="en-IN"/>
              <a:t>To display address of the array</a:t>
            </a:r>
            <a:endParaRPr/>
          </a:p>
          <a:p>
            <a:pPr indent="-342900" lvl="0" marL="342900" rtl="0" algn="l">
              <a:lnSpc>
                <a:spcPct val="90000"/>
              </a:lnSpc>
              <a:spcBef>
                <a:spcPts val="640"/>
              </a:spcBef>
              <a:spcAft>
                <a:spcPts val="0"/>
              </a:spcAft>
              <a:buClr>
                <a:schemeClr val="accent1"/>
              </a:buClr>
              <a:buSzPts val="3200"/>
              <a:buChar char="•"/>
            </a:pPr>
            <a:r>
              <a:rPr lang="en-IN"/>
              <a:t>Basic program examples of 1D array</a:t>
            </a:r>
            <a:endParaRPr/>
          </a:p>
          <a:p>
            <a:pPr indent="-342900" lvl="0" marL="342900" rtl="0" algn="l">
              <a:lnSpc>
                <a:spcPct val="90000"/>
              </a:lnSpc>
              <a:spcBef>
                <a:spcPts val="640"/>
              </a:spcBef>
              <a:spcAft>
                <a:spcPts val="0"/>
              </a:spcAft>
              <a:buClr>
                <a:schemeClr val="accent1"/>
              </a:buClr>
              <a:buSzPts val="3200"/>
              <a:buChar char="•"/>
            </a:pPr>
            <a:r>
              <a:rPr lang="en-IN"/>
              <a:t>To pass an array to a function(By reference and By value)</a:t>
            </a:r>
            <a:endParaRPr/>
          </a:p>
          <a:p>
            <a:pPr indent="-342900" lvl="0" marL="342900" rtl="0" algn="l">
              <a:lnSpc>
                <a:spcPct val="90000"/>
              </a:lnSpc>
              <a:spcBef>
                <a:spcPts val="640"/>
              </a:spcBef>
              <a:spcAft>
                <a:spcPts val="0"/>
              </a:spcAft>
              <a:buClr>
                <a:schemeClr val="accent1"/>
              </a:buClr>
              <a:buSzPts val="3200"/>
              <a:buChar char="•"/>
            </a:pPr>
            <a:r>
              <a:rPr lang="en-IN"/>
              <a:t>Applications and Operations on 1D Array</a:t>
            </a:r>
            <a:endParaRPr/>
          </a:p>
          <a:p>
            <a:pPr indent="-139700" lvl="0" marL="342900" rtl="0" algn="l">
              <a:lnSpc>
                <a:spcPct val="90000"/>
              </a:lnSpc>
              <a:spcBef>
                <a:spcPts val="640"/>
              </a:spcBef>
              <a:spcAft>
                <a:spcPts val="0"/>
              </a:spcAft>
              <a:buClr>
                <a:schemeClr val="accent1"/>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Initializing Arrays</a:t>
            </a:r>
            <a:endParaRPr/>
          </a:p>
        </p:txBody>
      </p:sp>
      <p:sp>
        <p:nvSpPr>
          <p:cNvPr id="186" name="Google Shape;186;p1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None/>
            </a:pPr>
            <a:r>
              <a:rPr b="1" lang="en-IN" sz="2800" u="sng"/>
              <a:t>Different ways of initializing ID Arrays</a:t>
            </a:r>
            <a:endParaRPr/>
          </a:p>
          <a:p>
            <a:pPr indent="0" lvl="0" marL="0" rtl="0" algn="l">
              <a:spcBef>
                <a:spcPts val="400"/>
              </a:spcBef>
              <a:spcAft>
                <a:spcPts val="0"/>
              </a:spcAft>
              <a:buClr>
                <a:schemeClr val="accent1"/>
              </a:buClr>
              <a:buSzPts val="2000"/>
              <a:buNone/>
            </a:pPr>
            <a:r>
              <a:rPr b="1" i="1" lang="en-IN" sz="2000"/>
              <a:t>1) Initializing array at the point of declaration</a:t>
            </a:r>
            <a:endParaRPr/>
          </a:p>
          <a:p>
            <a:pPr indent="-342900" lvl="0" marL="342900" rtl="0" algn="l">
              <a:spcBef>
                <a:spcPts val="400"/>
              </a:spcBef>
              <a:spcAft>
                <a:spcPts val="0"/>
              </a:spcAft>
              <a:buClr>
                <a:schemeClr val="accent1"/>
              </a:buClr>
              <a:buSzPts val="2000"/>
              <a:buChar char="•"/>
            </a:pPr>
            <a:r>
              <a:rPr lang="en-IN" sz="2000"/>
              <a:t>int a[5]={1,2,3,4,5};</a:t>
            </a:r>
            <a:endParaRPr/>
          </a:p>
          <a:p>
            <a:pPr indent="-342900" lvl="0" marL="342900" rtl="0" algn="l">
              <a:spcBef>
                <a:spcPts val="400"/>
              </a:spcBef>
              <a:spcAft>
                <a:spcPts val="0"/>
              </a:spcAft>
              <a:buClr>
                <a:schemeClr val="accent1"/>
              </a:buClr>
              <a:buSzPts val="2000"/>
              <a:buChar char="•"/>
            </a:pPr>
            <a:r>
              <a:rPr lang="en-IN" sz="2000"/>
              <a:t>int a[]={1,2,3,4,5};//Here compiler will automatically depict the size:5</a:t>
            </a:r>
            <a:endParaRPr/>
          </a:p>
          <a:p>
            <a:pPr indent="-342900" lvl="0" marL="342900" rtl="0" algn="l">
              <a:spcBef>
                <a:spcPts val="400"/>
              </a:spcBef>
              <a:spcAft>
                <a:spcPts val="0"/>
              </a:spcAft>
              <a:buClr>
                <a:schemeClr val="accent1"/>
              </a:buClr>
              <a:buSzPts val="2000"/>
              <a:buChar char="•"/>
            </a:pPr>
            <a:r>
              <a:rPr lang="en-IN" sz="2000"/>
              <a:t>int a[5]={1,2,3};//Partial initialization[Remaining elements will be initialized to default values for integer, i.e. 0]</a:t>
            </a:r>
            <a:endParaRPr/>
          </a:p>
          <a:p>
            <a:pPr indent="-342900" lvl="0" marL="342900" rtl="0" algn="l">
              <a:spcBef>
                <a:spcPts val="400"/>
              </a:spcBef>
              <a:spcAft>
                <a:spcPts val="0"/>
              </a:spcAft>
              <a:buClr>
                <a:schemeClr val="accent1"/>
              </a:buClr>
              <a:buSzPts val="2000"/>
              <a:buChar char="•"/>
            </a:pPr>
            <a:r>
              <a:rPr lang="en-IN" sz="2000"/>
              <a:t>int a[5]={};//All elements will be initialized to zero</a:t>
            </a:r>
            <a:endParaRPr/>
          </a:p>
          <a:p>
            <a:pPr indent="-342900" lvl="0" marL="342900" rtl="0" algn="l">
              <a:spcBef>
                <a:spcPts val="400"/>
              </a:spcBef>
              <a:spcAft>
                <a:spcPts val="0"/>
              </a:spcAft>
              <a:buClr>
                <a:schemeClr val="accent1"/>
              </a:buClr>
              <a:buSzPts val="2000"/>
              <a:buChar char="•"/>
            </a:pPr>
            <a:r>
              <a:rPr lang="en-IN" sz="2000"/>
              <a:t>int a[5]={1};//First element is one and the remaining elements are default values for integer, i.e. 0</a:t>
            </a:r>
            <a:endParaRPr/>
          </a:p>
          <a:p>
            <a:pPr indent="0" lvl="0" marL="0" rtl="0" algn="l">
              <a:spcBef>
                <a:spcPts val="400"/>
              </a:spcBef>
              <a:spcAft>
                <a:spcPts val="0"/>
              </a:spcAft>
              <a:buClr>
                <a:schemeClr val="accent1"/>
              </a:buClr>
              <a:buSzPts val="2000"/>
              <a:buNone/>
            </a:pPr>
            <a:r>
              <a:t/>
            </a:r>
            <a:endParaRPr b="1" i="1" sz="2000"/>
          </a:p>
          <a:p>
            <a:pPr indent="0" lvl="0" marL="0" rtl="0" algn="l">
              <a:spcBef>
                <a:spcPts val="640"/>
              </a:spcBef>
              <a:spcAft>
                <a:spcPts val="0"/>
              </a:spcAft>
              <a:buClr>
                <a:schemeClr val="accent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Initializing Arrays</a:t>
            </a:r>
            <a:endParaRPr/>
          </a:p>
        </p:txBody>
      </p:sp>
      <p:sp>
        <p:nvSpPr>
          <p:cNvPr id="192" name="Google Shape;19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200"/>
              <a:buNone/>
            </a:pPr>
            <a:r>
              <a:rPr b="1" i="1" lang="en-IN" sz="2200" u="sng"/>
              <a:t>2) Initializing array after taking input from the user</a:t>
            </a:r>
            <a:endParaRPr sz="2200" u="sng"/>
          </a:p>
          <a:p>
            <a:pPr indent="-342900" lvl="0" marL="342900" rtl="0" algn="l">
              <a:spcBef>
                <a:spcPts val="440"/>
              </a:spcBef>
              <a:spcAft>
                <a:spcPts val="0"/>
              </a:spcAft>
              <a:buClr>
                <a:schemeClr val="accent1"/>
              </a:buClr>
              <a:buSzPts val="2200"/>
              <a:buChar char="•"/>
            </a:pPr>
            <a:r>
              <a:rPr lang="en-IN" sz="2200"/>
              <a:t>Array is same as the variable can prompt for value from the user at run time.</a:t>
            </a:r>
            <a:endParaRPr/>
          </a:p>
          <a:p>
            <a:pPr indent="-342900" lvl="0" marL="342900" rtl="0" algn="l">
              <a:spcBef>
                <a:spcPts val="440"/>
              </a:spcBef>
              <a:spcAft>
                <a:spcPts val="0"/>
              </a:spcAft>
              <a:buClr>
                <a:schemeClr val="accent1"/>
              </a:buClr>
              <a:buSzPts val="2200"/>
              <a:buChar char="•"/>
            </a:pPr>
            <a:r>
              <a:rPr lang="en-IN" sz="2200"/>
              <a:t>Array is a group of elements so we use </a:t>
            </a:r>
            <a:r>
              <a:rPr b="1" lang="en-IN" sz="2200"/>
              <a:t>for </a:t>
            </a:r>
            <a:r>
              <a:rPr lang="en-IN" sz="2200"/>
              <a:t>loop to get the values of every element instead of getting single value at a time.</a:t>
            </a:r>
            <a:endParaRPr/>
          </a:p>
          <a:p>
            <a:pPr indent="-342900" lvl="0" marL="342900" rtl="0" algn="l">
              <a:spcBef>
                <a:spcPts val="440"/>
              </a:spcBef>
              <a:spcAft>
                <a:spcPts val="0"/>
              </a:spcAft>
              <a:buClr>
                <a:schemeClr val="accent1"/>
              </a:buClr>
              <a:buSzPts val="2200"/>
              <a:buChar char="•"/>
            </a:pPr>
            <a:r>
              <a:rPr lang="en-IN" sz="2200"/>
              <a:t>Example: int array[5], i; // array of size 5</a:t>
            </a:r>
            <a:endParaRPr/>
          </a:p>
          <a:p>
            <a:pPr indent="-342900" lvl="0" marL="342900" rtl="0" algn="l">
              <a:spcBef>
                <a:spcPts val="440"/>
              </a:spcBef>
              <a:spcAft>
                <a:spcPts val="0"/>
              </a:spcAft>
              <a:buClr>
                <a:schemeClr val="accent1"/>
              </a:buClr>
              <a:buSzPts val="2200"/>
              <a:buNone/>
            </a:pPr>
            <a:r>
              <a:rPr lang="en-IN" sz="2200"/>
              <a:t>		           for(i=0;i&lt;5;i++){// loop begins from 0 to 4</a:t>
            </a:r>
            <a:endParaRPr/>
          </a:p>
          <a:p>
            <a:pPr indent="-342900" lvl="0" marL="342900" rtl="0" algn="l">
              <a:spcBef>
                <a:spcPts val="440"/>
              </a:spcBef>
              <a:spcAft>
                <a:spcPts val="0"/>
              </a:spcAft>
              <a:buClr>
                <a:schemeClr val="accent1"/>
              </a:buClr>
              <a:buSzPts val="2200"/>
              <a:buNone/>
            </a:pPr>
            <a:r>
              <a:rPr lang="en-IN" sz="2200"/>
              <a:t>		            	     scanf(“%d”, &amp;array[i]);</a:t>
            </a:r>
            <a:endParaRPr/>
          </a:p>
          <a:p>
            <a:pPr indent="-342900" lvl="0" marL="342900" rtl="0" algn="l">
              <a:spcBef>
                <a:spcPts val="440"/>
              </a:spcBef>
              <a:spcAft>
                <a:spcPts val="0"/>
              </a:spcAft>
              <a:buClr>
                <a:schemeClr val="accent1"/>
              </a:buClr>
              <a:buSzPts val="2200"/>
              <a:buNone/>
            </a:pPr>
            <a:r>
              <a:rPr lang="en-IN" sz="2200"/>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457200" y="42500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IN" sz="2400"/>
              <a:t>Printing base address of the array and address of any array element</a:t>
            </a:r>
            <a:endParaRPr sz="2400"/>
          </a:p>
        </p:txBody>
      </p:sp>
      <p:sp>
        <p:nvSpPr>
          <p:cNvPr id="198" name="Google Shape;198;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2000"/>
              <a:buNone/>
            </a:pPr>
            <a:r>
              <a:rPr lang="en-IN" sz="2000"/>
              <a:t>#include&lt;stdio.h&gt;</a:t>
            </a:r>
            <a:endParaRPr/>
          </a:p>
          <a:p>
            <a:pPr indent="0" lvl="0" marL="0" rtl="0" algn="l">
              <a:lnSpc>
                <a:spcPct val="80000"/>
              </a:lnSpc>
              <a:spcBef>
                <a:spcPts val="400"/>
              </a:spcBef>
              <a:spcAft>
                <a:spcPts val="0"/>
              </a:spcAft>
              <a:buClr>
                <a:schemeClr val="accent1"/>
              </a:buClr>
              <a:buSzPts val="2000"/>
              <a:buNone/>
            </a:pPr>
            <a:r>
              <a:rPr lang="en-IN" sz="2000"/>
              <a:t>int main()</a:t>
            </a:r>
            <a:endParaRPr/>
          </a:p>
          <a:p>
            <a:pPr indent="0" lvl="0" marL="0" rtl="0" algn="l">
              <a:lnSpc>
                <a:spcPct val="80000"/>
              </a:lnSpc>
              <a:spcBef>
                <a:spcPts val="400"/>
              </a:spcBef>
              <a:spcAft>
                <a:spcPts val="0"/>
              </a:spcAft>
              <a:buClr>
                <a:schemeClr val="accent1"/>
              </a:buClr>
              <a:buSzPts val="2000"/>
              <a:buNone/>
            </a:pPr>
            <a:r>
              <a:rPr lang="en-IN" sz="2000"/>
              <a:t>{</a:t>
            </a:r>
            <a:endParaRPr/>
          </a:p>
          <a:p>
            <a:pPr indent="0" lvl="0" marL="0" rtl="0" algn="l">
              <a:lnSpc>
                <a:spcPct val="80000"/>
              </a:lnSpc>
              <a:spcBef>
                <a:spcPts val="400"/>
              </a:spcBef>
              <a:spcAft>
                <a:spcPts val="0"/>
              </a:spcAft>
              <a:buClr>
                <a:schemeClr val="accent1"/>
              </a:buClr>
              <a:buSzPts val="2000"/>
              <a:buNone/>
            </a:pPr>
            <a:r>
              <a:rPr lang="en-IN" sz="2000"/>
              <a:t>int a[5]={1,2,3,4,5};</a:t>
            </a:r>
            <a:endParaRPr/>
          </a:p>
          <a:p>
            <a:pPr indent="0" lvl="0" marL="0" rtl="0" algn="l">
              <a:lnSpc>
                <a:spcPct val="80000"/>
              </a:lnSpc>
              <a:spcBef>
                <a:spcPts val="400"/>
              </a:spcBef>
              <a:spcAft>
                <a:spcPts val="0"/>
              </a:spcAft>
              <a:buClr>
                <a:schemeClr val="accent1"/>
              </a:buClr>
              <a:buSzPts val="2000"/>
              <a:buNone/>
            </a:pPr>
            <a:r>
              <a:rPr lang="en-IN" sz="2000"/>
              <a:t>int i;</a:t>
            </a:r>
            <a:endParaRPr/>
          </a:p>
          <a:p>
            <a:pPr indent="0" lvl="0" marL="0" rtl="0" algn="l">
              <a:lnSpc>
                <a:spcPct val="80000"/>
              </a:lnSpc>
              <a:spcBef>
                <a:spcPts val="400"/>
              </a:spcBef>
              <a:spcAft>
                <a:spcPts val="0"/>
              </a:spcAft>
              <a:buClr>
                <a:schemeClr val="accent1"/>
              </a:buClr>
              <a:buSzPts val="2000"/>
              <a:buNone/>
            </a:pPr>
            <a:r>
              <a:rPr lang="en-IN" sz="2000"/>
              <a:t>printf("\n Printing base address of the array:");</a:t>
            </a:r>
            <a:endParaRPr/>
          </a:p>
          <a:p>
            <a:pPr indent="0" lvl="0" marL="0" rtl="0" algn="l">
              <a:lnSpc>
                <a:spcPct val="80000"/>
              </a:lnSpc>
              <a:spcBef>
                <a:spcPts val="400"/>
              </a:spcBef>
              <a:spcAft>
                <a:spcPts val="0"/>
              </a:spcAft>
              <a:buClr>
                <a:schemeClr val="accent1"/>
              </a:buClr>
              <a:buSzPts val="2000"/>
              <a:buNone/>
            </a:pPr>
            <a:r>
              <a:rPr lang="en-IN" sz="2000"/>
              <a:t>printf("\n%u %u %u",&amp;a[0],a,&amp;a);</a:t>
            </a:r>
            <a:endParaRPr/>
          </a:p>
          <a:p>
            <a:pPr indent="0" lvl="0" marL="0" rtl="0" algn="l">
              <a:lnSpc>
                <a:spcPct val="80000"/>
              </a:lnSpc>
              <a:spcBef>
                <a:spcPts val="400"/>
              </a:spcBef>
              <a:spcAft>
                <a:spcPts val="0"/>
              </a:spcAft>
              <a:buClr>
                <a:schemeClr val="accent1"/>
              </a:buClr>
              <a:buSzPts val="2000"/>
              <a:buNone/>
            </a:pPr>
            <a:r>
              <a:rPr lang="en-IN" sz="2000"/>
              <a:t>printf("\n Printing addresses of all array elements:");</a:t>
            </a:r>
            <a:endParaRPr/>
          </a:p>
          <a:p>
            <a:pPr indent="0" lvl="0" marL="0" rtl="0" algn="l">
              <a:lnSpc>
                <a:spcPct val="80000"/>
              </a:lnSpc>
              <a:spcBef>
                <a:spcPts val="400"/>
              </a:spcBef>
              <a:spcAft>
                <a:spcPts val="0"/>
              </a:spcAft>
              <a:buClr>
                <a:schemeClr val="accent1"/>
              </a:buClr>
              <a:buSzPts val="2000"/>
              <a:buNone/>
            </a:pPr>
            <a:r>
              <a:rPr lang="en-IN" sz="2000"/>
              <a:t>for(i=0;i&lt;5;i++)</a:t>
            </a:r>
            <a:endParaRPr/>
          </a:p>
          <a:p>
            <a:pPr indent="0" lvl="0" marL="0" rtl="0" algn="l">
              <a:lnSpc>
                <a:spcPct val="80000"/>
              </a:lnSpc>
              <a:spcBef>
                <a:spcPts val="400"/>
              </a:spcBef>
              <a:spcAft>
                <a:spcPts val="0"/>
              </a:spcAft>
              <a:buClr>
                <a:schemeClr val="accent1"/>
              </a:buClr>
              <a:buSzPts val="2000"/>
              <a:buNone/>
            </a:pPr>
            <a:r>
              <a:rPr lang="en-IN" sz="2000"/>
              <a:t>{</a:t>
            </a:r>
            <a:endParaRPr/>
          </a:p>
          <a:p>
            <a:pPr indent="0" lvl="0" marL="0" rtl="0" algn="l">
              <a:lnSpc>
                <a:spcPct val="80000"/>
              </a:lnSpc>
              <a:spcBef>
                <a:spcPts val="400"/>
              </a:spcBef>
              <a:spcAft>
                <a:spcPts val="0"/>
              </a:spcAft>
              <a:buClr>
                <a:schemeClr val="accent1"/>
              </a:buClr>
              <a:buSzPts val="2000"/>
              <a:buNone/>
            </a:pPr>
            <a:r>
              <a:rPr lang="en-IN" sz="2000"/>
              <a:t>printf("\n%u",&amp;a[i]);</a:t>
            </a:r>
            <a:endParaRPr/>
          </a:p>
          <a:p>
            <a:pPr indent="0" lvl="0" marL="0" rtl="0" algn="l">
              <a:lnSpc>
                <a:spcPct val="80000"/>
              </a:lnSpc>
              <a:spcBef>
                <a:spcPts val="400"/>
              </a:spcBef>
              <a:spcAft>
                <a:spcPts val="0"/>
              </a:spcAft>
              <a:buClr>
                <a:schemeClr val="accent1"/>
              </a:buClr>
              <a:buSzPts val="2000"/>
              <a:buNone/>
            </a:pPr>
            <a:r>
              <a:rPr lang="en-IN" sz="2000"/>
              <a:t>}</a:t>
            </a:r>
            <a:endParaRPr/>
          </a:p>
          <a:p>
            <a:pPr indent="0" lvl="0" marL="0" rtl="0" algn="l">
              <a:lnSpc>
                <a:spcPct val="80000"/>
              </a:lnSpc>
              <a:spcBef>
                <a:spcPts val="400"/>
              </a:spcBef>
              <a:spcAft>
                <a:spcPts val="0"/>
              </a:spcAft>
              <a:buClr>
                <a:schemeClr val="accent1"/>
              </a:buClr>
              <a:buSzPts val="2000"/>
              <a:buNone/>
            </a:pPr>
            <a:r>
              <a:rPr lang="en-IN" sz="2000"/>
              <a:t>return 0;</a:t>
            </a:r>
            <a:endParaRPr/>
          </a:p>
          <a:p>
            <a:pPr indent="0" lvl="0" marL="0" rtl="0" algn="l">
              <a:lnSpc>
                <a:spcPct val="80000"/>
              </a:lnSpc>
              <a:spcBef>
                <a:spcPts val="400"/>
              </a:spcBef>
              <a:spcAft>
                <a:spcPts val="0"/>
              </a:spcAft>
              <a:buClr>
                <a:schemeClr val="accent1"/>
              </a:buClr>
              <a:buSzPts val="2000"/>
              <a:buNone/>
            </a:pPr>
            <a:r>
              <a:rPr lang="en-IN" sz="20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457200" y="274638"/>
            <a:ext cx="8382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IN" sz="2400"/>
              <a:t>Program example 1-WAP to read and display elements of 1D Array</a:t>
            </a:r>
            <a:endParaRPr sz="2400"/>
          </a:p>
        </p:txBody>
      </p:sp>
      <p:sp>
        <p:nvSpPr>
          <p:cNvPr id="204" name="Google Shape;204;p13"/>
          <p:cNvSpPr txBox="1"/>
          <p:nvPr>
            <p:ph idx="1" type="body"/>
          </p:nvPr>
        </p:nvSpPr>
        <p:spPr>
          <a:xfrm>
            <a:off x="457200" y="11430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600"/>
              <a:buNone/>
            </a:pPr>
            <a:r>
              <a:rPr lang="en-IN" sz="1600"/>
              <a:t>#include&lt;stdio.h&gt;</a:t>
            </a:r>
            <a:endParaRPr/>
          </a:p>
          <a:p>
            <a:pPr indent="0" lvl="0" marL="0" rtl="0" algn="l">
              <a:spcBef>
                <a:spcPts val="320"/>
              </a:spcBef>
              <a:spcAft>
                <a:spcPts val="0"/>
              </a:spcAft>
              <a:buClr>
                <a:schemeClr val="accent1"/>
              </a:buClr>
              <a:buSzPts val="1600"/>
              <a:buNone/>
            </a:pPr>
            <a:r>
              <a:rPr lang="en-IN" sz="1600"/>
              <a:t>int main()</a:t>
            </a:r>
            <a:endParaRPr/>
          </a:p>
          <a:p>
            <a:pPr indent="0" lvl="0" marL="0" rtl="0" algn="l">
              <a:spcBef>
                <a:spcPts val="320"/>
              </a:spcBef>
              <a:spcAft>
                <a:spcPts val="0"/>
              </a:spcAft>
              <a:buClr>
                <a:schemeClr val="accent1"/>
              </a:buClr>
              <a:buSzPts val="1600"/>
              <a:buNone/>
            </a:pPr>
            <a:r>
              <a:rPr lang="en-IN" sz="1600"/>
              <a:t>{</a:t>
            </a:r>
            <a:endParaRPr/>
          </a:p>
          <a:p>
            <a:pPr indent="0" lvl="0" marL="0" rtl="0" algn="l">
              <a:spcBef>
                <a:spcPts val="320"/>
              </a:spcBef>
              <a:spcAft>
                <a:spcPts val="0"/>
              </a:spcAft>
              <a:buClr>
                <a:schemeClr val="accent1"/>
              </a:buClr>
              <a:buSzPts val="1600"/>
              <a:buNone/>
            </a:pPr>
            <a:r>
              <a:rPr lang="en-IN" sz="1600"/>
              <a:t>	int a[100],n,i;</a:t>
            </a:r>
            <a:endParaRPr/>
          </a:p>
          <a:p>
            <a:pPr indent="0" lvl="0" marL="0" rtl="0" algn="l">
              <a:spcBef>
                <a:spcPts val="320"/>
              </a:spcBef>
              <a:spcAft>
                <a:spcPts val="0"/>
              </a:spcAft>
              <a:buClr>
                <a:schemeClr val="accent1"/>
              </a:buClr>
              <a:buSzPts val="1600"/>
              <a:buNone/>
            </a:pPr>
            <a:r>
              <a:rPr lang="en-IN" sz="1600"/>
              <a:t>	printf("\n Enter number of elements:");</a:t>
            </a:r>
            <a:endParaRPr/>
          </a:p>
          <a:p>
            <a:pPr indent="0" lvl="0" marL="0" rtl="0" algn="l">
              <a:spcBef>
                <a:spcPts val="320"/>
              </a:spcBef>
              <a:spcAft>
                <a:spcPts val="0"/>
              </a:spcAft>
              <a:buClr>
                <a:schemeClr val="accent1"/>
              </a:buClr>
              <a:buSzPts val="1600"/>
              <a:buNone/>
            </a:pPr>
            <a:r>
              <a:rPr lang="en-IN" sz="1600"/>
              <a:t>	scanf("%d",&amp;n);</a:t>
            </a:r>
            <a:endParaRPr/>
          </a:p>
          <a:p>
            <a:pPr indent="0" lvl="0" marL="0" rtl="0" algn="l">
              <a:spcBef>
                <a:spcPts val="320"/>
              </a:spcBef>
              <a:spcAft>
                <a:spcPts val="0"/>
              </a:spcAft>
              <a:buClr>
                <a:schemeClr val="accent1"/>
              </a:buClr>
              <a:buSzPts val="1600"/>
              <a:buNone/>
            </a:pPr>
            <a:r>
              <a:rPr lang="en-IN" sz="1600"/>
              <a:t>	printf("\n Enter array elements:");</a:t>
            </a:r>
            <a:endParaRPr/>
          </a:p>
          <a:p>
            <a:pPr indent="0" lvl="0" marL="0" rtl="0" algn="l">
              <a:spcBef>
                <a:spcPts val="320"/>
              </a:spcBef>
              <a:spcAft>
                <a:spcPts val="0"/>
              </a:spcAft>
              <a:buClr>
                <a:schemeClr val="accent1"/>
              </a:buClr>
              <a:buSzPts val="1600"/>
              <a:buNone/>
            </a:pPr>
            <a:r>
              <a:rPr lang="en-IN" sz="1600"/>
              <a:t>	for(i=0;i&lt;n;i++)</a:t>
            </a:r>
            <a:endParaRPr/>
          </a:p>
          <a:p>
            <a:pPr indent="0" lvl="0" marL="0" rtl="0" algn="l">
              <a:spcBef>
                <a:spcPts val="320"/>
              </a:spcBef>
              <a:spcAft>
                <a:spcPts val="0"/>
              </a:spcAft>
              <a:buClr>
                <a:schemeClr val="accent1"/>
              </a:buClr>
              <a:buSzPts val="1600"/>
              <a:buNone/>
            </a:pPr>
            <a:r>
              <a:rPr lang="en-IN" sz="1600"/>
              <a:t>	{</a:t>
            </a:r>
            <a:endParaRPr/>
          </a:p>
          <a:p>
            <a:pPr indent="0" lvl="0" marL="0" rtl="0" algn="l">
              <a:spcBef>
                <a:spcPts val="320"/>
              </a:spcBef>
              <a:spcAft>
                <a:spcPts val="0"/>
              </a:spcAft>
              <a:buClr>
                <a:schemeClr val="accent1"/>
              </a:buClr>
              <a:buSzPts val="1600"/>
              <a:buNone/>
            </a:pPr>
            <a:r>
              <a:rPr lang="en-IN" sz="1600"/>
              <a:t>		scanf("%d",&amp;a[i]);</a:t>
            </a:r>
            <a:endParaRPr/>
          </a:p>
          <a:p>
            <a:pPr indent="0" lvl="0" marL="0" rtl="0" algn="l">
              <a:spcBef>
                <a:spcPts val="320"/>
              </a:spcBef>
              <a:spcAft>
                <a:spcPts val="0"/>
              </a:spcAft>
              <a:buClr>
                <a:schemeClr val="accent1"/>
              </a:buClr>
              <a:buSzPts val="1600"/>
              <a:buNone/>
            </a:pPr>
            <a:r>
              <a:rPr lang="en-IN" sz="1600"/>
              <a:t>	}</a:t>
            </a:r>
            <a:endParaRPr/>
          </a:p>
          <a:p>
            <a:pPr indent="0" lvl="0" marL="0" rtl="0" algn="l">
              <a:spcBef>
                <a:spcPts val="320"/>
              </a:spcBef>
              <a:spcAft>
                <a:spcPts val="0"/>
              </a:spcAft>
              <a:buClr>
                <a:schemeClr val="accent1"/>
              </a:buClr>
              <a:buSzPts val="1600"/>
              <a:buNone/>
            </a:pPr>
            <a:r>
              <a:rPr lang="en-IN" sz="1600"/>
              <a:t>	printf("\n Entered array elements are:");</a:t>
            </a:r>
            <a:endParaRPr/>
          </a:p>
          <a:p>
            <a:pPr indent="0" lvl="0" marL="0" rtl="0" algn="l">
              <a:spcBef>
                <a:spcPts val="320"/>
              </a:spcBef>
              <a:spcAft>
                <a:spcPts val="0"/>
              </a:spcAft>
              <a:buClr>
                <a:schemeClr val="accent1"/>
              </a:buClr>
              <a:buSzPts val="1600"/>
              <a:buNone/>
            </a:pPr>
            <a:r>
              <a:rPr lang="en-IN" sz="1600"/>
              <a:t>	for(i=0;i&lt;n;i++)</a:t>
            </a:r>
            <a:endParaRPr/>
          </a:p>
          <a:p>
            <a:pPr indent="0" lvl="0" marL="0" rtl="0" algn="l">
              <a:spcBef>
                <a:spcPts val="320"/>
              </a:spcBef>
              <a:spcAft>
                <a:spcPts val="0"/>
              </a:spcAft>
              <a:buClr>
                <a:schemeClr val="accent1"/>
              </a:buClr>
              <a:buSzPts val="1600"/>
              <a:buNone/>
            </a:pPr>
            <a:r>
              <a:rPr lang="en-IN" sz="1600"/>
              <a:t>	{</a:t>
            </a:r>
            <a:endParaRPr/>
          </a:p>
          <a:p>
            <a:pPr indent="0" lvl="0" marL="0" rtl="0" algn="l">
              <a:spcBef>
                <a:spcPts val="320"/>
              </a:spcBef>
              <a:spcAft>
                <a:spcPts val="0"/>
              </a:spcAft>
              <a:buClr>
                <a:schemeClr val="accent1"/>
              </a:buClr>
              <a:buSzPts val="1600"/>
              <a:buNone/>
            </a:pPr>
            <a:r>
              <a:rPr lang="en-IN" sz="1600"/>
              <a:t>		printf("\n%d",a[i]);</a:t>
            </a:r>
            <a:endParaRPr/>
          </a:p>
          <a:p>
            <a:pPr indent="0" lvl="0" marL="0" rtl="0" algn="l">
              <a:spcBef>
                <a:spcPts val="320"/>
              </a:spcBef>
              <a:spcAft>
                <a:spcPts val="0"/>
              </a:spcAft>
              <a:buClr>
                <a:schemeClr val="accent1"/>
              </a:buClr>
              <a:buSzPts val="1600"/>
              <a:buNone/>
            </a:pPr>
            <a:r>
              <a:rPr lang="en-IN" sz="1600"/>
              <a:t>	}</a:t>
            </a:r>
            <a:endParaRPr/>
          </a:p>
          <a:p>
            <a:pPr indent="0" lvl="0" marL="0" rtl="0" algn="l">
              <a:spcBef>
                <a:spcPts val="320"/>
              </a:spcBef>
              <a:spcAft>
                <a:spcPts val="0"/>
              </a:spcAft>
              <a:buClr>
                <a:schemeClr val="accent1"/>
              </a:buClr>
              <a:buSzPts val="1600"/>
              <a:buNone/>
            </a:pPr>
            <a:r>
              <a:rPr lang="en-IN" sz="1600"/>
              <a:t>	return 0;</a:t>
            </a:r>
            <a:endParaRPr sz="1600"/>
          </a:p>
          <a:p>
            <a:pPr indent="0" lvl="0" marL="0" rtl="0" algn="l">
              <a:spcBef>
                <a:spcPts val="320"/>
              </a:spcBef>
              <a:spcAft>
                <a:spcPts val="0"/>
              </a:spcAft>
              <a:buClr>
                <a:schemeClr val="accent1"/>
              </a:buClr>
              <a:buSzPts val="1600"/>
              <a:buNone/>
            </a:pPr>
            <a:r>
              <a:rPr lang="en-IN" sz="1600"/>
              <a:t>}</a:t>
            </a:r>
            <a:endParaRPr/>
          </a:p>
          <a:p>
            <a:pPr indent="-241300" lvl="0" marL="342900" rtl="0" algn="l">
              <a:spcBef>
                <a:spcPts val="320"/>
              </a:spcBef>
              <a:spcAft>
                <a:spcPts val="0"/>
              </a:spcAft>
              <a:buClr>
                <a:schemeClr val="accent1"/>
              </a:buClr>
              <a:buSzPts val="1600"/>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IN" sz="2400"/>
              <a:t>Program example-2 WAP to find the sum of all 1D array elements</a:t>
            </a:r>
            <a:endParaRPr sz="2400"/>
          </a:p>
        </p:txBody>
      </p:sp>
      <p:sp>
        <p:nvSpPr>
          <p:cNvPr id="210" name="Google Shape;210;p14"/>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615"/>
              <a:buNone/>
            </a:pPr>
            <a:r>
              <a:rPr lang="en-IN" sz="1615"/>
              <a:t>#include&lt;stdio.h&gt;</a:t>
            </a:r>
            <a:endParaRPr/>
          </a:p>
          <a:p>
            <a:pPr indent="0" lvl="0" marL="0" rtl="0" algn="l">
              <a:lnSpc>
                <a:spcPct val="80000"/>
              </a:lnSpc>
              <a:spcBef>
                <a:spcPts val="323"/>
              </a:spcBef>
              <a:spcAft>
                <a:spcPts val="0"/>
              </a:spcAft>
              <a:buClr>
                <a:schemeClr val="accent1"/>
              </a:buClr>
              <a:buSzPts val="1615"/>
              <a:buNone/>
            </a:pPr>
            <a:r>
              <a:rPr lang="en-IN" sz="1615"/>
              <a:t>int main()</a:t>
            </a:r>
            <a:endParaRPr/>
          </a:p>
          <a:p>
            <a:pPr indent="0" lvl="0" marL="0" rtl="0" algn="l">
              <a:lnSpc>
                <a:spcPct val="80000"/>
              </a:lnSpc>
              <a:spcBef>
                <a:spcPts val="323"/>
              </a:spcBef>
              <a:spcAft>
                <a:spcPts val="0"/>
              </a:spcAft>
              <a:buClr>
                <a:schemeClr val="accent1"/>
              </a:buClr>
              <a:buSzPts val="1615"/>
              <a:buNone/>
            </a:pPr>
            <a:r>
              <a:rPr lang="en-IN" sz="1615"/>
              <a:t>{</a:t>
            </a:r>
            <a:endParaRPr/>
          </a:p>
          <a:p>
            <a:pPr indent="0" lvl="0" marL="0" rtl="0" algn="l">
              <a:lnSpc>
                <a:spcPct val="80000"/>
              </a:lnSpc>
              <a:spcBef>
                <a:spcPts val="323"/>
              </a:spcBef>
              <a:spcAft>
                <a:spcPts val="0"/>
              </a:spcAft>
              <a:buClr>
                <a:schemeClr val="accent1"/>
              </a:buClr>
              <a:buSzPts val="1615"/>
              <a:buNone/>
            </a:pPr>
            <a:r>
              <a:rPr lang="en-IN" sz="1615"/>
              <a:t>	int a[100],n,i,sum=0;</a:t>
            </a:r>
            <a:endParaRPr/>
          </a:p>
          <a:p>
            <a:pPr indent="0" lvl="0" marL="0" rtl="0" algn="l">
              <a:lnSpc>
                <a:spcPct val="80000"/>
              </a:lnSpc>
              <a:spcBef>
                <a:spcPts val="323"/>
              </a:spcBef>
              <a:spcAft>
                <a:spcPts val="0"/>
              </a:spcAft>
              <a:buClr>
                <a:schemeClr val="accent1"/>
              </a:buClr>
              <a:buSzPts val="1615"/>
              <a:buNone/>
            </a:pPr>
            <a:r>
              <a:rPr lang="en-IN" sz="1615"/>
              <a:t>	printf("\n Enter number of elements:");</a:t>
            </a:r>
            <a:endParaRPr/>
          </a:p>
          <a:p>
            <a:pPr indent="0" lvl="0" marL="0" rtl="0" algn="l">
              <a:lnSpc>
                <a:spcPct val="80000"/>
              </a:lnSpc>
              <a:spcBef>
                <a:spcPts val="323"/>
              </a:spcBef>
              <a:spcAft>
                <a:spcPts val="0"/>
              </a:spcAft>
              <a:buClr>
                <a:schemeClr val="accent1"/>
              </a:buClr>
              <a:buSzPts val="1615"/>
              <a:buNone/>
            </a:pPr>
            <a:r>
              <a:rPr lang="en-IN" sz="1615"/>
              <a:t>	scanf("%d",&amp;n);</a:t>
            </a:r>
            <a:endParaRPr/>
          </a:p>
          <a:p>
            <a:pPr indent="0" lvl="0" marL="0" rtl="0" algn="l">
              <a:lnSpc>
                <a:spcPct val="80000"/>
              </a:lnSpc>
              <a:spcBef>
                <a:spcPts val="323"/>
              </a:spcBef>
              <a:spcAft>
                <a:spcPts val="0"/>
              </a:spcAft>
              <a:buClr>
                <a:schemeClr val="accent1"/>
              </a:buClr>
              <a:buSzPts val="1615"/>
              <a:buNone/>
            </a:pPr>
            <a:r>
              <a:rPr lang="en-IN" sz="1615"/>
              <a:t>	printf("\n Enter array elements:");</a:t>
            </a:r>
            <a:endParaRPr/>
          </a:p>
          <a:p>
            <a:pPr indent="0" lvl="0" marL="0" rtl="0" algn="l">
              <a:lnSpc>
                <a:spcPct val="80000"/>
              </a:lnSpc>
              <a:spcBef>
                <a:spcPts val="323"/>
              </a:spcBef>
              <a:spcAft>
                <a:spcPts val="0"/>
              </a:spcAft>
              <a:buClr>
                <a:schemeClr val="accent1"/>
              </a:buClr>
              <a:buSzPts val="1615"/>
              <a:buNone/>
            </a:pPr>
            <a:r>
              <a:rPr lang="en-IN" sz="1615"/>
              <a:t>	for(i=0;i&lt;n;i++)</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scanf("%d",&amp;a[i]);</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for(i=0;i&lt;n;i++)</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sum=sum+a[i];</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printf("\n Sum of array elements is:%d",sum);</a:t>
            </a:r>
            <a:endParaRPr/>
          </a:p>
          <a:p>
            <a:pPr indent="0" lvl="0" marL="0" rtl="0" algn="l">
              <a:lnSpc>
                <a:spcPct val="80000"/>
              </a:lnSpc>
              <a:spcBef>
                <a:spcPts val="323"/>
              </a:spcBef>
              <a:spcAft>
                <a:spcPts val="0"/>
              </a:spcAft>
              <a:buClr>
                <a:schemeClr val="accent1"/>
              </a:buClr>
              <a:buSzPts val="1615"/>
              <a:buNone/>
            </a:pPr>
            <a:r>
              <a:rPr lang="en-IN" sz="1615"/>
              <a:t>	return 0;</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a:t>
            </a:r>
            <a:endParaRPr/>
          </a:p>
          <a:p>
            <a:pPr indent="-246380" lvl="0" marL="342900" rtl="0" algn="l">
              <a:lnSpc>
                <a:spcPct val="80000"/>
              </a:lnSpc>
              <a:spcBef>
                <a:spcPts val="304"/>
              </a:spcBef>
              <a:spcAft>
                <a:spcPts val="0"/>
              </a:spcAft>
              <a:buClr>
                <a:schemeClr val="accent1"/>
              </a:buClr>
              <a:buSzPts val="1520"/>
              <a:buNone/>
            </a:pPr>
            <a:r>
              <a:t/>
            </a:r>
            <a:endParaRPr sz="1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IN" sz="2400"/>
              <a:t>Program example 3-WAP to display the largest and smallest element from 1D array elements</a:t>
            </a:r>
            <a:endParaRPr sz="2400"/>
          </a:p>
        </p:txBody>
      </p:sp>
      <p:sp>
        <p:nvSpPr>
          <p:cNvPr id="216" name="Google Shape;216;p15"/>
          <p:cNvSpPr txBox="1"/>
          <p:nvPr>
            <p:ph idx="1" type="body"/>
          </p:nvPr>
        </p:nvSpPr>
        <p:spPr>
          <a:xfrm>
            <a:off x="457200" y="1219200"/>
            <a:ext cx="4572000" cy="5257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615"/>
              <a:buNone/>
            </a:pPr>
            <a:r>
              <a:rPr lang="en-IN" sz="1615"/>
              <a:t>#include&lt;stdio.h&gt;</a:t>
            </a:r>
            <a:endParaRPr/>
          </a:p>
          <a:p>
            <a:pPr indent="0" lvl="0" marL="0" rtl="0" algn="l">
              <a:lnSpc>
                <a:spcPct val="80000"/>
              </a:lnSpc>
              <a:spcBef>
                <a:spcPts val="323"/>
              </a:spcBef>
              <a:spcAft>
                <a:spcPts val="0"/>
              </a:spcAft>
              <a:buClr>
                <a:schemeClr val="accent1"/>
              </a:buClr>
              <a:buSzPts val="1615"/>
              <a:buNone/>
            </a:pPr>
            <a:r>
              <a:rPr lang="en-IN" sz="1615"/>
              <a:t>int main()</a:t>
            </a:r>
            <a:endParaRPr/>
          </a:p>
          <a:p>
            <a:pPr indent="0" lvl="0" marL="0" rtl="0" algn="l">
              <a:lnSpc>
                <a:spcPct val="80000"/>
              </a:lnSpc>
              <a:spcBef>
                <a:spcPts val="323"/>
              </a:spcBef>
              <a:spcAft>
                <a:spcPts val="0"/>
              </a:spcAft>
              <a:buClr>
                <a:schemeClr val="accent1"/>
              </a:buClr>
              <a:buSzPts val="1615"/>
              <a:buNone/>
            </a:pPr>
            <a:r>
              <a:rPr lang="en-IN" sz="1615"/>
              <a:t>{</a:t>
            </a:r>
            <a:endParaRPr/>
          </a:p>
          <a:p>
            <a:pPr indent="0" lvl="0" marL="0" rtl="0" algn="l">
              <a:lnSpc>
                <a:spcPct val="80000"/>
              </a:lnSpc>
              <a:spcBef>
                <a:spcPts val="323"/>
              </a:spcBef>
              <a:spcAft>
                <a:spcPts val="0"/>
              </a:spcAft>
              <a:buClr>
                <a:schemeClr val="accent1"/>
              </a:buClr>
              <a:buSzPts val="1615"/>
              <a:buNone/>
            </a:pPr>
            <a:r>
              <a:rPr lang="en-IN" sz="1615"/>
              <a:t>	int n,a[10],i,max,min;</a:t>
            </a:r>
            <a:endParaRPr/>
          </a:p>
          <a:p>
            <a:pPr indent="0" lvl="0" marL="0" rtl="0" algn="l">
              <a:lnSpc>
                <a:spcPct val="80000"/>
              </a:lnSpc>
              <a:spcBef>
                <a:spcPts val="323"/>
              </a:spcBef>
              <a:spcAft>
                <a:spcPts val="0"/>
              </a:spcAft>
              <a:buClr>
                <a:schemeClr val="accent1"/>
              </a:buClr>
              <a:buSzPts val="1615"/>
              <a:buNone/>
            </a:pPr>
            <a:r>
              <a:rPr lang="en-IN" sz="1615"/>
              <a:t>	printf("\n Enter number of elements:");</a:t>
            </a:r>
            <a:endParaRPr/>
          </a:p>
          <a:p>
            <a:pPr indent="0" lvl="0" marL="0" rtl="0" algn="l">
              <a:lnSpc>
                <a:spcPct val="80000"/>
              </a:lnSpc>
              <a:spcBef>
                <a:spcPts val="323"/>
              </a:spcBef>
              <a:spcAft>
                <a:spcPts val="0"/>
              </a:spcAft>
              <a:buClr>
                <a:schemeClr val="accent1"/>
              </a:buClr>
              <a:buSzPts val="1615"/>
              <a:buNone/>
            </a:pPr>
            <a:r>
              <a:rPr lang="en-IN" sz="1615"/>
              <a:t>	scanf("%d",&amp;n);</a:t>
            </a:r>
            <a:endParaRPr/>
          </a:p>
          <a:p>
            <a:pPr indent="0" lvl="0" marL="0" rtl="0" algn="l">
              <a:lnSpc>
                <a:spcPct val="80000"/>
              </a:lnSpc>
              <a:spcBef>
                <a:spcPts val="323"/>
              </a:spcBef>
              <a:spcAft>
                <a:spcPts val="0"/>
              </a:spcAft>
              <a:buClr>
                <a:schemeClr val="accent1"/>
              </a:buClr>
              <a:buSzPts val="1615"/>
              <a:buNone/>
            </a:pPr>
            <a:r>
              <a:rPr lang="en-IN" sz="1615"/>
              <a:t>	for(i=0;i&lt;n;i++)</a:t>
            </a:r>
            <a:endParaRPr/>
          </a:p>
          <a:p>
            <a:pPr indent="0" lvl="0" marL="0" rtl="0" algn="l">
              <a:lnSpc>
                <a:spcPct val="80000"/>
              </a:lnSpc>
              <a:spcBef>
                <a:spcPts val="323"/>
              </a:spcBef>
              <a:spcAft>
                <a:spcPts val="0"/>
              </a:spcAft>
              <a:buClr>
                <a:schemeClr val="accent1"/>
              </a:buClr>
              <a:buSzPts val="1615"/>
              <a:buNone/>
            </a:pPr>
            <a:r>
              <a:rPr lang="en-IN" sz="1615"/>
              <a:t>	{</a:t>
            </a:r>
            <a:endParaRPr sz="1615"/>
          </a:p>
          <a:p>
            <a:pPr indent="0" lvl="0" marL="0" rtl="0" algn="l">
              <a:lnSpc>
                <a:spcPct val="80000"/>
              </a:lnSpc>
              <a:spcBef>
                <a:spcPts val="323"/>
              </a:spcBef>
              <a:spcAft>
                <a:spcPts val="0"/>
              </a:spcAft>
              <a:buClr>
                <a:schemeClr val="accent1"/>
              </a:buClr>
              <a:buSzPts val="1615"/>
              <a:buNone/>
            </a:pPr>
            <a:r>
              <a:rPr lang="en-IN" sz="1615"/>
              <a:t>	scanf("%d",&amp;a[i]);</a:t>
            </a:r>
            <a:endParaRPr/>
          </a:p>
          <a:p>
            <a:pPr indent="0" lvl="0" marL="0" rtl="0" algn="l">
              <a:lnSpc>
                <a:spcPct val="80000"/>
              </a:lnSpc>
              <a:spcBef>
                <a:spcPts val="323"/>
              </a:spcBef>
              <a:spcAft>
                <a:spcPts val="0"/>
              </a:spcAft>
              <a:buClr>
                <a:schemeClr val="accent1"/>
              </a:buClr>
              <a:buSzPts val="1615"/>
              <a:buNone/>
            </a:pPr>
            <a:r>
              <a:rPr lang="en-IN" sz="1615"/>
              <a:t>	}</a:t>
            </a:r>
            <a:endParaRPr sz="1615"/>
          </a:p>
          <a:p>
            <a:pPr indent="0" lvl="0" marL="0" rtl="0" algn="l">
              <a:lnSpc>
                <a:spcPct val="80000"/>
              </a:lnSpc>
              <a:spcBef>
                <a:spcPts val="323"/>
              </a:spcBef>
              <a:spcAft>
                <a:spcPts val="0"/>
              </a:spcAft>
              <a:buClr>
                <a:schemeClr val="accent1"/>
              </a:buClr>
              <a:buSzPts val="1615"/>
              <a:buNone/>
            </a:pPr>
            <a:r>
              <a:rPr lang="en-IN" sz="1615"/>
              <a:t>	min=a[0];</a:t>
            </a:r>
            <a:endParaRPr/>
          </a:p>
          <a:p>
            <a:pPr indent="0" lvl="0" marL="0" rtl="0" algn="l">
              <a:lnSpc>
                <a:spcPct val="80000"/>
              </a:lnSpc>
              <a:spcBef>
                <a:spcPts val="323"/>
              </a:spcBef>
              <a:spcAft>
                <a:spcPts val="0"/>
              </a:spcAft>
              <a:buClr>
                <a:schemeClr val="accent1"/>
              </a:buClr>
              <a:buSzPts val="1615"/>
              <a:buNone/>
            </a:pPr>
            <a:r>
              <a:rPr lang="en-IN" sz="1615"/>
              <a:t>	for(i=1;i&lt;n;i++)</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if(a[i]&lt;min)</a:t>
            </a:r>
            <a:endParaRPr/>
          </a:p>
          <a:p>
            <a:pPr indent="0" lvl="0" marL="0" rtl="0" algn="l">
              <a:lnSpc>
                <a:spcPct val="80000"/>
              </a:lnSpc>
              <a:spcBef>
                <a:spcPts val="323"/>
              </a:spcBef>
              <a:spcAft>
                <a:spcPts val="0"/>
              </a:spcAft>
              <a:buClr>
                <a:schemeClr val="accent1"/>
              </a:buClr>
              <a:buSzPts val="1615"/>
              <a:buNone/>
            </a:pPr>
            <a:r>
              <a:rPr lang="en-IN" sz="1615"/>
              <a:t>	{</a:t>
            </a:r>
            <a:endParaRPr sz="1615"/>
          </a:p>
          <a:p>
            <a:pPr indent="0" lvl="0" marL="0" rtl="0" algn="l">
              <a:lnSpc>
                <a:spcPct val="80000"/>
              </a:lnSpc>
              <a:spcBef>
                <a:spcPts val="323"/>
              </a:spcBef>
              <a:spcAft>
                <a:spcPts val="0"/>
              </a:spcAft>
              <a:buClr>
                <a:schemeClr val="accent1"/>
              </a:buClr>
              <a:buSzPts val="1615"/>
              <a:buNone/>
            </a:pPr>
            <a:r>
              <a:rPr lang="en-IN" sz="1615"/>
              <a:t>	min=a[i];</a:t>
            </a:r>
            <a:endParaRPr/>
          </a:p>
          <a:p>
            <a:pPr indent="0" lvl="0" marL="0" rtl="0" algn="l">
              <a:lnSpc>
                <a:spcPct val="80000"/>
              </a:lnSpc>
              <a:spcBef>
                <a:spcPts val="323"/>
              </a:spcBef>
              <a:spcAft>
                <a:spcPts val="0"/>
              </a:spcAft>
              <a:buClr>
                <a:schemeClr val="accent1"/>
              </a:buClr>
              <a:buSzPts val="1615"/>
              <a:buNone/>
            </a:pPr>
            <a:r>
              <a:rPr lang="en-IN" sz="1615"/>
              <a:t>	}</a:t>
            </a:r>
            <a:endParaRPr sz="1615"/>
          </a:p>
          <a:p>
            <a:pPr indent="0" lvl="0" marL="0" rtl="0" algn="l">
              <a:lnSpc>
                <a:spcPct val="80000"/>
              </a:lnSpc>
              <a:spcBef>
                <a:spcPts val="323"/>
              </a:spcBef>
              <a:spcAft>
                <a:spcPts val="0"/>
              </a:spcAft>
              <a:buClr>
                <a:schemeClr val="accent1"/>
              </a:buClr>
              <a:buSzPts val="1615"/>
              <a:buNone/>
            </a:pPr>
            <a:r>
              <a:rPr lang="en-IN" sz="1615"/>
              <a:t>	}</a:t>
            </a:r>
            <a:endParaRPr sz="1615"/>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a:t>
            </a:r>
            <a:r>
              <a:rPr lang="en-IN" sz="1330"/>
              <a:t>	 </a:t>
            </a:r>
            <a:endParaRPr/>
          </a:p>
          <a:p>
            <a:pPr indent="-258445" lvl="0" marL="342900" rtl="0" algn="l">
              <a:lnSpc>
                <a:spcPct val="80000"/>
              </a:lnSpc>
              <a:spcBef>
                <a:spcPts val="266"/>
              </a:spcBef>
              <a:spcAft>
                <a:spcPts val="0"/>
              </a:spcAft>
              <a:buClr>
                <a:schemeClr val="accent1"/>
              </a:buClr>
              <a:buSzPts val="1330"/>
              <a:buNone/>
            </a:pPr>
            <a:r>
              <a:t/>
            </a:r>
            <a:endParaRPr sz="1330"/>
          </a:p>
        </p:txBody>
      </p:sp>
      <p:sp>
        <p:nvSpPr>
          <p:cNvPr id="217" name="Google Shape;217;p15"/>
          <p:cNvSpPr txBox="1"/>
          <p:nvPr>
            <p:ph idx="2" type="body"/>
          </p:nvPr>
        </p:nvSpPr>
        <p:spPr>
          <a:xfrm>
            <a:off x="5334000" y="1219200"/>
            <a:ext cx="3352800" cy="5257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995"/>
              <a:buNone/>
            </a:pPr>
            <a:r>
              <a:rPr lang="en-IN" sz="1995"/>
              <a:t>max=a[0];</a:t>
            </a:r>
            <a:endParaRPr/>
          </a:p>
          <a:p>
            <a:pPr indent="0" lvl="0" marL="0" rtl="0" algn="l">
              <a:lnSpc>
                <a:spcPct val="80000"/>
              </a:lnSpc>
              <a:spcBef>
                <a:spcPts val="399"/>
              </a:spcBef>
              <a:spcAft>
                <a:spcPts val="0"/>
              </a:spcAft>
              <a:buClr>
                <a:schemeClr val="accent1"/>
              </a:buClr>
              <a:buSzPts val="1995"/>
              <a:buNone/>
            </a:pPr>
            <a:r>
              <a:rPr lang="en-IN" sz="1995"/>
              <a:t>for(i=1;i&lt;n;i++)</a:t>
            </a:r>
            <a:endParaRPr/>
          </a:p>
          <a:p>
            <a:pPr indent="0" lvl="0" marL="0" rtl="0" algn="l">
              <a:lnSpc>
                <a:spcPct val="80000"/>
              </a:lnSpc>
              <a:spcBef>
                <a:spcPts val="399"/>
              </a:spcBef>
              <a:spcAft>
                <a:spcPts val="0"/>
              </a:spcAft>
              <a:buClr>
                <a:schemeClr val="accent1"/>
              </a:buClr>
              <a:buSzPts val="1995"/>
              <a:buNone/>
            </a:pPr>
            <a:r>
              <a:rPr lang="en-IN" sz="1995"/>
              <a:t>{</a:t>
            </a:r>
            <a:endParaRPr sz="1995"/>
          </a:p>
          <a:p>
            <a:pPr indent="0" lvl="0" marL="0" rtl="0" algn="l">
              <a:lnSpc>
                <a:spcPct val="80000"/>
              </a:lnSpc>
              <a:spcBef>
                <a:spcPts val="399"/>
              </a:spcBef>
              <a:spcAft>
                <a:spcPts val="0"/>
              </a:spcAft>
              <a:buClr>
                <a:schemeClr val="accent1"/>
              </a:buClr>
              <a:buSzPts val="1995"/>
              <a:buNone/>
            </a:pPr>
            <a:r>
              <a:rPr lang="en-IN" sz="1995"/>
              <a:t>if(a[i]&gt;max)</a:t>
            </a:r>
            <a:endParaRPr/>
          </a:p>
          <a:p>
            <a:pPr indent="0" lvl="0" marL="0" rtl="0" algn="l">
              <a:lnSpc>
                <a:spcPct val="80000"/>
              </a:lnSpc>
              <a:spcBef>
                <a:spcPts val="399"/>
              </a:spcBef>
              <a:spcAft>
                <a:spcPts val="0"/>
              </a:spcAft>
              <a:buClr>
                <a:schemeClr val="accent1"/>
              </a:buClr>
              <a:buSzPts val="1995"/>
              <a:buNone/>
            </a:pPr>
            <a:r>
              <a:rPr lang="en-IN" sz="1995"/>
              <a:t>{</a:t>
            </a:r>
            <a:endParaRPr/>
          </a:p>
          <a:p>
            <a:pPr indent="0" lvl="0" marL="0" rtl="0" algn="l">
              <a:lnSpc>
                <a:spcPct val="80000"/>
              </a:lnSpc>
              <a:spcBef>
                <a:spcPts val="399"/>
              </a:spcBef>
              <a:spcAft>
                <a:spcPts val="0"/>
              </a:spcAft>
              <a:buClr>
                <a:schemeClr val="accent1"/>
              </a:buClr>
              <a:buSzPts val="1995"/>
              <a:buNone/>
            </a:pPr>
            <a:r>
              <a:rPr lang="en-IN" sz="1995"/>
              <a:t>max=a[i];</a:t>
            </a:r>
            <a:endParaRPr/>
          </a:p>
          <a:p>
            <a:pPr indent="0" lvl="0" marL="0" rtl="0" algn="l">
              <a:lnSpc>
                <a:spcPct val="80000"/>
              </a:lnSpc>
              <a:spcBef>
                <a:spcPts val="399"/>
              </a:spcBef>
              <a:spcAft>
                <a:spcPts val="0"/>
              </a:spcAft>
              <a:buClr>
                <a:schemeClr val="accent1"/>
              </a:buClr>
              <a:buSzPts val="1995"/>
              <a:buNone/>
            </a:pPr>
            <a:r>
              <a:rPr lang="en-IN" sz="1995"/>
              <a:t>}</a:t>
            </a:r>
            <a:endParaRPr sz="1995"/>
          </a:p>
          <a:p>
            <a:pPr indent="0" lvl="0" marL="0" rtl="0" algn="l">
              <a:lnSpc>
                <a:spcPct val="80000"/>
              </a:lnSpc>
              <a:spcBef>
                <a:spcPts val="399"/>
              </a:spcBef>
              <a:spcAft>
                <a:spcPts val="0"/>
              </a:spcAft>
              <a:buClr>
                <a:schemeClr val="accent1"/>
              </a:buClr>
              <a:buSzPts val="1995"/>
              <a:buNone/>
            </a:pPr>
            <a:r>
              <a:rPr lang="en-IN" sz="1995"/>
              <a:t>}</a:t>
            </a:r>
            <a:endParaRPr sz="1995"/>
          </a:p>
          <a:p>
            <a:pPr indent="0" lvl="0" marL="0" rtl="0" algn="l">
              <a:lnSpc>
                <a:spcPct val="80000"/>
              </a:lnSpc>
              <a:spcBef>
                <a:spcPts val="399"/>
              </a:spcBef>
              <a:spcAft>
                <a:spcPts val="0"/>
              </a:spcAft>
              <a:buClr>
                <a:schemeClr val="accent1"/>
              </a:buClr>
              <a:buSzPts val="1995"/>
              <a:buNone/>
            </a:pPr>
            <a:r>
              <a:rPr lang="en-IN" sz="1995"/>
              <a:t>printf("\nMaximum element is: %d",max);</a:t>
            </a:r>
            <a:endParaRPr/>
          </a:p>
          <a:p>
            <a:pPr indent="0" lvl="0" marL="0" rtl="0" algn="l">
              <a:lnSpc>
                <a:spcPct val="80000"/>
              </a:lnSpc>
              <a:spcBef>
                <a:spcPts val="399"/>
              </a:spcBef>
              <a:spcAft>
                <a:spcPts val="0"/>
              </a:spcAft>
              <a:buClr>
                <a:schemeClr val="accent1"/>
              </a:buClr>
              <a:buSzPts val="1995"/>
              <a:buNone/>
            </a:pPr>
            <a:r>
              <a:rPr lang="en-IN" sz="1995"/>
              <a:t>printf("\nMinimum element is: %d",min);</a:t>
            </a:r>
            <a:endParaRPr/>
          </a:p>
          <a:p>
            <a:pPr indent="0" lvl="0" marL="0" rtl="0" algn="l">
              <a:lnSpc>
                <a:spcPct val="80000"/>
              </a:lnSpc>
              <a:spcBef>
                <a:spcPts val="399"/>
              </a:spcBef>
              <a:spcAft>
                <a:spcPts val="0"/>
              </a:spcAft>
              <a:buClr>
                <a:schemeClr val="accent1"/>
              </a:buClr>
              <a:buSzPts val="1995"/>
              <a:buNone/>
            </a:pPr>
            <a:r>
              <a:rPr lang="en-IN" sz="1995"/>
              <a:t>return 0;</a:t>
            </a:r>
            <a:endParaRPr/>
          </a:p>
          <a:p>
            <a:pPr indent="0" lvl="0" marL="0" rtl="0" algn="l">
              <a:lnSpc>
                <a:spcPct val="80000"/>
              </a:lnSpc>
              <a:spcBef>
                <a:spcPts val="399"/>
              </a:spcBef>
              <a:spcAft>
                <a:spcPts val="0"/>
              </a:spcAft>
              <a:buClr>
                <a:schemeClr val="accent1"/>
              </a:buClr>
              <a:buSzPts val="1995"/>
              <a:buNone/>
            </a:pPr>
            <a:r>
              <a:rPr lang="en-IN" sz="1995"/>
              <a:t>}</a:t>
            </a:r>
            <a:endParaRPr sz="1995"/>
          </a:p>
          <a:p>
            <a:pPr indent="0" lvl="0" marL="0" rtl="0" algn="l">
              <a:lnSpc>
                <a:spcPct val="80000"/>
              </a:lnSpc>
              <a:spcBef>
                <a:spcPts val="266"/>
              </a:spcBef>
              <a:spcAft>
                <a:spcPts val="0"/>
              </a:spcAft>
              <a:buClr>
                <a:schemeClr val="accent1"/>
              </a:buClr>
              <a:buSzPts val="1330"/>
              <a:buNone/>
            </a:pPr>
            <a:r>
              <a:rPr lang="en-IN" sz="1330"/>
              <a:t> </a:t>
            </a:r>
            <a:endParaRPr/>
          </a:p>
          <a:p>
            <a:pPr indent="-258445" lvl="0" marL="342900" rtl="0" algn="l">
              <a:lnSpc>
                <a:spcPct val="80000"/>
              </a:lnSpc>
              <a:spcBef>
                <a:spcPts val="266"/>
              </a:spcBef>
              <a:spcAft>
                <a:spcPts val="0"/>
              </a:spcAft>
              <a:buClr>
                <a:schemeClr val="accent1"/>
              </a:buClr>
              <a:buSzPts val="1330"/>
              <a:buNone/>
            </a:pPr>
            <a:r>
              <a:t/>
            </a:r>
            <a:endParaRPr sz="133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Passing Arrays to Function</a:t>
            </a:r>
            <a:endParaRPr/>
          </a:p>
        </p:txBody>
      </p:sp>
      <p:sp>
        <p:nvSpPr>
          <p:cNvPr id="223" name="Google Shape;2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Arrays can be passed to functions in two ways:</a:t>
            </a:r>
            <a:endParaRPr/>
          </a:p>
          <a:p>
            <a:pPr indent="-514350" lvl="0" marL="514350" rtl="0" algn="l">
              <a:spcBef>
                <a:spcPts val="640"/>
              </a:spcBef>
              <a:spcAft>
                <a:spcPts val="0"/>
              </a:spcAft>
              <a:buClr>
                <a:schemeClr val="accent1"/>
              </a:buClr>
              <a:buSzPts val="3200"/>
              <a:buAutoNum type="arabicPeriod"/>
            </a:pPr>
            <a:r>
              <a:rPr b="1" lang="en-IN"/>
              <a:t>Pass entire array</a:t>
            </a:r>
            <a:endParaRPr/>
          </a:p>
          <a:p>
            <a:pPr indent="-514350" lvl="0" marL="514350" rtl="0" algn="l">
              <a:spcBef>
                <a:spcPts val="640"/>
              </a:spcBef>
              <a:spcAft>
                <a:spcPts val="0"/>
              </a:spcAft>
              <a:buClr>
                <a:schemeClr val="accent1"/>
              </a:buClr>
              <a:buSzPts val="3200"/>
              <a:buAutoNum type="arabicPeriod"/>
            </a:pPr>
            <a:r>
              <a:rPr b="1" lang="en-IN"/>
              <a:t>Pass array element by element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Pass entire array</a:t>
            </a:r>
            <a:endParaRPr/>
          </a:p>
        </p:txBody>
      </p:sp>
      <p:sp>
        <p:nvSpPr>
          <p:cNvPr id="229" name="Google Shape;22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2960"/>
              <a:buChar char="•"/>
            </a:pPr>
            <a:r>
              <a:rPr lang="en-IN" sz="2960"/>
              <a:t>Here entire array can be passed as an argument to the function</a:t>
            </a:r>
            <a:endParaRPr/>
          </a:p>
          <a:p>
            <a:pPr indent="-342900" lvl="0" marL="342900" rtl="0" algn="l">
              <a:lnSpc>
                <a:spcPct val="90000"/>
              </a:lnSpc>
              <a:spcBef>
                <a:spcPts val="592"/>
              </a:spcBef>
              <a:spcAft>
                <a:spcPts val="0"/>
              </a:spcAft>
              <a:buClr>
                <a:schemeClr val="accent1"/>
              </a:buClr>
              <a:buSzPts val="2960"/>
              <a:buChar char="•"/>
            </a:pPr>
            <a:r>
              <a:rPr lang="en-IN" sz="2960"/>
              <a:t>Function gets </a:t>
            </a:r>
            <a:r>
              <a:rPr b="1" lang="en-IN" sz="2960"/>
              <a:t>complete access </a:t>
            </a:r>
            <a:r>
              <a:rPr lang="en-IN" sz="2960"/>
              <a:t>to the original array</a:t>
            </a:r>
            <a:endParaRPr/>
          </a:p>
          <a:p>
            <a:pPr indent="-342900" lvl="0" marL="342900" rtl="0" algn="l">
              <a:lnSpc>
                <a:spcPct val="90000"/>
              </a:lnSpc>
              <a:spcBef>
                <a:spcPts val="592"/>
              </a:spcBef>
              <a:spcAft>
                <a:spcPts val="0"/>
              </a:spcAft>
              <a:buClr>
                <a:schemeClr val="accent1"/>
              </a:buClr>
              <a:buSzPts val="2960"/>
              <a:buChar char="•"/>
            </a:pPr>
            <a:r>
              <a:rPr lang="en-IN" sz="2960"/>
              <a:t>While passing entire array Address of first element is passed to function, any changes made inside function, directly </a:t>
            </a:r>
            <a:r>
              <a:rPr b="1" lang="en-IN" sz="2960"/>
              <a:t>affects the Original value.</a:t>
            </a:r>
            <a:endParaRPr/>
          </a:p>
          <a:p>
            <a:pPr indent="-342900" lvl="0" marL="342900" rtl="0" algn="l">
              <a:lnSpc>
                <a:spcPct val="90000"/>
              </a:lnSpc>
              <a:spcBef>
                <a:spcPts val="481"/>
              </a:spcBef>
              <a:spcAft>
                <a:spcPts val="0"/>
              </a:spcAft>
              <a:buClr>
                <a:schemeClr val="accent1"/>
              </a:buClr>
              <a:buSzPts val="2405"/>
              <a:buNone/>
            </a:pPr>
            <a:r>
              <a:rPr lang="en-IN" sz="2405">
                <a:latin typeface="Courier New"/>
                <a:ea typeface="Courier New"/>
                <a:cs typeface="Courier New"/>
                <a:sym typeface="Courier New"/>
              </a:rPr>
              <a:t>   void modifyArray(int b[], int arraySize);</a:t>
            </a:r>
            <a:endParaRPr b="1" sz="2405"/>
          </a:p>
          <a:p>
            <a:pPr indent="-342900" lvl="0" marL="342900" rtl="0" algn="l">
              <a:lnSpc>
                <a:spcPct val="90000"/>
              </a:lnSpc>
              <a:spcBef>
                <a:spcPts val="592"/>
              </a:spcBef>
              <a:spcAft>
                <a:spcPts val="0"/>
              </a:spcAft>
              <a:buClr>
                <a:schemeClr val="accent1"/>
              </a:buClr>
              <a:buSzPts val="2960"/>
              <a:buChar char="•"/>
            </a:pPr>
            <a:r>
              <a:rPr lang="en-IN" sz="2960"/>
              <a:t>Function passing method: </a:t>
            </a:r>
            <a:r>
              <a:rPr b="1" lang="en-IN" sz="2960"/>
              <a:t>“ Pass by Address”</a:t>
            </a:r>
            <a:endParaRPr/>
          </a:p>
          <a:p>
            <a:pPr indent="-154940" lvl="0" marL="342900" rtl="0" algn="l">
              <a:lnSpc>
                <a:spcPct val="90000"/>
              </a:lnSpc>
              <a:spcBef>
                <a:spcPts val="592"/>
              </a:spcBef>
              <a:spcAft>
                <a:spcPts val="0"/>
              </a:spcAft>
              <a:buClr>
                <a:schemeClr val="accent1"/>
              </a:buClr>
              <a:buSzPts val="2960"/>
              <a:buNone/>
            </a:pPr>
            <a:r>
              <a:t/>
            </a:r>
            <a:endParaRPr b="1" sz="296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Passing array element by element</a:t>
            </a:r>
            <a:endParaRPr/>
          </a:p>
        </p:txBody>
      </p:sp>
      <p:sp>
        <p:nvSpPr>
          <p:cNvPr id="235" name="Google Shape;23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accent1"/>
              </a:buClr>
              <a:buSzPts val="2960"/>
              <a:buChar char="•"/>
            </a:pPr>
            <a:r>
              <a:rPr lang="en-IN" sz="2960"/>
              <a:t>Here individual elements are passed to the function as argument</a:t>
            </a:r>
            <a:endParaRPr/>
          </a:p>
          <a:p>
            <a:pPr indent="-342900" lvl="0" marL="342900" rtl="0" algn="l">
              <a:lnSpc>
                <a:spcPct val="80000"/>
              </a:lnSpc>
              <a:spcBef>
                <a:spcPts val="592"/>
              </a:spcBef>
              <a:spcAft>
                <a:spcPts val="0"/>
              </a:spcAft>
              <a:buClr>
                <a:schemeClr val="accent1"/>
              </a:buClr>
              <a:buSzPts val="2960"/>
              <a:buChar char="•"/>
            </a:pPr>
            <a:r>
              <a:rPr lang="en-IN" sz="2960"/>
              <a:t>Duplicate </a:t>
            </a:r>
            <a:r>
              <a:rPr b="1" lang="en-IN" sz="2960"/>
              <a:t>carbon copy of Original variable </a:t>
            </a:r>
            <a:r>
              <a:rPr lang="en-IN" sz="2960"/>
              <a:t>is passed to function</a:t>
            </a:r>
            <a:endParaRPr/>
          </a:p>
          <a:p>
            <a:pPr indent="-342900" lvl="0" marL="342900" rtl="0" algn="l">
              <a:lnSpc>
                <a:spcPct val="80000"/>
              </a:lnSpc>
              <a:spcBef>
                <a:spcPts val="592"/>
              </a:spcBef>
              <a:spcAft>
                <a:spcPts val="0"/>
              </a:spcAft>
              <a:buClr>
                <a:schemeClr val="accent1"/>
              </a:buClr>
              <a:buSzPts val="2960"/>
              <a:buChar char="•"/>
            </a:pPr>
            <a:r>
              <a:rPr lang="en-IN" sz="2960"/>
              <a:t>So any changes made inside function </a:t>
            </a:r>
            <a:r>
              <a:rPr b="1" lang="en-IN" sz="2960"/>
              <a:t>does not affects the original value</a:t>
            </a:r>
            <a:endParaRPr/>
          </a:p>
          <a:p>
            <a:pPr indent="-342900" lvl="0" marL="342900" rtl="0" algn="l">
              <a:lnSpc>
                <a:spcPct val="80000"/>
              </a:lnSpc>
              <a:spcBef>
                <a:spcPts val="592"/>
              </a:spcBef>
              <a:spcAft>
                <a:spcPts val="0"/>
              </a:spcAft>
              <a:buClr>
                <a:schemeClr val="accent1"/>
              </a:buClr>
              <a:buSzPts val="2960"/>
              <a:buChar char="•"/>
            </a:pPr>
            <a:r>
              <a:rPr lang="en-IN" sz="2960"/>
              <a:t>Function doesn’t get complete access to the original array element.</a:t>
            </a:r>
            <a:endParaRPr/>
          </a:p>
          <a:p>
            <a:pPr indent="-342900" lvl="0" marL="342900" rtl="0" algn="l">
              <a:lnSpc>
                <a:spcPct val="80000"/>
              </a:lnSpc>
              <a:spcBef>
                <a:spcPts val="592"/>
              </a:spcBef>
              <a:spcAft>
                <a:spcPts val="0"/>
              </a:spcAft>
              <a:buClr>
                <a:schemeClr val="accent1"/>
              </a:buClr>
              <a:buSzPts val="2960"/>
              <a:buNone/>
            </a:pPr>
            <a:r>
              <a:rPr lang="en-IN" sz="2960">
                <a:latin typeface="Courier New"/>
                <a:ea typeface="Courier New"/>
                <a:cs typeface="Courier New"/>
                <a:sym typeface="Courier New"/>
              </a:rPr>
              <a:t>  </a:t>
            </a:r>
            <a:r>
              <a:rPr lang="en-IN" sz="2405">
                <a:latin typeface="Courier New"/>
                <a:ea typeface="Courier New"/>
                <a:cs typeface="Courier New"/>
                <a:sym typeface="Courier New"/>
              </a:rPr>
              <a:t>void modifyElement(int e);</a:t>
            </a:r>
            <a:endParaRPr sz="2405"/>
          </a:p>
          <a:p>
            <a:pPr indent="-342900" lvl="0" marL="342900" rtl="0" algn="l">
              <a:lnSpc>
                <a:spcPct val="80000"/>
              </a:lnSpc>
              <a:spcBef>
                <a:spcPts val="592"/>
              </a:spcBef>
              <a:spcAft>
                <a:spcPts val="0"/>
              </a:spcAft>
              <a:buClr>
                <a:schemeClr val="accent1"/>
              </a:buClr>
              <a:buSzPts val="2960"/>
              <a:buChar char="•"/>
            </a:pPr>
            <a:r>
              <a:rPr lang="en-IN" sz="2960"/>
              <a:t>Function passing method: </a:t>
            </a:r>
            <a:r>
              <a:rPr b="1" lang="en-IN" sz="2960"/>
              <a:t>“ Pass by Value”</a:t>
            </a:r>
            <a:endParaRPr b="1" sz="29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Passing Arrays to Functions</a:t>
            </a:r>
            <a:endParaRPr/>
          </a:p>
        </p:txBody>
      </p:sp>
      <p:sp>
        <p:nvSpPr>
          <p:cNvPr id="241" name="Google Shape;24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2800"/>
              <a:buChar char="•"/>
            </a:pPr>
            <a:r>
              <a:rPr lang="en-IN" sz="2800"/>
              <a:t>Function prototype</a:t>
            </a:r>
            <a:endParaRPr/>
          </a:p>
          <a:p>
            <a:pPr indent="-342900" lvl="0" marL="342900" rtl="0" algn="l">
              <a:spcBef>
                <a:spcPts val="540"/>
              </a:spcBef>
              <a:spcAft>
                <a:spcPts val="0"/>
              </a:spcAft>
              <a:buClr>
                <a:schemeClr val="accent1"/>
              </a:buClr>
              <a:buSzPts val="2700"/>
              <a:buNone/>
            </a:pPr>
            <a:r>
              <a:rPr lang="en-IN" sz="2700"/>
              <a:t>	</a:t>
            </a:r>
            <a:r>
              <a:rPr lang="en-IN" sz="2400">
                <a:latin typeface="Courier New"/>
                <a:ea typeface="Courier New"/>
                <a:cs typeface="Courier New"/>
                <a:sym typeface="Courier New"/>
              </a:rPr>
              <a:t>void modifyArray(int b[], int arraySize);</a:t>
            </a:r>
            <a:endParaRPr sz="2400">
              <a:latin typeface="Courier New"/>
              <a:ea typeface="Courier New"/>
              <a:cs typeface="Courier New"/>
              <a:sym typeface="Courier New"/>
            </a:endParaRPr>
          </a:p>
          <a:p>
            <a:pPr indent="-285750" lvl="1" marL="742950" rtl="0" algn="l">
              <a:spcBef>
                <a:spcPts val="540"/>
              </a:spcBef>
              <a:spcAft>
                <a:spcPts val="0"/>
              </a:spcAft>
              <a:buClr>
                <a:schemeClr val="accent1"/>
              </a:buClr>
              <a:buSzPts val="2700"/>
              <a:buChar char="–"/>
            </a:pPr>
            <a:r>
              <a:rPr lang="en-IN" sz="2700"/>
              <a:t>Parameter names optional in prototype</a:t>
            </a:r>
            <a:endParaRPr/>
          </a:p>
          <a:p>
            <a:pPr indent="-228600" lvl="2" marL="1143000" rtl="0" algn="l">
              <a:spcBef>
                <a:spcPts val="540"/>
              </a:spcBef>
              <a:spcAft>
                <a:spcPts val="0"/>
              </a:spcAft>
              <a:buClr>
                <a:schemeClr val="accent1"/>
              </a:buClr>
              <a:buSzPts val="2700"/>
              <a:buChar char="•"/>
            </a:pPr>
            <a:r>
              <a:rPr lang="en-IN" sz="2700">
                <a:latin typeface="Courier New"/>
                <a:ea typeface="Courier New"/>
                <a:cs typeface="Courier New"/>
                <a:sym typeface="Courier New"/>
              </a:rPr>
              <a:t>int b[]</a:t>
            </a:r>
            <a:r>
              <a:rPr lang="en-IN" sz="2700"/>
              <a:t> could be written </a:t>
            </a:r>
            <a:r>
              <a:rPr lang="en-IN" sz="2700">
                <a:latin typeface="Courier New"/>
                <a:ea typeface="Courier New"/>
                <a:cs typeface="Courier New"/>
                <a:sym typeface="Courier New"/>
              </a:rPr>
              <a:t>int []</a:t>
            </a:r>
            <a:endParaRPr/>
          </a:p>
          <a:p>
            <a:pPr indent="-228600" lvl="2" marL="1143000" rtl="0" algn="l">
              <a:spcBef>
                <a:spcPts val="540"/>
              </a:spcBef>
              <a:spcAft>
                <a:spcPts val="0"/>
              </a:spcAft>
              <a:buClr>
                <a:schemeClr val="accent1"/>
              </a:buClr>
              <a:buSzPts val="2700"/>
              <a:buChar char="•"/>
            </a:pPr>
            <a:r>
              <a:rPr lang="en-IN" sz="2700">
                <a:latin typeface="Courier New"/>
                <a:ea typeface="Courier New"/>
                <a:cs typeface="Courier New"/>
                <a:sym typeface="Courier New"/>
              </a:rPr>
              <a:t>int arraySize</a:t>
            </a:r>
            <a:r>
              <a:rPr lang="en-IN" sz="2700"/>
              <a:t> could be simply </a:t>
            </a:r>
            <a:r>
              <a:rPr lang="en-IN" sz="2700">
                <a:latin typeface="Courier New"/>
                <a:ea typeface="Courier New"/>
                <a:cs typeface="Courier New"/>
                <a:sym typeface="Courier New"/>
              </a:rPr>
              <a:t>int</a:t>
            </a:r>
            <a:endParaRPr/>
          </a:p>
          <a:p>
            <a:pPr indent="-285750" lvl="1" marL="742950" rtl="0" algn="l">
              <a:spcBef>
                <a:spcPts val="480"/>
              </a:spcBef>
              <a:spcAft>
                <a:spcPts val="0"/>
              </a:spcAft>
              <a:buClr>
                <a:schemeClr val="accent1"/>
              </a:buClr>
              <a:buSzPts val="2400"/>
              <a:buNone/>
            </a:pPr>
            <a:r>
              <a:rPr lang="en-IN" sz="2400">
                <a:latin typeface="Courier New"/>
                <a:ea typeface="Courier New"/>
                <a:cs typeface="Courier New"/>
                <a:sym typeface="Courier New"/>
              </a:rPr>
              <a:t>void modifyArray(int [], int);</a:t>
            </a:r>
            <a:endParaRPr/>
          </a:p>
          <a:p>
            <a:pPr indent="-342900" lvl="0" marL="342900" rtl="0" algn="l">
              <a:spcBef>
                <a:spcPts val="560"/>
              </a:spcBef>
              <a:spcAft>
                <a:spcPts val="0"/>
              </a:spcAft>
              <a:buClr>
                <a:schemeClr val="accent1"/>
              </a:buClr>
              <a:buSzPts val="2800"/>
              <a:buChar char="•"/>
            </a:pPr>
            <a:r>
              <a:rPr lang="en-IN" sz="2800"/>
              <a:t>Function call</a:t>
            </a:r>
            <a:endParaRPr/>
          </a:p>
          <a:p>
            <a:pPr indent="-342900" lvl="0" marL="342900" rtl="0" algn="l">
              <a:spcBef>
                <a:spcPts val="560"/>
              </a:spcBef>
              <a:spcAft>
                <a:spcPts val="0"/>
              </a:spcAft>
              <a:buClr>
                <a:schemeClr val="accent1"/>
              </a:buClr>
              <a:buSzPts val="2800"/>
              <a:buNone/>
            </a:pPr>
            <a:r>
              <a:rPr lang="en-IN" sz="2800">
                <a:latin typeface="Courier New"/>
                <a:ea typeface="Courier New"/>
                <a:cs typeface="Courier New"/>
                <a:sym typeface="Courier New"/>
              </a:rPr>
              <a:t>		</a:t>
            </a:r>
            <a:r>
              <a:rPr lang="en-IN" sz="2400">
                <a:latin typeface="Courier New"/>
                <a:ea typeface="Courier New"/>
                <a:cs typeface="Courier New"/>
                <a:sym typeface="Courier New"/>
              </a:rPr>
              <a:t>int a[SIZE];</a:t>
            </a:r>
            <a:endParaRPr/>
          </a:p>
          <a:p>
            <a:pPr indent="-342900" lvl="0" marL="342900" rtl="0" algn="l">
              <a:spcBef>
                <a:spcPts val="480"/>
              </a:spcBef>
              <a:spcAft>
                <a:spcPts val="0"/>
              </a:spcAft>
              <a:buClr>
                <a:schemeClr val="accent1"/>
              </a:buClr>
              <a:buSzPts val="2400"/>
              <a:buNone/>
            </a:pPr>
            <a:r>
              <a:rPr lang="en-IN" sz="2400">
                <a:latin typeface="Courier New"/>
                <a:ea typeface="Courier New"/>
                <a:cs typeface="Courier New"/>
                <a:sym typeface="Courier New"/>
              </a:rPr>
              <a:t>		modifyArray(a, SIZE);</a:t>
            </a:r>
            <a:endParaRPr/>
          </a:p>
          <a:p>
            <a:pPr indent="-342900" lvl="0" marL="342900" rtl="0" algn="l">
              <a:spcBef>
                <a:spcPts val="540"/>
              </a:spcBef>
              <a:spcAft>
                <a:spcPts val="0"/>
              </a:spcAft>
              <a:buClr>
                <a:schemeClr val="accent1"/>
              </a:buClr>
              <a:buSzPts val="2700"/>
              <a:buNone/>
            </a:pPr>
            <a:r>
              <a:t/>
            </a:r>
            <a:endParaRPr sz="2700">
              <a:latin typeface="Courier New"/>
              <a:ea typeface="Courier New"/>
              <a:cs typeface="Courier New"/>
              <a:sym typeface="Courier New"/>
            </a:endParaRPr>
          </a:p>
          <a:p>
            <a:pPr indent="-342900" lvl="0" marL="342900" rtl="0" algn="l">
              <a:spcBef>
                <a:spcPts val="540"/>
              </a:spcBef>
              <a:spcAft>
                <a:spcPts val="0"/>
              </a:spcAft>
              <a:buClr>
                <a:schemeClr val="accent1"/>
              </a:buClr>
              <a:buSzPts val="2700"/>
              <a:buNone/>
            </a:pPr>
            <a:r>
              <a:t/>
            </a:r>
            <a:endParaRPr sz="27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Outline </a:t>
            </a:r>
            <a:endParaRPr/>
          </a:p>
        </p:txBody>
      </p:sp>
      <p:sp>
        <p:nvSpPr>
          <p:cNvPr id="58" name="Google Shape;5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To declare an array</a:t>
            </a:r>
            <a:endParaRPr/>
          </a:p>
          <a:p>
            <a:pPr indent="-342900" lvl="0" marL="342900" rtl="0" algn="l">
              <a:spcBef>
                <a:spcPts val="640"/>
              </a:spcBef>
              <a:spcAft>
                <a:spcPts val="0"/>
              </a:spcAft>
              <a:buClr>
                <a:schemeClr val="accent1"/>
              </a:buClr>
              <a:buSzPts val="3200"/>
              <a:buChar char="•"/>
            </a:pPr>
            <a:r>
              <a:rPr lang="en-IN"/>
              <a:t>To initialize an array</a:t>
            </a:r>
            <a:endParaRPr/>
          </a:p>
          <a:p>
            <a:pPr indent="-342900" lvl="0" marL="342900" rtl="0" algn="l">
              <a:spcBef>
                <a:spcPts val="640"/>
              </a:spcBef>
              <a:spcAft>
                <a:spcPts val="0"/>
              </a:spcAft>
              <a:buClr>
                <a:schemeClr val="accent1"/>
              </a:buClr>
              <a:buSzPts val="3200"/>
              <a:buChar char="•"/>
            </a:pPr>
            <a:r>
              <a:rPr lang="en-IN"/>
              <a:t>To display address of the array</a:t>
            </a:r>
            <a:endParaRPr/>
          </a:p>
          <a:p>
            <a:pPr indent="-342900" lvl="0" marL="342900" rtl="0" algn="l">
              <a:spcBef>
                <a:spcPts val="640"/>
              </a:spcBef>
              <a:spcAft>
                <a:spcPts val="0"/>
              </a:spcAft>
              <a:buClr>
                <a:schemeClr val="accent1"/>
              </a:buClr>
              <a:buSzPts val="3200"/>
              <a:buChar char="•"/>
            </a:pPr>
            <a:r>
              <a:rPr lang="en-IN"/>
              <a:t>Basic program examples of 1D array</a:t>
            </a:r>
            <a:endParaRPr/>
          </a:p>
          <a:p>
            <a:pPr indent="-342900" lvl="0" marL="342900" rtl="0" algn="l">
              <a:spcBef>
                <a:spcPts val="640"/>
              </a:spcBef>
              <a:spcAft>
                <a:spcPts val="0"/>
              </a:spcAft>
              <a:buClr>
                <a:schemeClr val="accent1"/>
              </a:buClr>
              <a:buSzPts val="3200"/>
              <a:buChar char="•"/>
            </a:pPr>
            <a:r>
              <a:rPr lang="en-IN"/>
              <a:t>To pass an array to a function(By reference and By value)</a:t>
            </a:r>
            <a:endParaRPr/>
          </a:p>
          <a:p>
            <a:pPr indent="-342900" lvl="0" marL="342900" rtl="0" algn="l">
              <a:spcBef>
                <a:spcPts val="640"/>
              </a:spcBef>
              <a:spcAft>
                <a:spcPts val="0"/>
              </a:spcAft>
              <a:buClr>
                <a:schemeClr val="accent1"/>
              </a:buClr>
              <a:buSzPts val="3200"/>
              <a:buChar char="•"/>
            </a:pPr>
            <a:r>
              <a:rPr lang="en-IN"/>
              <a:t>Applications and Operations on 1D Array</a:t>
            </a:r>
            <a:endParaRPr/>
          </a:p>
        </p:txBody>
      </p:sp>
      <p:sp>
        <p:nvSpPr>
          <p:cNvPr id="59" name="Google Shape;59;p2"/>
          <p:cNvSpPr/>
          <p:nvPr/>
        </p:nvSpPr>
        <p:spPr>
          <a:xfrm>
            <a:off x="685800" y="1219200"/>
            <a:ext cx="7772400" cy="5257800"/>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2286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IN" sz="2800"/>
              <a:t>Program example-1 Passing Array to a function using by reference(or Passing entire array at once)</a:t>
            </a:r>
            <a:endParaRPr b="1" sz="2800"/>
          </a:p>
        </p:txBody>
      </p:sp>
      <p:sp>
        <p:nvSpPr>
          <p:cNvPr id="247" name="Google Shape;247;p20"/>
          <p:cNvSpPr txBox="1"/>
          <p:nvPr>
            <p:ph idx="1" type="body"/>
          </p:nvPr>
        </p:nvSpPr>
        <p:spPr>
          <a:xfrm>
            <a:off x="457200" y="1600200"/>
            <a:ext cx="54102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595"/>
              <a:buNone/>
            </a:pPr>
            <a:r>
              <a:rPr lang="en-IN" sz="1595"/>
              <a:t>#include&lt;stdio.h&gt;</a:t>
            </a:r>
            <a:endParaRPr/>
          </a:p>
          <a:p>
            <a:pPr indent="0" lvl="0" marL="0" rtl="0" algn="l">
              <a:lnSpc>
                <a:spcPct val="80000"/>
              </a:lnSpc>
              <a:spcBef>
                <a:spcPts val="319"/>
              </a:spcBef>
              <a:spcAft>
                <a:spcPts val="0"/>
              </a:spcAft>
              <a:buClr>
                <a:schemeClr val="accent1"/>
              </a:buClr>
              <a:buSzPts val="1595"/>
              <a:buNone/>
            </a:pPr>
            <a:r>
              <a:rPr lang="en-IN" sz="1595"/>
              <a:t>void reference(int[],int);</a:t>
            </a:r>
            <a:endParaRPr/>
          </a:p>
          <a:p>
            <a:pPr indent="0" lvl="0" marL="0" rtl="0" algn="l">
              <a:lnSpc>
                <a:spcPct val="80000"/>
              </a:lnSpc>
              <a:spcBef>
                <a:spcPts val="319"/>
              </a:spcBef>
              <a:spcAft>
                <a:spcPts val="0"/>
              </a:spcAft>
              <a:buClr>
                <a:schemeClr val="accent1"/>
              </a:buClr>
              <a:buSzPts val="1595"/>
              <a:buNone/>
            </a:pPr>
            <a:r>
              <a:rPr lang="en-IN" sz="1595"/>
              <a:t>int main()</a:t>
            </a:r>
            <a:endParaRPr/>
          </a:p>
          <a:p>
            <a:pPr indent="0" lvl="0" marL="0" rtl="0" algn="l">
              <a:lnSpc>
                <a:spcPct val="80000"/>
              </a:lnSpc>
              <a:spcBef>
                <a:spcPts val="319"/>
              </a:spcBef>
              <a:spcAft>
                <a:spcPts val="0"/>
              </a:spcAft>
              <a:buClr>
                <a:schemeClr val="accent1"/>
              </a:buClr>
              <a:buSzPts val="1595"/>
              <a:buNone/>
            </a:pPr>
            <a:r>
              <a:rPr lang="en-IN" sz="1595"/>
              <a:t>{</a:t>
            </a:r>
            <a:endParaRPr/>
          </a:p>
          <a:p>
            <a:pPr indent="0" lvl="0" marL="0" rtl="0" algn="l">
              <a:lnSpc>
                <a:spcPct val="80000"/>
              </a:lnSpc>
              <a:spcBef>
                <a:spcPts val="319"/>
              </a:spcBef>
              <a:spcAft>
                <a:spcPts val="0"/>
              </a:spcAft>
              <a:buClr>
                <a:schemeClr val="accent1"/>
              </a:buClr>
              <a:buSzPts val="1595"/>
              <a:buNone/>
            </a:pPr>
            <a:r>
              <a:rPr lang="en-IN" sz="1595"/>
              <a:t>	int arr[100],n;</a:t>
            </a:r>
            <a:endParaRPr/>
          </a:p>
          <a:p>
            <a:pPr indent="0" lvl="0" marL="0" rtl="0" algn="l">
              <a:lnSpc>
                <a:spcPct val="80000"/>
              </a:lnSpc>
              <a:spcBef>
                <a:spcPts val="319"/>
              </a:spcBef>
              <a:spcAft>
                <a:spcPts val="0"/>
              </a:spcAft>
              <a:buClr>
                <a:schemeClr val="accent1"/>
              </a:buClr>
              <a:buSzPts val="1595"/>
              <a:buNone/>
            </a:pPr>
            <a:r>
              <a:rPr lang="en-IN" sz="1595"/>
              <a:t>	int i;</a:t>
            </a:r>
            <a:endParaRPr/>
          </a:p>
          <a:p>
            <a:pPr indent="0" lvl="0" marL="0" rtl="0" algn="l">
              <a:lnSpc>
                <a:spcPct val="80000"/>
              </a:lnSpc>
              <a:spcBef>
                <a:spcPts val="319"/>
              </a:spcBef>
              <a:spcAft>
                <a:spcPts val="0"/>
              </a:spcAft>
              <a:buClr>
                <a:schemeClr val="accent1"/>
              </a:buClr>
              <a:buSzPts val="1595"/>
              <a:buNone/>
            </a:pPr>
            <a:r>
              <a:rPr lang="en-IN" sz="1595"/>
              <a:t>	printf("\n Enter n:");</a:t>
            </a:r>
            <a:endParaRPr/>
          </a:p>
          <a:p>
            <a:pPr indent="0" lvl="0" marL="0" rtl="0" algn="l">
              <a:lnSpc>
                <a:spcPct val="80000"/>
              </a:lnSpc>
              <a:spcBef>
                <a:spcPts val="319"/>
              </a:spcBef>
              <a:spcAft>
                <a:spcPts val="0"/>
              </a:spcAft>
              <a:buClr>
                <a:schemeClr val="accent1"/>
              </a:buClr>
              <a:buSzPts val="1595"/>
              <a:buNone/>
            </a:pPr>
            <a:r>
              <a:rPr lang="en-IN" sz="1595"/>
              <a:t>	scanf("%d",&amp;n);</a:t>
            </a:r>
            <a:endParaRPr/>
          </a:p>
          <a:p>
            <a:pPr indent="0" lvl="0" marL="0" rtl="0" algn="l">
              <a:lnSpc>
                <a:spcPct val="80000"/>
              </a:lnSpc>
              <a:spcBef>
                <a:spcPts val="319"/>
              </a:spcBef>
              <a:spcAft>
                <a:spcPts val="0"/>
              </a:spcAft>
              <a:buClr>
                <a:schemeClr val="accent1"/>
              </a:buClr>
              <a:buSzPts val="1595"/>
              <a:buNone/>
            </a:pPr>
            <a:r>
              <a:rPr lang="en-IN" sz="1595"/>
              <a:t>	printf("\n Enter array elements:");</a:t>
            </a:r>
            <a:endParaRPr/>
          </a:p>
          <a:p>
            <a:pPr indent="0" lvl="0" marL="0" rtl="0" algn="l">
              <a:lnSpc>
                <a:spcPct val="80000"/>
              </a:lnSpc>
              <a:spcBef>
                <a:spcPts val="319"/>
              </a:spcBef>
              <a:spcAft>
                <a:spcPts val="0"/>
              </a:spcAft>
              <a:buClr>
                <a:schemeClr val="accent1"/>
              </a:buClr>
              <a:buSzPts val="1595"/>
              <a:buNone/>
            </a:pPr>
            <a:r>
              <a:rPr lang="en-IN" sz="1595"/>
              <a:t>	for(i=0;i&lt;n;i++)</a:t>
            </a:r>
            <a:endParaRPr/>
          </a:p>
          <a:p>
            <a:pPr indent="0" lvl="0" marL="0" rtl="0" algn="l">
              <a:lnSpc>
                <a:spcPct val="80000"/>
              </a:lnSpc>
              <a:spcBef>
                <a:spcPts val="319"/>
              </a:spcBef>
              <a:spcAft>
                <a:spcPts val="0"/>
              </a:spcAft>
              <a:buClr>
                <a:schemeClr val="accent1"/>
              </a:buClr>
              <a:buSzPts val="1595"/>
              <a:buNone/>
            </a:pPr>
            <a:r>
              <a:rPr lang="en-IN" sz="1595"/>
              <a:t>    {</a:t>
            </a:r>
            <a:endParaRPr/>
          </a:p>
          <a:p>
            <a:pPr indent="0" lvl="0" marL="0" rtl="0" algn="l">
              <a:lnSpc>
                <a:spcPct val="80000"/>
              </a:lnSpc>
              <a:spcBef>
                <a:spcPts val="319"/>
              </a:spcBef>
              <a:spcAft>
                <a:spcPts val="0"/>
              </a:spcAft>
              <a:buClr>
                <a:schemeClr val="accent1"/>
              </a:buClr>
              <a:buSzPts val="1595"/>
              <a:buNone/>
            </a:pPr>
            <a:r>
              <a:rPr lang="en-IN" sz="1595"/>
              <a:t>	scanf("%d",&amp;arr[i]);</a:t>
            </a:r>
            <a:endParaRPr/>
          </a:p>
          <a:p>
            <a:pPr indent="0" lvl="0" marL="0" rtl="0" algn="l">
              <a:lnSpc>
                <a:spcPct val="80000"/>
              </a:lnSpc>
              <a:spcBef>
                <a:spcPts val="319"/>
              </a:spcBef>
              <a:spcAft>
                <a:spcPts val="0"/>
              </a:spcAft>
              <a:buClr>
                <a:schemeClr val="accent1"/>
              </a:buClr>
              <a:buSzPts val="1595"/>
              <a:buNone/>
            </a:pPr>
            <a:r>
              <a:rPr lang="en-IN" sz="1595"/>
              <a:t>    }</a:t>
            </a:r>
            <a:endParaRPr/>
          </a:p>
          <a:p>
            <a:pPr indent="0" lvl="0" marL="0" rtl="0" algn="l">
              <a:lnSpc>
                <a:spcPct val="80000"/>
              </a:lnSpc>
              <a:spcBef>
                <a:spcPts val="319"/>
              </a:spcBef>
              <a:spcAft>
                <a:spcPts val="0"/>
              </a:spcAft>
              <a:buClr>
                <a:schemeClr val="accent1"/>
              </a:buClr>
              <a:buSzPts val="1595"/>
              <a:buNone/>
            </a:pPr>
            <a:r>
              <a:rPr lang="en-IN" sz="1595"/>
              <a:t>	printf("\n Elements by reference:");</a:t>
            </a:r>
            <a:endParaRPr/>
          </a:p>
          <a:p>
            <a:pPr indent="0" lvl="0" marL="0" rtl="0" algn="l">
              <a:lnSpc>
                <a:spcPct val="80000"/>
              </a:lnSpc>
              <a:spcBef>
                <a:spcPts val="319"/>
              </a:spcBef>
              <a:spcAft>
                <a:spcPts val="0"/>
              </a:spcAft>
              <a:buClr>
                <a:schemeClr val="accent1"/>
              </a:buClr>
              <a:buSzPts val="1595"/>
              <a:buNone/>
            </a:pPr>
            <a:r>
              <a:rPr lang="en-IN" sz="1595"/>
              <a:t>	reference(arr,n);//Passing array by call by reference</a:t>
            </a:r>
            <a:endParaRPr/>
          </a:p>
          <a:p>
            <a:pPr indent="0" lvl="0" marL="0" rtl="0" algn="l">
              <a:lnSpc>
                <a:spcPct val="80000"/>
              </a:lnSpc>
              <a:spcBef>
                <a:spcPts val="319"/>
              </a:spcBef>
              <a:spcAft>
                <a:spcPts val="0"/>
              </a:spcAft>
              <a:buClr>
                <a:schemeClr val="accent1"/>
              </a:buClr>
              <a:buSzPts val="1595"/>
              <a:buNone/>
            </a:pPr>
            <a:r>
              <a:rPr lang="en-IN" sz="1595"/>
              <a:t>	return 0;</a:t>
            </a:r>
            <a:endParaRPr/>
          </a:p>
          <a:p>
            <a:pPr indent="0" lvl="0" marL="0" rtl="0" algn="l">
              <a:lnSpc>
                <a:spcPct val="80000"/>
              </a:lnSpc>
              <a:spcBef>
                <a:spcPts val="319"/>
              </a:spcBef>
              <a:spcAft>
                <a:spcPts val="0"/>
              </a:spcAft>
              <a:buClr>
                <a:schemeClr val="accent1"/>
              </a:buClr>
              <a:buSzPts val="1595"/>
              <a:buNone/>
            </a:pPr>
            <a:r>
              <a:rPr lang="en-IN" sz="1595"/>
              <a:t>}</a:t>
            </a:r>
            <a:endParaRPr/>
          </a:p>
          <a:p>
            <a:pPr indent="-245109" lvl="0" marL="342900" rtl="0" algn="l">
              <a:lnSpc>
                <a:spcPct val="80000"/>
              </a:lnSpc>
              <a:spcBef>
                <a:spcPts val="308"/>
              </a:spcBef>
              <a:spcAft>
                <a:spcPts val="0"/>
              </a:spcAft>
              <a:buClr>
                <a:schemeClr val="accent1"/>
              </a:buClr>
              <a:buSzPts val="1540"/>
              <a:buNone/>
            </a:pPr>
            <a:r>
              <a:t/>
            </a:r>
            <a:endParaRPr sz="1540"/>
          </a:p>
        </p:txBody>
      </p:sp>
      <p:sp>
        <p:nvSpPr>
          <p:cNvPr id="248" name="Google Shape;248;p20"/>
          <p:cNvSpPr txBox="1"/>
          <p:nvPr>
            <p:ph idx="2" type="body"/>
          </p:nvPr>
        </p:nvSpPr>
        <p:spPr>
          <a:xfrm>
            <a:off x="5181600" y="1600200"/>
            <a:ext cx="35052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540"/>
              <a:buNone/>
            </a:pPr>
            <a:r>
              <a:rPr lang="en-IN" sz="1540"/>
              <a:t>void reference(int x[],int size)</a:t>
            </a:r>
            <a:endParaRPr/>
          </a:p>
          <a:p>
            <a:pPr indent="0" lvl="0" marL="0" rtl="0" algn="l">
              <a:lnSpc>
                <a:spcPct val="80000"/>
              </a:lnSpc>
              <a:spcBef>
                <a:spcPts val="308"/>
              </a:spcBef>
              <a:spcAft>
                <a:spcPts val="0"/>
              </a:spcAft>
              <a:buClr>
                <a:schemeClr val="accent1"/>
              </a:buClr>
              <a:buSzPts val="1540"/>
              <a:buNone/>
            </a:pPr>
            <a:r>
              <a:rPr lang="en-IN" sz="1540"/>
              <a:t>{</a:t>
            </a:r>
            <a:endParaRPr/>
          </a:p>
          <a:p>
            <a:pPr indent="0" lvl="0" marL="0" rtl="0" algn="l">
              <a:lnSpc>
                <a:spcPct val="80000"/>
              </a:lnSpc>
              <a:spcBef>
                <a:spcPts val="308"/>
              </a:spcBef>
              <a:spcAft>
                <a:spcPts val="0"/>
              </a:spcAft>
              <a:buClr>
                <a:schemeClr val="accent1"/>
              </a:buClr>
              <a:buSzPts val="1540"/>
              <a:buNone/>
            </a:pPr>
            <a:r>
              <a:rPr lang="en-IN" sz="1540"/>
              <a:t>	int i;</a:t>
            </a:r>
            <a:endParaRPr/>
          </a:p>
          <a:p>
            <a:pPr indent="0" lvl="0" marL="0" rtl="0" algn="l">
              <a:lnSpc>
                <a:spcPct val="80000"/>
              </a:lnSpc>
              <a:spcBef>
                <a:spcPts val="308"/>
              </a:spcBef>
              <a:spcAft>
                <a:spcPts val="0"/>
              </a:spcAft>
              <a:buClr>
                <a:schemeClr val="accent1"/>
              </a:buClr>
              <a:buSzPts val="1540"/>
              <a:buNone/>
            </a:pPr>
            <a:r>
              <a:rPr lang="en-IN" sz="1540"/>
              <a:t>	for(i=0;i&lt;size;i++)</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		printf("%d ",x[i]);</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a:t>
            </a:r>
            <a:endParaRPr/>
          </a:p>
          <a:p>
            <a:pPr indent="-245109" lvl="0" marL="342900" rtl="0" algn="l">
              <a:lnSpc>
                <a:spcPct val="80000"/>
              </a:lnSpc>
              <a:spcBef>
                <a:spcPts val="308"/>
              </a:spcBef>
              <a:spcAft>
                <a:spcPts val="0"/>
              </a:spcAft>
              <a:buClr>
                <a:schemeClr val="accent1"/>
              </a:buClr>
              <a:buSzPts val="1540"/>
              <a:buNone/>
            </a:pPr>
            <a:r>
              <a:t/>
            </a:r>
            <a:endParaRPr sz="15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2286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IN" sz="2400"/>
              <a:t>Program example-2 Passing Array to a function using by value(or Passing element by element)</a:t>
            </a:r>
            <a:endParaRPr b="1" sz="2400"/>
          </a:p>
        </p:txBody>
      </p:sp>
      <p:sp>
        <p:nvSpPr>
          <p:cNvPr id="254" name="Google Shape;254;p21"/>
          <p:cNvSpPr txBox="1"/>
          <p:nvPr>
            <p:ph idx="1" type="body"/>
          </p:nvPr>
        </p:nvSpPr>
        <p:spPr>
          <a:xfrm>
            <a:off x="457200" y="1295400"/>
            <a:ext cx="5181600" cy="48307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540"/>
              <a:buNone/>
            </a:pPr>
            <a:r>
              <a:rPr lang="en-IN" sz="1540"/>
              <a:t>#include&lt;stdio.h&gt;</a:t>
            </a:r>
            <a:endParaRPr/>
          </a:p>
          <a:p>
            <a:pPr indent="0" lvl="0" marL="0" rtl="0" algn="l">
              <a:lnSpc>
                <a:spcPct val="80000"/>
              </a:lnSpc>
              <a:spcBef>
                <a:spcPts val="308"/>
              </a:spcBef>
              <a:spcAft>
                <a:spcPts val="0"/>
              </a:spcAft>
              <a:buClr>
                <a:schemeClr val="accent1"/>
              </a:buClr>
              <a:buSzPts val="1540"/>
              <a:buNone/>
            </a:pPr>
            <a:r>
              <a:rPr lang="en-IN" sz="1540"/>
              <a:t>void value(int);</a:t>
            </a:r>
            <a:endParaRPr/>
          </a:p>
          <a:p>
            <a:pPr indent="0" lvl="0" marL="0" rtl="0" algn="l">
              <a:lnSpc>
                <a:spcPct val="80000"/>
              </a:lnSpc>
              <a:spcBef>
                <a:spcPts val="308"/>
              </a:spcBef>
              <a:spcAft>
                <a:spcPts val="0"/>
              </a:spcAft>
              <a:buClr>
                <a:schemeClr val="accent1"/>
              </a:buClr>
              <a:buSzPts val="1540"/>
              <a:buNone/>
            </a:pPr>
            <a:r>
              <a:rPr lang="en-IN" sz="1540"/>
              <a:t>int main()</a:t>
            </a:r>
            <a:endParaRPr/>
          </a:p>
          <a:p>
            <a:pPr indent="0" lvl="0" marL="0" rtl="0" algn="l">
              <a:lnSpc>
                <a:spcPct val="80000"/>
              </a:lnSpc>
              <a:spcBef>
                <a:spcPts val="308"/>
              </a:spcBef>
              <a:spcAft>
                <a:spcPts val="0"/>
              </a:spcAft>
              <a:buClr>
                <a:schemeClr val="accent1"/>
              </a:buClr>
              <a:buSzPts val="1540"/>
              <a:buNone/>
            </a:pPr>
            <a:r>
              <a:rPr lang="en-IN" sz="1540"/>
              <a:t>  {</a:t>
            </a:r>
            <a:endParaRPr sz="1540"/>
          </a:p>
          <a:p>
            <a:pPr indent="0" lvl="0" marL="0" rtl="0" algn="l">
              <a:lnSpc>
                <a:spcPct val="80000"/>
              </a:lnSpc>
              <a:spcBef>
                <a:spcPts val="308"/>
              </a:spcBef>
              <a:spcAft>
                <a:spcPts val="0"/>
              </a:spcAft>
              <a:buClr>
                <a:schemeClr val="accent1"/>
              </a:buClr>
              <a:buSzPts val="1540"/>
              <a:buNone/>
            </a:pPr>
            <a:r>
              <a:rPr lang="en-IN" sz="1540"/>
              <a:t>                     int arr[100],n;</a:t>
            </a:r>
            <a:endParaRPr/>
          </a:p>
          <a:p>
            <a:pPr indent="0" lvl="0" marL="0" rtl="0" algn="l">
              <a:lnSpc>
                <a:spcPct val="80000"/>
              </a:lnSpc>
              <a:spcBef>
                <a:spcPts val="308"/>
              </a:spcBef>
              <a:spcAft>
                <a:spcPts val="0"/>
              </a:spcAft>
              <a:buClr>
                <a:schemeClr val="accent1"/>
              </a:buClr>
              <a:buSzPts val="1540"/>
              <a:buNone/>
            </a:pPr>
            <a:r>
              <a:rPr lang="en-IN" sz="1540"/>
              <a:t>	int i;</a:t>
            </a:r>
            <a:endParaRPr/>
          </a:p>
          <a:p>
            <a:pPr indent="0" lvl="0" marL="0" rtl="0" algn="l">
              <a:lnSpc>
                <a:spcPct val="80000"/>
              </a:lnSpc>
              <a:spcBef>
                <a:spcPts val="308"/>
              </a:spcBef>
              <a:spcAft>
                <a:spcPts val="0"/>
              </a:spcAft>
              <a:buClr>
                <a:schemeClr val="accent1"/>
              </a:buClr>
              <a:buSzPts val="1540"/>
              <a:buNone/>
            </a:pPr>
            <a:r>
              <a:rPr lang="en-IN" sz="1540"/>
              <a:t>	printf("\n Enter n:");</a:t>
            </a:r>
            <a:endParaRPr/>
          </a:p>
          <a:p>
            <a:pPr indent="0" lvl="0" marL="0" rtl="0" algn="l">
              <a:lnSpc>
                <a:spcPct val="80000"/>
              </a:lnSpc>
              <a:spcBef>
                <a:spcPts val="308"/>
              </a:spcBef>
              <a:spcAft>
                <a:spcPts val="0"/>
              </a:spcAft>
              <a:buClr>
                <a:schemeClr val="accent1"/>
              </a:buClr>
              <a:buSzPts val="1540"/>
              <a:buNone/>
            </a:pPr>
            <a:r>
              <a:rPr lang="en-IN" sz="1540"/>
              <a:t>	scanf("%d",&amp;n);</a:t>
            </a:r>
            <a:endParaRPr/>
          </a:p>
          <a:p>
            <a:pPr indent="0" lvl="0" marL="0" rtl="0" algn="l">
              <a:lnSpc>
                <a:spcPct val="80000"/>
              </a:lnSpc>
              <a:spcBef>
                <a:spcPts val="308"/>
              </a:spcBef>
              <a:spcAft>
                <a:spcPts val="0"/>
              </a:spcAft>
              <a:buClr>
                <a:schemeClr val="accent1"/>
              </a:buClr>
              <a:buSzPts val="1540"/>
              <a:buNone/>
            </a:pPr>
            <a:r>
              <a:rPr lang="en-IN" sz="1540"/>
              <a:t>	printf("\n Enter array elements:");</a:t>
            </a:r>
            <a:endParaRPr/>
          </a:p>
          <a:p>
            <a:pPr indent="0" lvl="0" marL="0" rtl="0" algn="l">
              <a:lnSpc>
                <a:spcPct val="80000"/>
              </a:lnSpc>
              <a:spcBef>
                <a:spcPts val="308"/>
              </a:spcBef>
              <a:spcAft>
                <a:spcPts val="0"/>
              </a:spcAft>
              <a:buClr>
                <a:schemeClr val="accent1"/>
              </a:buClr>
              <a:buSzPts val="1540"/>
              <a:buNone/>
            </a:pPr>
            <a:r>
              <a:rPr lang="en-IN" sz="1540"/>
              <a:t>	for(i=0;i&lt;n;i++)</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	scanf("%d",&amp;arr[i]);</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	printf("\n Passing elements by value:");</a:t>
            </a:r>
            <a:endParaRPr/>
          </a:p>
          <a:p>
            <a:pPr indent="0" lvl="0" marL="0" rtl="0" algn="l">
              <a:lnSpc>
                <a:spcPct val="80000"/>
              </a:lnSpc>
              <a:spcBef>
                <a:spcPts val="308"/>
              </a:spcBef>
              <a:spcAft>
                <a:spcPts val="0"/>
              </a:spcAft>
              <a:buClr>
                <a:schemeClr val="accent1"/>
              </a:buClr>
              <a:buSzPts val="1540"/>
              <a:buNone/>
            </a:pPr>
            <a:r>
              <a:rPr lang="en-IN" sz="1540"/>
              <a:t>	for(i=0;i&lt;5;i++)</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	value(arr[i]);//Passing array value by Call by value</a:t>
            </a:r>
            <a:endParaRPr/>
          </a:p>
          <a:p>
            <a:pPr indent="0" lvl="0" marL="0" rtl="0" algn="l">
              <a:lnSpc>
                <a:spcPct val="80000"/>
              </a:lnSpc>
              <a:spcBef>
                <a:spcPts val="308"/>
              </a:spcBef>
              <a:spcAft>
                <a:spcPts val="0"/>
              </a:spcAft>
              <a:buClr>
                <a:schemeClr val="accent1"/>
              </a:buClr>
              <a:buSzPts val="1540"/>
              <a:buNone/>
            </a:pPr>
            <a:r>
              <a:rPr lang="en-IN" sz="1540"/>
              <a:t>                      }</a:t>
            </a:r>
            <a:endParaRPr/>
          </a:p>
          <a:p>
            <a:pPr indent="0" lvl="0" marL="0" rtl="0" algn="l">
              <a:lnSpc>
                <a:spcPct val="80000"/>
              </a:lnSpc>
              <a:spcBef>
                <a:spcPts val="308"/>
              </a:spcBef>
              <a:spcAft>
                <a:spcPts val="0"/>
              </a:spcAft>
              <a:buClr>
                <a:schemeClr val="accent1"/>
              </a:buClr>
              <a:buSzPts val="1540"/>
              <a:buNone/>
            </a:pPr>
            <a:r>
              <a:rPr lang="en-IN" sz="1540"/>
              <a:t>	return 0;</a:t>
            </a:r>
            <a:endParaRPr/>
          </a:p>
          <a:p>
            <a:pPr indent="0" lvl="0" marL="0" rtl="0" algn="l">
              <a:lnSpc>
                <a:spcPct val="80000"/>
              </a:lnSpc>
              <a:spcBef>
                <a:spcPts val="308"/>
              </a:spcBef>
              <a:spcAft>
                <a:spcPts val="0"/>
              </a:spcAft>
              <a:buClr>
                <a:schemeClr val="accent1"/>
              </a:buClr>
              <a:buSzPts val="1540"/>
              <a:buNone/>
            </a:pPr>
            <a:r>
              <a:rPr lang="en-IN" sz="1540"/>
              <a:t>}</a:t>
            </a:r>
            <a:endParaRPr sz="1540"/>
          </a:p>
        </p:txBody>
      </p:sp>
      <p:sp>
        <p:nvSpPr>
          <p:cNvPr id="255" name="Google Shape;255;p21"/>
          <p:cNvSpPr txBox="1"/>
          <p:nvPr>
            <p:ph idx="2" type="body"/>
          </p:nvPr>
        </p:nvSpPr>
        <p:spPr>
          <a:xfrm>
            <a:off x="5638800" y="1285741"/>
            <a:ext cx="30480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540"/>
              <a:buNone/>
            </a:pPr>
            <a:r>
              <a:t/>
            </a:r>
            <a:endParaRPr sz="1540"/>
          </a:p>
          <a:p>
            <a:pPr indent="0" lvl="0" marL="0" rtl="0" algn="l">
              <a:lnSpc>
                <a:spcPct val="80000"/>
              </a:lnSpc>
              <a:spcBef>
                <a:spcPts val="308"/>
              </a:spcBef>
              <a:spcAft>
                <a:spcPts val="0"/>
              </a:spcAft>
              <a:buClr>
                <a:schemeClr val="accent1"/>
              </a:buClr>
              <a:buSzPts val="1540"/>
              <a:buNone/>
            </a:pPr>
            <a:r>
              <a:rPr lang="en-IN" sz="1540"/>
              <a:t>void value(int u)</a:t>
            </a:r>
            <a:endParaRPr/>
          </a:p>
          <a:p>
            <a:pPr indent="0" lvl="0" marL="0" rtl="0" algn="l">
              <a:lnSpc>
                <a:spcPct val="80000"/>
              </a:lnSpc>
              <a:spcBef>
                <a:spcPts val="308"/>
              </a:spcBef>
              <a:spcAft>
                <a:spcPts val="0"/>
              </a:spcAft>
              <a:buClr>
                <a:schemeClr val="accent1"/>
              </a:buClr>
              <a:buSzPts val="1540"/>
              <a:buNone/>
            </a:pPr>
            <a:r>
              <a:rPr lang="en-IN" sz="1540"/>
              <a:t>{</a:t>
            </a:r>
            <a:endParaRPr/>
          </a:p>
          <a:p>
            <a:pPr indent="0" lvl="0" marL="0" rtl="0" algn="l">
              <a:lnSpc>
                <a:spcPct val="80000"/>
              </a:lnSpc>
              <a:spcBef>
                <a:spcPts val="308"/>
              </a:spcBef>
              <a:spcAft>
                <a:spcPts val="0"/>
              </a:spcAft>
              <a:buClr>
                <a:schemeClr val="accent1"/>
              </a:buClr>
              <a:buSzPts val="1540"/>
              <a:buNone/>
            </a:pPr>
            <a:r>
              <a:rPr lang="en-IN" sz="1540"/>
              <a:t>	printf("%d ",u);</a:t>
            </a:r>
            <a:endParaRPr/>
          </a:p>
          <a:p>
            <a:pPr indent="0" lvl="0" marL="0" rtl="0" algn="l">
              <a:lnSpc>
                <a:spcPct val="80000"/>
              </a:lnSpc>
              <a:spcBef>
                <a:spcPts val="308"/>
              </a:spcBef>
              <a:spcAft>
                <a:spcPts val="0"/>
              </a:spcAft>
              <a:buClr>
                <a:schemeClr val="accent1"/>
              </a:buClr>
              <a:buSzPts val="1540"/>
              <a:buNone/>
            </a:pPr>
            <a:r>
              <a:rPr lang="en-IN" sz="1540"/>
              <a:t>}</a:t>
            </a:r>
            <a:endParaRPr/>
          </a:p>
          <a:p>
            <a:pPr indent="-245109" lvl="0" marL="342900" rtl="0" algn="l">
              <a:lnSpc>
                <a:spcPct val="80000"/>
              </a:lnSpc>
              <a:spcBef>
                <a:spcPts val="308"/>
              </a:spcBef>
              <a:spcAft>
                <a:spcPts val="0"/>
              </a:spcAft>
              <a:buClr>
                <a:schemeClr val="accent1"/>
              </a:buClr>
              <a:buSzPts val="1540"/>
              <a:buNone/>
            </a:pPr>
            <a:r>
              <a:t/>
            </a:r>
            <a:endParaRPr sz="154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en-IN" sz="3959"/>
            </a:br>
            <a:r>
              <a:rPr lang="en-IN" sz="3959"/>
              <a:t>Application Of Array :</a:t>
            </a:r>
            <a:br>
              <a:rPr lang="en-IN" sz="3959"/>
            </a:br>
            <a:endParaRPr sz="3959"/>
          </a:p>
        </p:txBody>
      </p:sp>
      <p:sp>
        <p:nvSpPr>
          <p:cNvPr id="261" name="Google Shape;261;p22"/>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accent1"/>
              </a:buClr>
              <a:buSzPts val="2220"/>
              <a:buNone/>
            </a:pPr>
            <a:r>
              <a:rPr b="1" lang="en-IN" sz="2220"/>
              <a:t>Stores Elements of Same Data Type</a:t>
            </a:r>
            <a:endParaRPr b="1" sz="2220"/>
          </a:p>
          <a:p>
            <a:pPr indent="0" lvl="0" marL="0" rtl="0" algn="just">
              <a:lnSpc>
                <a:spcPct val="90000"/>
              </a:lnSpc>
              <a:spcBef>
                <a:spcPts val="600"/>
              </a:spcBef>
              <a:spcAft>
                <a:spcPts val="0"/>
              </a:spcAft>
              <a:buClr>
                <a:schemeClr val="accent1"/>
              </a:buClr>
              <a:buSzPts val="2220"/>
              <a:buChar char="•"/>
            </a:pPr>
            <a:r>
              <a:rPr lang="en-IN" sz="2220"/>
              <a:t>Array is used to store the number of elements that are of same data type.</a:t>
            </a:r>
            <a:endParaRPr sz="2220"/>
          </a:p>
          <a:p>
            <a:pPr indent="0" lvl="0" marL="0" rtl="0" algn="just">
              <a:lnSpc>
                <a:spcPct val="90000"/>
              </a:lnSpc>
              <a:spcBef>
                <a:spcPts val="600"/>
              </a:spcBef>
              <a:spcAft>
                <a:spcPts val="0"/>
              </a:spcAft>
              <a:buClr>
                <a:schemeClr val="accent1"/>
              </a:buClr>
              <a:buSzPts val="2220"/>
              <a:buChar char="•"/>
            </a:pPr>
            <a:r>
              <a:rPr lang="en-IN" sz="2220"/>
              <a:t>Eg: </a:t>
            </a:r>
            <a:r>
              <a:rPr lang="en-IN" sz="2220">
                <a:latin typeface="Droid Sans Mono"/>
                <a:ea typeface="Droid Sans Mono"/>
                <a:cs typeface="Droid Sans Mono"/>
                <a:sym typeface="Droid Sans Mono"/>
              </a:rPr>
              <a:t>int students[30];</a:t>
            </a:r>
            <a:endParaRPr/>
          </a:p>
          <a:p>
            <a:pPr indent="0" lvl="0" marL="0" rtl="0" algn="just">
              <a:lnSpc>
                <a:spcPct val="90000"/>
              </a:lnSpc>
              <a:spcBef>
                <a:spcPts val="600"/>
              </a:spcBef>
              <a:spcAft>
                <a:spcPts val="0"/>
              </a:spcAft>
              <a:buClr>
                <a:schemeClr val="accent1"/>
              </a:buClr>
              <a:buSzPts val="2220"/>
              <a:buChar char="•"/>
            </a:pPr>
            <a:r>
              <a:rPr lang="en-IN" sz="2220"/>
              <a:t>array of marks of five subjects for single student. </a:t>
            </a:r>
            <a:endParaRPr/>
          </a:p>
          <a:p>
            <a:pPr indent="0" lvl="0" marL="0" rtl="0" algn="just">
              <a:lnSpc>
                <a:spcPct val="90000"/>
              </a:lnSpc>
              <a:spcBef>
                <a:spcPts val="600"/>
              </a:spcBef>
              <a:spcAft>
                <a:spcPts val="0"/>
              </a:spcAft>
              <a:buClr>
                <a:schemeClr val="accent1"/>
              </a:buClr>
              <a:buSzPts val="2220"/>
              <a:buNone/>
            </a:pPr>
            <a:r>
              <a:rPr lang="en-IN" sz="2220"/>
              <a:t>     </a:t>
            </a:r>
            <a:r>
              <a:rPr lang="en-IN" sz="2220">
                <a:latin typeface="Droid Sans Mono"/>
                <a:ea typeface="Droid Sans Mono"/>
                <a:cs typeface="Droid Sans Mono"/>
                <a:sym typeface="Droid Sans Mono"/>
              </a:rPr>
              <a:t>float marks[5];</a:t>
            </a:r>
            <a:endParaRPr/>
          </a:p>
          <a:p>
            <a:pPr indent="0" lvl="0" marL="0" rtl="0" algn="just">
              <a:lnSpc>
                <a:spcPct val="90000"/>
              </a:lnSpc>
              <a:spcBef>
                <a:spcPts val="600"/>
              </a:spcBef>
              <a:spcAft>
                <a:spcPts val="0"/>
              </a:spcAft>
              <a:buClr>
                <a:schemeClr val="accent1"/>
              </a:buClr>
              <a:buSzPts val="2220"/>
              <a:buChar char="•"/>
            </a:pPr>
            <a:r>
              <a:rPr lang="en-IN" sz="2220"/>
              <a:t>array of marks of five subjects for 30 students. </a:t>
            </a:r>
            <a:endParaRPr/>
          </a:p>
          <a:p>
            <a:pPr indent="0" lvl="0" marL="0" rtl="0" algn="just">
              <a:lnSpc>
                <a:spcPct val="90000"/>
              </a:lnSpc>
              <a:spcBef>
                <a:spcPts val="600"/>
              </a:spcBef>
              <a:spcAft>
                <a:spcPts val="0"/>
              </a:spcAft>
              <a:buClr>
                <a:schemeClr val="accent1"/>
              </a:buClr>
              <a:buSzPts val="2220"/>
              <a:buNone/>
            </a:pPr>
            <a:r>
              <a:rPr lang="en-IN" sz="2220"/>
              <a:t>     </a:t>
            </a:r>
            <a:r>
              <a:rPr lang="en-IN" sz="2220">
                <a:latin typeface="Droid Sans Mono"/>
                <a:ea typeface="Droid Sans Mono"/>
                <a:cs typeface="Droid Sans Mono"/>
                <a:sym typeface="Droid Sans Mono"/>
              </a:rPr>
              <a:t>float marks[30][5]</a:t>
            </a:r>
            <a:endParaRPr sz="2220">
              <a:latin typeface="Droid Sans Mono"/>
              <a:ea typeface="Droid Sans Mono"/>
              <a:cs typeface="Droid Sans Mono"/>
              <a:sym typeface="Droid Sans Mono"/>
            </a:endParaRPr>
          </a:p>
          <a:p>
            <a:pPr indent="0" lvl="0" marL="0" rtl="0" algn="just">
              <a:lnSpc>
                <a:spcPct val="90000"/>
              </a:lnSpc>
              <a:spcBef>
                <a:spcPts val="600"/>
              </a:spcBef>
              <a:spcAft>
                <a:spcPts val="0"/>
              </a:spcAft>
              <a:buClr>
                <a:schemeClr val="accent1"/>
              </a:buClr>
              <a:buSzPts val="2220"/>
              <a:buChar char="•"/>
            </a:pPr>
            <a:r>
              <a:rPr lang="en-IN" sz="2220"/>
              <a:t>Similarly if we declare the character array then it can hold only character. </a:t>
            </a:r>
            <a:endParaRPr sz="2220"/>
          </a:p>
          <a:p>
            <a:pPr indent="0" lvl="0" marL="0" rtl="0" algn="just">
              <a:lnSpc>
                <a:spcPct val="90000"/>
              </a:lnSpc>
              <a:spcBef>
                <a:spcPts val="600"/>
              </a:spcBef>
              <a:spcAft>
                <a:spcPts val="0"/>
              </a:spcAft>
              <a:buClr>
                <a:schemeClr val="accent1"/>
              </a:buClr>
              <a:buSzPts val="2220"/>
              <a:buChar char="•"/>
            </a:pPr>
            <a:r>
              <a:rPr lang="en-IN" sz="2220"/>
              <a:t>So in short character array can store character variables while floating array stores only floating numbers.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67" name="Google Shape;26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accent1"/>
              </a:buClr>
              <a:buSzPts val="2220"/>
              <a:buNone/>
            </a:pPr>
            <a:r>
              <a:rPr b="1" lang="en-IN" sz="2220"/>
              <a:t>Array Used for Maintaining multiple variable names using single name</a:t>
            </a:r>
            <a:endParaRPr/>
          </a:p>
          <a:p>
            <a:pPr indent="0" lvl="0" marL="0" rtl="0" algn="just">
              <a:lnSpc>
                <a:spcPct val="90000"/>
              </a:lnSpc>
              <a:spcBef>
                <a:spcPts val="600"/>
              </a:spcBef>
              <a:spcAft>
                <a:spcPts val="0"/>
              </a:spcAft>
              <a:buClr>
                <a:schemeClr val="accent1"/>
              </a:buClr>
              <a:buSzPts val="2220"/>
              <a:buNone/>
            </a:pPr>
            <a:r>
              <a:rPr lang="en-IN" sz="2220"/>
              <a:t>Suppose we need to store 5 roll numbers of students then without declaration of array we need to declare following -</a:t>
            </a:r>
            <a:endParaRPr/>
          </a:p>
          <a:p>
            <a:pPr indent="0" lvl="0" marL="0" rtl="0" algn="just">
              <a:lnSpc>
                <a:spcPct val="90000"/>
              </a:lnSpc>
              <a:spcBef>
                <a:spcPts val="600"/>
              </a:spcBef>
              <a:spcAft>
                <a:spcPts val="0"/>
              </a:spcAft>
              <a:buClr>
                <a:schemeClr val="accent1"/>
              </a:buClr>
              <a:buSzPts val="2220"/>
              <a:buNone/>
            </a:pPr>
            <a:r>
              <a:rPr lang="en-IN" sz="2220"/>
              <a:t>int roll1,roll2,roll3,roll4,roll5;</a:t>
            </a:r>
            <a:endParaRPr/>
          </a:p>
          <a:p>
            <a:pPr indent="-457200" lvl="0" marL="457200" rtl="0" algn="just">
              <a:lnSpc>
                <a:spcPct val="90000"/>
              </a:lnSpc>
              <a:spcBef>
                <a:spcPts val="600"/>
              </a:spcBef>
              <a:spcAft>
                <a:spcPts val="0"/>
              </a:spcAft>
              <a:buClr>
                <a:schemeClr val="accent1"/>
              </a:buClr>
              <a:buSzPts val="2220"/>
              <a:buAutoNum type="arabicPeriod"/>
            </a:pPr>
            <a:r>
              <a:rPr lang="en-IN" sz="2220"/>
              <a:t>Now in order to get roll number of first student we need to access  roll1.</a:t>
            </a:r>
            <a:endParaRPr/>
          </a:p>
          <a:p>
            <a:pPr indent="-457200" lvl="0" marL="457200" rtl="0" algn="just">
              <a:lnSpc>
                <a:spcPct val="90000"/>
              </a:lnSpc>
              <a:spcBef>
                <a:spcPts val="600"/>
              </a:spcBef>
              <a:spcAft>
                <a:spcPts val="0"/>
              </a:spcAft>
              <a:buClr>
                <a:schemeClr val="accent1"/>
              </a:buClr>
              <a:buSzPts val="2220"/>
              <a:buAutoNum type="arabicPeriod"/>
            </a:pPr>
            <a:r>
              <a:rPr lang="en-IN" sz="2220"/>
              <a:t>Guess if we need to store roll numbers of 100 students then what will be the procedure.</a:t>
            </a:r>
            <a:endParaRPr/>
          </a:p>
          <a:p>
            <a:pPr indent="-457200" lvl="0" marL="457200" rtl="0" algn="just">
              <a:lnSpc>
                <a:spcPct val="90000"/>
              </a:lnSpc>
              <a:spcBef>
                <a:spcPts val="600"/>
              </a:spcBef>
              <a:spcAft>
                <a:spcPts val="0"/>
              </a:spcAft>
              <a:buClr>
                <a:schemeClr val="accent1"/>
              </a:buClr>
              <a:buSzPts val="2220"/>
              <a:buAutoNum type="arabicPeriod"/>
            </a:pPr>
            <a:r>
              <a:rPr lang="en-IN" sz="2220"/>
              <a:t>Maintaining all the variables and remembering all these things is very difficult.</a:t>
            </a:r>
            <a:endParaRPr/>
          </a:p>
          <a:p>
            <a:pPr indent="-342900" lvl="0" marL="342900" rtl="0" algn="just">
              <a:lnSpc>
                <a:spcPct val="90000"/>
              </a:lnSpc>
              <a:spcBef>
                <a:spcPts val="600"/>
              </a:spcBef>
              <a:spcAft>
                <a:spcPts val="0"/>
              </a:spcAft>
              <a:buClr>
                <a:schemeClr val="accent1"/>
              </a:buClr>
              <a:buSzPts val="2220"/>
              <a:buFont typeface="Noto Sans Symbols"/>
              <a:buChar char="⮚"/>
            </a:pPr>
            <a:r>
              <a:rPr lang="en-IN" sz="2220"/>
              <a:t>So we are using array which can store multiple values and we have to remember just single variable 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4" name="Google Shape;27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None/>
            </a:pPr>
            <a:r>
              <a:rPr b="1" lang="en-IN" sz="2400"/>
              <a:t>Array Can be Used for Sorting Elements</a:t>
            </a:r>
            <a:endParaRPr sz="2400"/>
          </a:p>
          <a:p>
            <a:pPr indent="-342900" lvl="0" marL="342900" rtl="0" algn="l">
              <a:spcBef>
                <a:spcPts val="600"/>
              </a:spcBef>
              <a:spcAft>
                <a:spcPts val="0"/>
              </a:spcAft>
              <a:buClr>
                <a:schemeClr val="accent1"/>
              </a:buClr>
              <a:buSzPts val="2400"/>
              <a:buChar char="•"/>
            </a:pPr>
            <a:r>
              <a:rPr lang="en-IN" sz="2400"/>
              <a:t>We can store elements to be sorted in an array and then by using different sorting technique we can sort the elements.</a:t>
            </a:r>
            <a:endParaRPr/>
          </a:p>
          <a:p>
            <a:pPr indent="0" lvl="0" marL="0" rtl="0" algn="l">
              <a:spcBef>
                <a:spcPts val="600"/>
              </a:spcBef>
              <a:spcAft>
                <a:spcPts val="0"/>
              </a:spcAft>
              <a:buClr>
                <a:schemeClr val="accent1"/>
              </a:buClr>
              <a:buSzPts val="2400"/>
              <a:buNone/>
            </a:pPr>
            <a:r>
              <a:rPr lang="en-IN" sz="2400"/>
              <a:t>Different Sorting Techniques are :</a:t>
            </a:r>
            <a:endParaRPr/>
          </a:p>
          <a:p>
            <a:pPr indent="0" lvl="0" marL="0" rtl="0" algn="l">
              <a:spcBef>
                <a:spcPts val="600"/>
              </a:spcBef>
              <a:spcAft>
                <a:spcPts val="0"/>
              </a:spcAft>
              <a:buClr>
                <a:schemeClr val="accent1"/>
              </a:buClr>
              <a:buSzPts val="2400"/>
              <a:buNone/>
            </a:pPr>
            <a:r>
              <a:rPr lang="en-IN" sz="2400"/>
              <a:t>1. Bubble Sort</a:t>
            </a:r>
            <a:endParaRPr/>
          </a:p>
          <a:p>
            <a:pPr indent="0" lvl="0" marL="0" rtl="0" algn="l">
              <a:spcBef>
                <a:spcPts val="600"/>
              </a:spcBef>
              <a:spcAft>
                <a:spcPts val="0"/>
              </a:spcAft>
              <a:buClr>
                <a:schemeClr val="accent1"/>
              </a:buClr>
              <a:buSzPts val="2400"/>
              <a:buNone/>
            </a:pPr>
            <a:r>
              <a:rPr lang="en-IN" sz="2400"/>
              <a:t>2. Insertion Sort</a:t>
            </a:r>
            <a:endParaRPr/>
          </a:p>
          <a:p>
            <a:pPr indent="0" lvl="0" marL="0" rtl="0" algn="l">
              <a:spcBef>
                <a:spcPts val="600"/>
              </a:spcBef>
              <a:spcAft>
                <a:spcPts val="0"/>
              </a:spcAft>
              <a:buClr>
                <a:schemeClr val="accent1"/>
              </a:buClr>
              <a:buSzPts val="2400"/>
              <a:buNone/>
            </a:pPr>
            <a:r>
              <a:rPr lang="en-IN" sz="2400"/>
              <a:t>3. Selection Sort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80" name="Google Shape;28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None/>
            </a:pPr>
            <a:r>
              <a:rPr b="1" lang="en-IN" sz="2400"/>
              <a:t>Array Can Perform Matrix Operation</a:t>
            </a:r>
            <a:endParaRPr sz="2400"/>
          </a:p>
          <a:p>
            <a:pPr indent="0" lvl="0" marL="0" rtl="0" algn="l">
              <a:spcBef>
                <a:spcPts val="600"/>
              </a:spcBef>
              <a:spcAft>
                <a:spcPts val="0"/>
              </a:spcAft>
              <a:buClr>
                <a:schemeClr val="accent1"/>
              </a:buClr>
              <a:buSzPts val="2400"/>
              <a:buNone/>
            </a:pPr>
            <a:r>
              <a:rPr lang="en-IN" sz="2400"/>
              <a:t>Matrix operations can be performed using the array. We can use 2-D array</a:t>
            </a:r>
            <a:endParaRPr/>
          </a:p>
          <a:p>
            <a:pPr indent="0" lvl="0" marL="0" rtl="0" algn="l">
              <a:spcBef>
                <a:spcPts val="600"/>
              </a:spcBef>
              <a:spcAft>
                <a:spcPts val="0"/>
              </a:spcAft>
              <a:buClr>
                <a:schemeClr val="accent1"/>
              </a:buClr>
              <a:buSzPts val="2400"/>
              <a:buChar char="•"/>
            </a:pPr>
            <a:r>
              <a:rPr lang="en-IN" sz="2400"/>
              <a:t>To store the matrix.</a:t>
            </a:r>
            <a:endParaRPr/>
          </a:p>
          <a:p>
            <a:pPr indent="0" lvl="0" marL="0" rtl="0" algn="l">
              <a:spcBef>
                <a:spcPts val="600"/>
              </a:spcBef>
              <a:spcAft>
                <a:spcPts val="0"/>
              </a:spcAft>
              <a:buClr>
                <a:schemeClr val="accent1"/>
              </a:buClr>
              <a:buSzPts val="2400"/>
              <a:buChar char="•"/>
            </a:pPr>
            <a:r>
              <a:rPr lang="en-IN" sz="2400"/>
              <a:t>To perform all mathematical manipulations on matrix.</a:t>
            </a:r>
            <a:endParaRPr/>
          </a:p>
          <a:p>
            <a:pPr indent="0" lvl="0" marL="0" rtl="0" algn="l">
              <a:spcBef>
                <a:spcPts val="600"/>
              </a:spcBef>
              <a:spcAft>
                <a:spcPts val="0"/>
              </a:spcAft>
              <a:buClr>
                <a:schemeClr val="accent1"/>
              </a:buClr>
              <a:buSzPts val="2400"/>
              <a:buChar char="•"/>
            </a:pPr>
            <a:r>
              <a:rPr lang="en-IN" sz="2400"/>
              <a:t>Matrix can be multi-dimensional.</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Searching in Arrays</a:t>
            </a:r>
            <a:endParaRPr/>
          </a:p>
        </p:txBody>
      </p:sp>
      <p:sp>
        <p:nvSpPr>
          <p:cNvPr id="286" name="Google Shape;28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The process of finding a particular element of an array is called searching.</a:t>
            </a:r>
            <a:endParaRPr/>
          </a:p>
          <a:p>
            <a:pPr indent="-342900" lvl="0" marL="342900" rtl="0" algn="l">
              <a:spcBef>
                <a:spcPts val="640"/>
              </a:spcBef>
              <a:spcAft>
                <a:spcPts val="0"/>
              </a:spcAft>
              <a:buClr>
                <a:schemeClr val="accent1"/>
              </a:buClr>
              <a:buSzPts val="3200"/>
              <a:buChar char="•"/>
            </a:pPr>
            <a:r>
              <a:rPr lang="en-IN"/>
              <a:t>Search an array for a </a:t>
            </a:r>
            <a:r>
              <a:rPr i="1" lang="en-IN"/>
              <a:t>key </a:t>
            </a:r>
            <a:r>
              <a:rPr lang="en-IN"/>
              <a:t>value.</a:t>
            </a:r>
            <a:endParaRPr/>
          </a:p>
          <a:p>
            <a:pPr indent="-342900" lvl="0" marL="342900" rtl="0" algn="l">
              <a:spcBef>
                <a:spcPts val="640"/>
              </a:spcBef>
              <a:spcAft>
                <a:spcPts val="0"/>
              </a:spcAft>
              <a:buClr>
                <a:schemeClr val="accent1"/>
              </a:buClr>
              <a:buSzPts val="3200"/>
              <a:buChar char="•"/>
            </a:pPr>
            <a:r>
              <a:rPr lang="en-IN"/>
              <a:t>Two searching techniques:</a:t>
            </a:r>
            <a:endParaRPr/>
          </a:p>
          <a:p>
            <a:pPr indent="-285750" lvl="1" marL="742950" rtl="0" algn="l">
              <a:spcBef>
                <a:spcPts val="560"/>
              </a:spcBef>
              <a:spcAft>
                <a:spcPts val="0"/>
              </a:spcAft>
              <a:buClr>
                <a:schemeClr val="accent1"/>
              </a:buClr>
              <a:buSzPts val="2800"/>
              <a:buChar char="–"/>
            </a:pPr>
            <a:r>
              <a:rPr lang="en-IN"/>
              <a:t>Linear search</a:t>
            </a:r>
            <a:endParaRPr/>
          </a:p>
          <a:p>
            <a:pPr indent="-285750" lvl="1" marL="742950" rtl="0" algn="l">
              <a:spcBef>
                <a:spcPts val="560"/>
              </a:spcBef>
              <a:spcAft>
                <a:spcPts val="0"/>
              </a:spcAft>
              <a:buClr>
                <a:schemeClr val="accent1"/>
              </a:buClr>
              <a:buSzPts val="2800"/>
              <a:buChar char="–"/>
            </a:pPr>
            <a:r>
              <a:rPr lang="en-IN"/>
              <a:t>Binary search</a:t>
            </a:r>
            <a:endParaRPr/>
          </a:p>
          <a:p>
            <a:pPr indent="-139700" lvl="0" marL="342900" rtl="0" algn="l">
              <a:spcBef>
                <a:spcPts val="640"/>
              </a:spcBef>
              <a:spcAft>
                <a:spcPts val="0"/>
              </a:spcAft>
              <a:buClr>
                <a:schemeClr val="accent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Linear search</a:t>
            </a:r>
            <a:endParaRPr/>
          </a:p>
        </p:txBody>
      </p:sp>
      <p:sp>
        <p:nvSpPr>
          <p:cNvPr id="292" name="Google Shape;292;p27"/>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2960"/>
              <a:buChar char="•"/>
            </a:pPr>
            <a:r>
              <a:rPr lang="en-IN" sz="2960">
                <a:solidFill>
                  <a:schemeClr val="accent1"/>
                </a:solidFill>
              </a:rPr>
              <a:t>Linear search</a:t>
            </a:r>
            <a:endParaRPr/>
          </a:p>
          <a:p>
            <a:pPr indent="-285750" lvl="1" marL="742950" rtl="0" algn="l">
              <a:lnSpc>
                <a:spcPct val="90000"/>
              </a:lnSpc>
              <a:spcBef>
                <a:spcPts val="518"/>
              </a:spcBef>
              <a:spcAft>
                <a:spcPts val="0"/>
              </a:spcAft>
              <a:buClr>
                <a:schemeClr val="accent1"/>
              </a:buClr>
              <a:buSzPts val="2590"/>
              <a:buChar char="–"/>
            </a:pPr>
            <a:r>
              <a:rPr lang="en-IN" sz="2590">
                <a:solidFill>
                  <a:schemeClr val="accent1"/>
                </a:solidFill>
              </a:rPr>
              <a:t>Simple </a:t>
            </a:r>
            <a:endParaRPr/>
          </a:p>
          <a:p>
            <a:pPr indent="-285750" lvl="1" marL="742950" rtl="0" algn="l">
              <a:lnSpc>
                <a:spcPct val="90000"/>
              </a:lnSpc>
              <a:spcBef>
                <a:spcPts val="518"/>
              </a:spcBef>
              <a:spcAft>
                <a:spcPts val="0"/>
              </a:spcAft>
              <a:buClr>
                <a:schemeClr val="accent1"/>
              </a:buClr>
              <a:buSzPts val="2590"/>
              <a:buChar char="–"/>
            </a:pPr>
            <a:r>
              <a:rPr lang="en-IN" sz="2590">
                <a:solidFill>
                  <a:schemeClr val="accent1"/>
                </a:solidFill>
              </a:rPr>
              <a:t>Compare each element of array with key value</a:t>
            </a:r>
            <a:endParaRPr/>
          </a:p>
          <a:p>
            <a:pPr indent="-285750" lvl="1" marL="742950" rtl="0" algn="l">
              <a:lnSpc>
                <a:spcPct val="90000"/>
              </a:lnSpc>
              <a:spcBef>
                <a:spcPts val="518"/>
              </a:spcBef>
              <a:spcAft>
                <a:spcPts val="0"/>
              </a:spcAft>
              <a:buClr>
                <a:schemeClr val="accent1"/>
              </a:buClr>
              <a:buSzPts val="2590"/>
              <a:buChar char="–"/>
            </a:pPr>
            <a:r>
              <a:rPr lang="en-IN" sz="2590">
                <a:solidFill>
                  <a:schemeClr val="accent1"/>
                </a:solidFill>
              </a:rPr>
              <a:t>Useful for small and unsorted arrays</a:t>
            </a:r>
            <a:endParaRPr/>
          </a:p>
          <a:p>
            <a:pPr indent="-342900" lvl="0" marL="342900" rtl="0" algn="l">
              <a:lnSpc>
                <a:spcPct val="90000"/>
              </a:lnSpc>
              <a:spcBef>
                <a:spcPts val="592"/>
              </a:spcBef>
              <a:spcAft>
                <a:spcPts val="0"/>
              </a:spcAft>
              <a:buClr>
                <a:schemeClr val="accent1"/>
              </a:buClr>
              <a:buSzPts val="2960"/>
              <a:buChar char="•"/>
            </a:pPr>
            <a:r>
              <a:rPr lang="en-IN" sz="2960"/>
              <a:t>It simply examines each element sequentially, starting with the first element, until it finds the key element or it reaches the end of the array.</a:t>
            </a:r>
            <a:endParaRPr/>
          </a:p>
          <a:p>
            <a:pPr indent="-342900" lvl="0" marL="342900" rtl="0" algn="l">
              <a:lnSpc>
                <a:spcPct val="90000"/>
              </a:lnSpc>
              <a:spcBef>
                <a:spcPts val="592"/>
              </a:spcBef>
              <a:spcAft>
                <a:spcPts val="0"/>
              </a:spcAft>
              <a:buClr>
                <a:schemeClr val="accent1"/>
              </a:buClr>
              <a:buSzPts val="2960"/>
              <a:buNone/>
            </a:pPr>
            <a:r>
              <a:rPr lang="en-IN" sz="2960"/>
              <a:t>	Example: If you were looking for someone on a moving passenger train, you would use a sequential search.</a:t>
            </a:r>
            <a:endParaRPr/>
          </a:p>
          <a:p>
            <a:pPr indent="-121284" lvl="1" marL="742950" rtl="0" algn="l">
              <a:lnSpc>
                <a:spcPct val="90000"/>
              </a:lnSpc>
              <a:spcBef>
                <a:spcPts val="518"/>
              </a:spcBef>
              <a:spcAft>
                <a:spcPts val="0"/>
              </a:spcAft>
              <a:buClr>
                <a:schemeClr val="accent1"/>
              </a:buClr>
              <a:buSzPts val="2590"/>
              <a:buNone/>
            </a:pPr>
            <a:r>
              <a:t/>
            </a:r>
            <a:endParaRPr sz="259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500"/>
                                        <p:tgtEl>
                                          <p:spTgt spid="29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500"/>
                                        <p:tgtEl>
                                          <p:spTgt spid="29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500"/>
                                        <p:tgtEl>
                                          <p:spTgt spid="29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500"/>
                                        <p:tgtEl>
                                          <p:spTgt spid="29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500"/>
                                        <p:tgtEl>
                                          <p:spTgt spid="29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500"/>
                                        <p:tgtEl>
                                          <p:spTgt spid="29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500"/>
                                        <p:tgtEl>
                                          <p:spTgt spid="2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0" y="-76200"/>
            <a:ext cx="83820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IN" sz="2400"/>
              <a:t>Program example-WAP to implement linear search in 1D array element</a:t>
            </a:r>
            <a:endParaRPr sz="2400"/>
          </a:p>
        </p:txBody>
      </p:sp>
      <p:sp>
        <p:nvSpPr>
          <p:cNvPr id="298" name="Google Shape;298;p28"/>
          <p:cNvSpPr txBox="1"/>
          <p:nvPr>
            <p:ph idx="1" type="body"/>
          </p:nvPr>
        </p:nvSpPr>
        <p:spPr>
          <a:xfrm>
            <a:off x="457200" y="868362"/>
            <a:ext cx="4038600" cy="56848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377"/>
              <a:buNone/>
            </a:pPr>
            <a:r>
              <a:rPr lang="en-IN" sz="1377"/>
              <a:t>#include &lt;stdio.h&gt;</a:t>
            </a:r>
            <a:endParaRPr/>
          </a:p>
          <a:p>
            <a:pPr indent="0" lvl="0" marL="0" rtl="0" algn="l">
              <a:lnSpc>
                <a:spcPct val="80000"/>
              </a:lnSpc>
              <a:spcBef>
                <a:spcPts val="275"/>
              </a:spcBef>
              <a:spcAft>
                <a:spcPts val="0"/>
              </a:spcAft>
              <a:buClr>
                <a:schemeClr val="accent1"/>
              </a:buClr>
              <a:buSzPts val="1377"/>
              <a:buNone/>
            </a:pPr>
            <a:r>
              <a:rPr lang="en-IN" sz="1377"/>
              <a:t>int main()</a:t>
            </a:r>
            <a:endParaRPr/>
          </a:p>
          <a:p>
            <a:pPr indent="0" lvl="0" marL="0" rtl="0" algn="l">
              <a:lnSpc>
                <a:spcPct val="80000"/>
              </a:lnSpc>
              <a:spcBef>
                <a:spcPts val="275"/>
              </a:spcBef>
              <a:spcAft>
                <a:spcPts val="0"/>
              </a:spcAft>
              <a:buClr>
                <a:schemeClr val="accent1"/>
              </a:buClr>
              <a:buSzPts val="1377"/>
              <a:buNone/>
            </a:pPr>
            <a:r>
              <a:rPr lang="en-IN" sz="1377"/>
              <a:t>{</a:t>
            </a:r>
            <a:endParaRPr/>
          </a:p>
          <a:p>
            <a:pPr indent="0" lvl="0" marL="0" rtl="0" algn="l">
              <a:lnSpc>
                <a:spcPct val="80000"/>
              </a:lnSpc>
              <a:spcBef>
                <a:spcPts val="275"/>
              </a:spcBef>
              <a:spcAft>
                <a:spcPts val="0"/>
              </a:spcAft>
              <a:buClr>
                <a:schemeClr val="accent1"/>
              </a:buClr>
              <a:buSzPts val="1377"/>
              <a:buNone/>
            </a:pPr>
            <a:r>
              <a:rPr lang="en-IN" sz="1377"/>
              <a:t>   int a[50];</a:t>
            </a:r>
            <a:endParaRPr/>
          </a:p>
          <a:p>
            <a:pPr indent="0" lvl="0" marL="0" rtl="0" algn="l">
              <a:lnSpc>
                <a:spcPct val="80000"/>
              </a:lnSpc>
              <a:spcBef>
                <a:spcPts val="275"/>
              </a:spcBef>
              <a:spcAft>
                <a:spcPts val="0"/>
              </a:spcAft>
              <a:buClr>
                <a:schemeClr val="accent1"/>
              </a:buClr>
              <a:buSzPts val="1377"/>
              <a:buNone/>
            </a:pPr>
            <a:r>
              <a:rPr lang="en-IN" sz="1377"/>
              <a:t>   int i, loc = -1, key,n;</a:t>
            </a:r>
            <a:endParaRPr/>
          </a:p>
          <a:p>
            <a:pPr indent="0" lvl="0" marL="0" rtl="0" algn="l">
              <a:lnSpc>
                <a:spcPct val="80000"/>
              </a:lnSpc>
              <a:spcBef>
                <a:spcPts val="275"/>
              </a:spcBef>
              <a:spcAft>
                <a:spcPts val="0"/>
              </a:spcAft>
              <a:buClr>
                <a:schemeClr val="accent1"/>
              </a:buClr>
              <a:buSzPts val="1377"/>
              <a:buNone/>
            </a:pPr>
            <a:r>
              <a:rPr lang="en-IN" sz="1377"/>
              <a:t>   printf("\n Enter value of n:");</a:t>
            </a:r>
            <a:endParaRPr/>
          </a:p>
          <a:p>
            <a:pPr indent="0" lvl="0" marL="0" rtl="0" algn="l">
              <a:lnSpc>
                <a:spcPct val="80000"/>
              </a:lnSpc>
              <a:spcBef>
                <a:spcPts val="275"/>
              </a:spcBef>
              <a:spcAft>
                <a:spcPts val="0"/>
              </a:spcAft>
              <a:buClr>
                <a:schemeClr val="accent1"/>
              </a:buClr>
              <a:buSzPts val="1377"/>
              <a:buNone/>
            </a:pPr>
            <a:r>
              <a:rPr lang="en-IN" sz="1377"/>
              <a:t>   scanf("%d",&amp;n);</a:t>
            </a:r>
            <a:endParaRPr/>
          </a:p>
          <a:p>
            <a:pPr indent="0" lvl="0" marL="0" rtl="0" algn="l">
              <a:lnSpc>
                <a:spcPct val="80000"/>
              </a:lnSpc>
              <a:spcBef>
                <a:spcPts val="275"/>
              </a:spcBef>
              <a:spcAft>
                <a:spcPts val="0"/>
              </a:spcAft>
              <a:buClr>
                <a:schemeClr val="accent1"/>
              </a:buClr>
              <a:buSzPts val="1377"/>
              <a:buNone/>
            </a:pPr>
            <a:r>
              <a:rPr lang="en-IN" sz="1377"/>
              <a:t>   printf("\n Enter the elements:");</a:t>
            </a:r>
            <a:endParaRPr/>
          </a:p>
          <a:p>
            <a:pPr indent="0" lvl="0" marL="0" rtl="0" algn="l">
              <a:lnSpc>
                <a:spcPct val="80000"/>
              </a:lnSpc>
              <a:spcBef>
                <a:spcPts val="275"/>
              </a:spcBef>
              <a:spcAft>
                <a:spcPts val="0"/>
              </a:spcAft>
              <a:buClr>
                <a:schemeClr val="accent1"/>
              </a:buClr>
              <a:buSzPts val="1377"/>
              <a:buNone/>
            </a:pPr>
            <a:r>
              <a:rPr lang="en-IN" sz="1377"/>
              <a:t> </a:t>
            </a:r>
            <a:endParaRPr/>
          </a:p>
          <a:p>
            <a:pPr indent="0" lvl="0" marL="0" rtl="0" algn="l">
              <a:lnSpc>
                <a:spcPct val="80000"/>
              </a:lnSpc>
              <a:spcBef>
                <a:spcPts val="275"/>
              </a:spcBef>
              <a:spcAft>
                <a:spcPts val="0"/>
              </a:spcAft>
              <a:buClr>
                <a:schemeClr val="accent1"/>
              </a:buClr>
              <a:buSzPts val="1377"/>
              <a:buNone/>
            </a:pPr>
            <a:r>
              <a:rPr lang="en-IN" sz="1377"/>
              <a:t>   for(i=0;i&lt;n;i++)</a:t>
            </a:r>
            <a:endParaRPr/>
          </a:p>
          <a:p>
            <a:pPr indent="0" lvl="0" marL="0" rtl="0" algn="l">
              <a:lnSpc>
                <a:spcPct val="80000"/>
              </a:lnSpc>
              <a:spcBef>
                <a:spcPts val="275"/>
              </a:spcBef>
              <a:spcAft>
                <a:spcPts val="0"/>
              </a:spcAft>
              <a:buClr>
                <a:schemeClr val="accent1"/>
              </a:buClr>
              <a:buSzPts val="1377"/>
              <a:buNone/>
            </a:pPr>
            <a:r>
              <a:rPr lang="en-IN" sz="1377"/>
              <a:t>   {</a:t>
            </a:r>
            <a:endParaRPr/>
          </a:p>
          <a:p>
            <a:pPr indent="0" lvl="0" marL="0" rtl="0" algn="l">
              <a:lnSpc>
                <a:spcPct val="80000"/>
              </a:lnSpc>
              <a:spcBef>
                <a:spcPts val="275"/>
              </a:spcBef>
              <a:spcAft>
                <a:spcPts val="0"/>
              </a:spcAft>
              <a:buClr>
                <a:schemeClr val="accent1"/>
              </a:buClr>
              <a:buSzPts val="1377"/>
              <a:buNone/>
            </a:pPr>
            <a:r>
              <a:rPr lang="en-IN" sz="1377"/>
              <a:t>   	scanf("%d",&amp;a[i]);</a:t>
            </a:r>
            <a:endParaRPr/>
          </a:p>
          <a:p>
            <a:pPr indent="0" lvl="0" marL="0" rtl="0" algn="l">
              <a:lnSpc>
                <a:spcPct val="80000"/>
              </a:lnSpc>
              <a:spcBef>
                <a:spcPts val="275"/>
              </a:spcBef>
              <a:spcAft>
                <a:spcPts val="0"/>
              </a:spcAft>
              <a:buClr>
                <a:schemeClr val="accent1"/>
              </a:buClr>
              <a:buSzPts val="1377"/>
              <a:buNone/>
            </a:pPr>
            <a:r>
              <a:rPr lang="en-IN" sz="1377"/>
              <a:t>   }</a:t>
            </a:r>
            <a:endParaRPr/>
          </a:p>
          <a:p>
            <a:pPr indent="0" lvl="0" marL="0" rtl="0" algn="l">
              <a:lnSpc>
                <a:spcPct val="80000"/>
              </a:lnSpc>
              <a:spcBef>
                <a:spcPts val="275"/>
              </a:spcBef>
              <a:spcAft>
                <a:spcPts val="0"/>
              </a:spcAft>
              <a:buClr>
                <a:schemeClr val="accent1"/>
              </a:buClr>
              <a:buSzPts val="1377"/>
              <a:buNone/>
            </a:pPr>
            <a:r>
              <a:rPr lang="en-IN" sz="1377"/>
              <a:t>   printf("Enter integer value to search in array:");</a:t>
            </a:r>
            <a:endParaRPr/>
          </a:p>
          <a:p>
            <a:pPr indent="0" lvl="0" marL="0" rtl="0" algn="l">
              <a:lnSpc>
                <a:spcPct val="80000"/>
              </a:lnSpc>
              <a:spcBef>
                <a:spcPts val="275"/>
              </a:spcBef>
              <a:spcAft>
                <a:spcPts val="0"/>
              </a:spcAft>
              <a:buClr>
                <a:schemeClr val="accent1"/>
              </a:buClr>
              <a:buSzPts val="1377"/>
              <a:buNone/>
            </a:pPr>
            <a:r>
              <a:rPr lang="en-IN" sz="1377"/>
              <a:t>   scanf( "%d", &amp;key );</a:t>
            </a:r>
            <a:endParaRPr/>
          </a:p>
          <a:p>
            <a:pPr indent="0" lvl="0" marL="0" rtl="0" algn="l">
              <a:lnSpc>
                <a:spcPct val="80000"/>
              </a:lnSpc>
              <a:spcBef>
                <a:spcPts val="275"/>
              </a:spcBef>
              <a:spcAft>
                <a:spcPts val="0"/>
              </a:spcAft>
              <a:buClr>
                <a:schemeClr val="accent1"/>
              </a:buClr>
              <a:buSzPts val="1377"/>
              <a:buNone/>
            </a:pPr>
            <a:r>
              <a:rPr lang="en-IN" sz="1377"/>
              <a:t>   // attempt to locate searchKey in array a</a:t>
            </a:r>
            <a:endParaRPr/>
          </a:p>
          <a:p>
            <a:pPr indent="0" lvl="0" marL="0" rtl="0" algn="l">
              <a:lnSpc>
                <a:spcPct val="80000"/>
              </a:lnSpc>
              <a:spcBef>
                <a:spcPts val="275"/>
              </a:spcBef>
              <a:spcAft>
                <a:spcPts val="0"/>
              </a:spcAft>
              <a:buClr>
                <a:schemeClr val="accent1"/>
              </a:buClr>
              <a:buSzPts val="1377"/>
              <a:buNone/>
            </a:pPr>
            <a:r>
              <a:rPr lang="en-IN" sz="1377"/>
              <a:t>   for ( i = 0; i &lt; n; i++ )</a:t>
            </a:r>
            <a:endParaRPr/>
          </a:p>
          <a:p>
            <a:pPr indent="0" lvl="0" marL="0" rtl="0" algn="l">
              <a:lnSpc>
                <a:spcPct val="80000"/>
              </a:lnSpc>
              <a:spcBef>
                <a:spcPts val="275"/>
              </a:spcBef>
              <a:spcAft>
                <a:spcPts val="0"/>
              </a:spcAft>
              <a:buClr>
                <a:schemeClr val="accent1"/>
              </a:buClr>
              <a:buSzPts val="1377"/>
              <a:buNone/>
            </a:pPr>
            <a:r>
              <a:rPr lang="en-IN" sz="1377"/>
              <a:t>   {</a:t>
            </a:r>
            <a:endParaRPr/>
          </a:p>
          <a:p>
            <a:pPr indent="0" lvl="0" marL="0" rtl="0" algn="l">
              <a:lnSpc>
                <a:spcPct val="80000"/>
              </a:lnSpc>
              <a:spcBef>
                <a:spcPts val="275"/>
              </a:spcBef>
              <a:spcAft>
                <a:spcPts val="0"/>
              </a:spcAft>
              <a:buClr>
                <a:schemeClr val="accent1"/>
              </a:buClr>
              <a:buSzPts val="1377"/>
              <a:buNone/>
            </a:pPr>
            <a:r>
              <a:rPr lang="en-IN" sz="1377"/>
              <a:t>    if ( a[i] == key )</a:t>
            </a:r>
            <a:endParaRPr/>
          </a:p>
          <a:p>
            <a:pPr indent="0" lvl="0" marL="0" rtl="0" algn="l">
              <a:lnSpc>
                <a:spcPct val="80000"/>
              </a:lnSpc>
              <a:spcBef>
                <a:spcPts val="275"/>
              </a:spcBef>
              <a:spcAft>
                <a:spcPts val="0"/>
              </a:spcAft>
              <a:buClr>
                <a:schemeClr val="accent1"/>
              </a:buClr>
              <a:buSzPts val="1377"/>
              <a:buNone/>
            </a:pPr>
            <a:r>
              <a:rPr lang="en-IN" sz="1377"/>
              <a:t>    {</a:t>
            </a:r>
            <a:endParaRPr/>
          </a:p>
          <a:p>
            <a:pPr indent="0" lvl="0" marL="0" rtl="0" algn="l">
              <a:lnSpc>
                <a:spcPct val="80000"/>
              </a:lnSpc>
              <a:spcBef>
                <a:spcPts val="275"/>
              </a:spcBef>
              <a:spcAft>
                <a:spcPts val="0"/>
              </a:spcAft>
              <a:buClr>
                <a:schemeClr val="accent1"/>
              </a:buClr>
              <a:buSzPts val="1377"/>
              <a:buNone/>
            </a:pPr>
            <a:r>
              <a:rPr lang="en-IN" sz="1377"/>
              <a:t>     loc = i; // location of key is stored</a:t>
            </a:r>
            <a:endParaRPr/>
          </a:p>
          <a:p>
            <a:pPr indent="0" lvl="0" marL="0" rtl="0" algn="l">
              <a:lnSpc>
                <a:spcPct val="80000"/>
              </a:lnSpc>
              <a:spcBef>
                <a:spcPts val="275"/>
              </a:spcBef>
              <a:spcAft>
                <a:spcPts val="0"/>
              </a:spcAft>
              <a:buClr>
                <a:schemeClr val="accent1"/>
              </a:buClr>
              <a:buSzPts val="1377"/>
              <a:buNone/>
            </a:pPr>
            <a:r>
              <a:rPr lang="en-IN" sz="1377"/>
              <a:t>     break;</a:t>
            </a:r>
            <a:endParaRPr/>
          </a:p>
          <a:p>
            <a:pPr indent="0" lvl="0" marL="0" rtl="0" algn="l">
              <a:lnSpc>
                <a:spcPct val="80000"/>
              </a:lnSpc>
              <a:spcBef>
                <a:spcPts val="275"/>
              </a:spcBef>
              <a:spcAft>
                <a:spcPts val="0"/>
              </a:spcAft>
              <a:buClr>
                <a:schemeClr val="accent1"/>
              </a:buClr>
              <a:buSzPts val="1377"/>
              <a:buNone/>
            </a:pPr>
            <a:r>
              <a:rPr lang="en-IN" sz="1377"/>
              <a:t>    } // end if</a:t>
            </a:r>
            <a:endParaRPr/>
          </a:p>
          <a:p>
            <a:pPr indent="0" lvl="0" marL="0" rtl="0" algn="l">
              <a:lnSpc>
                <a:spcPct val="80000"/>
              </a:lnSpc>
              <a:spcBef>
                <a:spcPts val="275"/>
              </a:spcBef>
              <a:spcAft>
                <a:spcPts val="0"/>
              </a:spcAft>
              <a:buClr>
                <a:schemeClr val="accent1"/>
              </a:buClr>
              <a:buSzPts val="1377"/>
              <a:buNone/>
            </a:pPr>
            <a:r>
              <a:rPr lang="en-IN" sz="1377"/>
              <a:t>   } // end for</a:t>
            </a:r>
            <a:endParaRPr/>
          </a:p>
          <a:p>
            <a:pPr indent="0" lvl="0" marL="0" rtl="0" algn="l">
              <a:lnSpc>
                <a:spcPct val="80000"/>
              </a:lnSpc>
              <a:spcBef>
                <a:spcPts val="275"/>
              </a:spcBef>
              <a:spcAft>
                <a:spcPts val="0"/>
              </a:spcAft>
              <a:buClr>
                <a:schemeClr val="accent1"/>
              </a:buClr>
              <a:buSzPts val="1377"/>
              <a:buNone/>
            </a:pPr>
            <a:r>
              <a:rPr lang="en-IN" sz="1377"/>
              <a:t> </a:t>
            </a:r>
            <a:endParaRPr/>
          </a:p>
          <a:p>
            <a:pPr indent="-258445" lvl="0" marL="342900" rtl="0" algn="l">
              <a:lnSpc>
                <a:spcPct val="80000"/>
              </a:lnSpc>
              <a:spcBef>
                <a:spcPts val="266"/>
              </a:spcBef>
              <a:spcAft>
                <a:spcPts val="0"/>
              </a:spcAft>
              <a:buClr>
                <a:schemeClr val="accent1"/>
              </a:buClr>
              <a:buSzPts val="1330"/>
              <a:buNone/>
            </a:pPr>
            <a:r>
              <a:t/>
            </a:r>
            <a:endParaRPr sz="1330"/>
          </a:p>
        </p:txBody>
      </p:sp>
      <p:sp>
        <p:nvSpPr>
          <p:cNvPr id="299" name="Google Shape;299;p28"/>
          <p:cNvSpPr txBox="1"/>
          <p:nvPr>
            <p:ph idx="2" type="body"/>
          </p:nvPr>
        </p:nvSpPr>
        <p:spPr>
          <a:xfrm>
            <a:off x="4648200" y="868362"/>
            <a:ext cx="4038600" cy="59896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615"/>
              <a:buNone/>
            </a:pPr>
            <a:r>
              <a:rPr lang="en-IN" sz="1615"/>
              <a:t> if(loc!= -1)</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printf("Element found at %d",loc+1);</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else</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printf("Element not found");</a:t>
            </a:r>
            <a:endParaRPr/>
          </a:p>
          <a:p>
            <a:pPr indent="0" lvl="0" marL="0" rtl="0" algn="l">
              <a:lnSpc>
                <a:spcPct val="80000"/>
              </a:lnSpc>
              <a:spcBef>
                <a:spcPts val="323"/>
              </a:spcBef>
              <a:spcAft>
                <a:spcPts val="0"/>
              </a:spcAft>
              <a:buClr>
                <a:schemeClr val="accent1"/>
              </a:buClr>
              <a:buSzPts val="1615"/>
              <a:buNone/>
            </a:pPr>
            <a:r>
              <a:rPr lang="en-IN" sz="1615"/>
              <a:t>   }</a:t>
            </a:r>
            <a:endParaRPr/>
          </a:p>
          <a:p>
            <a:pPr indent="0" lvl="0" marL="0" rtl="0" algn="l">
              <a:lnSpc>
                <a:spcPct val="80000"/>
              </a:lnSpc>
              <a:spcBef>
                <a:spcPts val="323"/>
              </a:spcBef>
              <a:spcAft>
                <a:spcPts val="0"/>
              </a:spcAft>
              <a:buClr>
                <a:schemeClr val="accent1"/>
              </a:buClr>
              <a:buSzPts val="1615"/>
              <a:buNone/>
            </a:pPr>
            <a:r>
              <a:rPr lang="en-IN" sz="1615"/>
              <a:t>} // end main</a:t>
            </a:r>
            <a:endParaRPr/>
          </a:p>
          <a:p>
            <a:pPr indent="-342900" lvl="0" marL="342900" rtl="0" algn="l">
              <a:lnSpc>
                <a:spcPct val="80000"/>
              </a:lnSpc>
              <a:spcBef>
                <a:spcPts val="133"/>
              </a:spcBef>
              <a:spcAft>
                <a:spcPts val="0"/>
              </a:spcAft>
              <a:buClr>
                <a:schemeClr val="accent1"/>
              </a:buClr>
              <a:buSzPts val="665"/>
              <a:buChar char="•"/>
            </a:pPr>
            <a:r>
              <a:rPr lang="en-IN" sz="665"/>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Binary search</a:t>
            </a:r>
            <a:endParaRPr/>
          </a:p>
        </p:txBody>
      </p:sp>
      <p:sp>
        <p:nvSpPr>
          <p:cNvPr id="305" name="Google Shape;305;p29"/>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3200"/>
              <a:buChar char="•"/>
            </a:pPr>
            <a:r>
              <a:rPr lang="en-IN">
                <a:solidFill>
                  <a:schemeClr val="accent1"/>
                </a:solidFill>
              </a:rPr>
              <a:t>Binary search </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Applicable for </a:t>
            </a:r>
            <a:r>
              <a:rPr b="1" lang="en-IN">
                <a:solidFill>
                  <a:schemeClr val="dk2"/>
                </a:solidFill>
              </a:rPr>
              <a:t>sorted</a:t>
            </a:r>
            <a:r>
              <a:rPr lang="en-IN">
                <a:solidFill>
                  <a:schemeClr val="accent1"/>
                </a:solidFill>
              </a:rPr>
              <a:t> arrays</a:t>
            </a:r>
            <a:endParaRPr/>
          </a:p>
          <a:p>
            <a:pPr indent="-342900" lvl="0" marL="342900" rtl="0" algn="l">
              <a:lnSpc>
                <a:spcPct val="90000"/>
              </a:lnSpc>
              <a:spcBef>
                <a:spcPts val="640"/>
              </a:spcBef>
              <a:spcAft>
                <a:spcPts val="0"/>
              </a:spcAft>
              <a:buClr>
                <a:schemeClr val="accent1"/>
              </a:buClr>
              <a:buSzPts val="3200"/>
              <a:buChar char="•"/>
            </a:pPr>
            <a:r>
              <a:rPr lang="en-IN"/>
              <a:t>The algorithm locates the </a:t>
            </a:r>
            <a:r>
              <a:rPr b="1" lang="en-IN"/>
              <a:t>middle</a:t>
            </a:r>
            <a:r>
              <a:rPr lang="en-IN"/>
              <a:t> element of the array and compares it to the key value.</a:t>
            </a:r>
            <a:endParaRPr>
              <a:solidFill>
                <a:schemeClr val="accent1"/>
              </a:solidFill>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Compares </a:t>
            </a:r>
            <a:r>
              <a:rPr lang="en-IN" sz="2000">
                <a:solidFill>
                  <a:schemeClr val="accent1"/>
                </a:solidFill>
                <a:latin typeface="Droid Sans Mono"/>
                <a:ea typeface="Droid Sans Mono"/>
                <a:cs typeface="Droid Sans Mono"/>
                <a:sym typeface="Droid Sans Mono"/>
              </a:rPr>
              <a:t>middle</a:t>
            </a:r>
            <a:r>
              <a:rPr lang="en-IN">
                <a:solidFill>
                  <a:schemeClr val="accent1"/>
                </a:solidFill>
              </a:rPr>
              <a:t> element with the </a:t>
            </a:r>
            <a:r>
              <a:rPr lang="en-IN" sz="2000">
                <a:solidFill>
                  <a:schemeClr val="accent1"/>
                </a:solidFill>
                <a:latin typeface="Droid Sans Mono"/>
                <a:ea typeface="Droid Sans Mono"/>
                <a:cs typeface="Droid Sans Mono"/>
                <a:sym typeface="Droid Sans Mono"/>
              </a:rPr>
              <a:t>key</a:t>
            </a:r>
            <a:endParaRPr>
              <a:solidFill>
                <a:schemeClr val="accent1"/>
              </a:solidFill>
              <a:latin typeface="Droid Sans Mono"/>
              <a:ea typeface="Droid Sans Mono"/>
              <a:cs typeface="Droid Sans Mono"/>
              <a:sym typeface="Droid Sans Mono"/>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If equal, match found</a:t>
            </a:r>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If </a:t>
            </a:r>
            <a:r>
              <a:rPr lang="en-IN" sz="1800">
                <a:solidFill>
                  <a:schemeClr val="accent1"/>
                </a:solidFill>
                <a:latin typeface="Droid Sans Mono"/>
                <a:ea typeface="Droid Sans Mono"/>
                <a:cs typeface="Droid Sans Mono"/>
                <a:sym typeface="Droid Sans Mono"/>
              </a:rPr>
              <a:t>key &lt; middle</a:t>
            </a:r>
            <a:r>
              <a:rPr lang="en-IN">
                <a:solidFill>
                  <a:schemeClr val="accent1"/>
                </a:solidFill>
              </a:rPr>
              <a:t>, looks in left half of </a:t>
            </a:r>
            <a:r>
              <a:rPr lang="en-IN" sz="1800">
                <a:solidFill>
                  <a:schemeClr val="accent1"/>
                </a:solidFill>
                <a:latin typeface="Droid Sans Mono"/>
                <a:ea typeface="Droid Sans Mono"/>
                <a:cs typeface="Droid Sans Mono"/>
                <a:sym typeface="Droid Sans Mono"/>
              </a:rPr>
              <a:t>middle</a:t>
            </a:r>
            <a:endParaRPr sz="1800">
              <a:solidFill>
                <a:schemeClr val="accent1"/>
              </a:solidFill>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If </a:t>
            </a:r>
            <a:r>
              <a:rPr lang="en-IN" sz="1800">
                <a:solidFill>
                  <a:schemeClr val="accent1"/>
                </a:solidFill>
                <a:latin typeface="Droid Sans Mono"/>
                <a:ea typeface="Droid Sans Mono"/>
                <a:cs typeface="Droid Sans Mono"/>
                <a:sym typeface="Droid Sans Mono"/>
              </a:rPr>
              <a:t>key &gt; middle</a:t>
            </a:r>
            <a:r>
              <a:rPr lang="en-IN">
                <a:solidFill>
                  <a:schemeClr val="accent1"/>
                </a:solidFill>
              </a:rPr>
              <a:t>, looks in right half of </a:t>
            </a:r>
            <a:r>
              <a:rPr lang="en-IN" sz="1800">
                <a:solidFill>
                  <a:schemeClr val="accent1"/>
                </a:solidFill>
                <a:latin typeface="Droid Sans Mono"/>
                <a:ea typeface="Droid Sans Mono"/>
                <a:cs typeface="Droid Sans Mono"/>
                <a:sym typeface="Droid Sans Mono"/>
              </a:rPr>
              <a:t>middle</a:t>
            </a:r>
            <a:endParaRPr sz="1800">
              <a:solidFill>
                <a:schemeClr val="accent1"/>
              </a:solidFill>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Repeat  (</a:t>
            </a:r>
            <a:r>
              <a:rPr lang="en-IN"/>
              <a:t>the algorithm is repeated on </a:t>
            </a:r>
            <a:r>
              <a:rPr b="1" lang="en-IN">
                <a:solidFill>
                  <a:schemeClr val="dk2"/>
                </a:solidFill>
              </a:rPr>
              <a:t>one-quarter</a:t>
            </a:r>
            <a:r>
              <a:rPr lang="en-IN"/>
              <a:t> of the original array.)</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500"/>
                                        <p:tgtEl>
                                          <p:spTgt spid="3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500"/>
                                        <p:tgtEl>
                                          <p:spTgt spid="3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500"/>
                                        <p:tgtEl>
                                          <p:spTgt spid="3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500"/>
                                        <p:tgtEl>
                                          <p:spTgt spid="30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animEffect filter="fade" transition="in">
                                      <p:cBhvr>
                                        <p:cTn dur="500"/>
                                        <p:tgtEl>
                                          <p:spTgt spid="30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animEffect filter="fade" transition="in">
                                      <p:cBhvr>
                                        <p:cTn dur="500"/>
                                        <p:tgtEl>
                                          <p:spTgt spid="30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6" st="6"/>
                                            </p:txEl>
                                          </p:spTgt>
                                        </p:tgtEl>
                                        <p:attrNameLst>
                                          <p:attrName>style.visibility</p:attrName>
                                        </p:attrNameLst>
                                      </p:cBhvr>
                                      <p:to>
                                        <p:strVal val="visible"/>
                                      </p:to>
                                    </p:set>
                                    <p:animEffect filter="fade" transition="in">
                                      <p:cBhvr>
                                        <p:cTn dur="500"/>
                                        <p:tgtEl>
                                          <p:spTgt spid="30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5">
                                            <p:txEl>
                                              <p:pRg end="7" st="7"/>
                                            </p:txEl>
                                          </p:spTgt>
                                        </p:tgtEl>
                                        <p:attrNameLst>
                                          <p:attrName>style.visibility</p:attrName>
                                        </p:attrNameLst>
                                      </p:cBhvr>
                                      <p:to>
                                        <p:strVal val="visible"/>
                                      </p:to>
                                    </p:set>
                                    <p:animEffect filter="fade" transition="in">
                                      <p:cBhvr>
                                        <p:cTn dur="500"/>
                                        <p:tgtEl>
                                          <p:spTgt spid="30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Introduction</a:t>
            </a:r>
            <a:endParaRPr/>
          </a:p>
        </p:txBody>
      </p:sp>
      <p:sp>
        <p:nvSpPr>
          <p:cNvPr id="65" name="Google Shape;65;p3"/>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Arrays </a:t>
            </a:r>
            <a:endParaRPr/>
          </a:p>
          <a:p>
            <a:pPr indent="-285750" lvl="1" marL="742950" rtl="0" algn="l">
              <a:spcBef>
                <a:spcPts val="560"/>
              </a:spcBef>
              <a:spcAft>
                <a:spcPts val="0"/>
              </a:spcAft>
              <a:buClr>
                <a:schemeClr val="accent1"/>
              </a:buClr>
              <a:buSzPts val="2800"/>
              <a:buChar char="–"/>
            </a:pPr>
            <a:r>
              <a:rPr lang="en-IN"/>
              <a:t>Collection of </a:t>
            </a:r>
            <a:r>
              <a:rPr b="1" lang="en-IN"/>
              <a:t>related</a:t>
            </a:r>
            <a:r>
              <a:rPr lang="en-IN"/>
              <a:t> data items of </a:t>
            </a:r>
            <a:r>
              <a:rPr b="1" lang="en-IN"/>
              <a:t>same data type</a:t>
            </a:r>
            <a:r>
              <a:rPr lang="en-IN"/>
              <a:t>.</a:t>
            </a:r>
            <a:endParaRPr/>
          </a:p>
          <a:p>
            <a:pPr indent="-285750" lvl="1" marL="742950" rtl="0" algn="l">
              <a:spcBef>
                <a:spcPts val="560"/>
              </a:spcBef>
              <a:spcAft>
                <a:spcPts val="0"/>
              </a:spcAft>
              <a:buClr>
                <a:schemeClr val="accent1"/>
              </a:buClr>
              <a:buSzPts val="2800"/>
              <a:buChar char="–"/>
            </a:pPr>
            <a:r>
              <a:rPr lang="en-IN"/>
              <a:t>Static entity – i.e. they remain the same size throughout program execution</a:t>
            </a:r>
            <a:endParaRPr/>
          </a:p>
        </p:txBody>
      </p:sp>
      <p:pic>
        <p:nvPicPr>
          <p:cNvPr descr="http://3dmax-tutorials.com/graphics/il_arrays_linear.jpg" id="66" name="Google Shape;66;p3"/>
          <p:cNvPicPr preferRelativeResize="0"/>
          <p:nvPr/>
        </p:nvPicPr>
        <p:blipFill rotWithShape="1">
          <a:blip r:embed="rId3">
            <a:alphaModFix/>
          </a:blip>
          <a:srcRect b="0" l="0" r="0" t="0"/>
          <a:stretch/>
        </p:blipFill>
        <p:spPr>
          <a:xfrm>
            <a:off x="4775200" y="3733800"/>
            <a:ext cx="4064000" cy="304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Binary search</a:t>
            </a:r>
            <a:endParaRPr/>
          </a:p>
        </p:txBody>
      </p:sp>
      <p:sp>
        <p:nvSpPr>
          <p:cNvPr id="311" name="Google Shape;311;p30"/>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accent1"/>
              </a:buClr>
              <a:buSzPts val="2800"/>
              <a:buChar char="–"/>
            </a:pPr>
            <a:r>
              <a:rPr lang="en-IN"/>
              <a:t>It repeatedly divides the sequence in two, each time restricting the search to the half that would contain the element.</a:t>
            </a:r>
            <a:endParaRPr/>
          </a:p>
          <a:p>
            <a:pPr indent="-285750" lvl="1" marL="742950" rtl="0" algn="l">
              <a:spcBef>
                <a:spcPts val="560"/>
              </a:spcBef>
              <a:spcAft>
                <a:spcPts val="0"/>
              </a:spcAft>
              <a:buClr>
                <a:schemeClr val="accent1"/>
              </a:buClr>
              <a:buSzPts val="2800"/>
              <a:buChar char="–"/>
            </a:pPr>
            <a:r>
              <a:rPr lang="en-IN"/>
              <a:t>This is a tremendous increase in performance over the linear search that required comparing the search key to an average of half of the array elements.</a:t>
            </a:r>
            <a:endParaRPr/>
          </a:p>
          <a:p>
            <a:pPr indent="-285750" lvl="1" marL="742950" rtl="0" algn="l">
              <a:spcBef>
                <a:spcPts val="560"/>
              </a:spcBef>
              <a:spcAft>
                <a:spcPts val="0"/>
              </a:spcAft>
              <a:buClr>
                <a:schemeClr val="accent1"/>
              </a:buClr>
              <a:buSzPts val="2800"/>
              <a:buChar char="–"/>
            </a:pPr>
            <a:r>
              <a:rPr lang="en-IN"/>
              <a:t>You might use the binary search to look up a word in a dictionary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500"/>
                                        <p:tgtEl>
                                          <p:spTgt spid="3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500"/>
                                        <p:tgtEl>
                                          <p:spTgt spid="31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500"/>
                                        <p:tgtEl>
                                          <p:spTgt spid="3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6099" y="3048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Calibri"/>
              <a:buNone/>
            </a:pPr>
            <a:r>
              <a:rPr lang="en-IN" sz="2000"/>
              <a:t>Program example-WAP to implement Binary Search in 1D array elements</a:t>
            </a:r>
            <a:endParaRPr sz="2000"/>
          </a:p>
        </p:txBody>
      </p:sp>
      <p:sp>
        <p:nvSpPr>
          <p:cNvPr id="317" name="Google Shape;317;p31"/>
          <p:cNvSpPr txBox="1"/>
          <p:nvPr>
            <p:ph idx="1" type="body"/>
          </p:nvPr>
        </p:nvSpPr>
        <p:spPr>
          <a:xfrm>
            <a:off x="16099" y="990600"/>
            <a:ext cx="5165501" cy="51355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330"/>
              <a:buNone/>
            </a:pPr>
            <a:r>
              <a:rPr lang="en-IN" sz="1330"/>
              <a:t>#include&lt;stdio.h&gt;</a:t>
            </a:r>
            <a:endParaRPr/>
          </a:p>
          <a:p>
            <a:pPr indent="0" lvl="0" marL="0" rtl="0" algn="l">
              <a:lnSpc>
                <a:spcPct val="80000"/>
              </a:lnSpc>
              <a:spcBef>
                <a:spcPts val="266"/>
              </a:spcBef>
              <a:spcAft>
                <a:spcPts val="0"/>
              </a:spcAft>
              <a:buClr>
                <a:schemeClr val="accent1"/>
              </a:buClr>
              <a:buSzPts val="1330"/>
              <a:buNone/>
            </a:pPr>
            <a:r>
              <a:rPr lang="en-IN" sz="1330"/>
              <a:t>int main()</a:t>
            </a:r>
            <a:endParaRPr/>
          </a:p>
          <a:p>
            <a:pPr indent="0" lvl="0" marL="0" rtl="0" algn="l">
              <a:lnSpc>
                <a:spcPct val="80000"/>
              </a:lnSpc>
              <a:spcBef>
                <a:spcPts val="266"/>
              </a:spcBef>
              <a:spcAft>
                <a:spcPts val="0"/>
              </a:spcAft>
              <a:buClr>
                <a:schemeClr val="accent1"/>
              </a:buClr>
              <a:buSzPts val="1330"/>
              <a:buNone/>
            </a:pPr>
            <a:r>
              <a:rPr lang="en-IN" sz="1330"/>
              <a:t>{</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int a[50],n,loc=-1, key, beg,last,mid,i;</a:t>
            </a:r>
            <a:endParaRPr/>
          </a:p>
          <a:p>
            <a:pPr indent="0" lvl="0" marL="0" rtl="0" algn="l">
              <a:lnSpc>
                <a:spcPct val="80000"/>
              </a:lnSpc>
              <a:spcBef>
                <a:spcPts val="266"/>
              </a:spcBef>
              <a:spcAft>
                <a:spcPts val="0"/>
              </a:spcAft>
              <a:buClr>
                <a:schemeClr val="accent1"/>
              </a:buClr>
              <a:buSzPts val="1330"/>
              <a:buNone/>
            </a:pPr>
            <a:r>
              <a:rPr lang="en-IN" sz="1330"/>
              <a:t>  printf("\n Enter number of array elements:");</a:t>
            </a:r>
            <a:endParaRPr/>
          </a:p>
          <a:p>
            <a:pPr indent="0" lvl="0" marL="0" rtl="0" algn="l">
              <a:lnSpc>
                <a:spcPct val="80000"/>
              </a:lnSpc>
              <a:spcBef>
                <a:spcPts val="266"/>
              </a:spcBef>
              <a:spcAft>
                <a:spcPts val="0"/>
              </a:spcAft>
              <a:buClr>
                <a:schemeClr val="accent1"/>
              </a:buClr>
              <a:buSzPts val="1330"/>
              <a:buNone/>
            </a:pPr>
            <a:r>
              <a:rPr lang="en-IN" sz="1330"/>
              <a:t>  scanf("%d",&amp;n);</a:t>
            </a:r>
            <a:endParaRPr/>
          </a:p>
          <a:p>
            <a:pPr indent="0" lvl="0" marL="0" rtl="0" algn="l">
              <a:lnSpc>
                <a:spcPct val="80000"/>
              </a:lnSpc>
              <a:spcBef>
                <a:spcPts val="266"/>
              </a:spcBef>
              <a:spcAft>
                <a:spcPts val="0"/>
              </a:spcAft>
              <a:buClr>
                <a:schemeClr val="accent1"/>
              </a:buClr>
              <a:buSzPts val="1330"/>
              <a:buNone/>
            </a:pPr>
            <a:r>
              <a:rPr lang="en-IN" sz="1330"/>
              <a:t>  printf("\n Enter array elements:");</a:t>
            </a:r>
            <a:endParaRPr/>
          </a:p>
          <a:p>
            <a:pPr indent="0" lvl="0" marL="0" rtl="0" algn="l">
              <a:lnSpc>
                <a:spcPct val="80000"/>
              </a:lnSpc>
              <a:spcBef>
                <a:spcPts val="266"/>
              </a:spcBef>
              <a:spcAft>
                <a:spcPts val="0"/>
              </a:spcAft>
              <a:buClr>
                <a:schemeClr val="accent1"/>
              </a:buClr>
              <a:buSzPts val="1330"/>
              <a:buNone/>
            </a:pPr>
            <a:r>
              <a:rPr lang="en-IN" sz="1330"/>
              <a:t>  for(i=0;i&lt;n;i++)</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scanf("%d",&amp;a[i]);</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beg=0;</a:t>
            </a:r>
            <a:endParaRPr/>
          </a:p>
          <a:p>
            <a:pPr indent="0" lvl="0" marL="0" rtl="0" algn="l">
              <a:lnSpc>
                <a:spcPct val="80000"/>
              </a:lnSpc>
              <a:spcBef>
                <a:spcPts val="266"/>
              </a:spcBef>
              <a:spcAft>
                <a:spcPts val="0"/>
              </a:spcAft>
              <a:buClr>
                <a:schemeClr val="accent1"/>
              </a:buClr>
              <a:buSzPts val="1330"/>
              <a:buNone/>
            </a:pPr>
            <a:r>
              <a:rPr lang="en-IN" sz="1330"/>
              <a:t>  last=n-1;</a:t>
            </a:r>
            <a:endParaRPr/>
          </a:p>
          <a:p>
            <a:pPr indent="0" lvl="0" marL="0" rtl="0" algn="l">
              <a:lnSpc>
                <a:spcPct val="80000"/>
              </a:lnSpc>
              <a:spcBef>
                <a:spcPts val="266"/>
              </a:spcBef>
              <a:spcAft>
                <a:spcPts val="0"/>
              </a:spcAft>
              <a:buClr>
                <a:schemeClr val="accent1"/>
              </a:buClr>
              <a:buSzPts val="1330"/>
              <a:buNone/>
            </a:pPr>
            <a:r>
              <a:rPr lang="en-IN" sz="1330"/>
              <a:t>  printf("Enter integer value to search in sorted array:");</a:t>
            </a:r>
            <a:endParaRPr/>
          </a:p>
          <a:p>
            <a:pPr indent="0" lvl="0" marL="0" rtl="0" algn="l">
              <a:lnSpc>
                <a:spcPct val="80000"/>
              </a:lnSpc>
              <a:spcBef>
                <a:spcPts val="266"/>
              </a:spcBef>
              <a:spcAft>
                <a:spcPts val="0"/>
              </a:spcAft>
              <a:buClr>
                <a:schemeClr val="accent1"/>
              </a:buClr>
              <a:buSzPts val="1330"/>
              <a:buNone/>
            </a:pPr>
            <a:r>
              <a:rPr lang="en-IN" sz="1330"/>
              <a:t>  scanf( "%d", &amp;key );</a:t>
            </a:r>
            <a:endParaRPr/>
          </a:p>
          <a:p>
            <a:pPr indent="0" lvl="0" marL="0" rtl="0" algn="l">
              <a:lnSpc>
                <a:spcPct val="80000"/>
              </a:lnSpc>
              <a:spcBef>
                <a:spcPts val="266"/>
              </a:spcBef>
              <a:spcAft>
                <a:spcPts val="0"/>
              </a:spcAft>
              <a:buClr>
                <a:schemeClr val="accent1"/>
              </a:buClr>
              <a:buSzPts val="1330"/>
              <a:buNone/>
            </a:pPr>
            <a:r>
              <a:rPr lang="en-IN" sz="1330"/>
              <a:t>   while(beg&lt;=last)//Loop will run until unless only one element is not remaining</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mid = (beg + last) / 2; // determine index of middle element</a:t>
            </a:r>
            <a:endParaRPr/>
          </a:p>
          <a:p>
            <a:pPr indent="0" lvl="0" marL="0" rtl="0" algn="l">
              <a:lnSpc>
                <a:spcPct val="80000"/>
              </a:lnSpc>
              <a:spcBef>
                <a:spcPts val="266"/>
              </a:spcBef>
              <a:spcAft>
                <a:spcPts val="0"/>
              </a:spcAft>
              <a:buClr>
                <a:schemeClr val="accent1"/>
              </a:buClr>
              <a:buSzPts val="1330"/>
              <a:buNone/>
            </a:pPr>
            <a:r>
              <a:rPr lang="en-IN" sz="1330"/>
              <a:t>    if(a[mid]==key)</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loc=mid; //save the location of element.</a:t>
            </a:r>
            <a:endParaRPr/>
          </a:p>
          <a:p>
            <a:pPr indent="0" lvl="0" marL="0" rtl="0" algn="l">
              <a:lnSpc>
                <a:spcPct val="80000"/>
              </a:lnSpc>
              <a:spcBef>
                <a:spcPts val="266"/>
              </a:spcBef>
              <a:spcAft>
                <a:spcPts val="0"/>
              </a:spcAft>
              <a:buClr>
                <a:schemeClr val="accent1"/>
              </a:buClr>
              <a:buSzPts val="1330"/>
              <a:buNone/>
            </a:pPr>
            <a:r>
              <a:rPr lang="en-IN" sz="1330"/>
              <a:t>      break;</a:t>
            </a:r>
            <a:endParaRPr/>
          </a:p>
          <a:p>
            <a:pPr indent="0" lvl="0" marL="0" rtl="0" algn="l">
              <a:lnSpc>
                <a:spcPct val="80000"/>
              </a:lnSpc>
              <a:spcBef>
                <a:spcPts val="266"/>
              </a:spcBef>
              <a:spcAft>
                <a:spcPts val="0"/>
              </a:spcAft>
              <a:buClr>
                <a:schemeClr val="accent1"/>
              </a:buClr>
              <a:buSzPts val="1330"/>
              <a:buNone/>
            </a:pPr>
            <a:r>
              <a:rPr lang="en-IN" sz="1330"/>
              <a:t>    }</a:t>
            </a:r>
            <a:endParaRPr/>
          </a:p>
          <a:p>
            <a:pPr indent="-258445" lvl="0" marL="342900" rtl="0" algn="l">
              <a:lnSpc>
                <a:spcPct val="80000"/>
              </a:lnSpc>
              <a:spcBef>
                <a:spcPts val="266"/>
              </a:spcBef>
              <a:spcAft>
                <a:spcPts val="0"/>
              </a:spcAft>
              <a:buClr>
                <a:schemeClr val="accent1"/>
              </a:buClr>
              <a:buSzPts val="1330"/>
              <a:buNone/>
            </a:pPr>
            <a:r>
              <a:t/>
            </a:r>
            <a:endParaRPr sz="1330"/>
          </a:p>
        </p:txBody>
      </p:sp>
      <p:sp>
        <p:nvSpPr>
          <p:cNvPr id="318" name="Google Shape;318;p31"/>
          <p:cNvSpPr txBox="1"/>
          <p:nvPr>
            <p:ph idx="2" type="body"/>
          </p:nvPr>
        </p:nvSpPr>
        <p:spPr>
          <a:xfrm>
            <a:off x="4953000" y="990599"/>
            <a:ext cx="4191000" cy="51355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330"/>
              <a:buNone/>
            </a:pPr>
            <a:r>
              <a:rPr lang="en-IN" sz="1330"/>
              <a:t> else if(a[mid]&gt;key) //Middle element is greater than key</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last=mid-1;//If middle element is greater than key, we need to search left subarray</a:t>
            </a:r>
            <a:endParaRPr sz="1330"/>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else if(a[mid]&lt;key) //Middle element is less than key</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beg=mid+1;//If middle element is less than key, we need to search right subarray</a:t>
            </a:r>
            <a:endParaRPr sz="1330"/>
          </a:p>
          <a:p>
            <a:pPr indent="0" lvl="0" marL="0" rtl="0" algn="l">
              <a:lnSpc>
                <a:spcPct val="80000"/>
              </a:lnSpc>
              <a:spcBef>
                <a:spcPts val="266"/>
              </a:spcBef>
              <a:spcAft>
                <a:spcPts val="0"/>
              </a:spcAft>
              <a:buClr>
                <a:schemeClr val="accent1"/>
              </a:buClr>
              <a:buSzPts val="1330"/>
              <a:buNone/>
            </a:pPr>
            <a:r>
              <a:rPr lang="en-IN" sz="1330"/>
              <a:t>    } //end of if else</a:t>
            </a:r>
            <a:endParaRPr/>
          </a:p>
          <a:p>
            <a:pPr indent="0" lvl="0" marL="0" rtl="0" algn="l">
              <a:lnSpc>
                <a:spcPct val="80000"/>
              </a:lnSpc>
              <a:spcBef>
                <a:spcPts val="266"/>
              </a:spcBef>
              <a:spcAft>
                <a:spcPts val="0"/>
              </a:spcAft>
              <a:buClr>
                <a:schemeClr val="accent1"/>
              </a:buClr>
              <a:buSzPts val="1330"/>
              <a:buNone/>
            </a:pPr>
            <a:r>
              <a:rPr lang="en-IN" sz="1330"/>
              <a:t>   } //end of while</a:t>
            </a:r>
            <a:endParaRPr/>
          </a:p>
          <a:p>
            <a:pPr indent="0" lvl="0" marL="0" rtl="0" algn="l">
              <a:lnSpc>
                <a:spcPct val="80000"/>
              </a:lnSpc>
              <a:spcBef>
                <a:spcPts val="266"/>
              </a:spcBef>
              <a:spcAft>
                <a:spcPts val="0"/>
              </a:spcAft>
              <a:buClr>
                <a:schemeClr val="accent1"/>
              </a:buClr>
              <a:buSzPts val="1330"/>
              <a:buNone/>
            </a:pPr>
            <a:r>
              <a:rPr lang="en-IN" sz="1330"/>
              <a:t>   if(loc!=-1)</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printf("element found at %d", loc+1);//Location is exact position, not index</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else</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printf("element not found");</a:t>
            </a:r>
            <a:endParaRPr/>
          </a:p>
          <a:p>
            <a:pPr indent="0" lvl="0" marL="0" rtl="0" algn="l">
              <a:lnSpc>
                <a:spcPct val="80000"/>
              </a:lnSpc>
              <a:spcBef>
                <a:spcPts val="266"/>
              </a:spcBef>
              <a:spcAft>
                <a:spcPts val="0"/>
              </a:spcAft>
              <a:buClr>
                <a:schemeClr val="accent1"/>
              </a:buClr>
              <a:buSzPts val="1330"/>
              <a:buNone/>
            </a:pPr>
            <a:r>
              <a:rPr lang="en-IN" sz="1330"/>
              <a:t>   }</a:t>
            </a:r>
            <a:endParaRPr/>
          </a:p>
          <a:p>
            <a:pPr indent="0" lvl="0" marL="0" rtl="0" algn="l">
              <a:lnSpc>
                <a:spcPct val="80000"/>
              </a:lnSpc>
              <a:spcBef>
                <a:spcPts val="266"/>
              </a:spcBef>
              <a:spcAft>
                <a:spcPts val="0"/>
              </a:spcAft>
              <a:buClr>
                <a:schemeClr val="accent1"/>
              </a:buClr>
              <a:buSzPts val="1330"/>
              <a:buNone/>
            </a:pPr>
            <a:r>
              <a:rPr lang="en-IN" sz="1330"/>
              <a:t>   return 0;</a:t>
            </a:r>
            <a:endParaRPr/>
          </a:p>
          <a:p>
            <a:pPr indent="0" lvl="0" marL="0" rtl="0" algn="l">
              <a:lnSpc>
                <a:spcPct val="80000"/>
              </a:lnSpc>
              <a:spcBef>
                <a:spcPts val="266"/>
              </a:spcBef>
              <a:spcAft>
                <a:spcPts val="0"/>
              </a:spcAft>
              <a:buClr>
                <a:schemeClr val="accent1"/>
              </a:buClr>
              <a:buSzPts val="1330"/>
              <a:buNone/>
            </a:pPr>
            <a:r>
              <a:rPr lang="en-IN" sz="133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228600" y="-152400"/>
            <a:ext cx="8229600" cy="563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IN" sz="3959"/>
              <a:t>Dry running</a:t>
            </a:r>
            <a:endParaRPr sz="3959"/>
          </a:p>
        </p:txBody>
      </p:sp>
      <p:pic>
        <p:nvPicPr>
          <p:cNvPr id="324" name="Google Shape;324;p32"/>
          <p:cNvPicPr preferRelativeResize="0"/>
          <p:nvPr>
            <p:ph idx="1" type="body"/>
          </p:nvPr>
        </p:nvPicPr>
        <p:blipFill rotWithShape="1">
          <a:blip r:embed="rId3">
            <a:alphaModFix/>
          </a:blip>
          <a:srcRect b="0" l="0" r="0" t="0"/>
          <a:stretch/>
        </p:blipFill>
        <p:spPr>
          <a:xfrm>
            <a:off x="0" y="533400"/>
            <a:ext cx="9067800" cy="609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Sorting </a:t>
            </a:r>
            <a:endParaRPr/>
          </a:p>
        </p:txBody>
      </p:sp>
      <p:sp>
        <p:nvSpPr>
          <p:cNvPr id="330" name="Google Shape;33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3200"/>
              <a:buChar char="•"/>
            </a:pPr>
            <a:r>
              <a:rPr lang="en-IN">
                <a:solidFill>
                  <a:schemeClr val="accent1"/>
                </a:solidFill>
              </a:rPr>
              <a:t>Sorting data</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Important computing application</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Virtually every organization must sort some data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Bubble sort</a:t>
            </a:r>
            <a:endParaRPr/>
          </a:p>
        </p:txBody>
      </p:sp>
      <p:sp>
        <p:nvSpPr>
          <p:cNvPr id="336" name="Google Shape;336;p34"/>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3200"/>
              <a:buNone/>
            </a:pPr>
            <a:r>
              <a:rPr lang="en-IN">
                <a:solidFill>
                  <a:schemeClr val="accent1"/>
                </a:solidFill>
              </a:rPr>
              <a:t>Bubble sort (sinking sort) </a:t>
            </a:r>
            <a:endParaRPr/>
          </a:p>
          <a:p>
            <a:pPr indent="-342900" lvl="0" marL="342900" rtl="0" algn="l">
              <a:lnSpc>
                <a:spcPct val="90000"/>
              </a:lnSpc>
              <a:spcBef>
                <a:spcPts val="640"/>
              </a:spcBef>
              <a:spcAft>
                <a:spcPts val="0"/>
              </a:spcAft>
              <a:buClr>
                <a:schemeClr val="accent1"/>
              </a:buClr>
              <a:buSzPts val="3200"/>
              <a:buChar char="•"/>
            </a:pPr>
            <a:r>
              <a:rPr lang="en-IN"/>
              <a:t>A simple but inefficient sorting technique. </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Several passes through the array </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Successive pairs of elements are compared </a:t>
            </a:r>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If increasing order (or identical ), no change</a:t>
            </a:r>
            <a:endParaRPr/>
          </a:p>
          <a:p>
            <a:pPr indent="-228600" lvl="2" marL="1143000" rtl="0" algn="l">
              <a:lnSpc>
                <a:spcPct val="90000"/>
              </a:lnSpc>
              <a:spcBef>
                <a:spcPts val="480"/>
              </a:spcBef>
              <a:spcAft>
                <a:spcPts val="0"/>
              </a:spcAft>
              <a:buClr>
                <a:schemeClr val="accent1"/>
              </a:buClr>
              <a:buSzPts val="2400"/>
              <a:buChar char="•"/>
            </a:pPr>
            <a:r>
              <a:rPr lang="en-IN">
                <a:solidFill>
                  <a:schemeClr val="accent1"/>
                </a:solidFill>
              </a:rPr>
              <a:t>If decreasing order, elements exchanged</a:t>
            </a:r>
            <a:endParaRPr/>
          </a:p>
          <a:p>
            <a:pPr indent="-285750" lvl="1" marL="742950" rtl="0" algn="l">
              <a:lnSpc>
                <a:spcPct val="90000"/>
              </a:lnSpc>
              <a:spcBef>
                <a:spcPts val="560"/>
              </a:spcBef>
              <a:spcAft>
                <a:spcPts val="0"/>
              </a:spcAft>
              <a:buClr>
                <a:schemeClr val="accent1"/>
              </a:buClr>
              <a:buSzPts val="2800"/>
              <a:buChar char="–"/>
            </a:pPr>
            <a:r>
              <a:rPr lang="en-IN">
                <a:solidFill>
                  <a:schemeClr val="accent1"/>
                </a:solidFill>
              </a:rPr>
              <a:t>Repeat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500"/>
                                        <p:tgtEl>
                                          <p:spTgt spid="33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500"/>
                                        <p:tgtEl>
                                          <p:spTgt spid="33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500"/>
                                        <p:tgtEl>
                                          <p:spTgt spid="33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500"/>
                                        <p:tgtEl>
                                          <p:spTgt spid="33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Bubble sort</a:t>
            </a:r>
            <a:endParaRPr/>
          </a:p>
        </p:txBody>
      </p:sp>
      <p:grpSp>
        <p:nvGrpSpPr>
          <p:cNvPr id="342" name="Google Shape;342;p35"/>
          <p:cNvGrpSpPr/>
          <p:nvPr/>
        </p:nvGrpSpPr>
        <p:grpSpPr>
          <a:xfrm>
            <a:off x="683568" y="1609636"/>
            <a:ext cx="8316416" cy="5078888"/>
            <a:chOff x="683568" y="1609636"/>
            <a:chExt cx="8316416" cy="5078888"/>
          </a:xfrm>
        </p:grpSpPr>
        <p:grpSp>
          <p:nvGrpSpPr>
            <p:cNvPr id="343" name="Google Shape;343;p35"/>
            <p:cNvGrpSpPr/>
            <p:nvPr/>
          </p:nvGrpSpPr>
          <p:grpSpPr>
            <a:xfrm>
              <a:off x="6696744" y="1609636"/>
              <a:ext cx="2303240" cy="4214792"/>
              <a:chOff x="6696744" y="1609636"/>
              <a:chExt cx="2303240" cy="4214792"/>
            </a:xfrm>
          </p:grpSpPr>
          <p:sp>
            <p:nvSpPr>
              <p:cNvPr id="344" name="Google Shape;344;p35"/>
              <p:cNvSpPr txBox="1"/>
              <p:nvPr/>
            </p:nvSpPr>
            <p:spPr>
              <a:xfrm>
                <a:off x="6696744" y="1609636"/>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Original array</a:t>
                </a:r>
                <a:endParaRPr sz="2800">
                  <a:solidFill>
                    <a:schemeClr val="accent1"/>
                  </a:solidFill>
                  <a:latin typeface="Calibri"/>
                  <a:ea typeface="Calibri"/>
                  <a:cs typeface="Calibri"/>
                  <a:sym typeface="Calibri"/>
                </a:endParaRPr>
              </a:p>
            </p:txBody>
          </p:sp>
          <p:sp>
            <p:nvSpPr>
              <p:cNvPr id="345" name="Google Shape;345;p35"/>
              <p:cNvSpPr txBox="1"/>
              <p:nvPr/>
            </p:nvSpPr>
            <p:spPr>
              <a:xfrm>
                <a:off x="6696744" y="2347950"/>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After pass 1</a:t>
                </a:r>
                <a:endParaRPr sz="2800">
                  <a:solidFill>
                    <a:schemeClr val="accent1"/>
                  </a:solidFill>
                  <a:latin typeface="Calibri"/>
                  <a:ea typeface="Calibri"/>
                  <a:cs typeface="Calibri"/>
                  <a:sym typeface="Calibri"/>
                </a:endParaRPr>
              </a:p>
            </p:txBody>
          </p:sp>
          <p:sp>
            <p:nvSpPr>
              <p:cNvPr id="346" name="Google Shape;346;p35"/>
              <p:cNvSpPr txBox="1"/>
              <p:nvPr/>
            </p:nvSpPr>
            <p:spPr>
              <a:xfrm>
                <a:off x="6732240" y="3086264"/>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After pass 2</a:t>
                </a:r>
                <a:endParaRPr sz="2800">
                  <a:solidFill>
                    <a:schemeClr val="accent1"/>
                  </a:solidFill>
                  <a:latin typeface="Calibri"/>
                  <a:ea typeface="Calibri"/>
                  <a:cs typeface="Calibri"/>
                  <a:sym typeface="Calibri"/>
                </a:endParaRPr>
              </a:p>
            </p:txBody>
          </p:sp>
          <p:sp>
            <p:nvSpPr>
              <p:cNvPr id="347" name="Google Shape;347;p35"/>
              <p:cNvSpPr txBox="1"/>
              <p:nvPr/>
            </p:nvSpPr>
            <p:spPr>
              <a:xfrm>
                <a:off x="6732240" y="3824578"/>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After pass 3</a:t>
                </a:r>
                <a:endParaRPr sz="2800">
                  <a:solidFill>
                    <a:schemeClr val="accent1"/>
                  </a:solidFill>
                  <a:latin typeface="Calibri"/>
                  <a:ea typeface="Calibri"/>
                  <a:cs typeface="Calibri"/>
                  <a:sym typeface="Calibri"/>
                </a:endParaRPr>
              </a:p>
            </p:txBody>
          </p:sp>
          <p:sp>
            <p:nvSpPr>
              <p:cNvPr id="348" name="Google Shape;348;p35"/>
              <p:cNvSpPr txBox="1"/>
              <p:nvPr/>
            </p:nvSpPr>
            <p:spPr>
              <a:xfrm>
                <a:off x="6732240" y="4562892"/>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After pass 4</a:t>
                </a:r>
                <a:endParaRPr sz="2800">
                  <a:solidFill>
                    <a:schemeClr val="accent1"/>
                  </a:solidFill>
                  <a:latin typeface="Calibri"/>
                  <a:ea typeface="Calibri"/>
                  <a:cs typeface="Calibri"/>
                  <a:sym typeface="Calibri"/>
                </a:endParaRPr>
              </a:p>
            </p:txBody>
          </p:sp>
          <p:sp>
            <p:nvSpPr>
              <p:cNvPr id="349" name="Google Shape;349;p35"/>
              <p:cNvSpPr txBox="1"/>
              <p:nvPr/>
            </p:nvSpPr>
            <p:spPr>
              <a:xfrm>
                <a:off x="6732240" y="5301208"/>
                <a:ext cx="22677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After pass 5</a:t>
                </a:r>
                <a:endParaRPr sz="2800">
                  <a:solidFill>
                    <a:schemeClr val="accent1"/>
                  </a:solidFill>
                  <a:latin typeface="Calibri"/>
                  <a:ea typeface="Calibri"/>
                  <a:cs typeface="Calibri"/>
                  <a:sym typeface="Calibri"/>
                </a:endParaRPr>
              </a:p>
            </p:txBody>
          </p:sp>
        </p:grpSp>
        <p:sp>
          <p:nvSpPr>
            <p:cNvPr id="350" name="Google Shape;350;p35"/>
            <p:cNvSpPr txBox="1"/>
            <p:nvPr/>
          </p:nvSpPr>
          <p:spPr>
            <a:xfrm>
              <a:off x="683568" y="6165304"/>
              <a:ext cx="698477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accent1"/>
                  </a:solidFill>
                  <a:latin typeface="Calibri"/>
                  <a:ea typeface="Calibri"/>
                  <a:cs typeface="Calibri"/>
                  <a:sym typeface="Calibri"/>
                </a:rPr>
                <a:t>Total number of pass required for sorting: </a:t>
              </a:r>
              <a:r>
                <a:rPr lang="en-IN" sz="2800">
                  <a:solidFill>
                    <a:schemeClr val="accent1"/>
                  </a:solidFill>
                  <a:latin typeface="Arial"/>
                  <a:ea typeface="Arial"/>
                  <a:cs typeface="Arial"/>
                  <a:sym typeface="Arial"/>
                </a:rPr>
                <a:t>n-1</a:t>
              </a:r>
              <a:endParaRPr sz="2800">
                <a:solidFill>
                  <a:schemeClr val="accent1"/>
                </a:solidFill>
                <a:latin typeface="Arial"/>
                <a:ea typeface="Arial"/>
                <a:cs typeface="Arial"/>
                <a:sym typeface="Arial"/>
              </a:endParaRPr>
            </a:p>
          </p:txBody>
        </p:sp>
      </p:grpSp>
      <p:graphicFrame>
        <p:nvGraphicFramePr>
          <p:cNvPr id="351" name="Google Shape;351;p35"/>
          <p:cNvGraphicFramePr/>
          <p:nvPr/>
        </p:nvGraphicFramePr>
        <p:xfrm>
          <a:off x="0" y="1600200"/>
          <a:ext cx="3000000" cy="3000000"/>
        </p:xfrm>
        <a:graphic>
          <a:graphicData uri="http://schemas.openxmlformats.org/drawingml/2006/table">
            <a:tbl>
              <a:tblPr>
                <a:noFill/>
                <a:tableStyleId>{7550EDFB-BB88-4C45-B079-3DA786CDCC56}</a:tableStyleId>
              </a:tblPr>
              <a:tblGrid>
                <a:gridCol w="1069850"/>
                <a:gridCol w="1069850"/>
                <a:gridCol w="1069850"/>
                <a:gridCol w="1069850"/>
                <a:gridCol w="1069850"/>
                <a:gridCol w="1069850"/>
              </a:tblGrid>
              <a:tr h="720000">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r>
              <a:tr h="720000">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r>
              <a:tr h="720000">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r>
              <a:tr h="720000">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r>
              <a:tr h="720000">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r>
              <a:tr h="720000">
                <a:tc>
                  <a:txBody>
                    <a:bodyPr/>
                    <a:lstStyle/>
                    <a:p>
                      <a:pPr indent="0" lvl="0" marL="0" marR="0" rtl="0" algn="ctr">
                        <a:spcBef>
                          <a:spcPts val="0"/>
                        </a:spcBef>
                        <a:spcAft>
                          <a:spcPts val="0"/>
                        </a:spcAft>
                        <a:buNone/>
                      </a:pPr>
                      <a:r>
                        <a:rPr lang="en-IN"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34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56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IN" sz="1800" u="none" cap="none" strike="noStrike"/>
                        <a:t>77</a:t>
                      </a:r>
                      <a:endParaRPr sz="1800" u="none" cap="none" strike="noStrike"/>
                    </a:p>
                  </a:txBody>
                  <a:tcPr marT="45725" marB="45725" marR="91450" marL="91450" anchor="ctr"/>
                </a:tc>
              </a:tr>
            </a:tbl>
          </a:graphicData>
        </a:graphic>
      </p:graphicFrame>
      <p:sp>
        <p:nvSpPr>
          <p:cNvPr id="352" name="Google Shape;352;p35"/>
          <p:cNvSpPr/>
          <p:nvPr/>
        </p:nvSpPr>
        <p:spPr>
          <a:xfrm>
            <a:off x="742697" y="234795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35"/>
          <p:cNvSpPr/>
          <p:nvPr/>
        </p:nvSpPr>
        <p:spPr>
          <a:xfrm>
            <a:off x="1809938" y="234888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5"/>
          <p:cNvSpPr/>
          <p:nvPr/>
        </p:nvSpPr>
        <p:spPr>
          <a:xfrm>
            <a:off x="2882445" y="234888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5"/>
          <p:cNvSpPr/>
          <p:nvPr/>
        </p:nvSpPr>
        <p:spPr>
          <a:xfrm>
            <a:off x="3949686" y="234981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5"/>
          <p:cNvSpPr/>
          <p:nvPr/>
        </p:nvSpPr>
        <p:spPr>
          <a:xfrm>
            <a:off x="5029806" y="234888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5"/>
          <p:cNvSpPr/>
          <p:nvPr/>
        </p:nvSpPr>
        <p:spPr>
          <a:xfrm>
            <a:off x="742697" y="306896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35"/>
          <p:cNvSpPr/>
          <p:nvPr/>
        </p:nvSpPr>
        <p:spPr>
          <a:xfrm>
            <a:off x="1809938" y="306989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5"/>
          <p:cNvSpPr/>
          <p:nvPr/>
        </p:nvSpPr>
        <p:spPr>
          <a:xfrm>
            <a:off x="2882445" y="306989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5"/>
          <p:cNvSpPr/>
          <p:nvPr/>
        </p:nvSpPr>
        <p:spPr>
          <a:xfrm>
            <a:off x="3949686" y="307082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35"/>
          <p:cNvSpPr/>
          <p:nvPr/>
        </p:nvSpPr>
        <p:spPr>
          <a:xfrm>
            <a:off x="5029806" y="306989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5"/>
          <p:cNvSpPr/>
          <p:nvPr/>
        </p:nvSpPr>
        <p:spPr>
          <a:xfrm>
            <a:off x="742697" y="378904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35"/>
          <p:cNvSpPr/>
          <p:nvPr/>
        </p:nvSpPr>
        <p:spPr>
          <a:xfrm>
            <a:off x="1809938" y="378997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35"/>
          <p:cNvSpPr/>
          <p:nvPr/>
        </p:nvSpPr>
        <p:spPr>
          <a:xfrm>
            <a:off x="2882445" y="378997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5"/>
          <p:cNvSpPr/>
          <p:nvPr/>
        </p:nvSpPr>
        <p:spPr>
          <a:xfrm>
            <a:off x="3949686" y="379090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5"/>
          <p:cNvSpPr/>
          <p:nvPr/>
        </p:nvSpPr>
        <p:spPr>
          <a:xfrm>
            <a:off x="5029806" y="378997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5"/>
          <p:cNvSpPr/>
          <p:nvPr/>
        </p:nvSpPr>
        <p:spPr>
          <a:xfrm>
            <a:off x="742697" y="450912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5"/>
          <p:cNvSpPr/>
          <p:nvPr/>
        </p:nvSpPr>
        <p:spPr>
          <a:xfrm>
            <a:off x="1809938" y="451005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5"/>
          <p:cNvSpPr/>
          <p:nvPr/>
        </p:nvSpPr>
        <p:spPr>
          <a:xfrm>
            <a:off x="2882445" y="451005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5"/>
          <p:cNvSpPr/>
          <p:nvPr/>
        </p:nvSpPr>
        <p:spPr>
          <a:xfrm>
            <a:off x="3949686" y="451098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35"/>
          <p:cNvSpPr/>
          <p:nvPr/>
        </p:nvSpPr>
        <p:spPr>
          <a:xfrm>
            <a:off x="5029806" y="4510050"/>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5"/>
          <p:cNvSpPr/>
          <p:nvPr/>
        </p:nvSpPr>
        <p:spPr>
          <a:xfrm>
            <a:off x="742697" y="5301208"/>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5"/>
          <p:cNvSpPr/>
          <p:nvPr/>
        </p:nvSpPr>
        <p:spPr>
          <a:xfrm>
            <a:off x="1809938" y="5302138"/>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35"/>
          <p:cNvSpPr/>
          <p:nvPr/>
        </p:nvSpPr>
        <p:spPr>
          <a:xfrm>
            <a:off x="2882445" y="5302138"/>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35"/>
          <p:cNvSpPr/>
          <p:nvPr/>
        </p:nvSpPr>
        <p:spPr>
          <a:xfrm>
            <a:off x="3949686" y="5303068"/>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5"/>
          <p:cNvSpPr/>
          <p:nvPr/>
        </p:nvSpPr>
        <p:spPr>
          <a:xfrm>
            <a:off x="5029806" y="5302138"/>
            <a:ext cx="648072" cy="261610"/>
          </a:xfrm>
          <a:prstGeom prst="curvedUpArrow">
            <a:avLst>
              <a:gd fmla="val 25000" name="adj1"/>
              <a:gd fmla="val 50000" name="adj2"/>
              <a:gd fmla="val 25000" name="adj3"/>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5"/>
          <p:cNvSpPr/>
          <p:nvPr/>
        </p:nvSpPr>
        <p:spPr>
          <a:xfrm>
            <a:off x="4716016" y="630235"/>
            <a:ext cx="2160240" cy="576064"/>
          </a:xfrm>
          <a:custGeom>
            <a:rect b="b" l="l" r="r" t="t"/>
            <a:pathLst>
              <a:path extrusionOk="0" h="120000" w="120000">
                <a:moveTo>
                  <a:pt x="0" y="0"/>
                </a:moveTo>
                <a:lnTo>
                  <a:pt x="120000" y="0"/>
                </a:lnTo>
                <a:lnTo>
                  <a:pt x="120000" y="120000"/>
                </a:lnTo>
                <a:lnTo>
                  <a:pt x="0" y="120000"/>
                </a:lnTo>
                <a:close/>
              </a:path>
              <a:path extrusionOk="0" fill="none" h="120000" w="120000">
                <a:moveTo>
                  <a:pt x="-342" y="113716"/>
                </a:moveTo>
                <a:lnTo>
                  <a:pt x="-67462" y="360355"/>
                </a:ln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Comparing successive elements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Bubble sort</a:t>
            </a:r>
            <a:endParaRPr/>
          </a:p>
        </p:txBody>
      </p:sp>
      <p:sp>
        <p:nvSpPr>
          <p:cNvPr id="383" name="Google Shape;383;p36"/>
          <p:cNvSpPr txBox="1"/>
          <p:nvPr>
            <p:ph idx="1" type="body"/>
          </p:nvPr>
        </p:nvSpPr>
        <p:spPr>
          <a:xfrm>
            <a:off x="457200" y="1600200"/>
            <a:ext cx="8229600" cy="487679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2720"/>
              <a:buChar char="•"/>
            </a:pPr>
            <a:r>
              <a:rPr lang="en-IN" sz="272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endParaRPr sz="2720">
              <a:solidFill>
                <a:schemeClr val="accent1"/>
              </a:solidFill>
            </a:endParaRPr>
          </a:p>
          <a:p>
            <a:pPr indent="-342900" lvl="0" marL="342900" rtl="0" algn="l">
              <a:lnSpc>
                <a:spcPct val="90000"/>
              </a:lnSpc>
              <a:spcBef>
                <a:spcPts val="544"/>
              </a:spcBef>
              <a:spcAft>
                <a:spcPts val="0"/>
              </a:spcAft>
              <a:buClr>
                <a:schemeClr val="accent1"/>
              </a:buClr>
              <a:buSzPts val="2720"/>
              <a:buChar char="•"/>
            </a:pPr>
            <a:r>
              <a:rPr lang="en-IN" sz="2720">
                <a:solidFill>
                  <a:schemeClr val="accent1"/>
                </a:solidFill>
              </a:rPr>
              <a:t>The technique uses nested loops to make several passes through the array. </a:t>
            </a:r>
            <a:endParaRPr sz="2720">
              <a:solidFill>
                <a:schemeClr val="accent1"/>
              </a:solidFill>
            </a:endParaRPr>
          </a:p>
          <a:p>
            <a:pPr indent="-285750" lvl="1" marL="742950" rtl="0" algn="l">
              <a:lnSpc>
                <a:spcPct val="90000"/>
              </a:lnSpc>
              <a:spcBef>
                <a:spcPts val="476"/>
              </a:spcBef>
              <a:spcAft>
                <a:spcPts val="0"/>
              </a:spcAft>
              <a:buClr>
                <a:schemeClr val="accent1"/>
              </a:buClr>
              <a:buSzPts val="2380"/>
              <a:buChar char="–"/>
            </a:pPr>
            <a:r>
              <a:rPr lang="en-IN" sz="2380">
                <a:solidFill>
                  <a:schemeClr val="accent1"/>
                </a:solidFill>
              </a:rPr>
              <a:t>Each pass compares successive pairs of elements. </a:t>
            </a:r>
            <a:endParaRPr sz="2380">
              <a:solidFill>
                <a:schemeClr val="accent1"/>
              </a:solidFill>
            </a:endParaRPr>
          </a:p>
          <a:p>
            <a:pPr indent="-285750" lvl="1" marL="742950" rtl="0" algn="l">
              <a:lnSpc>
                <a:spcPct val="90000"/>
              </a:lnSpc>
              <a:spcBef>
                <a:spcPts val="476"/>
              </a:spcBef>
              <a:spcAft>
                <a:spcPts val="0"/>
              </a:spcAft>
              <a:buClr>
                <a:schemeClr val="accent1"/>
              </a:buClr>
              <a:buSzPts val="2380"/>
              <a:buChar char="–"/>
            </a:pPr>
            <a:r>
              <a:rPr lang="en-IN" sz="2380">
                <a:solidFill>
                  <a:schemeClr val="accent1"/>
                </a:solidFill>
              </a:rPr>
              <a:t>If a pair is in increasing order (or the values are equal), the bubble sort leaves the values as they are. </a:t>
            </a:r>
            <a:endParaRPr sz="2380">
              <a:solidFill>
                <a:schemeClr val="accent1"/>
              </a:solidFill>
            </a:endParaRPr>
          </a:p>
          <a:p>
            <a:pPr indent="-285750" lvl="1" marL="742950" rtl="0" algn="l">
              <a:lnSpc>
                <a:spcPct val="90000"/>
              </a:lnSpc>
              <a:spcBef>
                <a:spcPts val="476"/>
              </a:spcBef>
              <a:spcAft>
                <a:spcPts val="0"/>
              </a:spcAft>
              <a:buClr>
                <a:schemeClr val="accent1"/>
              </a:buClr>
              <a:buSzPts val="2380"/>
              <a:buChar char="–"/>
            </a:pPr>
            <a:r>
              <a:rPr lang="en-IN" sz="2380"/>
              <a:t>If a pair is in decreasing order, the bubble sort swaps their values in the array.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500"/>
                                        <p:tgtEl>
                                          <p:spTgt spid="3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500"/>
                                        <p:tgtEl>
                                          <p:spTgt spid="3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500"/>
                                        <p:tgtEl>
                                          <p:spTgt spid="3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500"/>
                                        <p:tgtEl>
                                          <p:spTgt spid="3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500"/>
                                        <p:tgtEl>
                                          <p:spTgt spid="3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Bubble sort</a:t>
            </a:r>
            <a:endParaRPr/>
          </a:p>
        </p:txBody>
      </p:sp>
      <p:sp>
        <p:nvSpPr>
          <p:cNvPr id="389" name="Google Shape;38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1"/>
              </a:buClr>
              <a:buSzPts val="2800"/>
              <a:buChar char="•"/>
            </a:pPr>
            <a:r>
              <a:rPr lang="en-IN" sz="280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endParaRPr/>
          </a:p>
          <a:p>
            <a:pPr indent="-342900" lvl="0" marL="342900" rtl="0" algn="l">
              <a:spcBef>
                <a:spcPts val="560"/>
              </a:spcBef>
              <a:spcAft>
                <a:spcPts val="0"/>
              </a:spcAft>
              <a:buClr>
                <a:schemeClr val="accent1"/>
              </a:buClr>
              <a:buSzPts val="2800"/>
              <a:buChar char="•"/>
            </a:pPr>
            <a:r>
              <a:rPr lang="en-IN" sz="2800">
                <a:solidFill>
                  <a:schemeClr val="accent1"/>
                </a:solidFill>
              </a:rPr>
              <a:t>After one pass, the largest element will be in the last index. After two passes, the largest two elements will be in the last two indices.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8586"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Calibri"/>
              <a:buNone/>
            </a:pPr>
            <a:r>
              <a:rPr lang="en-IN" sz="1800"/>
              <a:t>Program example-WAP to sort elements of 1D array in ascending order using Bubble sort</a:t>
            </a:r>
            <a:endParaRPr sz="1800"/>
          </a:p>
        </p:txBody>
      </p:sp>
      <p:sp>
        <p:nvSpPr>
          <p:cNvPr id="395" name="Google Shape;395;p38"/>
          <p:cNvSpPr txBox="1"/>
          <p:nvPr>
            <p:ph idx="1" type="body"/>
          </p:nvPr>
        </p:nvSpPr>
        <p:spPr>
          <a:xfrm>
            <a:off x="457200" y="762000"/>
            <a:ext cx="4038600" cy="53641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800"/>
              <a:buNone/>
            </a:pPr>
            <a:r>
              <a:rPr lang="en-IN" sz="1800"/>
              <a:t>#include &lt;stdio.h&gt;</a:t>
            </a:r>
            <a:endParaRPr/>
          </a:p>
          <a:p>
            <a:pPr indent="0" lvl="0" marL="0" rtl="0" algn="l">
              <a:lnSpc>
                <a:spcPct val="80000"/>
              </a:lnSpc>
              <a:spcBef>
                <a:spcPts val="360"/>
              </a:spcBef>
              <a:spcAft>
                <a:spcPts val="0"/>
              </a:spcAft>
              <a:buClr>
                <a:schemeClr val="accent1"/>
              </a:buClr>
              <a:buSzPts val="1800"/>
              <a:buNone/>
            </a:pPr>
            <a:r>
              <a:rPr lang="en-IN" sz="1800"/>
              <a:t>int main()</a:t>
            </a:r>
            <a:endParaRPr/>
          </a:p>
          <a:p>
            <a:pPr indent="0" lvl="0" marL="0" rtl="0" algn="l">
              <a:lnSpc>
                <a:spcPct val="80000"/>
              </a:lnSpc>
              <a:spcBef>
                <a:spcPts val="360"/>
              </a:spcBef>
              <a:spcAft>
                <a:spcPts val="0"/>
              </a:spcAft>
              <a:buClr>
                <a:schemeClr val="accent1"/>
              </a:buClr>
              <a:buSzPts val="1800"/>
              <a:buNone/>
            </a:pPr>
            <a:r>
              <a:rPr lang="en-IN" sz="1800"/>
              <a:t>{</a:t>
            </a:r>
            <a:endParaRPr/>
          </a:p>
          <a:p>
            <a:pPr indent="0" lvl="0" marL="0" rtl="0" algn="l">
              <a:lnSpc>
                <a:spcPct val="80000"/>
              </a:lnSpc>
              <a:spcBef>
                <a:spcPts val="360"/>
              </a:spcBef>
              <a:spcAft>
                <a:spcPts val="0"/>
              </a:spcAft>
              <a:buClr>
                <a:schemeClr val="accent1"/>
              </a:buClr>
              <a:buSzPts val="1800"/>
              <a:buNone/>
            </a:pPr>
            <a:r>
              <a:rPr lang="en-IN" sz="1800"/>
              <a:t>   int a[100];</a:t>
            </a:r>
            <a:endParaRPr/>
          </a:p>
          <a:p>
            <a:pPr indent="0" lvl="0" marL="0" rtl="0" algn="l">
              <a:lnSpc>
                <a:spcPct val="80000"/>
              </a:lnSpc>
              <a:spcBef>
                <a:spcPts val="360"/>
              </a:spcBef>
              <a:spcAft>
                <a:spcPts val="0"/>
              </a:spcAft>
              <a:buClr>
                <a:schemeClr val="accent1"/>
              </a:buClr>
              <a:buSzPts val="1800"/>
              <a:buNone/>
            </a:pPr>
            <a:r>
              <a:rPr lang="en-IN" sz="1800"/>
              <a:t>   int hold,i,j,n;</a:t>
            </a:r>
            <a:endParaRPr/>
          </a:p>
          <a:p>
            <a:pPr indent="0" lvl="0" marL="0" rtl="0" algn="l">
              <a:lnSpc>
                <a:spcPct val="80000"/>
              </a:lnSpc>
              <a:spcBef>
                <a:spcPts val="360"/>
              </a:spcBef>
              <a:spcAft>
                <a:spcPts val="0"/>
              </a:spcAft>
              <a:buClr>
                <a:schemeClr val="accent1"/>
              </a:buClr>
              <a:buSzPts val="1800"/>
              <a:buNone/>
            </a:pPr>
            <a:r>
              <a:rPr lang="en-IN" sz="1800"/>
              <a:t>   printf("\n Enter value of n:");</a:t>
            </a:r>
            <a:endParaRPr/>
          </a:p>
          <a:p>
            <a:pPr indent="0" lvl="0" marL="0" rtl="0" algn="l">
              <a:lnSpc>
                <a:spcPct val="80000"/>
              </a:lnSpc>
              <a:spcBef>
                <a:spcPts val="360"/>
              </a:spcBef>
              <a:spcAft>
                <a:spcPts val="0"/>
              </a:spcAft>
              <a:buClr>
                <a:schemeClr val="accent1"/>
              </a:buClr>
              <a:buSzPts val="1800"/>
              <a:buNone/>
            </a:pPr>
            <a:r>
              <a:rPr lang="en-IN" sz="1800"/>
              <a:t>   scanf("%d",&amp;n);</a:t>
            </a:r>
            <a:endParaRPr/>
          </a:p>
          <a:p>
            <a:pPr indent="0" lvl="0" marL="0" rtl="0" algn="l">
              <a:lnSpc>
                <a:spcPct val="80000"/>
              </a:lnSpc>
              <a:spcBef>
                <a:spcPts val="360"/>
              </a:spcBef>
              <a:spcAft>
                <a:spcPts val="0"/>
              </a:spcAft>
              <a:buClr>
                <a:schemeClr val="accent1"/>
              </a:buClr>
              <a:buSzPts val="1800"/>
              <a:buNone/>
            </a:pPr>
            <a:r>
              <a:rPr lang="en-IN" sz="1800"/>
              <a:t>   printf("\n Enter elements:");</a:t>
            </a:r>
            <a:endParaRPr/>
          </a:p>
          <a:p>
            <a:pPr indent="0" lvl="0" marL="0" rtl="0" algn="l">
              <a:lnSpc>
                <a:spcPct val="80000"/>
              </a:lnSpc>
              <a:spcBef>
                <a:spcPts val="360"/>
              </a:spcBef>
              <a:spcAft>
                <a:spcPts val="0"/>
              </a:spcAft>
              <a:buClr>
                <a:schemeClr val="accent1"/>
              </a:buClr>
              <a:buSzPts val="1800"/>
              <a:buNone/>
            </a:pPr>
            <a:r>
              <a:rPr lang="en-IN" sz="1800"/>
              <a:t>   for(i=0;i&lt;n;i++)</a:t>
            </a:r>
            <a:endParaRPr/>
          </a:p>
          <a:p>
            <a:pPr indent="0" lvl="0" marL="0" rtl="0" algn="l">
              <a:lnSpc>
                <a:spcPct val="80000"/>
              </a:lnSpc>
              <a:spcBef>
                <a:spcPts val="360"/>
              </a:spcBef>
              <a:spcAft>
                <a:spcPts val="0"/>
              </a:spcAft>
              <a:buClr>
                <a:schemeClr val="accent1"/>
              </a:buClr>
              <a:buSzPts val="1800"/>
              <a:buNone/>
            </a:pPr>
            <a:r>
              <a:rPr lang="en-IN" sz="1800"/>
              <a:t>   {</a:t>
            </a:r>
            <a:endParaRPr/>
          </a:p>
          <a:p>
            <a:pPr indent="0" lvl="0" marL="0" rtl="0" algn="l">
              <a:lnSpc>
                <a:spcPct val="80000"/>
              </a:lnSpc>
              <a:spcBef>
                <a:spcPts val="360"/>
              </a:spcBef>
              <a:spcAft>
                <a:spcPts val="0"/>
              </a:spcAft>
              <a:buClr>
                <a:schemeClr val="accent1"/>
              </a:buClr>
              <a:buSzPts val="1800"/>
              <a:buNone/>
            </a:pPr>
            <a:r>
              <a:rPr lang="en-IN" sz="1800"/>
              <a:t>   	scanf("%d",&amp;a[i]);</a:t>
            </a:r>
            <a:endParaRPr/>
          </a:p>
          <a:p>
            <a:pPr indent="0" lvl="0" marL="0" rtl="0" algn="l">
              <a:lnSpc>
                <a:spcPct val="80000"/>
              </a:lnSpc>
              <a:spcBef>
                <a:spcPts val="360"/>
              </a:spcBef>
              <a:spcAft>
                <a:spcPts val="0"/>
              </a:spcAft>
              <a:buClr>
                <a:schemeClr val="accent1"/>
              </a:buClr>
              <a:buSzPts val="1800"/>
              <a:buNone/>
            </a:pPr>
            <a:r>
              <a:rPr lang="en-IN" sz="1800"/>
              <a:t>   }</a:t>
            </a:r>
            <a:endParaRPr/>
          </a:p>
          <a:p>
            <a:pPr indent="0" lvl="0" marL="0" rtl="0" algn="l">
              <a:lnSpc>
                <a:spcPct val="80000"/>
              </a:lnSpc>
              <a:spcBef>
                <a:spcPts val="360"/>
              </a:spcBef>
              <a:spcAft>
                <a:spcPts val="0"/>
              </a:spcAft>
              <a:buClr>
                <a:schemeClr val="accent1"/>
              </a:buClr>
              <a:buSzPts val="1800"/>
              <a:buNone/>
            </a:pPr>
            <a:r>
              <a:rPr lang="en-IN" sz="1800"/>
              <a:t>   printf( "Data items in original order" );</a:t>
            </a:r>
            <a:endParaRPr/>
          </a:p>
          <a:p>
            <a:pPr indent="0" lvl="0" marL="0" rtl="0" algn="l">
              <a:lnSpc>
                <a:spcPct val="80000"/>
              </a:lnSpc>
              <a:spcBef>
                <a:spcPts val="360"/>
              </a:spcBef>
              <a:spcAft>
                <a:spcPts val="0"/>
              </a:spcAft>
              <a:buClr>
                <a:schemeClr val="accent1"/>
              </a:buClr>
              <a:buSzPts val="1800"/>
              <a:buNone/>
            </a:pPr>
            <a:r>
              <a:rPr lang="en-IN" sz="1800"/>
              <a:t>   for (i=0;i&lt;n;i++ )</a:t>
            </a:r>
            <a:endParaRPr/>
          </a:p>
          <a:p>
            <a:pPr indent="0" lvl="0" marL="0" rtl="0" algn="l">
              <a:lnSpc>
                <a:spcPct val="80000"/>
              </a:lnSpc>
              <a:spcBef>
                <a:spcPts val="360"/>
              </a:spcBef>
              <a:spcAft>
                <a:spcPts val="0"/>
              </a:spcAft>
              <a:buClr>
                <a:schemeClr val="accent1"/>
              </a:buClr>
              <a:buSzPts val="1800"/>
              <a:buNone/>
            </a:pPr>
            <a:r>
              <a:rPr lang="en-IN" sz="1800"/>
              <a:t>   {</a:t>
            </a:r>
            <a:endParaRPr/>
          </a:p>
          <a:p>
            <a:pPr indent="0" lvl="0" marL="0" rtl="0" algn="l">
              <a:lnSpc>
                <a:spcPct val="80000"/>
              </a:lnSpc>
              <a:spcBef>
                <a:spcPts val="360"/>
              </a:spcBef>
              <a:spcAft>
                <a:spcPts val="0"/>
              </a:spcAft>
              <a:buClr>
                <a:schemeClr val="accent1"/>
              </a:buClr>
              <a:buSzPts val="1800"/>
              <a:buNone/>
            </a:pPr>
            <a:r>
              <a:rPr lang="en-IN" sz="1800"/>
              <a:t>      printf("%d ",a[i]);//Elements will come with space</a:t>
            </a:r>
            <a:endParaRPr/>
          </a:p>
          <a:p>
            <a:pPr indent="0" lvl="0" marL="0" rtl="0" algn="l">
              <a:lnSpc>
                <a:spcPct val="80000"/>
              </a:lnSpc>
              <a:spcBef>
                <a:spcPts val="360"/>
              </a:spcBef>
              <a:spcAft>
                <a:spcPts val="0"/>
              </a:spcAft>
              <a:buClr>
                <a:schemeClr val="accent1"/>
              </a:buClr>
              <a:buSzPts val="1800"/>
              <a:buNone/>
            </a:pPr>
            <a:r>
              <a:rPr lang="en-IN" sz="1800"/>
              <a:t>   } // end for</a:t>
            </a:r>
            <a:endParaRPr/>
          </a:p>
          <a:p>
            <a:pPr indent="0" lvl="0" marL="0" rtl="0" algn="l">
              <a:lnSpc>
                <a:spcPct val="80000"/>
              </a:lnSpc>
              <a:spcBef>
                <a:spcPts val="360"/>
              </a:spcBef>
              <a:spcAft>
                <a:spcPts val="0"/>
              </a:spcAft>
              <a:buClr>
                <a:schemeClr val="accent1"/>
              </a:buClr>
              <a:buSzPts val="1800"/>
              <a:buNone/>
            </a:pPr>
            <a:r>
              <a:rPr lang="en-IN" sz="1800"/>
              <a:t>   // bubble sort</a:t>
            </a:r>
            <a:endParaRPr/>
          </a:p>
          <a:p>
            <a:pPr indent="0" lvl="0" marL="0" rtl="0" algn="l">
              <a:lnSpc>
                <a:spcPct val="80000"/>
              </a:lnSpc>
              <a:spcBef>
                <a:spcPts val="360"/>
              </a:spcBef>
              <a:spcAft>
                <a:spcPts val="0"/>
              </a:spcAft>
              <a:buClr>
                <a:schemeClr val="accent1"/>
              </a:buClr>
              <a:buSzPts val="1800"/>
              <a:buNone/>
            </a:pPr>
            <a:r>
              <a:rPr lang="en-IN" sz="1800"/>
              <a:t>   </a:t>
            </a:r>
            <a:endParaRPr sz="700"/>
          </a:p>
        </p:txBody>
      </p:sp>
      <p:sp>
        <p:nvSpPr>
          <p:cNvPr id="396" name="Google Shape;396;p38"/>
          <p:cNvSpPr txBox="1"/>
          <p:nvPr>
            <p:ph idx="2" type="body"/>
          </p:nvPr>
        </p:nvSpPr>
        <p:spPr>
          <a:xfrm>
            <a:off x="4648200" y="762000"/>
            <a:ext cx="4038600" cy="5562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400"/>
              <a:buNone/>
            </a:pPr>
            <a:r>
              <a:rPr lang="en-IN" sz="1400"/>
              <a:t>// loop to control number of passes(no. of passes are always n-1)</a:t>
            </a:r>
            <a:endParaRPr/>
          </a:p>
          <a:p>
            <a:pPr indent="0" lvl="0" marL="0" rtl="0" algn="l">
              <a:lnSpc>
                <a:spcPct val="80000"/>
              </a:lnSpc>
              <a:spcBef>
                <a:spcPts val="280"/>
              </a:spcBef>
              <a:spcAft>
                <a:spcPts val="0"/>
              </a:spcAft>
              <a:buClr>
                <a:schemeClr val="accent1"/>
              </a:buClr>
              <a:buSzPts val="1400"/>
              <a:buNone/>
            </a:pPr>
            <a:r>
              <a:rPr lang="en-IN" sz="1400"/>
              <a:t>   for (i=0;i&lt;n-1;i++)</a:t>
            </a:r>
            <a:endParaRPr/>
          </a:p>
          <a:p>
            <a:pPr indent="0" lvl="0" marL="0" rtl="0" algn="l">
              <a:lnSpc>
                <a:spcPct val="80000"/>
              </a:lnSpc>
              <a:spcBef>
                <a:spcPts val="280"/>
              </a:spcBef>
              <a:spcAft>
                <a:spcPts val="0"/>
              </a:spcAft>
              <a:buClr>
                <a:schemeClr val="accent1"/>
              </a:buClr>
              <a:buSzPts val="1400"/>
              <a:buNone/>
            </a:pPr>
            <a:r>
              <a:rPr lang="en-IN" sz="1400"/>
              <a:t>   {</a:t>
            </a:r>
            <a:endParaRPr/>
          </a:p>
          <a:p>
            <a:pPr indent="0" lvl="0" marL="0" rtl="0" algn="l">
              <a:lnSpc>
                <a:spcPct val="80000"/>
              </a:lnSpc>
              <a:spcBef>
                <a:spcPts val="280"/>
              </a:spcBef>
              <a:spcAft>
                <a:spcPts val="0"/>
              </a:spcAft>
              <a:buClr>
                <a:schemeClr val="accent1"/>
              </a:buClr>
              <a:buSzPts val="1400"/>
              <a:buNone/>
            </a:pPr>
            <a:r>
              <a:rPr lang="en-IN" sz="1400"/>
              <a:t>    // loop to control number of comparisons per pass(There is one comparison less)</a:t>
            </a:r>
            <a:endParaRPr/>
          </a:p>
          <a:p>
            <a:pPr indent="0" lvl="0" marL="0" rtl="0" algn="l">
              <a:lnSpc>
                <a:spcPct val="80000"/>
              </a:lnSpc>
              <a:spcBef>
                <a:spcPts val="280"/>
              </a:spcBef>
              <a:spcAft>
                <a:spcPts val="0"/>
              </a:spcAft>
              <a:buClr>
                <a:schemeClr val="accent1"/>
              </a:buClr>
              <a:buSzPts val="1400"/>
              <a:buNone/>
            </a:pPr>
            <a:r>
              <a:rPr lang="en-IN" sz="1400"/>
              <a:t> </a:t>
            </a:r>
            <a:endParaRPr/>
          </a:p>
          <a:p>
            <a:pPr indent="0" lvl="0" marL="0" rtl="0" algn="l">
              <a:lnSpc>
                <a:spcPct val="80000"/>
              </a:lnSpc>
              <a:spcBef>
                <a:spcPts val="280"/>
              </a:spcBef>
              <a:spcAft>
                <a:spcPts val="0"/>
              </a:spcAft>
              <a:buClr>
                <a:schemeClr val="accent1"/>
              </a:buClr>
              <a:buSzPts val="1400"/>
              <a:buNone/>
            </a:pPr>
            <a:r>
              <a:rPr lang="en-IN" sz="1400"/>
              <a:t>	  for (j=0;j&lt;n-i-1;j++)</a:t>
            </a:r>
            <a:endParaRPr/>
          </a:p>
          <a:p>
            <a:pPr indent="0" lvl="0" marL="0" rtl="0" algn="l">
              <a:lnSpc>
                <a:spcPct val="80000"/>
              </a:lnSpc>
              <a:spcBef>
                <a:spcPts val="280"/>
              </a:spcBef>
              <a:spcAft>
                <a:spcPts val="0"/>
              </a:spcAft>
              <a:buClr>
                <a:schemeClr val="accent1"/>
              </a:buClr>
              <a:buSzPts val="1400"/>
              <a:buNone/>
            </a:pPr>
            <a:r>
              <a:rPr lang="en-IN" sz="1400"/>
              <a:t>	   {</a:t>
            </a:r>
            <a:endParaRPr/>
          </a:p>
          <a:p>
            <a:pPr indent="0" lvl="0" marL="0" rtl="0" algn="l">
              <a:lnSpc>
                <a:spcPct val="80000"/>
              </a:lnSpc>
              <a:spcBef>
                <a:spcPts val="280"/>
              </a:spcBef>
              <a:spcAft>
                <a:spcPts val="0"/>
              </a:spcAft>
              <a:buClr>
                <a:schemeClr val="accent1"/>
              </a:buClr>
              <a:buSzPts val="1400"/>
              <a:buNone/>
            </a:pPr>
            <a:r>
              <a:rPr lang="en-IN" sz="1400"/>
              <a:t>         // compare adjacent elements and swap them if first</a:t>
            </a:r>
            <a:endParaRPr/>
          </a:p>
          <a:p>
            <a:pPr indent="0" lvl="0" marL="0" rtl="0" algn="l">
              <a:lnSpc>
                <a:spcPct val="80000"/>
              </a:lnSpc>
              <a:spcBef>
                <a:spcPts val="280"/>
              </a:spcBef>
              <a:spcAft>
                <a:spcPts val="0"/>
              </a:spcAft>
              <a:buClr>
                <a:schemeClr val="accent1"/>
              </a:buClr>
              <a:buSzPts val="1400"/>
              <a:buNone/>
            </a:pPr>
            <a:r>
              <a:rPr lang="en-IN" sz="1400"/>
              <a:t>         // element is greater than second element</a:t>
            </a:r>
            <a:endParaRPr/>
          </a:p>
          <a:p>
            <a:pPr indent="0" lvl="0" marL="0" rtl="0" algn="l">
              <a:lnSpc>
                <a:spcPct val="80000"/>
              </a:lnSpc>
              <a:spcBef>
                <a:spcPts val="280"/>
              </a:spcBef>
              <a:spcAft>
                <a:spcPts val="0"/>
              </a:spcAft>
              <a:buClr>
                <a:schemeClr val="accent1"/>
              </a:buClr>
              <a:buSzPts val="1400"/>
              <a:buNone/>
            </a:pPr>
            <a:r>
              <a:rPr lang="en-IN" sz="1400"/>
              <a:t>         if (a[j]&gt;a[j+1])</a:t>
            </a:r>
            <a:endParaRPr/>
          </a:p>
          <a:p>
            <a:pPr indent="0" lvl="0" marL="0" rtl="0" algn="l">
              <a:lnSpc>
                <a:spcPct val="80000"/>
              </a:lnSpc>
              <a:spcBef>
                <a:spcPts val="280"/>
              </a:spcBef>
              <a:spcAft>
                <a:spcPts val="0"/>
              </a:spcAft>
              <a:buClr>
                <a:schemeClr val="accent1"/>
              </a:buClr>
              <a:buSzPts val="1400"/>
              <a:buNone/>
            </a:pPr>
            <a:r>
              <a:rPr lang="en-IN" sz="1400"/>
              <a:t>		 {</a:t>
            </a:r>
            <a:endParaRPr/>
          </a:p>
          <a:p>
            <a:pPr indent="0" lvl="0" marL="0" rtl="0" algn="l">
              <a:lnSpc>
                <a:spcPct val="80000"/>
              </a:lnSpc>
              <a:spcBef>
                <a:spcPts val="280"/>
              </a:spcBef>
              <a:spcAft>
                <a:spcPts val="0"/>
              </a:spcAft>
              <a:buClr>
                <a:schemeClr val="accent1"/>
              </a:buClr>
              <a:buSzPts val="1400"/>
              <a:buNone/>
            </a:pPr>
            <a:r>
              <a:rPr lang="en-IN" sz="1400"/>
              <a:t>            hold=a[j];</a:t>
            </a:r>
            <a:endParaRPr/>
          </a:p>
          <a:p>
            <a:pPr indent="0" lvl="0" marL="0" rtl="0" algn="l">
              <a:lnSpc>
                <a:spcPct val="80000"/>
              </a:lnSpc>
              <a:spcBef>
                <a:spcPts val="280"/>
              </a:spcBef>
              <a:spcAft>
                <a:spcPts val="0"/>
              </a:spcAft>
              <a:buClr>
                <a:schemeClr val="accent1"/>
              </a:buClr>
              <a:buSzPts val="1400"/>
              <a:buNone/>
            </a:pPr>
            <a:r>
              <a:rPr lang="en-IN" sz="1400"/>
              <a:t>            a[j]=a[j+1];</a:t>
            </a:r>
            <a:endParaRPr/>
          </a:p>
          <a:p>
            <a:pPr indent="0" lvl="0" marL="0" rtl="0" algn="l">
              <a:lnSpc>
                <a:spcPct val="80000"/>
              </a:lnSpc>
              <a:spcBef>
                <a:spcPts val="280"/>
              </a:spcBef>
              <a:spcAft>
                <a:spcPts val="0"/>
              </a:spcAft>
              <a:buClr>
                <a:schemeClr val="accent1"/>
              </a:buClr>
              <a:buSzPts val="1400"/>
              <a:buNone/>
            </a:pPr>
            <a:r>
              <a:rPr lang="en-IN" sz="1400"/>
              <a:t>            a[j+1]=hold;</a:t>
            </a:r>
            <a:endParaRPr/>
          </a:p>
          <a:p>
            <a:pPr indent="0" lvl="0" marL="0" rtl="0" algn="l">
              <a:lnSpc>
                <a:spcPct val="80000"/>
              </a:lnSpc>
              <a:spcBef>
                <a:spcPts val="280"/>
              </a:spcBef>
              <a:spcAft>
                <a:spcPts val="0"/>
              </a:spcAft>
              <a:buClr>
                <a:schemeClr val="accent1"/>
              </a:buClr>
              <a:buSzPts val="1400"/>
              <a:buNone/>
            </a:pPr>
            <a:r>
              <a:rPr lang="en-IN" sz="1400"/>
              <a:t>         } // end if</a:t>
            </a:r>
            <a:endParaRPr/>
          </a:p>
          <a:p>
            <a:pPr indent="0" lvl="0" marL="0" rtl="0" algn="l">
              <a:lnSpc>
                <a:spcPct val="80000"/>
              </a:lnSpc>
              <a:spcBef>
                <a:spcPts val="280"/>
              </a:spcBef>
              <a:spcAft>
                <a:spcPts val="0"/>
              </a:spcAft>
              <a:buClr>
                <a:schemeClr val="accent1"/>
              </a:buClr>
              <a:buSzPts val="1400"/>
              <a:buNone/>
            </a:pPr>
            <a:r>
              <a:rPr lang="en-IN" sz="1400"/>
              <a:t>      } // end inner for</a:t>
            </a:r>
            <a:endParaRPr/>
          </a:p>
          <a:p>
            <a:pPr indent="0" lvl="0" marL="0" rtl="0" algn="l">
              <a:lnSpc>
                <a:spcPct val="80000"/>
              </a:lnSpc>
              <a:spcBef>
                <a:spcPts val="280"/>
              </a:spcBef>
              <a:spcAft>
                <a:spcPts val="0"/>
              </a:spcAft>
              <a:buClr>
                <a:schemeClr val="accent1"/>
              </a:buClr>
              <a:buSzPts val="1400"/>
              <a:buNone/>
            </a:pPr>
            <a:r>
              <a:rPr lang="en-IN" sz="1400"/>
              <a:t>   } // end outer for</a:t>
            </a:r>
            <a:endParaRPr/>
          </a:p>
          <a:p>
            <a:pPr indent="0" lvl="0" marL="0" rtl="0" algn="l">
              <a:lnSpc>
                <a:spcPct val="80000"/>
              </a:lnSpc>
              <a:spcBef>
                <a:spcPts val="280"/>
              </a:spcBef>
              <a:spcAft>
                <a:spcPts val="0"/>
              </a:spcAft>
              <a:buClr>
                <a:schemeClr val="accent1"/>
              </a:buClr>
              <a:buSzPts val="1400"/>
              <a:buNone/>
            </a:pPr>
            <a:r>
              <a:rPr lang="en-IN" sz="1400"/>
              <a:t>   printf( "\nData items in ascending order" );</a:t>
            </a:r>
            <a:endParaRPr/>
          </a:p>
          <a:p>
            <a:pPr indent="0" lvl="0" marL="0" rtl="0" algn="l">
              <a:lnSpc>
                <a:spcPct val="80000"/>
              </a:lnSpc>
              <a:spcBef>
                <a:spcPts val="280"/>
              </a:spcBef>
              <a:spcAft>
                <a:spcPts val="0"/>
              </a:spcAft>
              <a:buClr>
                <a:schemeClr val="accent1"/>
              </a:buClr>
              <a:buSzPts val="1400"/>
              <a:buNone/>
            </a:pPr>
            <a:r>
              <a:rPr lang="en-IN" sz="1400"/>
              <a:t>   for (i=0;i&lt;n;i++)</a:t>
            </a:r>
            <a:endParaRPr/>
          </a:p>
          <a:p>
            <a:pPr indent="0" lvl="0" marL="0" rtl="0" algn="l">
              <a:lnSpc>
                <a:spcPct val="80000"/>
              </a:lnSpc>
              <a:spcBef>
                <a:spcPts val="280"/>
              </a:spcBef>
              <a:spcAft>
                <a:spcPts val="0"/>
              </a:spcAft>
              <a:buClr>
                <a:schemeClr val="accent1"/>
              </a:buClr>
              <a:buSzPts val="1400"/>
              <a:buNone/>
            </a:pPr>
            <a:r>
              <a:rPr lang="en-IN" sz="1400"/>
              <a:t>   {</a:t>
            </a:r>
            <a:endParaRPr/>
          </a:p>
          <a:p>
            <a:pPr indent="0" lvl="0" marL="0" rtl="0" algn="l">
              <a:lnSpc>
                <a:spcPct val="80000"/>
              </a:lnSpc>
              <a:spcBef>
                <a:spcPts val="280"/>
              </a:spcBef>
              <a:spcAft>
                <a:spcPts val="0"/>
              </a:spcAft>
              <a:buClr>
                <a:schemeClr val="accent1"/>
              </a:buClr>
              <a:buSzPts val="1400"/>
              <a:buNone/>
            </a:pPr>
            <a:r>
              <a:rPr lang="en-IN" sz="1400"/>
              <a:t>      printf("%d ",a[i]);</a:t>
            </a:r>
            <a:endParaRPr/>
          </a:p>
          <a:p>
            <a:pPr indent="0" lvl="0" marL="0" rtl="0" algn="l">
              <a:lnSpc>
                <a:spcPct val="80000"/>
              </a:lnSpc>
              <a:spcBef>
                <a:spcPts val="280"/>
              </a:spcBef>
              <a:spcAft>
                <a:spcPts val="0"/>
              </a:spcAft>
              <a:buClr>
                <a:schemeClr val="accent1"/>
              </a:buClr>
              <a:buSzPts val="1400"/>
              <a:buNone/>
            </a:pPr>
            <a:r>
              <a:rPr lang="en-IN" sz="1400"/>
              <a:t>   } // end for</a:t>
            </a:r>
            <a:endParaRPr/>
          </a:p>
          <a:p>
            <a:pPr indent="0" lvl="0" marL="0" rtl="0" algn="l">
              <a:lnSpc>
                <a:spcPct val="80000"/>
              </a:lnSpc>
              <a:spcBef>
                <a:spcPts val="280"/>
              </a:spcBef>
              <a:spcAft>
                <a:spcPts val="0"/>
              </a:spcAft>
              <a:buClr>
                <a:schemeClr val="accent1"/>
              </a:buClr>
              <a:buSzPts val="1400"/>
              <a:buNone/>
            </a:pPr>
            <a:r>
              <a:rPr lang="en-IN" sz="1400"/>
              <a:t>} // end main</a:t>
            </a:r>
            <a:endParaRPr/>
          </a:p>
          <a:p>
            <a:pPr indent="-298450" lvl="0" marL="342900" rtl="0" algn="l">
              <a:lnSpc>
                <a:spcPct val="80000"/>
              </a:lnSpc>
              <a:spcBef>
                <a:spcPts val="140"/>
              </a:spcBef>
              <a:spcAft>
                <a:spcPts val="0"/>
              </a:spcAft>
              <a:buClr>
                <a:schemeClr val="accent1"/>
              </a:buClr>
              <a:buSzPts val="700"/>
              <a:buNone/>
            </a:pPr>
            <a:r>
              <a:t/>
            </a:r>
            <a:endParaRPr sz="700"/>
          </a:p>
          <a:p>
            <a:pPr indent="-298450" lvl="0" marL="342900" rtl="0" algn="l">
              <a:lnSpc>
                <a:spcPct val="80000"/>
              </a:lnSpc>
              <a:spcBef>
                <a:spcPts val="140"/>
              </a:spcBef>
              <a:spcAft>
                <a:spcPts val="0"/>
              </a:spcAft>
              <a:buClr>
                <a:schemeClr val="accent1"/>
              </a:buClr>
              <a:buSzPts val="700"/>
              <a:buNone/>
            </a:pPr>
            <a:r>
              <a:t/>
            </a:r>
            <a:endParaRPr sz="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228600" y="152400"/>
            <a:ext cx="8229600" cy="4571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IN" sz="3200"/>
              <a:t>Dry running</a:t>
            </a:r>
            <a:endParaRPr sz="3200"/>
          </a:p>
        </p:txBody>
      </p:sp>
      <p:pic>
        <p:nvPicPr>
          <p:cNvPr id="402" name="Google Shape;402;p39"/>
          <p:cNvPicPr preferRelativeResize="0"/>
          <p:nvPr>
            <p:ph idx="1" type="body"/>
          </p:nvPr>
        </p:nvPicPr>
        <p:blipFill rotWithShape="1">
          <a:blip r:embed="rId3">
            <a:alphaModFix/>
          </a:blip>
          <a:srcRect b="0" l="0" r="0" t="0"/>
          <a:stretch/>
        </p:blipFill>
        <p:spPr>
          <a:xfrm>
            <a:off x="76200" y="381000"/>
            <a:ext cx="9067800" cy="647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Types</a:t>
            </a:r>
            <a:endParaRPr/>
          </a:p>
        </p:txBody>
      </p:sp>
      <p:sp>
        <p:nvSpPr>
          <p:cNvPr id="72" name="Google Shape;7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2000"/>
              <a:buChar char="•"/>
            </a:pPr>
            <a:r>
              <a:rPr lang="en-IN" sz="2000"/>
              <a:t>One Dimensional (e.g. int a[100])</a:t>
            </a:r>
            <a:endParaRPr/>
          </a:p>
          <a:p>
            <a:pPr indent="-342900" lvl="0" marL="342900" rtl="0" algn="l">
              <a:spcBef>
                <a:spcPts val="400"/>
              </a:spcBef>
              <a:spcAft>
                <a:spcPts val="0"/>
              </a:spcAft>
              <a:buClr>
                <a:schemeClr val="accent1"/>
              </a:buClr>
              <a:buSzPts val="2000"/>
              <a:buChar char="•"/>
            </a:pPr>
            <a:r>
              <a:rPr lang="en-IN" sz="2000"/>
              <a:t>Multidimensional(2D,3D….)(e.g. int a[5][5], int a[5][5][5])</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Operations on arrays</a:t>
            </a:r>
            <a:endParaRPr/>
          </a:p>
        </p:txBody>
      </p:sp>
      <p:sp>
        <p:nvSpPr>
          <p:cNvPr id="408" name="Google Shape;40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Insertion of element into an array</a:t>
            </a:r>
            <a:endParaRPr/>
          </a:p>
          <a:p>
            <a:pPr indent="-342900" lvl="0" marL="342900" rtl="0" algn="l">
              <a:spcBef>
                <a:spcPts val="640"/>
              </a:spcBef>
              <a:spcAft>
                <a:spcPts val="0"/>
              </a:spcAft>
              <a:buClr>
                <a:schemeClr val="accent1"/>
              </a:buClr>
              <a:buSzPts val="3200"/>
              <a:buChar char="•"/>
            </a:pPr>
            <a:r>
              <a:rPr lang="en-IN"/>
              <a:t>Deletion of element from an array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2286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Font typeface="Calibri"/>
              <a:buNone/>
            </a:pPr>
            <a:r>
              <a:rPr b="1" lang="en-IN" sz="2000"/>
              <a:t>Write a program to insert an element at a given position in 1D array</a:t>
            </a:r>
            <a:br>
              <a:rPr lang="en-IN" sz="2400"/>
            </a:br>
            <a:endParaRPr sz="2400"/>
          </a:p>
        </p:txBody>
      </p:sp>
      <p:sp>
        <p:nvSpPr>
          <p:cNvPr id="414" name="Google Shape;414;p41"/>
          <p:cNvSpPr txBox="1"/>
          <p:nvPr>
            <p:ph idx="1" type="body"/>
          </p:nvPr>
        </p:nvSpPr>
        <p:spPr>
          <a:xfrm>
            <a:off x="457200" y="914400"/>
            <a:ext cx="4038600" cy="52117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375"/>
              <a:buNone/>
            </a:pPr>
            <a:r>
              <a:rPr lang="en-IN" sz="1375"/>
              <a:t>#include &lt;stdio.h&gt;</a:t>
            </a:r>
            <a:endParaRPr/>
          </a:p>
          <a:p>
            <a:pPr indent="0" lvl="0" marL="0" rtl="0" algn="l">
              <a:lnSpc>
                <a:spcPct val="80000"/>
              </a:lnSpc>
              <a:spcBef>
                <a:spcPts val="275"/>
              </a:spcBef>
              <a:spcAft>
                <a:spcPts val="0"/>
              </a:spcAft>
              <a:buClr>
                <a:schemeClr val="accent1"/>
              </a:buClr>
              <a:buSzPts val="1375"/>
              <a:buNone/>
            </a:pPr>
            <a:r>
              <a:rPr lang="en-IN" sz="1375"/>
              <a:t>int main()</a:t>
            </a:r>
            <a:endParaRPr/>
          </a:p>
          <a:p>
            <a:pPr indent="0" lvl="0" marL="0" rtl="0" algn="l">
              <a:lnSpc>
                <a:spcPct val="80000"/>
              </a:lnSpc>
              <a:spcBef>
                <a:spcPts val="275"/>
              </a:spcBef>
              <a:spcAft>
                <a:spcPts val="0"/>
              </a:spcAft>
              <a:buClr>
                <a:schemeClr val="accent1"/>
              </a:buClr>
              <a:buSzPts val="1375"/>
              <a:buNone/>
            </a:pPr>
            <a:r>
              <a:rPr lang="en-IN" sz="1375"/>
              <a:t>{</a:t>
            </a:r>
            <a:endParaRPr/>
          </a:p>
          <a:p>
            <a:pPr indent="0" lvl="0" marL="0" rtl="0" algn="l">
              <a:lnSpc>
                <a:spcPct val="80000"/>
              </a:lnSpc>
              <a:spcBef>
                <a:spcPts val="275"/>
              </a:spcBef>
              <a:spcAft>
                <a:spcPts val="0"/>
              </a:spcAft>
              <a:buClr>
                <a:schemeClr val="accent1"/>
              </a:buClr>
              <a:buSzPts val="1375"/>
              <a:buNone/>
            </a:pPr>
            <a:r>
              <a:rPr lang="en-IN" sz="1375"/>
              <a:t>   int array[100], position, c, n, value;</a:t>
            </a:r>
            <a:endParaRPr/>
          </a:p>
          <a:p>
            <a:pPr indent="0" lvl="0" marL="0" rtl="0" algn="l">
              <a:lnSpc>
                <a:spcPct val="80000"/>
              </a:lnSpc>
              <a:spcBef>
                <a:spcPts val="275"/>
              </a:spcBef>
              <a:spcAft>
                <a:spcPts val="0"/>
              </a:spcAft>
              <a:buClr>
                <a:schemeClr val="accent1"/>
              </a:buClr>
              <a:buSzPts val="1375"/>
              <a:buNone/>
            </a:pPr>
            <a:r>
              <a:rPr lang="en-IN" sz="1375"/>
              <a:t>   printf("Enter number of elements in array:\n");</a:t>
            </a:r>
            <a:endParaRPr/>
          </a:p>
          <a:p>
            <a:pPr indent="0" lvl="0" marL="0" rtl="0" algn="l">
              <a:lnSpc>
                <a:spcPct val="80000"/>
              </a:lnSpc>
              <a:spcBef>
                <a:spcPts val="275"/>
              </a:spcBef>
              <a:spcAft>
                <a:spcPts val="0"/>
              </a:spcAft>
              <a:buClr>
                <a:schemeClr val="accent1"/>
              </a:buClr>
              <a:buSzPts val="1375"/>
              <a:buNone/>
            </a:pPr>
            <a:r>
              <a:rPr lang="en-IN" sz="1375"/>
              <a:t>   scanf("%d", &amp;n);</a:t>
            </a:r>
            <a:endParaRPr/>
          </a:p>
          <a:p>
            <a:pPr indent="0" lvl="0" marL="0" rtl="0" algn="l">
              <a:lnSpc>
                <a:spcPct val="80000"/>
              </a:lnSpc>
              <a:spcBef>
                <a:spcPts val="275"/>
              </a:spcBef>
              <a:spcAft>
                <a:spcPts val="0"/>
              </a:spcAft>
              <a:buClr>
                <a:schemeClr val="accent1"/>
              </a:buClr>
              <a:buSzPts val="1375"/>
              <a:buNone/>
            </a:pPr>
            <a:r>
              <a:rPr lang="en-IN" sz="1375"/>
              <a:t>   printf("Enter %d elements:\n", n);</a:t>
            </a:r>
            <a:endParaRPr/>
          </a:p>
          <a:p>
            <a:pPr indent="0" lvl="0" marL="0" rtl="0" algn="l">
              <a:lnSpc>
                <a:spcPct val="80000"/>
              </a:lnSpc>
              <a:spcBef>
                <a:spcPts val="275"/>
              </a:spcBef>
              <a:spcAft>
                <a:spcPts val="0"/>
              </a:spcAft>
              <a:buClr>
                <a:schemeClr val="accent1"/>
              </a:buClr>
              <a:buSzPts val="1375"/>
              <a:buNone/>
            </a:pPr>
            <a:r>
              <a:rPr lang="en-IN" sz="1375"/>
              <a:t>   for (c = 0; c &lt; n; c++)</a:t>
            </a:r>
            <a:endParaRPr/>
          </a:p>
          <a:p>
            <a:pPr indent="0" lvl="0" marL="0" rtl="0" algn="l">
              <a:lnSpc>
                <a:spcPct val="80000"/>
              </a:lnSpc>
              <a:spcBef>
                <a:spcPts val="275"/>
              </a:spcBef>
              <a:spcAft>
                <a:spcPts val="0"/>
              </a:spcAft>
              <a:buClr>
                <a:schemeClr val="accent1"/>
              </a:buClr>
              <a:buSzPts val="1375"/>
              <a:buNone/>
            </a:pPr>
            <a:r>
              <a:rPr lang="en-IN" sz="1375"/>
              <a:t>    {</a:t>
            </a:r>
            <a:endParaRPr/>
          </a:p>
          <a:p>
            <a:pPr indent="0" lvl="0" marL="0" rtl="0" algn="l">
              <a:lnSpc>
                <a:spcPct val="80000"/>
              </a:lnSpc>
              <a:spcBef>
                <a:spcPts val="275"/>
              </a:spcBef>
              <a:spcAft>
                <a:spcPts val="0"/>
              </a:spcAft>
              <a:buClr>
                <a:schemeClr val="accent1"/>
              </a:buClr>
              <a:buSzPts val="1375"/>
              <a:buNone/>
            </a:pPr>
            <a:r>
              <a:rPr lang="en-IN" sz="1375"/>
              <a:t>	scanf("%d", &amp;array[c]);</a:t>
            </a:r>
            <a:endParaRPr/>
          </a:p>
          <a:p>
            <a:pPr indent="0" lvl="0" marL="0" rtl="0" algn="l">
              <a:lnSpc>
                <a:spcPct val="80000"/>
              </a:lnSpc>
              <a:spcBef>
                <a:spcPts val="275"/>
              </a:spcBef>
              <a:spcAft>
                <a:spcPts val="0"/>
              </a:spcAft>
              <a:buClr>
                <a:schemeClr val="accent1"/>
              </a:buClr>
              <a:buSzPts val="1375"/>
              <a:buNone/>
            </a:pPr>
            <a:r>
              <a:rPr lang="en-IN" sz="1375"/>
              <a:t>	}</a:t>
            </a:r>
            <a:endParaRPr/>
          </a:p>
          <a:p>
            <a:pPr indent="0" lvl="0" marL="0" rtl="0" algn="l">
              <a:lnSpc>
                <a:spcPct val="80000"/>
              </a:lnSpc>
              <a:spcBef>
                <a:spcPts val="275"/>
              </a:spcBef>
              <a:spcAft>
                <a:spcPts val="0"/>
              </a:spcAft>
              <a:buClr>
                <a:schemeClr val="accent1"/>
              </a:buClr>
              <a:buSzPts val="1375"/>
              <a:buNone/>
            </a:pPr>
            <a:r>
              <a:rPr lang="en-IN" sz="1375"/>
              <a:t>   printf("Enter the location where you wish to insert an element:\n");</a:t>
            </a:r>
            <a:endParaRPr/>
          </a:p>
          <a:p>
            <a:pPr indent="0" lvl="0" marL="0" rtl="0" algn="l">
              <a:lnSpc>
                <a:spcPct val="80000"/>
              </a:lnSpc>
              <a:spcBef>
                <a:spcPts val="275"/>
              </a:spcBef>
              <a:spcAft>
                <a:spcPts val="0"/>
              </a:spcAft>
              <a:buClr>
                <a:schemeClr val="accent1"/>
              </a:buClr>
              <a:buSzPts val="1375"/>
              <a:buNone/>
            </a:pPr>
            <a:r>
              <a:rPr lang="en-IN" sz="1375"/>
              <a:t>   scanf("%d", &amp;position);</a:t>
            </a:r>
            <a:endParaRPr/>
          </a:p>
          <a:p>
            <a:pPr indent="0" lvl="0" marL="0" rtl="0" algn="l">
              <a:lnSpc>
                <a:spcPct val="80000"/>
              </a:lnSpc>
              <a:spcBef>
                <a:spcPts val="275"/>
              </a:spcBef>
              <a:spcAft>
                <a:spcPts val="0"/>
              </a:spcAft>
              <a:buClr>
                <a:schemeClr val="accent1"/>
              </a:buClr>
              <a:buSzPts val="1375"/>
              <a:buNone/>
            </a:pPr>
            <a:r>
              <a:rPr lang="en-IN" sz="1375"/>
              <a:t>   printf("Enter the value to insert:\n");</a:t>
            </a:r>
            <a:endParaRPr/>
          </a:p>
          <a:p>
            <a:pPr indent="0" lvl="0" marL="0" rtl="0" algn="l">
              <a:lnSpc>
                <a:spcPct val="80000"/>
              </a:lnSpc>
              <a:spcBef>
                <a:spcPts val="275"/>
              </a:spcBef>
              <a:spcAft>
                <a:spcPts val="0"/>
              </a:spcAft>
              <a:buClr>
                <a:schemeClr val="accent1"/>
              </a:buClr>
              <a:buSzPts val="1375"/>
              <a:buNone/>
            </a:pPr>
            <a:r>
              <a:rPr lang="en-IN" sz="1375"/>
              <a:t>   scanf("%d", &amp;value);</a:t>
            </a:r>
            <a:endParaRPr/>
          </a:p>
          <a:p>
            <a:pPr indent="0" lvl="0" marL="0" rtl="0" algn="l">
              <a:lnSpc>
                <a:spcPct val="80000"/>
              </a:lnSpc>
              <a:spcBef>
                <a:spcPts val="275"/>
              </a:spcBef>
              <a:spcAft>
                <a:spcPts val="0"/>
              </a:spcAft>
              <a:buClr>
                <a:schemeClr val="accent1"/>
              </a:buClr>
              <a:buSzPts val="1375"/>
              <a:buNone/>
            </a:pPr>
            <a:r>
              <a:rPr lang="en-IN" sz="1375"/>
              <a:t> </a:t>
            </a:r>
            <a:endParaRPr/>
          </a:p>
          <a:p>
            <a:pPr indent="0" lvl="0" marL="0" rtl="0" algn="l">
              <a:lnSpc>
                <a:spcPct val="80000"/>
              </a:lnSpc>
              <a:spcBef>
                <a:spcPts val="275"/>
              </a:spcBef>
              <a:spcAft>
                <a:spcPts val="0"/>
              </a:spcAft>
              <a:buClr>
                <a:schemeClr val="accent1"/>
              </a:buClr>
              <a:buSzPts val="1375"/>
              <a:buNone/>
            </a:pPr>
            <a:r>
              <a:rPr lang="en-IN" sz="1375"/>
              <a:t>   for (c = n - 1; c &gt;= position - 1; c--)</a:t>
            </a:r>
            <a:endParaRPr/>
          </a:p>
          <a:p>
            <a:pPr indent="0" lvl="0" marL="0" rtl="0" algn="l">
              <a:lnSpc>
                <a:spcPct val="80000"/>
              </a:lnSpc>
              <a:spcBef>
                <a:spcPts val="275"/>
              </a:spcBef>
              <a:spcAft>
                <a:spcPts val="0"/>
              </a:spcAft>
              <a:buClr>
                <a:schemeClr val="accent1"/>
              </a:buClr>
              <a:buSzPts val="1375"/>
              <a:buNone/>
            </a:pPr>
            <a:r>
              <a:rPr lang="en-IN" sz="1375"/>
              <a:t>   {</a:t>
            </a:r>
            <a:endParaRPr/>
          </a:p>
          <a:p>
            <a:pPr indent="0" lvl="0" marL="0" rtl="0" algn="l">
              <a:lnSpc>
                <a:spcPct val="80000"/>
              </a:lnSpc>
              <a:spcBef>
                <a:spcPts val="275"/>
              </a:spcBef>
              <a:spcAft>
                <a:spcPts val="0"/>
              </a:spcAft>
              <a:buClr>
                <a:schemeClr val="accent1"/>
              </a:buClr>
              <a:buSzPts val="1375"/>
              <a:buNone/>
            </a:pPr>
            <a:r>
              <a:rPr lang="en-IN" sz="1375"/>
              <a:t>   array[c+1] = array[c];</a:t>
            </a:r>
            <a:endParaRPr/>
          </a:p>
          <a:p>
            <a:pPr indent="0" lvl="0" marL="0" rtl="0" algn="l">
              <a:lnSpc>
                <a:spcPct val="80000"/>
              </a:lnSpc>
              <a:spcBef>
                <a:spcPts val="275"/>
              </a:spcBef>
              <a:spcAft>
                <a:spcPts val="0"/>
              </a:spcAft>
              <a:buClr>
                <a:schemeClr val="accent1"/>
              </a:buClr>
              <a:buSzPts val="1375"/>
              <a:buNone/>
            </a:pPr>
            <a:r>
              <a:rPr lang="en-IN" sz="1375"/>
              <a:t>   }</a:t>
            </a:r>
            <a:endParaRPr/>
          </a:p>
          <a:p>
            <a:pPr indent="0" lvl="0" marL="0" rtl="0" algn="l">
              <a:lnSpc>
                <a:spcPct val="80000"/>
              </a:lnSpc>
              <a:spcBef>
                <a:spcPts val="275"/>
              </a:spcBef>
              <a:spcAft>
                <a:spcPts val="0"/>
              </a:spcAft>
              <a:buClr>
                <a:schemeClr val="accent1"/>
              </a:buClr>
              <a:buSzPts val="1375"/>
              <a:buNone/>
            </a:pPr>
            <a:r>
              <a:rPr lang="en-IN" sz="1375"/>
              <a:t>   array[position-1] = value;</a:t>
            </a:r>
            <a:endParaRPr sz="1375"/>
          </a:p>
        </p:txBody>
      </p:sp>
      <p:sp>
        <p:nvSpPr>
          <p:cNvPr id="415" name="Google Shape;415;p41"/>
          <p:cNvSpPr txBox="1"/>
          <p:nvPr>
            <p:ph idx="2" type="body"/>
          </p:nvPr>
        </p:nvSpPr>
        <p:spPr>
          <a:xfrm>
            <a:off x="4648200" y="914400"/>
            <a:ext cx="4038600" cy="52117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1800"/>
              <a:buNone/>
            </a:pPr>
            <a:r>
              <a:rPr lang="en-IN" sz="1800"/>
              <a:t> printf("Resultant array is:\n");</a:t>
            </a:r>
            <a:endParaRPr/>
          </a:p>
          <a:p>
            <a:pPr indent="0" lvl="0" marL="0" rtl="0" algn="l">
              <a:lnSpc>
                <a:spcPct val="80000"/>
              </a:lnSpc>
              <a:spcBef>
                <a:spcPts val="360"/>
              </a:spcBef>
              <a:spcAft>
                <a:spcPts val="0"/>
              </a:spcAft>
              <a:buClr>
                <a:schemeClr val="accent1"/>
              </a:buClr>
              <a:buSzPts val="1800"/>
              <a:buNone/>
            </a:pPr>
            <a:r>
              <a:rPr lang="en-IN" sz="1800"/>
              <a:t>   for (c = 0; c &lt;= n; c++)</a:t>
            </a:r>
            <a:endParaRPr/>
          </a:p>
          <a:p>
            <a:pPr indent="0" lvl="0" marL="0" rtl="0" algn="l">
              <a:lnSpc>
                <a:spcPct val="80000"/>
              </a:lnSpc>
              <a:spcBef>
                <a:spcPts val="360"/>
              </a:spcBef>
              <a:spcAft>
                <a:spcPts val="0"/>
              </a:spcAft>
              <a:buClr>
                <a:schemeClr val="accent1"/>
              </a:buClr>
              <a:buSzPts val="1800"/>
              <a:buNone/>
            </a:pPr>
            <a:r>
              <a:rPr lang="en-IN" sz="1800"/>
              <a:t>   {</a:t>
            </a:r>
            <a:endParaRPr/>
          </a:p>
          <a:p>
            <a:pPr indent="0" lvl="0" marL="0" rtl="0" algn="l">
              <a:lnSpc>
                <a:spcPct val="80000"/>
              </a:lnSpc>
              <a:spcBef>
                <a:spcPts val="360"/>
              </a:spcBef>
              <a:spcAft>
                <a:spcPts val="0"/>
              </a:spcAft>
              <a:buClr>
                <a:schemeClr val="accent1"/>
              </a:buClr>
              <a:buSzPts val="1800"/>
              <a:buNone/>
            </a:pPr>
            <a:r>
              <a:rPr lang="en-IN" sz="1800"/>
              <a:t>   printf("%d\n", array[c]);</a:t>
            </a:r>
            <a:endParaRPr/>
          </a:p>
          <a:p>
            <a:pPr indent="0" lvl="0" marL="0" rtl="0" algn="l">
              <a:lnSpc>
                <a:spcPct val="80000"/>
              </a:lnSpc>
              <a:spcBef>
                <a:spcPts val="360"/>
              </a:spcBef>
              <a:spcAft>
                <a:spcPts val="0"/>
              </a:spcAft>
              <a:buClr>
                <a:schemeClr val="accent1"/>
              </a:buClr>
              <a:buSzPts val="1800"/>
              <a:buNone/>
            </a:pPr>
            <a:r>
              <a:rPr lang="en-IN" sz="1800"/>
              <a:t>   }</a:t>
            </a:r>
            <a:endParaRPr/>
          </a:p>
          <a:p>
            <a:pPr indent="0" lvl="0" marL="0" rtl="0" algn="l">
              <a:lnSpc>
                <a:spcPct val="80000"/>
              </a:lnSpc>
              <a:spcBef>
                <a:spcPts val="360"/>
              </a:spcBef>
              <a:spcAft>
                <a:spcPts val="0"/>
              </a:spcAft>
              <a:buClr>
                <a:schemeClr val="accent1"/>
              </a:buClr>
              <a:buSzPts val="1800"/>
              <a:buNone/>
            </a:pPr>
            <a:r>
              <a:rPr lang="en-IN" sz="1800"/>
              <a:t>   return 0;</a:t>
            </a:r>
            <a:endParaRPr/>
          </a:p>
          <a:p>
            <a:pPr indent="0" lvl="0" marL="0" rtl="0" algn="l">
              <a:lnSpc>
                <a:spcPct val="80000"/>
              </a:lnSpc>
              <a:spcBef>
                <a:spcPts val="360"/>
              </a:spcBef>
              <a:spcAft>
                <a:spcPts val="0"/>
              </a:spcAft>
              <a:buClr>
                <a:schemeClr val="accent1"/>
              </a:buClr>
              <a:buSzPts val="1800"/>
              <a:buNone/>
            </a:pPr>
            <a:r>
              <a:rPr lang="en-IN" sz="1800"/>
              <a:t>}</a:t>
            </a:r>
            <a:endParaRPr/>
          </a:p>
          <a:p>
            <a:pPr indent="0" lvl="0" marL="0" rtl="0" algn="l">
              <a:lnSpc>
                <a:spcPct val="80000"/>
              </a:lnSpc>
              <a:spcBef>
                <a:spcPts val="360"/>
              </a:spcBef>
              <a:spcAft>
                <a:spcPts val="0"/>
              </a:spcAft>
              <a:buClr>
                <a:schemeClr val="accent1"/>
              </a:buClr>
              <a:buSzPts val="1800"/>
              <a:buNone/>
            </a:pPr>
            <a:r>
              <a:rPr b="1" lang="en-IN" sz="1800"/>
              <a:t> </a:t>
            </a:r>
            <a:endParaRPr sz="1800"/>
          </a:p>
          <a:p>
            <a:pPr indent="0" lvl="0" marL="0" rtl="0" algn="l">
              <a:lnSpc>
                <a:spcPct val="80000"/>
              </a:lnSpc>
              <a:spcBef>
                <a:spcPts val="140"/>
              </a:spcBef>
              <a:spcAft>
                <a:spcPts val="0"/>
              </a:spcAft>
              <a:buClr>
                <a:schemeClr val="accent1"/>
              </a:buClr>
              <a:buSzPts val="700"/>
              <a:buNone/>
            </a:pPr>
            <a:r>
              <a:rPr lang="en-IN" sz="700"/>
              <a:t> </a:t>
            </a:r>
            <a:endParaRPr/>
          </a:p>
          <a:p>
            <a:pPr indent="-342900" lvl="0" marL="342900" rtl="0" algn="l">
              <a:lnSpc>
                <a:spcPct val="80000"/>
              </a:lnSpc>
              <a:spcBef>
                <a:spcPts val="140"/>
              </a:spcBef>
              <a:spcAft>
                <a:spcPts val="0"/>
              </a:spcAft>
              <a:buClr>
                <a:schemeClr val="accent1"/>
              </a:buClr>
              <a:buSzPts val="700"/>
              <a:buChar char="•"/>
            </a:pPr>
            <a:r>
              <a:rPr lang="en-IN" sz="700"/>
              <a:t> </a:t>
            </a:r>
            <a:endParaRPr/>
          </a:p>
          <a:p>
            <a:pPr indent="-298450" lvl="0" marL="342900" rtl="0" algn="l">
              <a:lnSpc>
                <a:spcPct val="80000"/>
              </a:lnSpc>
              <a:spcBef>
                <a:spcPts val="140"/>
              </a:spcBef>
              <a:spcAft>
                <a:spcPts val="0"/>
              </a:spcAft>
              <a:buClr>
                <a:schemeClr val="accent1"/>
              </a:buClr>
              <a:buSzPts val="700"/>
              <a:buNone/>
            </a:pPr>
            <a:r>
              <a:t/>
            </a:r>
            <a:endParaRPr sz="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2"/>
          <p:cNvSpPr txBox="1"/>
          <p:nvPr>
            <p:ph type="title"/>
          </p:nvPr>
        </p:nvSpPr>
        <p:spPr>
          <a:xfrm>
            <a:off x="447541"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Dry running</a:t>
            </a:r>
            <a:endParaRPr/>
          </a:p>
        </p:txBody>
      </p:sp>
      <p:pic>
        <p:nvPicPr>
          <p:cNvPr id="421" name="Google Shape;421;p42"/>
          <p:cNvPicPr preferRelativeResize="0"/>
          <p:nvPr>
            <p:ph idx="1" type="body"/>
          </p:nvPr>
        </p:nvPicPr>
        <p:blipFill rotWithShape="1">
          <a:blip r:embed="rId3">
            <a:alphaModFix/>
          </a:blip>
          <a:srcRect b="1" l="3576" r="-114" t="1219"/>
          <a:stretch/>
        </p:blipFill>
        <p:spPr>
          <a:xfrm>
            <a:off x="457200" y="685800"/>
            <a:ext cx="8229600" cy="6172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IN" sz="2200"/>
              <a:t>Write a program delete an element from a given position in 1D array</a:t>
            </a:r>
            <a:br>
              <a:rPr lang="en-IN"/>
            </a:br>
            <a:endParaRPr/>
          </a:p>
        </p:txBody>
      </p:sp>
      <p:sp>
        <p:nvSpPr>
          <p:cNvPr id="427" name="Google Shape;427;p43"/>
          <p:cNvSpPr txBox="1"/>
          <p:nvPr>
            <p:ph idx="1" type="body"/>
          </p:nvPr>
        </p:nvSpPr>
        <p:spPr>
          <a:xfrm>
            <a:off x="457200" y="914400"/>
            <a:ext cx="4038600" cy="52117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400"/>
              <a:buNone/>
            </a:pPr>
            <a:r>
              <a:rPr lang="en-IN" sz="1400"/>
              <a:t>#include &lt;stdio.h&gt;</a:t>
            </a:r>
            <a:endParaRPr/>
          </a:p>
          <a:p>
            <a:pPr indent="0" lvl="0" marL="0" rtl="0" algn="l">
              <a:spcBef>
                <a:spcPts val="280"/>
              </a:spcBef>
              <a:spcAft>
                <a:spcPts val="0"/>
              </a:spcAft>
              <a:buClr>
                <a:schemeClr val="accent1"/>
              </a:buClr>
              <a:buSzPts val="1400"/>
              <a:buNone/>
            </a:pPr>
            <a:r>
              <a:rPr lang="en-IN" sz="1400"/>
              <a:t>int main()</a:t>
            </a:r>
            <a:endParaRPr/>
          </a:p>
          <a:p>
            <a:pPr indent="0" lvl="0" marL="0" rtl="0" algn="l">
              <a:spcBef>
                <a:spcPts val="280"/>
              </a:spcBef>
              <a:spcAft>
                <a:spcPts val="0"/>
              </a:spcAft>
              <a:buClr>
                <a:schemeClr val="accent1"/>
              </a:buClr>
              <a:buSzPts val="1400"/>
              <a:buNone/>
            </a:pPr>
            <a:r>
              <a:rPr lang="en-IN" sz="1400"/>
              <a:t>{</a:t>
            </a:r>
            <a:endParaRPr/>
          </a:p>
          <a:p>
            <a:pPr indent="0" lvl="0" marL="0" rtl="0" algn="l">
              <a:spcBef>
                <a:spcPts val="280"/>
              </a:spcBef>
              <a:spcAft>
                <a:spcPts val="0"/>
              </a:spcAft>
              <a:buClr>
                <a:schemeClr val="accent1"/>
              </a:buClr>
              <a:buSzPts val="1400"/>
              <a:buNone/>
            </a:pPr>
            <a:r>
              <a:rPr lang="en-IN" sz="1400"/>
              <a:t>   int array[100], position, c, n;</a:t>
            </a:r>
            <a:endParaRPr/>
          </a:p>
          <a:p>
            <a:pPr indent="0" lvl="0" marL="0" rtl="0" algn="l">
              <a:spcBef>
                <a:spcPts val="280"/>
              </a:spcBef>
              <a:spcAft>
                <a:spcPts val="0"/>
              </a:spcAft>
              <a:buClr>
                <a:schemeClr val="accent1"/>
              </a:buClr>
              <a:buSzPts val="1400"/>
              <a:buNone/>
            </a:pPr>
            <a:r>
              <a:rPr lang="en-IN" sz="1400"/>
              <a:t>   printf("Enter number of elements in array\n");</a:t>
            </a:r>
            <a:endParaRPr/>
          </a:p>
          <a:p>
            <a:pPr indent="0" lvl="0" marL="0" rtl="0" algn="l">
              <a:spcBef>
                <a:spcPts val="280"/>
              </a:spcBef>
              <a:spcAft>
                <a:spcPts val="0"/>
              </a:spcAft>
              <a:buClr>
                <a:schemeClr val="accent1"/>
              </a:buClr>
              <a:buSzPts val="1400"/>
              <a:buNone/>
            </a:pPr>
            <a:r>
              <a:rPr lang="en-IN" sz="1400"/>
              <a:t>   scanf("%d", &amp;n);</a:t>
            </a:r>
            <a:endParaRPr/>
          </a:p>
          <a:p>
            <a:pPr indent="0" lvl="0" marL="0" rtl="0" algn="l">
              <a:spcBef>
                <a:spcPts val="280"/>
              </a:spcBef>
              <a:spcAft>
                <a:spcPts val="0"/>
              </a:spcAft>
              <a:buClr>
                <a:schemeClr val="accent1"/>
              </a:buClr>
              <a:buSzPts val="1400"/>
              <a:buNone/>
            </a:pPr>
            <a:r>
              <a:rPr lang="en-IN" sz="1400"/>
              <a:t>   printf("Enter %d elements\n", n);</a:t>
            </a:r>
            <a:endParaRPr/>
          </a:p>
          <a:p>
            <a:pPr indent="0" lvl="0" marL="0" rtl="0" algn="l">
              <a:spcBef>
                <a:spcPts val="280"/>
              </a:spcBef>
              <a:spcAft>
                <a:spcPts val="0"/>
              </a:spcAft>
              <a:buClr>
                <a:schemeClr val="accent1"/>
              </a:buClr>
              <a:buSzPts val="1400"/>
              <a:buNone/>
            </a:pPr>
            <a:r>
              <a:rPr lang="en-IN" sz="1400"/>
              <a:t>   for (c = 0; c &lt; n; c++)</a:t>
            </a:r>
            <a:endParaRPr/>
          </a:p>
          <a:p>
            <a:pPr indent="0" lvl="0" marL="0" rtl="0" algn="l">
              <a:spcBef>
                <a:spcPts val="280"/>
              </a:spcBef>
              <a:spcAft>
                <a:spcPts val="0"/>
              </a:spcAft>
              <a:buClr>
                <a:schemeClr val="accent1"/>
              </a:buClr>
              <a:buSzPts val="1400"/>
              <a:buNone/>
            </a:pPr>
            <a:r>
              <a:rPr lang="en-IN" sz="1400"/>
              <a:t>    {  </a:t>
            </a:r>
            <a:endParaRPr/>
          </a:p>
          <a:p>
            <a:pPr indent="0" lvl="0" marL="0" rtl="0" algn="l">
              <a:spcBef>
                <a:spcPts val="280"/>
              </a:spcBef>
              <a:spcAft>
                <a:spcPts val="0"/>
              </a:spcAft>
              <a:buClr>
                <a:schemeClr val="accent1"/>
              </a:buClr>
              <a:buSzPts val="1400"/>
              <a:buNone/>
            </a:pPr>
            <a:r>
              <a:rPr lang="en-IN" sz="1400"/>
              <a:t>	scanf("%d", &amp;array[c]); </a:t>
            </a:r>
            <a:endParaRPr/>
          </a:p>
          <a:p>
            <a:pPr indent="0" lvl="0" marL="0" rtl="0" algn="l">
              <a:spcBef>
                <a:spcPts val="280"/>
              </a:spcBef>
              <a:spcAft>
                <a:spcPts val="0"/>
              </a:spcAft>
              <a:buClr>
                <a:schemeClr val="accent1"/>
              </a:buClr>
              <a:buSzPts val="1400"/>
              <a:buNone/>
            </a:pPr>
            <a:r>
              <a:rPr lang="en-IN" sz="1400"/>
              <a:t>	}</a:t>
            </a:r>
            <a:endParaRPr/>
          </a:p>
          <a:p>
            <a:pPr indent="0" lvl="0" marL="0" rtl="0" algn="l">
              <a:spcBef>
                <a:spcPts val="280"/>
              </a:spcBef>
              <a:spcAft>
                <a:spcPts val="0"/>
              </a:spcAft>
              <a:buClr>
                <a:schemeClr val="accent1"/>
              </a:buClr>
              <a:buSzPts val="1400"/>
              <a:buNone/>
            </a:pPr>
            <a:r>
              <a:rPr lang="en-IN" sz="1400"/>
              <a:t>   printf("Enter the location where you wish to delete from an array\n");</a:t>
            </a:r>
            <a:endParaRPr/>
          </a:p>
          <a:p>
            <a:pPr indent="0" lvl="0" marL="0" rtl="0" algn="l">
              <a:spcBef>
                <a:spcPts val="280"/>
              </a:spcBef>
              <a:spcAft>
                <a:spcPts val="0"/>
              </a:spcAft>
              <a:buClr>
                <a:schemeClr val="accent1"/>
              </a:buClr>
              <a:buSzPts val="1400"/>
              <a:buNone/>
            </a:pPr>
            <a:r>
              <a:rPr lang="en-IN" sz="1400"/>
              <a:t>   </a:t>
            </a:r>
            <a:endParaRPr/>
          </a:p>
          <a:p>
            <a:pPr indent="0" lvl="0" marL="0" rtl="0" algn="l">
              <a:spcBef>
                <a:spcPts val="280"/>
              </a:spcBef>
              <a:spcAft>
                <a:spcPts val="0"/>
              </a:spcAft>
              <a:buClr>
                <a:schemeClr val="accent1"/>
              </a:buClr>
              <a:buSzPts val="1400"/>
              <a:buNone/>
            </a:pPr>
            <a:r>
              <a:rPr lang="en-IN" sz="1400"/>
              <a:t>   scanf("%d", &amp;position);</a:t>
            </a:r>
            <a:endParaRPr/>
          </a:p>
          <a:p>
            <a:pPr indent="0" lvl="0" marL="0" rtl="0" algn="l">
              <a:spcBef>
                <a:spcPts val="280"/>
              </a:spcBef>
              <a:spcAft>
                <a:spcPts val="0"/>
              </a:spcAft>
              <a:buClr>
                <a:schemeClr val="accent1"/>
              </a:buClr>
              <a:buSzPts val="1400"/>
              <a:buNone/>
            </a:pPr>
            <a:r>
              <a:rPr lang="en-IN" sz="1400"/>
              <a:t>   for (c = position-1; c &lt; n-1; c++)</a:t>
            </a:r>
            <a:endParaRPr/>
          </a:p>
          <a:p>
            <a:pPr indent="0" lvl="0" marL="0" rtl="0" algn="l">
              <a:spcBef>
                <a:spcPts val="280"/>
              </a:spcBef>
              <a:spcAft>
                <a:spcPts val="0"/>
              </a:spcAft>
              <a:buClr>
                <a:schemeClr val="accent1"/>
              </a:buClr>
              <a:buSzPts val="1400"/>
              <a:buNone/>
            </a:pPr>
            <a:r>
              <a:rPr lang="en-IN" sz="1400"/>
              <a:t>     { </a:t>
            </a:r>
            <a:endParaRPr/>
          </a:p>
          <a:p>
            <a:pPr indent="0" lvl="0" marL="0" rtl="0" algn="l">
              <a:spcBef>
                <a:spcPts val="280"/>
              </a:spcBef>
              <a:spcAft>
                <a:spcPts val="0"/>
              </a:spcAft>
              <a:buClr>
                <a:schemeClr val="accent1"/>
              </a:buClr>
              <a:buSzPts val="1400"/>
              <a:buNone/>
            </a:pPr>
            <a:r>
              <a:rPr lang="en-IN" sz="1400"/>
              <a:t>	 array[c] = array[c+1]; </a:t>
            </a:r>
            <a:endParaRPr/>
          </a:p>
          <a:p>
            <a:pPr indent="0" lvl="0" marL="0" rtl="0" algn="l">
              <a:spcBef>
                <a:spcPts val="280"/>
              </a:spcBef>
              <a:spcAft>
                <a:spcPts val="0"/>
              </a:spcAft>
              <a:buClr>
                <a:schemeClr val="accent1"/>
              </a:buClr>
              <a:buSzPts val="1400"/>
              <a:buNone/>
            </a:pPr>
            <a:r>
              <a:rPr lang="en-IN" sz="1400"/>
              <a:t>     }</a:t>
            </a:r>
            <a:endParaRPr/>
          </a:p>
          <a:p>
            <a:pPr indent="0" lvl="0" marL="0" rtl="0" algn="l">
              <a:spcBef>
                <a:spcPts val="280"/>
              </a:spcBef>
              <a:spcAft>
                <a:spcPts val="0"/>
              </a:spcAft>
              <a:buClr>
                <a:schemeClr val="accent1"/>
              </a:buClr>
              <a:buSzPts val="1400"/>
              <a:buNone/>
            </a:pPr>
            <a:r>
              <a:rPr lang="en-IN" sz="1400"/>
              <a:t>  </a:t>
            </a:r>
            <a:endParaRPr/>
          </a:p>
          <a:p>
            <a:pPr indent="-342900" lvl="0" marL="342900" rtl="0" algn="l">
              <a:spcBef>
                <a:spcPts val="280"/>
              </a:spcBef>
              <a:spcAft>
                <a:spcPts val="0"/>
              </a:spcAft>
              <a:buClr>
                <a:schemeClr val="accent1"/>
              </a:buClr>
              <a:buSzPts val="1400"/>
              <a:buChar char="•"/>
            </a:pPr>
            <a:r>
              <a:rPr lang="en-IN" sz="1400"/>
              <a:t> </a:t>
            </a:r>
            <a:endParaRPr/>
          </a:p>
          <a:p>
            <a:pPr indent="-254000" lvl="0" marL="342900" rtl="0" algn="l">
              <a:spcBef>
                <a:spcPts val="280"/>
              </a:spcBef>
              <a:spcAft>
                <a:spcPts val="0"/>
              </a:spcAft>
              <a:buClr>
                <a:schemeClr val="accent1"/>
              </a:buClr>
              <a:buSzPts val="1400"/>
              <a:buNone/>
            </a:pPr>
            <a:r>
              <a:t/>
            </a:r>
            <a:endParaRPr sz="1400"/>
          </a:p>
        </p:txBody>
      </p:sp>
      <p:sp>
        <p:nvSpPr>
          <p:cNvPr id="428" name="Google Shape;428;p43"/>
          <p:cNvSpPr txBox="1"/>
          <p:nvPr>
            <p:ph idx="2" type="body"/>
          </p:nvPr>
        </p:nvSpPr>
        <p:spPr>
          <a:xfrm>
            <a:off x="4648200" y="914400"/>
            <a:ext cx="4038600" cy="52117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1"/>
              </a:buClr>
              <a:buSzPts val="2015"/>
              <a:buNone/>
            </a:pPr>
            <a:r>
              <a:rPr lang="en-IN" sz="2015"/>
              <a:t> printf("Resultant array is\n");</a:t>
            </a:r>
            <a:endParaRPr/>
          </a:p>
          <a:p>
            <a:pPr indent="0" lvl="0" marL="0" rtl="0" algn="l">
              <a:lnSpc>
                <a:spcPct val="80000"/>
              </a:lnSpc>
              <a:spcBef>
                <a:spcPts val="403"/>
              </a:spcBef>
              <a:spcAft>
                <a:spcPts val="0"/>
              </a:spcAft>
              <a:buClr>
                <a:schemeClr val="accent1"/>
              </a:buClr>
              <a:buSzPts val="2015"/>
              <a:buNone/>
            </a:pPr>
            <a:r>
              <a:rPr lang="en-IN" sz="2015"/>
              <a:t>   for (c = 0; c &lt; n-1; c++)</a:t>
            </a:r>
            <a:endParaRPr/>
          </a:p>
          <a:p>
            <a:pPr indent="0" lvl="0" marL="0" rtl="0" algn="l">
              <a:lnSpc>
                <a:spcPct val="80000"/>
              </a:lnSpc>
              <a:spcBef>
                <a:spcPts val="403"/>
              </a:spcBef>
              <a:spcAft>
                <a:spcPts val="0"/>
              </a:spcAft>
              <a:buClr>
                <a:schemeClr val="accent1"/>
              </a:buClr>
              <a:buSzPts val="2015"/>
              <a:buNone/>
            </a:pPr>
            <a:r>
              <a:rPr lang="en-IN" sz="2015"/>
              <a:t>     { </a:t>
            </a:r>
            <a:endParaRPr/>
          </a:p>
          <a:p>
            <a:pPr indent="0" lvl="0" marL="0" rtl="0" algn="l">
              <a:lnSpc>
                <a:spcPct val="80000"/>
              </a:lnSpc>
              <a:spcBef>
                <a:spcPts val="403"/>
              </a:spcBef>
              <a:spcAft>
                <a:spcPts val="0"/>
              </a:spcAft>
              <a:buClr>
                <a:schemeClr val="accent1"/>
              </a:buClr>
              <a:buSzPts val="2015"/>
              <a:buNone/>
            </a:pPr>
            <a:r>
              <a:rPr lang="en-IN" sz="2015"/>
              <a:t>	 printf("%d\n", array[c]);</a:t>
            </a:r>
            <a:endParaRPr/>
          </a:p>
          <a:p>
            <a:pPr indent="0" lvl="0" marL="0" rtl="0" algn="l">
              <a:lnSpc>
                <a:spcPct val="80000"/>
              </a:lnSpc>
              <a:spcBef>
                <a:spcPts val="403"/>
              </a:spcBef>
              <a:spcAft>
                <a:spcPts val="0"/>
              </a:spcAft>
              <a:buClr>
                <a:schemeClr val="accent1"/>
              </a:buClr>
              <a:buSzPts val="2015"/>
              <a:buNone/>
            </a:pPr>
            <a:r>
              <a:rPr lang="en-IN" sz="2015"/>
              <a:t>	 }</a:t>
            </a:r>
            <a:endParaRPr/>
          </a:p>
          <a:p>
            <a:pPr indent="0" lvl="0" marL="0" rtl="0" algn="l">
              <a:lnSpc>
                <a:spcPct val="80000"/>
              </a:lnSpc>
              <a:spcBef>
                <a:spcPts val="403"/>
              </a:spcBef>
              <a:spcAft>
                <a:spcPts val="0"/>
              </a:spcAft>
              <a:buClr>
                <a:schemeClr val="accent1"/>
              </a:buClr>
              <a:buSzPts val="2015"/>
              <a:buNone/>
            </a:pPr>
            <a:r>
              <a:rPr lang="en-IN" sz="2015"/>
              <a:t>}</a:t>
            </a:r>
            <a:endParaRPr/>
          </a:p>
          <a:p>
            <a:pPr indent="0" lvl="0" marL="0" rtl="0" algn="l">
              <a:lnSpc>
                <a:spcPct val="80000"/>
              </a:lnSpc>
              <a:spcBef>
                <a:spcPts val="403"/>
              </a:spcBef>
              <a:spcAft>
                <a:spcPts val="0"/>
              </a:spcAft>
              <a:buClr>
                <a:schemeClr val="accent1"/>
              </a:buClr>
              <a:buSzPts val="2015"/>
              <a:buNone/>
            </a:pPr>
            <a:r>
              <a:rPr lang="en-IN" sz="2015"/>
              <a:t> </a:t>
            </a:r>
            <a:endParaRPr/>
          </a:p>
          <a:p>
            <a:pPr indent="0" lvl="0" marL="0" rtl="0" algn="l">
              <a:lnSpc>
                <a:spcPct val="80000"/>
              </a:lnSpc>
              <a:spcBef>
                <a:spcPts val="182"/>
              </a:spcBef>
              <a:spcAft>
                <a:spcPts val="0"/>
              </a:spcAft>
              <a:buClr>
                <a:schemeClr val="accent1"/>
              </a:buClr>
              <a:buSzPts val="910"/>
              <a:buNone/>
            </a:pPr>
            <a:r>
              <a:rPr lang="en-IN" sz="910"/>
              <a:t> </a:t>
            </a:r>
            <a:endParaRPr/>
          </a:p>
          <a:p>
            <a:pPr indent="-342900" lvl="0" marL="342900" rtl="0" algn="l">
              <a:lnSpc>
                <a:spcPct val="80000"/>
              </a:lnSpc>
              <a:spcBef>
                <a:spcPts val="182"/>
              </a:spcBef>
              <a:spcAft>
                <a:spcPts val="0"/>
              </a:spcAft>
              <a:buClr>
                <a:schemeClr val="accent1"/>
              </a:buClr>
              <a:buSzPts val="910"/>
              <a:buChar char="•"/>
            </a:pPr>
            <a:r>
              <a:rPr lang="en-IN" sz="910"/>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2286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Dry running</a:t>
            </a:r>
            <a:endParaRPr/>
          </a:p>
        </p:txBody>
      </p:sp>
      <p:pic>
        <p:nvPicPr>
          <p:cNvPr id="434" name="Google Shape;434;p44"/>
          <p:cNvPicPr preferRelativeResize="0"/>
          <p:nvPr>
            <p:ph idx="1" type="body"/>
          </p:nvPr>
        </p:nvPicPr>
        <p:blipFill rotWithShape="1">
          <a:blip r:embed="rId3">
            <a:alphaModFix/>
          </a:blip>
          <a:srcRect b="0" l="0" r="0" t="0"/>
          <a:stretch/>
        </p:blipFill>
        <p:spPr>
          <a:xfrm>
            <a:off x="76200" y="457200"/>
            <a:ext cx="8839200" cy="64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5"/>
          <p:cNvSpPr txBox="1"/>
          <p:nvPr>
            <p:ph type="title"/>
          </p:nvPr>
        </p:nvSpPr>
        <p:spPr>
          <a:xfrm>
            <a:off x="457200"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1-D array</a:t>
            </a:r>
            <a:endParaRPr/>
          </a:p>
        </p:txBody>
      </p:sp>
      <p:sp>
        <p:nvSpPr>
          <p:cNvPr id="78" name="Google Shape;7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3200"/>
              <a:buChar char="•"/>
            </a:pPr>
            <a:r>
              <a:rPr lang="en-IN"/>
              <a:t>A single- dimensional or 1-D array consists of a fixed number of elements of the same data type organized as a single </a:t>
            </a:r>
            <a:r>
              <a:rPr b="1" lang="en-IN"/>
              <a:t>linear</a:t>
            </a:r>
            <a:r>
              <a:rPr lang="en-IN"/>
              <a:t> sequence.</a:t>
            </a:r>
            <a:endParaRPr/>
          </a:p>
          <a:p>
            <a:pPr indent="-342900" lvl="0" marL="342900" rtl="0" algn="l">
              <a:spcBef>
                <a:spcPts val="640"/>
              </a:spcBef>
              <a:spcAft>
                <a:spcPts val="0"/>
              </a:spcAft>
              <a:buClr>
                <a:schemeClr val="accent1"/>
              </a:buClr>
              <a:buSzPts val="3200"/>
              <a:buChar char="•"/>
            </a:pPr>
            <a:r>
              <a:rPr lang="en-IN"/>
              <a:t>The elements of a single dimensional array can be accessed by using a single subscript</a:t>
            </a:r>
            <a:endParaRPr/>
          </a:p>
          <a:p>
            <a:pPr indent="-342900" lvl="0" marL="342900" rtl="0" algn="l">
              <a:spcBef>
                <a:spcPts val="640"/>
              </a:spcBef>
              <a:spcAft>
                <a:spcPts val="0"/>
              </a:spcAft>
              <a:buClr>
                <a:schemeClr val="accent1"/>
              </a:buClr>
              <a:buSzPts val="3200"/>
              <a:buChar char="•"/>
            </a:pPr>
            <a:r>
              <a:rPr lang="en-IN"/>
              <a:t>The arrays we have studied till now were 1D array or linear array.</a:t>
            </a:r>
            <a:endParaRPr/>
          </a:p>
          <a:p>
            <a:pPr indent="-342900" lvl="0" marL="342900" rtl="0" algn="l">
              <a:spcBef>
                <a:spcPts val="640"/>
              </a:spcBef>
              <a:spcAft>
                <a:spcPts val="0"/>
              </a:spcAft>
              <a:buClr>
                <a:schemeClr val="accent1"/>
              </a:buClr>
              <a:buSzPts val="3200"/>
              <a:buChar char="•"/>
            </a:pPr>
            <a:r>
              <a:rPr lang="en-IN"/>
              <a:t>Example: </a:t>
            </a:r>
            <a:r>
              <a:rPr lang="en-IN">
                <a:latin typeface="Courier New"/>
                <a:ea typeface="Courier New"/>
                <a:cs typeface="Courier New"/>
                <a:sym typeface="Courier New"/>
              </a:rPr>
              <a:t>int a[n];</a:t>
            </a:r>
            <a:endParaRPr>
              <a:latin typeface="Courier New"/>
              <a:ea typeface="Courier New"/>
              <a:cs typeface="Courier New"/>
              <a:sym typeface="Courier New"/>
            </a:endParaRPr>
          </a:p>
        </p:txBody>
      </p:sp>
      <p:pic>
        <p:nvPicPr>
          <p:cNvPr descr="http://docs.autodesk.com/3DSMAX/15/ENU/3ds-Max-Help/images/GUID-D081E003-EC07-4EF4-8C87-9E9998C490FA-low.png" id="79" name="Google Shape;79;p5"/>
          <p:cNvPicPr preferRelativeResize="0"/>
          <p:nvPr/>
        </p:nvPicPr>
        <p:blipFill rotWithShape="1">
          <a:blip r:embed="rId3">
            <a:alphaModFix/>
          </a:blip>
          <a:srcRect b="0" l="0" r="0" t="0"/>
          <a:stretch/>
        </p:blipFill>
        <p:spPr>
          <a:xfrm>
            <a:off x="6345382" y="4762500"/>
            <a:ext cx="2590800"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Arrays(1D)</a:t>
            </a:r>
            <a:endParaRPr/>
          </a:p>
        </p:txBody>
      </p:sp>
      <p:sp>
        <p:nvSpPr>
          <p:cNvPr id="85" name="Google Shape;85;p6"/>
          <p:cNvSpPr txBox="1"/>
          <p:nvPr>
            <p:ph idx="1" type="body"/>
          </p:nvPr>
        </p:nvSpPr>
        <p:spPr>
          <a:xfrm>
            <a:off x="457200" y="1600200"/>
            <a:ext cx="58674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accent1"/>
              </a:buClr>
              <a:buSzPts val="2720"/>
              <a:buChar char="•"/>
            </a:pPr>
            <a:r>
              <a:rPr lang="en-IN" sz="2720"/>
              <a:t>Array</a:t>
            </a:r>
            <a:endParaRPr/>
          </a:p>
          <a:p>
            <a:pPr indent="-285750" lvl="1" marL="742950" rtl="0" algn="just">
              <a:lnSpc>
                <a:spcPct val="90000"/>
              </a:lnSpc>
              <a:spcBef>
                <a:spcPts val="476"/>
              </a:spcBef>
              <a:spcAft>
                <a:spcPts val="0"/>
              </a:spcAft>
              <a:buClr>
                <a:schemeClr val="accent1"/>
              </a:buClr>
              <a:buSzPts val="2380"/>
              <a:buChar char="–"/>
            </a:pPr>
            <a:r>
              <a:rPr lang="en-IN" sz="2380"/>
              <a:t>Group of consecutive memory locations </a:t>
            </a:r>
            <a:endParaRPr/>
          </a:p>
          <a:p>
            <a:pPr indent="-285750" lvl="1" marL="742950" rtl="0" algn="just">
              <a:lnSpc>
                <a:spcPct val="90000"/>
              </a:lnSpc>
              <a:spcBef>
                <a:spcPts val="476"/>
              </a:spcBef>
              <a:spcAft>
                <a:spcPts val="0"/>
              </a:spcAft>
              <a:buClr>
                <a:schemeClr val="accent1"/>
              </a:buClr>
              <a:buSzPts val="2380"/>
              <a:buChar char="–"/>
            </a:pPr>
            <a:r>
              <a:rPr lang="en-IN" sz="2380"/>
              <a:t>Same name and data type</a:t>
            </a:r>
            <a:endParaRPr sz="2380"/>
          </a:p>
          <a:p>
            <a:pPr indent="-342900" lvl="0" marL="342900" rtl="0" algn="just">
              <a:lnSpc>
                <a:spcPct val="90000"/>
              </a:lnSpc>
              <a:spcBef>
                <a:spcPts val="544"/>
              </a:spcBef>
              <a:spcAft>
                <a:spcPts val="0"/>
              </a:spcAft>
              <a:buClr>
                <a:schemeClr val="accent1"/>
              </a:buClr>
              <a:buSzPts val="2720"/>
              <a:buChar char="•"/>
            </a:pPr>
            <a:r>
              <a:rPr lang="en-IN" sz="2720"/>
              <a:t>To refer to an element, specify:</a:t>
            </a:r>
            <a:endParaRPr sz="2720"/>
          </a:p>
          <a:p>
            <a:pPr indent="-285750" lvl="1" marL="742950" rtl="0" algn="just">
              <a:lnSpc>
                <a:spcPct val="90000"/>
              </a:lnSpc>
              <a:spcBef>
                <a:spcPts val="476"/>
              </a:spcBef>
              <a:spcAft>
                <a:spcPts val="0"/>
              </a:spcAft>
              <a:buClr>
                <a:schemeClr val="accent1"/>
              </a:buClr>
              <a:buSzPts val="2380"/>
              <a:buChar char="–"/>
            </a:pPr>
            <a:r>
              <a:rPr lang="en-IN" sz="2380"/>
              <a:t>Array name</a:t>
            </a:r>
            <a:endParaRPr/>
          </a:p>
          <a:p>
            <a:pPr indent="-285750" lvl="1" marL="742950" rtl="0" algn="just">
              <a:lnSpc>
                <a:spcPct val="90000"/>
              </a:lnSpc>
              <a:spcBef>
                <a:spcPts val="476"/>
              </a:spcBef>
              <a:spcAft>
                <a:spcPts val="0"/>
              </a:spcAft>
              <a:buClr>
                <a:schemeClr val="accent1"/>
              </a:buClr>
              <a:buSzPts val="2380"/>
              <a:buChar char="–"/>
            </a:pPr>
            <a:r>
              <a:rPr lang="en-IN" sz="2380"/>
              <a:t>Position number in square brackets([]) </a:t>
            </a:r>
            <a:endParaRPr sz="2380"/>
          </a:p>
          <a:p>
            <a:pPr indent="-342900" lvl="0" marL="342900" rtl="0" algn="just">
              <a:lnSpc>
                <a:spcPct val="90000"/>
              </a:lnSpc>
              <a:spcBef>
                <a:spcPts val="544"/>
              </a:spcBef>
              <a:spcAft>
                <a:spcPts val="0"/>
              </a:spcAft>
              <a:buClr>
                <a:schemeClr val="accent1"/>
              </a:buClr>
              <a:buSzPts val="2720"/>
              <a:buChar char="•"/>
            </a:pPr>
            <a:r>
              <a:rPr lang="en-IN" sz="2720"/>
              <a:t>Format:</a:t>
            </a:r>
            <a:endParaRPr/>
          </a:p>
          <a:p>
            <a:pPr indent="-228600" lvl="2" marL="1143000" rtl="0" algn="just">
              <a:lnSpc>
                <a:spcPct val="90000"/>
              </a:lnSpc>
              <a:spcBef>
                <a:spcPts val="408"/>
              </a:spcBef>
              <a:spcAft>
                <a:spcPts val="0"/>
              </a:spcAft>
              <a:buClr>
                <a:srgbClr val="C00000"/>
              </a:buClr>
              <a:buSzPts val="2040"/>
              <a:buFont typeface="Courier New"/>
              <a:buNone/>
            </a:pPr>
            <a:r>
              <a:rPr i="1" lang="en-IN" sz="2040">
                <a:solidFill>
                  <a:srgbClr val="C00000"/>
                </a:solidFill>
                <a:latin typeface="Courier New"/>
                <a:ea typeface="Courier New"/>
                <a:cs typeface="Courier New"/>
                <a:sym typeface="Courier New"/>
              </a:rPr>
              <a:t>arrayname</a:t>
            </a:r>
            <a:r>
              <a:rPr lang="en-IN" sz="2040">
                <a:solidFill>
                  <a:srgbClr val="C00000"/>
                </a:solidFill>
                <a:latin typeface="Courier New"/>
                <a:ea typeface="Courier New"/>
                <a:cs typeface="Courier New"/>
                <a:sym typeface="Courier New"/>
              </a:rPr>
              <a:t>[</a:t>
            </a:r>
            <a:r>
              <a:rPr i="1" lang="en-IN" sz="2040">
                <a:solidFill>
                  <a:srgbClr val="C00000"/>
                </a:solidFill>
                <a:latin typeface="Courier New"/>
                <a:ea typeface="Courier New"/>
                <a:cs typeface="Courier New"/>
                <a:sym typeface="Courier New"/>
              </a:rPr>
              <a:t>position_number</a:t>
            </a:r>
            <a:r>
              <a:rPr lang="en-IN" sz="2040">
                <a:solidFill>
                  <a:srgbClr val="C00000"/>
                </a:solidFill>
                <a:latin typeface="Courier New"/>
                <a:ea typeface="Courier New"/>
                <a:cs typeface="Courier New"/>
                <a:sym typeface="Courier New"/>
              </a:rPr>
              <a:t>]</a:t>
            </a:r>
            <a:endParaRPr sz="2040">
              <a:solidFill>
                <a:srgbClr val="C00000"/>
              </a:solidFill>
              <a:latin typeface="Courier New"/>
              <a:ea typeface="Courier New"/>
              <a:cs typeface="Courier New"/>
              <a:sym typeface="Courier New"/>
            </a:endParaRPr>
          </a:p>
          <a:p>
            <a:pPr indent="-285750" lvl="1" marL="742950" rtl="0" algn="just">
              <a:lnSpc>
                <a:spcPct val="90000"/>
              </a:lnSpc>
              <a:spcBef>
                <a:spcPts val="476"/>
              </a:spcBef>
              <a:spcAft>
                <a:spcPts val="0"/>
              </a:spcAft>
              <a:buClr>
                <a:schemeClr val="accent1"/>
              </a:buClr>
              <a:buSzPts val="2380"/>
              <a:buChar char="–"/>
            </a:pPr>
            <a:r>
              <a:rPr lang="en-IN" sz="2380"/>
              <a:t>First element is always at position </a:t>
            </a:r>
            <a:r>
              <a:rPr lang="en-IN" sz="1700">
                <a:latin typeface="Droid Sans Mono"/>
                <a:ea typeface="Droid Sans Mono"/>
                <a:cs typeface="Droid Sans Mono"/>
                <a:sym typeface="Droid Sans Mono"/>
              </a:rPr>
              <a:t>0</a:t>
            </a:r>
            <a:endParaRPr/>
          </a:p>
          <a:p>
            <a:pPr indent="-285750" lvl="1" marL="742950" rtl="0" algn="just">
              <a:lnSpc>
                <a:spcPct val="90000"/>
              </a:lnSpc>
              <a:spcBef>
                <a:spcPts val="476"/>
              </a:spcBef>
              <a:spcAft>
                <a:spcPts val="0"/>
              </a:spcAft>
              <a:buClr>
                <a:schemeClr val="accent1"/>
              </a:buClr>
              <a:buSzPts val="2380"/>
              <a:buChar char="–"/>
            </a:pPr>
            <a:r>
              <a:rPr lang="en-IN" sz="2380"/>
              <a:t>Eg.</a:t>
            </a:r>
            <a:r>
              <a:rPr lang="en-IN" sz="1700">
                <a:latin typeface="Droid Sans Mono"/>
                <a:ea typeface="Droid Sans Mono"/>
                <a:cs typeface="Droid Sans Mono"/>
                <a:sym typeface="Droid Sans Mono"/>
              </a:rPr>
              <a:t> n</a:t>
            </a:r>
            <a:r>
              <a:rPr lang="en-IN" sz="2380"/>
              <a:t> element array named </a:t>
            </a:r>
            <a:r>
              <a:rPr lang="en-IN" sz="1700">
                <a:latin typeface="Droid Sans Mono"/>
                <a:ea typeface="Droid Sans Mono"/>
                <a:cs typeface="Droid Sans Mono"/>
                <a:sym typeface="Droid Sans Mono"/>
              </a:rPr>
              <a:t>c:</a:t>
            </a:r>
            <a:endParaRPr/>
          </a:p>
          <a:p>
            <a:pPr indent="-228600" lvl="2" marL="1143000" rtl="0" algn="just">
              <a:lnSpc>
                <a:spcPct val="90000"/>
              </a:lnSpc>
              <a:spcBef>
                <a:spcPts val="306"/>
              </a:spcBef>
              <a:spcAft>
                <a:spcPts val="0"/>
              </a:spcAft>
              <a:buClr>
                <a:schemeClr val="accent1"/>
              </a:buClr>
              <a:buSzPts val="1530"/>
              <a:buChar char="•"/>
            </a:pPr>
            <a:r>
              <a:rPr lang="en-IN" sz="1530">
                <a:latin typeface="Droid Sans Mono"/>
                <a:ea typeface="Droid Sans Mono"/>
                <a:cs typeface="Droid Sans Mono"/>
                <a:sym typeface="Droid Sans Mono"/>
              </a:rPr>
              <a:t>c[0], c[1]...c[n – 1]</a:t>
            </a:r>
            <a:endParaRPr sz="1530">
              <a:latin typeface="Droid Sans Mono"/>
              <a:ea typeface="Droid Sans Mono"/>
              <a:cs typeface="Droid Sans Mono"/>
              <a:sym typeface="Droid Sans Mono"/>
            </a:endParaRPr>
          </a:p>
        </p:txBody>
      </p:sp>
      <p:grpSp>
        <p:nvGrpSpPr>
          <p:cNvPr id="86" name="Google Shape;86;p6"/>
          <p:cNvGrpSpPr/>
          <p:nvPr/>
        </p:nvGrpSpPr>
        <p:grpSpPr>
          <a:xfrm>
            <a:off x="6400800" y="936625"/>
            <a:ext cx="2590800" cy="5387975"/>
            <a:chOff x="4032" y="488"/>
            <a:chExt cx="1632" cy="3394"/>
          </a:xfrm>
        </p:grpSpPr>
        <p:sp>
          <p:nvSpPr>
            <p:cNvPr id="87" name="Google Shape;87;p6"/>
            <p:cNvSpPr/>
            <p:nvPr/>
          </p:nvSpPr>
          <p:spPr>
            <a:xfrm>
              <a:off x="4055" y="488"/>
              <a:ext cx="1609" cy="30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IN" sz="1600" u="none" cap="none" strike="noStrike">
                  <a:solidFill>
                    <a:schemeClr val="dk1"/>
                  </a:solidFill>
                  <a:latin typeface="Droid Sans Mono"/>
                  <a:ea typeface="Droid Sans Mono"/>
                  <a:cs typeface="Droid Sans Mono"/>
                  <a:sym typeface="Droid Sans Mono"/>
                </a:rPr>
                <a:t>Name of array (Note that all elements of this array have the same name, c)</a:t>
              </a:r>
              <a:endParaRPr/>
            </a:p>
            <a:p>
              <a:pPr indent="0" lvl="0" marL="0" marR="0" rtl="0" algn="l">
                <a:spcBef>
                  <a:spcPts val="0"/>
                </a:spcBef>
                <a:spcAft>
                  <a:spcPts val="0"/>
                </a:spcAft>
                <a:buNone/>
              </a:pPr>
              <a:r>
                <a:t/>
              </a:r>
              <a:endParaRPr b="0" i="0" sz="1600" u="none" cap="none" strike="noStrike">
                <a:solidFill>
                  <a:schemeClr val="dk1"/>
                </a:solidFill>
                <a:latin typeface="Droid Sans Mono"/>
                <a:ea typeface="Droid Sans Mono"/>
                <a:cs typeface="Droid Sans Mono"/>
                <a:sym typeface="Droid Sans Mono"/>
              </a:endParaRPr>
            </a:p>
          </p:txBody>
        </p:sp>
        <p:sp>
          <p:nvSpPr>
            <p:cNvPr id="88" name="Google Shape;88;p6"/>
            <p:cNvSpPr/>
            <p:nvPr/>
          </p:nvSpPr>
          <p:spPr>
            <a:xfrm>
              <a:off x="4103" y="3675"/>
              <a:ext cx="1513" cy="20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IN" sz="1600" u="none" cap="none" strike="noStrike">
                  <a:solidFill>
                    <a:schemeClr val="dk1"/>
                  </a:solidFill>
                  <a:latin typeface="Droid Sans Mono"/>
                  <a:ea typeface="Droid Sans Mono"/>
                  <a:cs typeface="Droid Sans Mono"/>
                  <a:sym typeface="Droid Sans Mono"/>
                </a:rPr>
                <a:t>Position number of the element within array c</a:t>
              </a:r>
              <a:endParaRPr b="0" i="0" sz="1600" u="none" cap="none" strike="noStrike">
                <a:solidFill>
                  <a:schemeClr val="dk1"/>
                </a:solidFill>
                <a:latin typeface="Droid Sans Mono"/>
                <a:ea typeface="Droid Sans Mono"/>
                <a:cs typeface="Droid Sans Mono"/>
                <a:sym typeface="Droid Sans Mono"/>
              </a:endParaRPr>
            </a:p>
          </p:txBody>
        </p:sp>
        <p:sp>
          <p:nvSpPr>
            <p:cNvPr id="89" name="Google Shape;89;p6"/>
            <p:cNvSpPr/>
            <p:nvPr/>
          </p:nvSpPr>
          <p:spPr>
            <a:xfrm>
              <a:off x="4272" y="3408"/>
              <a:ext cx="0" cy="231"/>
            </a:xfrm>
            <a:custGeom>
              <a:rect b="b" l="l" r="r" t="t"/>
              <a:pathLst>
                <a:path extrusionOk="0" h="20000" w="20000">
                  <a:moveTo>
                    <a:pt x="0" y="0"/>
                  </a:moveTo>
                  <a:lnTo>
                    <a:pt x="0" y="19958"/>
                  </a:lnTo>
                </a:path>
              </a:pathLst>
            </a:custGeom>
            <a:noFill/>
            <a:ln cap="flat" cmpd="sng" w="9525">
              <a:solidFill>
                <a:srgbClr val="000000"/>
              </a:solidFill>
              <a:prstDash val="solid"/>
              <a:round/>
              <a:headEnd len="med" w="med" type="triangl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6"/>
            <p:cNvGrpSpPr/>
            <p:nvPr/>
          </p:nvGrpSpPr>
          <p:grpSpPr>
            <a:xfrm>
              <a:off x="4032" y="1146"/>
              <a:ext cx="1308" cy="2256"/>
              <a:chOff x="4032" y="1380"/>
              <a:chExt cx="1308" cy="2256"/>
            </a:xfrm>
          </p:grpSpPr>
          <p:grpSp>
            <p:nvGrpSpPr>
              <p:cNvPr id="91" name="Google Shape;91;p6"/>
              <p:cNvGrpSpPr/>
              <p:nvPr/>
            </p:nvGrpSpPr>
            <p:grpSpPr>
              <a:xfrm>
                <a:off x="4528" y="1514"/>
                <a:ext cx="812" cy="2080"/>
                <a:chOff x="0" y="-2"/>
                <a:chExt cx="20000" cy="20004"/>
              </a:xfrm>
            </p:grpSpPr>
            <p:sp>
              <p:nvSpPr>
                <p:cNvPr id="92" name="Google Shape;92;p6"/>
                <p:cNvSpPr/>
                <p:nvPr/>
              </p:nvSpPr>
              <p:spPr>
                <a:xfrm>
                  <a:off x="0" y="10000"/>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3" name="Google Shape;93;p6"/>
                <p:cNvGrpSpPr/>
                <p:nvPr/>
              </p:nvGrpSpPr>
              <p:grpSpPr>
                <a:xfrm>
                  <a:off x="0" y="-2"/>
                  <a:ext cx="20000" cy="20004"/>
                  <a:chOff x="0" y="0"/>
                  <a:chExt cx="20000" cy="20004"/>
                </a:xfrm>
              </p:grpSpPr>
              <p:sp>
                <p:nvSpPr>
                  <p:cNvPr id="94" name="Google Shape;94;p6"/>
                  <p:cNvSpPr/>
                  <p:nvPr/>
                </p:nvSpPr>
                <p:spPr>
                  <a:xfrm>
                    <a:off x="0" y="0"/>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6"/>
                  <p:cNvSpPr/>
                  <p:nvPr/>
                </p:nvSpPr>
                <p:spPr>
                  <a:xfrm>
                    <a:off x="0" y="1667"/>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6"/>
                  <p:cNvSpPr/>
                  <p:nvPr/>
                </p:nvSpPr>
                <p:spPr>
                  <a:xfrm>
                    <a:off x="0" y="3334"/>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6"/>
                  <p:cNvSpPr/>
                  <p:nvPr/>
                </p:nvSpPr>
                <p:spPr>
                  <a:xfrm>
                    <a:off x="0" y="5001"/>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6"/>
                  <p:cNvSpPr/>
                  <p:nvPr/>
                </p:nvSpPr>
                <p:spPr>
                  <a:xfrm>
                    <a:off x="0" y="6559"/>
                    <a:ext cx="20000" cy="184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99" name="Google Shape;99;p6"/>
                  <p:cNvSpPr/>
                  <p:nvPr/>
                </p:nvSpPr>
                <p:spPr>
                  <a:xfrm>
                    <a:off x="0" y="8335"/>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6"/>
                  <p:cNvSpPr/>
                  <p:nvPr/>
                </p:nvSpPr>
                <p:spPr>
                  <a:xfrm>
                    <a:off x="0" y="11669"/>
                    <a:ext cx="20000" cy="2276"/>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6"/>
                  <p:cNvSpPr/>
                  <p:nvPr/>
                </p:nvSpPr>
                <p:spPr>
                  <a:xfrm>
                    <a:off x="0" y="13336"/>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6"/>
                  <p:cNvSpPr/>
                  <p:nvPr/>
                </p:nvSpPr>
                <p:spPr>
                  <a:xfrm>
                    <a:off x="0" y="15003"/>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6"/>
                  <p:cNvSpPr/>
                  <p:nvPr/>
                </p:nvSpPr>
                <p:spPr>
                  <a:xfrm>
                    <a:off x="0" y="16670"/>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0" y="18337"/>
                    <a:ext cx="20000" cy="1667"/>
                  </a:xfrm>
                  <a:custGeom>
                    <a:rect b="b" l="l" r="r" t="t"/>
                    <a:pathLst>
                      <a:path extrusionOk="0" h="20000" w="20000">
                        <a:moveTo>
                          <a:pt x="19986" y="0"/>
                        </a:moveTo>
                        <a:lnTo>
                          <a:pt x="19986" y="19944"/>
                        </a:lnTo>
                        <a:lnTo>
                          <a:pt x="0" y="19944"/>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05" name="Google Shape;105;p6"/>
              <p:cNvSpPr/>
              <p:nvPr/>
            </p:nvSpPr>
            <p:spPr>
              <a:xfrm>
                <a:off x="4100" y="2579"/>
                <a:ext cx="460" cy="19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c[6]</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06" name="Google Shape;106;p6"/>
              <p:cNvSpPr/>
              <p:nvPr/>
            </p:nvSpPr>
            <p:spPr>
              <a:xfrm>
                <a:off x="4848" y="1524"/>
                <a:ext cx="384" cy="14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-45</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07" name="Google Shape;107;p6"/>
              <p:cNvSpPr/>
              <p:nvPr/>
            </p:nvSpPr>
            <p:spPr>
              <a:xfrm>
                <a:off x="4935" y="1712"/>
                <a:ext cx="90" cy="13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6</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08" name="Google Shape;108;p6"/>
              <p:cNvSpPr/>
              <p:nvPr/>
            </p:nvSpPr>
            <p:spPr>
              <a:xfrm>
                <a:off x="4935" y="1886"/>
                <a:ext cx="90" cy="1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0</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09" name="Google Shape;109;p6"/>
              <p:cNvSpPr/>
              <p:nvPr/>
            </p:nvSpPr>
            <p:spPr>
              <a:xfrm>
                <a:off x="4868" y="2059"/>
                <a:ext cx="316" cy="1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72</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0" name="Google Shape;110;p6"/>
              <p:cNvSpPr/>
              <p:nvPr/>
            </p:nvSpPr>
            <p:spPr>
              <a:xfrm>
                <a:off x="4800" y="2406"/>
                <a:ext cx="336" cy="12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-89</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1" name="Google Shape;111;p6"/>
              <p:cNvSpPr/>
              <p:nvPr/>
            </p:nvSpPr>
            <p:spPr>
              <a:xfrm>
                <a:off x="4935" y="2579"/>
                <a:ext cx="90" cy="13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0</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2" name="Google Shape;112;p6"/>
              <p:cNvSpPr/>
              <p:nvPr/>
            </p:nvSpPr>
            <p:spPr>
              <a:xfrm>
                <a:off x="4868" y="2752"/>
                <a:ext cx="364" cy="16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62</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3" name="Google Shape;113;p6"/>
              <p:cNvSpPr/>
              <p:nvPr/>
            </p:nvSpPr>
            <p:spPr>
              <a:xfrm>
                <a:off x="4868" y="2926"/>
                <a:ext cx="364" cy="1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-3</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4" name="Google Shape;114;p6"/>
              <p:cNvSpPr/>
              <p:nvPr/>
            </p:nvSpPr>
            <p:spPr>
              <a:xfrm>
                <a:off x="4935" y="3099"/>
                <a:ext cx="297" cy="15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1</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5" name="Google Shape;115;p6"/>
              <p:cNvSpPr/>
              <p:nvPr/>
            </p:nvSpPr>
            <p:spPr>
              <a:xfrm>
                <a:off x="4732" y="3272"/>
                <a:ext cx="404" cy="12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6453</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6" name="Google Shape;116;p6"/>
              <p:cNvSpPr/>
              <p:nvPr/>
            </p:nvSpPr>
            <p:spPr>
              <a:xfrm>
                <a:off x="4868" y="3446"/>
                <a:ext cx="412" cy="14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78</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7" name="Google Shape;117;p6"/>
              <p:cNvSpPr/>
              <p:nvPr/>
            </p:nvSpPr>
            <p:spPr>
              <a:xfrm flipH="1">
                <a:off x="4173" y="1380"/>
                <a:ext cx="29" cy="155"/>
              </a:xfrm>
              <a:custGeom>
                <a:rect b="b" l="l" r="r" t="t"/>
                <a:pathLst>
                  <a:path extrusionOk="0" h="20000" w="20000">
                    <a:moveTo>
                      <a:pt x="0" y="19958"/>
                    </a:moveTo>
                    <a:lnTo>
                      <a:pt x="0" y="0"/>
                    </a:lnTo>
                  </a:path>
                </a:pathLst>
              </a:custGeom>
              <a:noFill/>
              <a:ln cap="flat" cmpd="sng" w="9525">
                <a:solidFill>
                  <a:srgbClr val="000000"/>
                </a:solidFill>
                <a:prstDash val="solid"/>
                <a:round/>
                <a:headEnd len="med" w="med" type="triangl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6"/>
              <p:cNvSpPr/>
              <p:nvPr/>
            </p:nvSpPr>
            <p:spPr>
              <a:xfrm>
                <a:off x="4103" y="1539"/>
                <a:ext cx="361" cy="1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c[0]</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19" name="Google Shape;119;p6"/>
              <p:cNvSpPr/>
              <p:nvPr/>
            </p:nvSpPr>
            <p:spPr>
              <a:xfrm>
                <a:off x="4100" y="1712"/>
                <a:ext cx="364" cy="19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c[1]</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0" name="Google Shape;120;p6"/>
              <p:cNvSpPr/>
              <p:nvPr/>
            </p:nvSpPr>
            <p:spPr>
              <a:xfrm>
                <a:off x="4100" y="1886"/>
                <a:ext cx="364" cy="1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c[2]</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1" name="Google Shape;121;p6"/>
              <p:cNvSpPr/>
              <p:nvPr/>
            </p:nvSpPr>
            <p:spPr>
              <a:xfrm>
                <a:off x="4100" y="2059"/>
                <a:ext cx="364" cy="1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c[3]</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2" name="Google Shape;122;p6"/>
              <p:cNvSpPr/>
              <p:nvPr/>
            </p:nvSpPr>
            <p:spPr>
              <a:xfrm>
                <a:off x="4032" y="3446"/>
                <a:ext cx="480" cy="19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c[11]</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3" name="Google Shape;123;p6"/>
              <p:cNvSpPr/>
              <p:nvPr/>
            </p:nvSpPr>
            <p:spPr>
              <a:xfrm>
                <a:off x="4032" y="3272"/>
                <a:ext cx="480" cy="17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c[10]</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4" name="Google Shape;124;p6"/>
              <p:cNvSpPr/>
              <p:nvPr/>
            </p:nvSpPr>
            <p:spPr>
              <a:xfrm>
                <a:off x="4100" y="3099"/>
                <a:ext cx="364" cy="15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c[9]</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5" name="Google Shape;125;p6"/>
              <p:cNvSpPr/>
              <p:nvPr/>
            </p:nvSpPr>
            <p:spPr>
              <a:xfrm>
                <a:off x="4100" y="2926"/>
                <a:ext cx="364" cy="18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c[8]</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6" name="Google Shape;126;p6"/>
              <p:cNvSpPr/>
              <p:nvPr/>
            </p:nvSpPr>
            <p:spPr>
              <a:xfrm>
                <a:off x="4100" y="2752"/>
                <a:ext cx="412" cy="21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c[7]</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7" name="Google Shape;127;p6"/>
              <p:cNvSpPr/>
              <p:nvPr/>
            </p:nvSpPr>
            <p:spPr>
              <a:xfrm>
                <a:off x="4100" y="2406"/>
                <a:ext cx="412" cy="1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c[5]</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sp>
            <p:nvSpPr>
              <p:cNvPr id="128" name="Google Shape;128;p6"/>
              <p:cNvSpPr/>
              <p:nvPr/>
            </p:nvSpPr>
            <p:spPr>
              <a:xfrm>
                <a:off x="4100" y="2232"/>
                <a:ext cx="412" cy="20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1800">
                    <a:solidFill>
                      <a:schemeClr val="dk1"/>
                    </a:solidFill>
                    <a:latin typeface="Droid Sans Mono"/>
                    <a:ea typeface="Droid Sans Mono"/>
                    <a:cs typeface="Droid Sans Mono"/>
                    <a:sym typeface="Droid Sans Mono"/>
                  </a:rPr>
                  <a:t>c[4]</a:t>
                </a:r>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grpSp>
            <p:nvGrpSpPr>
              <p:cNvPr id="129" name="Google Shape;129;p6"/>
              <p:cNvGrpSpPr/>
              <p:nvPr/>
            </p:nvGrpSpPr>
            <p:grpSpPr>
              <a:xfrm>
                <a:off x="4528" y="1514"/>
                <a:ext cx="812" cy="2080"/>
                <a:chOff x="0" y="-2"/>
                <a:chExt cx="20000" cy="20004"/>
              </a:xfrm>
            </p:grpSpPr>
            <p:sp>
              <p:nvSpPr>
                <p:cNvPr id="130" name="Google Shape;130;p6"/>
                <p:cNvSpPr/>
                <p:nvPr/>
              </p:nvSpPr>
              <p:spPr>
                <a:xfrm>
                  <a:off x="0" y="10000"/>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1" name="Google Shape;131;p6"/>
                <p:cNvGrpSpPr/>
                <p:nvPr/>
              </p:nvGrpSpPr>
              <p:grpSpPr>
                <a:xfrm>
                  <a:off x="0" y="-2"/>
                  <a:ext cx="20000" cy="20004"/>
                  <a:chOff x="0" y="0"/>
                  <a:chExt cx="20000" cy="20004"/>
                </a:xfrm>
              </p:grpSpPr>
              <p:sp>
                <p:nvSpPr>
                  <p:cNvPr id="132" name="Google Shape;132;p6"/>
                  <p:cNvSpPr/>
                  <p:nvPr/>
                </p:nvSpPr>
                <p:spPr>
                  <a:xfrm>
                    <a:off x="0" y="0"/>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6"/>
                  <p:cNvSpPr/>
                  <p:nvPr/>
                </p:nvSpPr>
                <p:spPr>
                  <a:xfrm>
                    <a:off x="0" y="1667"/>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6"/>
                  <p:cNvSpPr/>
                  <p:nvPr/>
                </p:nvSpPr>
                <p:spPr>
                  <a:xfrm>
                    <a:off x="0" y="3334"/>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6"/>
                  <p:cNvSpPr/>
                  <p:nvPr/>
                </p:nvSpPr>
                <p:spPr>
                  <a:xfrm>
                    <a:off x="0" y="5001"/>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6"/>
                  <p:cNvSpPr/>
                  <p:nvPr/>
                </p:nvSpPr>
                <p:spPr>
                  <a:xfrm>
                    <a:off x="0" y="6668"/>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6"/>
                  <p:cNvSpPr/>
                  <p:nvPr/>
                </p:nvSpPr>
                <p:spPr>
                  <a:xfrm>
                    <a:off x="0" y="8335"/>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6"/>
                  <p:cNvSpPr/>
                  <p:nvPr/>
                </p:nvSpPr>
                <p:spPr>
                  <a:xfrm>
                    <a:off x="0" y="11669"/>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6"/>
                  <p:cNvSpPr/>
                  <p:nvPr/>
                </p:nvSpPr>
                <p:spPr>
                  <a:xfrm>
                    <a:off x="0" y="13336"/>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6"/>
                  <p:cNvSpPr/>
                  <p:nvPr/>
                </p:nvSpPr>
                <p:spPr>
                  <a:xfrm>
                    <a:off x="0" y="15003"/>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p:nvPr/>
                </p:nvSpPr>
                <p:spPr>
                  <a:xfrm>
                    <a:off x="0" y="16672"/>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6"/>
                  <p:cNvSpPr/>
                  <p:nvPr/>
                </p:nvSpPr>
                <p:spPr>
                  <a:xfrm>
                    <a:off x="0" y="18337"/>
                    <a:ext cx="20000" cy="1667"/>
                  </a:xfrm>
                  <a:custGeom>
                    <a:rect b="b" l="l" r="r" t="t"/>
                    <a:pathLst>
                      <a:path extrusionOk="0" h="20000" w="20000">
                        <a:moveTo>
                          <a:pt x="19986" y="0"/>
                        </a:moveTo>
                        <a:lnTo>
                          <a:pt x="19986" y="19944"/>
                        </a:lnTo>
                        <a:lnTo>
                          <a:pt x="0" y="19944"/>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7"/>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4400"/>
              <a:buFont typeface="Calibri"/>
              <a:buNone/>
            </a:pPr>
            <a:r>
              <a:rPr lang="en-IN"/>
              <a:t>Arrays</a:t>
            </a:r>
            <a:endParaRPr/>
          </a:p>
        </p:txBody>
      </p:sp>
      <p:sp>
        <p:nvSpPr>
          <p:cNvPr id="149" name="Google Shape;149;p7"/>
          <p:cNvSpPr txBox="1"/>
          <p:nvPr>
            <p:ph idx="1" type="body"/>
          </p:nvPr>
        </p:nvSpPr>
        <p:spPr>
          <a:xfrm>
            <a:off x="457200" y="1600200"/>
            <a:ext cx="8229600" cy="4525963"/>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accent1"/>
              </a:buClr>
              <a:buSzPts val="3200"/>
              <a:buChar char="•"/>
            </a:pPr>
            <a:r>
              <a:rPr lang="en-IN"/>
              <a:t>An </a:t>
            </a:r>
            <a:r>
              <a:rPr i="1" lang="en-IN"/>
              <a:t>array</a:t>
            </a:r>
            <a:r>
              <a:rPr lang="en-IN"/>
              <a:t> is an ordered list of values</a:t>
            </a:r>
            <a:endParaRPr/>
          </a:p>
        </p:txBody>
      </p:sp>
      <p:sp>
        <p:nvSpPr>
          <p:cNvPr id="150" name="Google Shape;150;p7"/>
          <p:cNvSpPr/>
          <p:nvPr/>
        </p:nvSpPr>
        <p:spPr>
          <a:xfrm>
            <a:off x="2895600" y="2895600"/>
            <a:ext cx="5334000" cy="369974"/>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c[0]  c[1]   c[2]  c[3]   c[4]   c[5]   c[6]   c[7]   c[8]   c[9]</a:t>
            </a:r>
            <a:endParaRPr sz="1800">
              <a:solidFill>
                <a:schemeClr val="dk1"/>
              </a:solidFill>
              <a:latin typeface="Times New Roman"/>
              <a:ea typeface="Times New Roman"/>
              <a:cs typeface="Times New Roman"/>
              <a:sym typeface="Times New Roman"/>
            </a:endParaRPr>
          </a:p>
        </p:txBody>
      </p:sp>
      <p:grpSp>
        <p:nvGrpSpPr>
          <p:cNvPr id="151" name="Google Shape;151;p7"/>
          <p:cNvGrpSpPr/>
          <p:nvPr/>
        </p:nvGrpSpPr>
        <p:grpSpPr>
          <a:xfrm>
            <a:off x="2903538" y="3352800"/>
            <a:ext cx="5380037" cy="714375"/>
            <a:chOff x="1829" y="2112"/>
            <a:chExt cx="3389" cy="450"/>
          </a:xfrm>
        </p:grpSpPr>
        <p:grpSp>
          <p:nvGrpSpPr>
            <p:cNvPr id="152" name="Google Shape;152;p7"/>
            <p:cNvGrpSpPr/>
            <p:nvPr/>
          </p:nvGrpSpPr>
          <p:grpSpPr>
            <a:xfrm>
              <a:off x="1829" y="2112"/>
              <a:ext cx="3389" cy="450"/>
              <a:chOff x="1533" y="3128"/>
              <a:chExt cx="3389" cy="450"/>
            </a:xfrm>
          </p:grpSpPr>
          <p:sp>
            <p:nvSpPr>
              <p:cNvPr id="153" name="Google Shape;153;p7"/>
              <p:cNvSpPr/>
              <p:nvPr/>
            </p:nvSpPr>
            <p:spPr>
              <a:xfrm>
                <a:off x="1533" y="3132"/>
                <a:ext cx="3389" cy="442"/>
              </a:xfrm>
              <a:prstGeom prst="rect">
                <a:avLst/>
              </a:prstGeom>
              <a:solidFill>
                <a:srgbClr val="F5E98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7"/>
              <p:cNvSpPr/>
              <p:nvPr/>
            </p:nvSpPr>
            <p:spPr>
              <a:xfrm>
                <a:off x="1888" y="3132"/>
                <a:ext cx="333" cy="442"/>
              </a:xfrm>
              <a:prstGeom prst="rect">
                <a:avLst/>
              </a:prstGeom>
              <a:solidFill>
                <a:srgbClr val="F5E98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7"/>
              <p:cNvSpPr/>
              <p:nvPr/>
            </p:nvSpPr>
            <p:spPr>
              <a:xfrm>
                <a:off x="2543" y="3132"/>
                <a:ext cx="333" cy="442"/>
              </a:xfrm>
              <a:prstGeom prst="rect">
                <a:avLst/>
              </a:prstGeom>
              <a:solidFill>
                <a:srgbClr val="F5E98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7"/>
              <p:cNvSpPr/>
              <p:nvPr/>
            </p:nvSpPr>
            <p:spPr>
              <a:xfrm>
                <a:off x="3225" y="3132"/>
                <a:ext cx="333" cy="442"/>
              </a:xfrm>
              <a:prstGeom prst="rect">
                <a:avLst/>
              </a:prstGeom>
              <a:solidFill>
                <a:srgbClr val="F5E98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7"/>
              <p:cNvSpPr/>
              <p:nvPr/>
            </p:nvSpPr>
            <p:spPr>
              <a:xfrm>
                <a:off x="3893" y="3132"/>
                <a:ext cx="333" cy="442"/>
              </a:xfrm>
              <a:prstGeom prst="rect">
                <a:avLst/>
              </a:prstGeom>
              <a:solidFill>
                <a:srgbClr val="F5E98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8" name="Google Shape;158;p7"/>
              <p:cNvCxnSpPr/>
              <p:nvPr/>
            </p:nvCxnSpPr>
            <p:spPr>
              <a:xfrm>
                <a:off x="4571" y="3128"/>
                <a:ext cx="0" cy="450"/>
              </a:xfrm>
              <a:prstGeom prst="straightConnector1">
                <a:avLst/>
              </a:prstGeom>
              <a:noFill/>
              <a:ln cap="flat" cmpd="sng" w="12700">
                <a:solidFill>
                  <a:schemeClr val="dk1"/>
                </a:solidFill>
                <a:prstDash val="solid"/>
                <a:round/>
                <a:headEnd len="sm" w="sm" type="none"/>
                <a:tailEnd len="sm" w="sm" type="none"/>
              </a:ln>
            </p:spPr>
          </p:cxnSp>
        </p:grpSp>
        <p:sp>
          <p:nvSpPr>
            <p:cNvPr id="159" name="Google Shape;159;p7"/>
            <p:cNvSpPr/>
            <p:nvPr/>
          </p:nvSpPr>
          <p:spPr>
            <a:xfrm>
              <a:off x="1860" y="2200"/>
              <a:ext cx="3332"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79   87   94   82   67   98   87   81   74   91</a:t>
              </a:r>
              <a:endParaRPr/>
            </a:p>
          </p:txBody>
        </p:sp>
      </p:grpSp>
      <p:sp>
        <p:nvSpPr>
          <p:cNvPr id="160" name="Google Shape;160;p7"/>
          <p:cNvSpPr txBox="1"/>
          <p:nvPr/>
        </p:nvSpPr>
        <p:spPr>
          <a:xfrm>
            <a:off x="2276035" y="4573588"/>
            <a:ext cx="498245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mo"/>
                <a:ea typeface="Arimo"/>
                <a:cs typeface="Arimo"/>
                <a:sym typeface="Arimo"/>
              </a:rPr>
              <a:t>An array of size </a:t>
            </a:r>
            <a:r>
              <a:rPr b="1" lang="en-IN" sz="1800">
                <a:solidFill>
                  <a:srgbClr val="FF0000"/>
                </a:solidFill>
                <a:latin typeface="Arimo"/>
                <a:ea typeface="Arimo"/>
                <a:cs typeface="Arimo"/>
                <a:sym typeface="Arimo"/>
              </a:rPr>
              <a:t>N</a:t>
            </a:r>
            <a:r>
              <a:rPr lang="en-IN" sz="1800">
                <a:solidFill>
                  <a:schemeClr val="dk1"/>
                </a:solidFill>
                <a:latin typeface="Arimo"/>
                <a:ea typeface="Arimo"/>
                <a:cs typeface="Arimo"/>
                <a:sym typeface="Arimo"/>
              </a:rPr>
              <a:t> is indexed from </a:t>
            </a:r>
            <a:r>
              <a:rPr b="1" lang="en-IN" sz="2000">
                <a:solidFill>
                  <a:srgbClr val="FF0000"/>
                </a:solidFill>
                <a:latin typeface="Arimo"/>
                <a:ea typeface="Arimo"/>
                <a:cs typeface="Arimo"/>
                <a:sym typeface="Arimo"/>
              </a:rPr>
              <a:t>zero to N-1</a:t>
            </a:r>
            <a:endParaRPr b="1" sz="1800">
              <a:solidFill>
                <a:srgbClr val="FF0000"/>
              </a:solidFill>
              <a:latin typeface="Arimo"/>
              <a:ea typeface="Arimo"/>
              <a:cs typeface="Arimo"/>
              <a:sym typeface="Arimo"/>
            </a:endParaRPr>
          </a:p>
        </p:txBody>
      </p:sp>
      <p:grpSp>
        <p:nvGrpSpPr>
          <p:cNvPr id="161" name="Google Shape;161;p7"/>
          <p:cNvGrpSpPr/>
          <p:nvPr/>
        </p:nvGrpSpPr>
        <p:grpSpPr>
          <a:xfrm>
            <a:off x="1143000" y="2058989"/>
            <a:ext cx="2339975" cy="1892300"/>
            <a:chOff x="495" y="1345"/>
            <a:chExt cx="1474" cy="1192"/>
          </a:xfrm>
        </p:grpSpPr>
        <p:sp>
          <p:nvSpPr>
            <p:cNvPr id="162" name="Google Shape;162;p7"/>
            <p:cNvSpPr/>
            <p:nvPr/>
          </p:nvSpPr>
          <p:spPr>
            <a:xfrm>
              <a:off x="1107" y="2304"/>
              <a:ext cx="204" cy="23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IN" sz="1800">
                  <a:solidFill>
                    <a:schemeClr val="dk1"/>
                  </a:solidFill>
                  <a:latin typeface="Courier New"/>
                  <a:ea typeface="Courier New"/>
                  <a:cs typeface="Courier New"/>
                  <a:sym typeface="Courier New"/>
                </a:rPr>
                <a:t>c</a:t>
              </a:r>
              <a:endParaRPr sz="1800">
                <a:solidFill>
                  <a:schemeClr val="dk1"/>
                </a:solidFill>
                <a:latin typeface="Courier New"/>
                <a:ea typeface="Courier New"/>
                <a:cs typeface="Courier New"/>
                <a:sym typeface="Courier New"/>
              </a:endParaRPr>
            </a:p>
          </p:txBody>
        </p:sp>
        <p:sp>
          <p:nvSpPr>
            <p:cNvPr id="163" name="Google Shape;163;p7"/>
            <p:cNvSpPr txBox="1"/>
            <p:nvPr/>
          </p:nvSpPr>
          <p:spPr>
            <a:xfrm>
              <a:off x="495" y="1345"/>
              <a:ext cx="1474"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mo"/>
                  <a:ea typeface="Arimo"/>
                  <a:cs typeface="Arimo"/>
                  <a:sym typeface="Arimo"/>
                </a:rPr>
                <a:t>The entire array</a:t>
              </a:r>
              <a:endParaRPr/>
            </a:p>
            <a:p>
              <a:pPr indent="0" lvl="0" marL="0" marR="0" rtl="0" algn="ctr">
                <a:spcBef>
                  <a:spcPts val="0"/>
                </a:spcBef>
                <a:spcAft>
                  <a:spcPts val="0"/>
                </a:spcAft>
                <a:buNone/>
              </a:pPr>
              <a:r>
                <a:rPr lang="en-IN" sz="1800">
                  <a:solidFill>
                    <a:schemeClr val="dk1"/>
                  </a:solidFill>
                  <a:latin typeface="Arimo"/>
                  <a:ea typeface="Arimo"/>
                  <a:cs typeface="Arimo"/>
                  <a:sym typeface="Arimo"/>
                </a:rPr>
                <a:t>has a single name</a:t>
              </a:r>
              <a:endParaRPr/>
            </a:p>
          </p:txBody>
        </p:sp>
        <p:cxnSp>
          <p:nvCxnSpPr>
            <p:cNvPr id="164" name="Google Shape;164;p7"/>
            <p:cNvCxnSpPr/>
            <p:nvPr/>
          </p:nvCxnSpPr>
          <p:spPr>
            <a:xfrm>
              <a:off x="1200" y="1824"/>
              <a:ext cx="0" cy="480"/>
            </a:xfrm>
            <a:prstGeom prst="straightConnector1">
              <a:avLst/>
            </a:prstGeom>
            <a:noFill/>
            <a:ln cap="flat" cmpd="sng" w="38100">
              <a:solidFill>
                <a:srgbClr val="FF0000"/>
              </a:solidFill>
              <a:prstDash val="solid"/>
              <a:round/>
              <a:headEnd len="sm" w="sm" type="none"/>
              <a:tailEnd len="med" w="med" type="triangle"/>
            </a:ln>
          </p:spPr>
        </p:cxnSp>
      </p:grpSp>
      <p:grpSp>
        <p:nvGrpSpPr>
          <p:cNvPr id="165" name="Google Shape;165;p7"/>
          <p:cNvGrpSpPr/>
          <p:nvPr/>
        </p:nvGrpSpPr>
        <p:grpSpPr>
          <a:xfrm>
            <a:off x="4083050" y="2057400"/>
            <a:ext cx="3960813" cy="836613"/>
            <a:chOff x="2052" y="1393"/>
            <a:chExt cx="2495" cy="527"/>
          </a:xfrm>
        </p:grpSpPr>
        <p:sp>
          <p:nvSpPr>
            <p:cNvPr id="166" name="Google Shape;166;p7"/>
            <p:cNvSpPr txBox="1"/>
            <p:nvPr/>
          </p:nvSpPr>
          <p:spPr>
            <a:xfrm>
              <a:off x="2052" y="1393"/>
              <a:ext cx="2495" cy="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mo"/>
                  <a:ea typeface="Arimo"/>
                  <a:cs typeface="Arimo"/>
                  <a:sym typeface="Arimo"/>
                </a:rPr>
                <a:t>Each value has a numeric </a:t>
              </a:r>
              <a:r>
                <a:rPr i="1" lang="en-IN" sz="1800">
                  <a:solidFill>
                    <a:schemeClr val="dk1"/>
                  </a:solidFill>
                  <a:latin typeface="Arimo"/>
                  <a:ea typeface="Arimo"/>
                  <a:cs typeface="Arimo"/>
                  <a:sym typeface="Arimo"/>
                </a:rPr>
                <a:t>index</a:t>
              </a:r>
              <a:endParaRPr/>
            </a:p>
          </p:txBody>
        </p:sp>
        <p:cxnSp>
          <p:nvCxnSpPr>
            <p:cNvPr id="167" name="Google Shape;167;p7"/>
            <p:cNvCxnSpPr/>
            <p:nvPr/>
          </p:nvCxnSpPr>
          <p:spPr>
            <a:xfrm flipH="1">
              <a:off x="3264" y="1632"/>
              <a:ext cx="336" cy="288"/>
            </a:xfrm>
            <a:prstGeom prst="straightConnector1">
              <a:avLst/>
            </a:prstGeom>
            <a:noFill/>
            <a:ln cap="flat" cmpd="sng" w="38100">
              <a:solidFill>
                <a:srgbClr val="FF0000"/>
              </a:solidFill>
              <a:prstDash val="solid"/>
              <a:round/>
              <a:headEnd len="sm" w="sm" type="none"/>
              <a:tailEnd len="med" w="med" type="triangle"/>
            </a:ln>
          </p:spPr>
        </p:cxnSp>
      </p:grpSp>
      <p:sp>
        <p:nvSpPr>
          <p:cNvPr id="168" name="Google Shape;168;p7"/>
          <p:cNvSpPr txBox="1"/>
          <p:nvPr/>
        </p:nvSpPr>
        <p:spPr>
          <a:xfrm>
            <a:off x="1428750" y="5183188"/>
            <a:ext cx="6938963"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mo"/>
                <a:ea typeface="Arimo"/>
                <a:cs typeface="Arimo"/>
                <a:sym typeface="Arimo"/>
              </a:rPr>
              <a:t>This array holds 10 values that are indexed from 0 to 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Arrays</a:t>
            </a:r>
            <a:endParaRPr/>
          </a:p>
        </p:txBody>
      </p:sp>
      <p:sp>
        <p:nvSpPr>
          <p:cNvPr id="174" name="Google Shape;174;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1"/>
              </a:buClr>
              <a:buSzPts val="2800"/>
              <a:buChar char="•"/>
            </a:pPr>
            <a:r>
              <a:rPr lang="en-IN" sz="2800"/>
              <a:t>Array elements are like normal variables</a:t>
            </a:r>
            <a:endParaRPr/>
          </a:p>
          <a:p>
            <a:pPr indent="-228600" lvl="2" marL="1143000" rtl="0" algn="l">
              <a:spcBef>
                <a:spcPts val="480"/>
              </a:spcBef>
              <a:spcAft>
                <a:spcPts val="0"/>
              </a:spcAft>
              <a:buClr>
                <a:schemeClr val="accent1"/>
              </a:buClr>
              <a:buSzPts val="2400"/>
              <a:buFont typeface="Courier New"/>
              <a:buNone/>
            </a:pPr>
            <a:r>
              <a:rPr lang="en-IN">
                <a:latin typeface="Courier New"/>
                <a:ea typeface="Courier New"/>
                <a:cs typeface="Courier New"/>
                <a:sym typeface="Courier New"/>
              </a:rPr>
              <a:t>c[0] =  3;</a:t>
            </a:r>
            <a:r>
              <a:rPr lang="en-IN"/>
              <a:t>/*stores 3 to c[0] element*/</a:t>
            </a:r>
            <a:endParaRPr/>
          </a:p>
          <a:p>
            <a:pPr indent="-228600" lvl="2" marL="1143000" rtl="0" algn="l">
              <a:spcBef>
                <a:spcPts val="480"/>
              </a:spcBef>
              <a:spcAft>
                <a:spcPts val="0"/>
              </a:spcAft>
              <a:buClr>
                <a:schemeClr val="accent1"/>
              </a:buClr>
              <a:buSzPts val="2400"/>
              <a:buFont typeface="Courier New"/>
              <a:buNone/>
            </a:pPr>
            <a:r>
              <a:rPr lang="en-IN">
                <a:latin typeface="Courier New"/>
                <a:ea typeface="Courier New"/>
                <a:cs typeface="Courier New"/>
                <a:sym typeface="Courier New"/>
              </a:rPr>
              <a:t>scanf (“%d”, &amp;c[1]);</a:t>
            </a:r>
            <a:r>
              <a:rPr lang="en-IN"/>
              <a:t>/*reads c[1] element*/</a:t>
            </a:r>
            <a:endParaRPr>
              <a:latin typeface="Courier New"/>
              <a:ea typeface="Courier New"/>
              <a:cs typeface="Courier New"/>
              <a:sym typeface="Courier New"/>
            </a:endParaRPr>
          </a:p>
          <a:p>
            <a:pPr indent="-228600" lvl="2" marL="1143000" rtl="0" algn="l">
              <a:spcBef>
                <a:spcPts val="480"/>
              </a:spcBef>
              <a:spcAft>
                <a:spcPts val="0"/>
              </a:spcAft>
              <a:buClr>
                <a:schemeClr val="accent1"/>
              </a:buClr>
              <a:buSzPts val="2400"/>
              <a:buFont typeface="Courier New"/>
              <a:buNone/>
            </a:pPr>
            <a:r>
              <a:rPr lang="en-IN">
                <a:latin typeface="Courier New"/>
                <a:ea typeface="Courier New"/>
                <a:cs typeface="Courier New"/>
                <a:sym typeface="Courier New"/>
              </a:rPr>
              <a:t>printf (“%d, %d”, c[0], c[1]);</a:t>
            </a:r>
            <a:r>
              <a:rPr lang="en-IN"/>
              <a:t> /*displays 				c[0] &amp; c[1] element*/</a:t>
            </a:r>
            <a:endParaRPr>
              <a:latin typeface="Courier New"/>
              <a:ea typeface="Courier New"/>
              <a:cs typeface="Courier New"/>
              <a:sym typeface="Courier New"/>
            </a:endParaRPr>
          </a:p>
          <a:p>
            <a:pPr indent="-342900" lvl="0" marL="342900" rtl="0" algn="l">
              <a:spcBef>
                <a:spcPts val="560"/>
              </a:spcBef>
              <a:spcAft>
                <a:spcPts val="0"/>
              </a:spcAft>
              <a:buClr>
                <a:schemeClr val="accent1"/>
              </a:buClr>
              <a:buSzPts val="2800"/>
              <a:buChar char="•"/>
            </a:pPr>
            <a:r>
              <a:rPr lang="en-IN" sz="2800"/>
              <a:t>The position number inside square brackets is called </a:t>
            </a:r>
            <a:r>
              <a:rPr b="1" lang="en-IN" sz="2800"/>
              <a:t>subscript/index</a:t>
            </a:r>
            <a:r>
              <a:rPr lang="en-IN" sz="2800"/>
              <a:t>.</a:t>
            </a:r>
            <a:endParaRPr/>
          </a:p>
          <a:p>
            <a:pPr indent="-342900" lvl="0" marL="342900" rtl="0" algn="l">
              <a:spcBef>
                <a:spcPts val="560"/>
              </a:spcBef>
              <a:spcAft>
                <a:spcPts val="0"/>
              </a:spcAft>
              <a:buClr>
                <a:schemeClr val="accent1"/>
              </a:buClr>
              <a:buSzPts val="2800"/>
              <a:buChar char="•"/>
            </a:pPr>
            <a:r>
              <a:rPr lang="en-IN" sz="2800"/>
              <a:t>Subscript must be integer or an integer expression</a:t>
            </a:r>
            <a:endParaRPr/>
          </a:p>
          <a:p>
            <a:pPr indent="-228600" lvl="2" marL="1143000" rtl="0" algn="l">
              <a:spcBef>
                <a:spcPts val="480"/>
              </a:spcBef>
              <a:spcAft>
                <a:spcPts val="0"/>
              </a:spcAft>
              <a:buClr>
                <a:schemeClr val="accent1"/>
              </a:buClr>
              <a:buSzPts val="2400"/>
              <a:buFont typeface="Courier New"/>
              <a:buNone/>
            </a:pPr>
            <a:r>
              <a:rPr lang="en-IN">
                <a:latin typeface="Courier New"/>
                <a:ea typeface="Courier New"/>
                <a:cs typeface="Courier New"/>
                <a:sym typeface="Courier New"/>
              </a:rPr>
              <a:t>c[5 - 2] = 7;  (i.e. c[3] = 7)</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Defining Arrays</a:t>
            </a:r>
            <a:endParaRPr/>
          </a:p>
        </p:txBody>
      </p:sp>
      <p:sp>
        <p:nvSpPr>
          <p:cNvPr id="180" name="Google Shape;18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accent1"/>
              </a:buClr>
              <a:buSzPts val="2720"/>
              <a:buChar char="•"/>
            </a:pPr>
            <a:r>
              <a:rPr lang="en-IN" sz="2720"/>
              <a:t>When defining arrays, specify:</a:t>
            </a:r>
            <a:endParaRPr sz="2720"/>
          </a:p>
          <a:p>
            <a:pPr indent="-285750" lvl="1" marL="742950" rtl="0" algn="l">
              <a:lnSpc>
                <a:spcPct val="80000"/>
              </a:lnSpc>
              <a:spcBef>
                <a:spcPts val="476"/>
              </a:spcBef>
              <a:spcAft>
                <a:spcPts val="0"/>
              </a:spcAft>
              <a:buClr>
                <a:schemeClr val="accent1"/>
              </a:buClr>
              <a:buSzPts val="2380"/>
              <a:buChar char="–"/>
            </a:pPr>
            <a:r>
              <a:rPr lang="en-IN" sz="2380"/>
              <a:t>Name</a:t>
            </a:r>
            <a:endParaRPr/>
          </a:p>
          <a:p>
            <a:pPr indent="-285750" lvl="1" marL="742950" rtl="0" algn="l">
              <a:lnSpc>
                <a:spcPct val="80000"/>
              </a:lnSpc>
              <a:spcBef>
                <a:spcPts val="476"/>
              </a:spcBef>
              <a:spcAft>
                <a:spcPts val="0"/>
              </a:spcAft>
              <a:buClr>
                <a:schemeClr val="accent1"/>
              </a:buClr>
              <a:buSzPts val="2380"/>
              <a:buChar char="–"/>
            </a:pPr>
            <a:r>
              <a:rPr lang="en-IN" sz="2380"/>
              <a:t>Data Type of array</a:t>
            </a:r>
            <a:endParaRPr/>
          </a:p>
          <a:p>
            <a:pPr indent="-285750" lvl="1" marL="742950" rtl="0" algn="l">
              <a:lnSpc>
                <a:spcPct val="80000"/>
              </a:lnSpc>
              <a:spcBef>
                <a:spcPts val="476"/>
              </a:spcBef>
              <a:spcAft>
                <a:spcPts val="0"/>
              </a:spcAft>
              <a:buClr>
                <a:schemeClr val="accent1"/>
              </a:buClr>
              <a:buSzPts val="2380"/>
              <a:buChar char="–"/>
            </a:pPr>
            <a:r>
              <a:rPr lang="en-IN" sz="2380"/>
              <a:t>Number of elements</a:t>
            </a:r>
            <a:endParaRPr/>
          </a:p>
          <a:p>
            <a:pPr indent="-228600" lvl="2" marL="1143000" rtl="0" algn="l">
              <a:lnSpc>
                <a:spcPct val="80000"/>
              </a:lnSpc>
              <a:spcBef>
                <a:spcPts val="476"/>
              </a:spcBef>
              <a:spcAft>
                <a:spcPts val="0"/>
              </a:spcAft>
              <a:buClr>
                <a:schemeClr val="accent1"/>
              </a:buClr>
              <a:buSzPts val="2380"/>
              <a:buFont typeface="Courier New"/>
              <a:buNone/>
            </a:pPr>
            <a:r>
              <a:rPr lang="en-IN" sz="2380">
                <a:latin typeface="Courier New"/>
                <a:ea typeface="Courier New"/>
                <a:cs typeface="Courier New"/>
                <a:sym typeface="Courier New"/>
              </a:rPr>
              <a:t>datatype arrayName[numberOfElements];</a:t>
            </a:r>
            <a:endParaRPr sz="2380">
              <a:latin typeface="Courier New"/>
              <a:ea typeface="Courier New"/>
              <a:cs typeface="Courier New"/>
              <a:sym typeface="Courier New"/>
            </a:endParaRPr>
          </a:p>
          <a:p>
            <a:pPr indent="-285750" lvl="1" marL="742950" rtl="0" algn="l">
              <a:lnSpc>
                <a:spcPct val="80000"/>
              </a:lnSpc>
              <a:spcBef>
                <a:spcPts val="476"/>
              </a:spcBef>
              <a:spcAft>
                <a:spcPts val="0"/>
              </a:spcAft>
              <a:buClr>
                <a:schemeClr val="accent1"/>
              </a:buClr>
              <a:buSzPts val="2380"/>
              <a:buChar char="–"/>
            </a:pPr>
            <a:r>
              <a:rPr lang="en-IN" sz="2380"/>
              <a:t>Examples:	</a:t>
            </a:r>
            <a:endParaRPr/>
          </a:p>
          <a:p>
            <a:pPr indent="-228600" lvl="2" marL="1143000" rtl="0" algn="l">
              <a:lnSpc>
                <a:spcPct val="80000"/>
              </a:lnSpc>
              <a:spcBef>
                <a:spcPts val="476"/>
              </a:spcBef>
              <a:spcAft>
                <a:spcPts val="0"/>
              </a:spcAft>
              <a:buClr>
                <a:schemeClr val="accent1"/>
              </a:buClr>
              <a:buSzPts val="2380"/>
              <a:buFont typeface="Courier New"/>
              <a:buNone/>
            </a:pPr>
            <a:r>
              <a:rPr lang="en-IN" sz="2380">
                <a:latin typeface="Courier New"/>
                <a:ea typeface="Courier New"/>
                <a:cs typeface="Courier New"/>
                <a:sym typeface="Courier New"/>
              </a:rPr>
              <a:t>int students[10];  </a:t>
            </a:r>
            <a:endParaRPr sz="2380">
              <a:latin typeface="Courier New"/>
              <a:ea typeface="Courier New"/>
              <a:cs typeface="Courier New"/>
              <a:sym typeface="Courier New"/>
            </a:endParaRPr>
          </a:p>
          <a:p>
            <a:pPr indent="-228600" lvl="2" marL="1143000" rtl="0" algn="l">
              <a:lnSpc>
                <a:spcPct val="80000"/>
              </a:lnSpc>
              <a:spcBef>
                <a:spcPts val="476"/>
              </a:spcBef>
              <a:spcAft>
                <a:spcPts val="0"/>
              </a:spcAft>
              <a:buClr>
                <a:schemeClr val="accent1"/>
              </a:buClr>
              <a:buSzPts val="2380"/>
              <a:buFont typeface="Courier New"/>
              <a:buNone/>
            </a:pPr>
            <a:r>
              <a:rPr lang="en-IN" sz="2380">
                <a:latin typeface="Courier New"/>
                <a:ea typeface="Courier New"/>
                <a:cs typeface="Courier New"/>
                <a:sym typeface="Courier New"/>
              </a:rPr>
              <a:t>float myArray[3284];</a:t>
            </a:r>
            <a:endParaRPr sz="2380">
              <a:latin typeface="Courier New"/>
              <a:ea typeface="Courier New"/>
              <a:cs typeface="Courier New"/>
              <a:sym typeface="Courier New"/>
            </a:endParaRPr>
          </a:p>
          <a:p>
            <a:pPr indent="-342900" lvl="0" marL="342900" rtl="0" algn="l">
              <a:lnSpc>
                <a:spcPct val="80000"/>
              </a:lnSpc>
              <a:spcBef>
                <a:spcPts val="544"/>
              </a:spcBef>
              <a:spcAft>
                <a:spcPts val="0"/>
              </a:spcAft>
              <a:buClr>
                <a:schemeClr val="accent1"/>
              </a:buClr>
              <a:buSzPts val="2720"/>
              <a:buChar char="•"/>
            </a:pPr>
            <a:r>
              <a:rPr lang="en-IN" sz="2720"/>
              <a:t>Defining multiple arrays of same data type</a:t>
            </a:r>
            <a:endParaRPr sz="2720"/>
          </a:p>
          <a:p>
            <a:pPr indent="-285750" lvl="1" marL="742950" rtl="0" algn="l">
              <a:lnSpc>
                <a:spcPct val="80000"/>
              </a:lnSpc>
              <a:spcBef>
                <a:spcPts val="476"/>
              </a:spcBef>
              <a:spcAft>
                <a:spcPts val="0"/>
              </a:spcAft>
              <a:buClr>
                <a:schemeClr val="accent1"/>
              </a:buClr>
              <a:buSzPts val="2380"/>
              <a:buChar char="–"/>
            </a:pPr>
            <a:r>
              <a:rPr lang="en-IN" sz="2380"/>
              <a:t>Format is similar to regular variables</a:t>
            </a:r>
            <a:endParaRPr/>
          </a:p>
          <a:p>
            <a:pPr indent="-285750" lvl="1" marL="742950" rtl="0" algn="l">
              <a:lnSpc>
                <a:spcPct val="80000"/>
              </a:lnSpc>
              <a:spcBef>
                <a:spcPts val="476"/>
              </a:spcBef>
              <a:spcAft>
                <a:spcPts val="0"/>
              </a:spcAft>
              <a:buClr>
                <a:schemeClr val="accent1"/>
              </a:buClr>
              <a:buSzPts val="2380"/>
              <a:buChar char="–"/>
            </a:pPr>
            <a:r>
              <a:rPr lang="en-IN" sz="2380"/>
              <a:t>Example:</a:t>
            </a:r>
            <a:endParaRPr/>
          </a:p>
          <a:p>
            <a:pPr indent="-228600" lvl="2" marL="1143000" rtl="0" algn="l">
              <a:lnSpc>
                <a:spcPct val="80000"/>
              </a:lnSpc>
              <a:spcBef>
                <a:spcPts val="476"/>
              </a:spcBef>
              <a:spcAft>
                <a:spcPts val="0"/>
              </a:spcAft>
              <a:buClr>
                <a:schemeClr val="accent1"/>
              </a:buClr>
              <a:buSzPts val="2380"/>
              <a:buFont typeface="Courier New"/>
              <a:buNone/>
            </a:pPr>
            <a:r>
              <a:rPr lang="en-IN" sz="2380">
                <a:latin typeface="Courier New"/>
                <a:ea typeface="Courier New"/>
                <a:cs typeface="Courier New"/>
                <a:sym typeface="Courier New"/>
              </a:rPr>
              <a:t>int b[100], x[27];</a:t>
            </a:r>
            <a:r>
              <a:rPr b="1" lang="en-IN" sz="2380">
                <a:latin typeface="Droid Sans Mono"/>
                <a:ea typeface="Droid Sans Mono"/>
                <a:cs typeface="Droid Sans Mono"/>
                <a:sym typeface="Droid Sans Mono"/>
              </a:rPr>
              <a:t> </a:t>
            </a:r>
            <a:endParaRPr b="1" sz="2380">
              <a:latin typeface="Droid Sans Mono"/>
              <a:ea typeface="Droid Sans Mono"/>
              <a:cs typeface="Droid Sans Mono"/>
              <a:sym typeface="Droid Sans Mono"/>
            </a:endParaRPr>
          </a:p>
        </p:txBody>
      </p:sp>
    </p:spTree>
  </p:cSld>
  <p:clrMapOvr>
    <a:masterClrMapping/>
  </p:clrMapOvr>
</p:sld>
</file>

<file path=ppt/theme/theme1.xml><?xml version="1.0" encoding="utf-8"?>
<a:theme xmlns:a="http://schemas.openxmlformats.org/drawingml/2006/main" xmlns:r="http://schemas.openxmlformats.org/officeDocument/2006/relationships"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2014-05-22T21:35:55Z</dcterms:created>
  <dc:creator>Aman</dc:creator>
</cp:coreProperties>
</file>