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</p:sldMasterIdLst>
  <p:notesMasterIdLst>
    <p:notesMasterId r:id="rId27"/>
  </p:notesMasterIdLst>
  <p:sldIdLst>
    <p:sldId id="256" r:id="rId3"/>
    <p:sldId id="257" r:id="rId4"/>
    <p:sldId id="260" r:id="rId5"/>
    <p:sldId id="261" r:id="rId6"/>
    <p:sldId id="262" r:id="rId7"/>
    <p:sldId id="263" r:id="rId8"/>
    <p:sldId id="281" r:id="rId9"/>
    <p:sldId id="265" r:id="rId10"/>
    <p:sldId id="266" r:id="rId11"/>
    <p:sldId id="282" r:id="rId12"/>
    <p:sldId id="268" r:id="rId13"/>
    <p:sldId id="269" r:id="rId14"/>
    <p:sldId id="270" r:id="rId15"/>
    <p:sldId id="283" r:id="rId16"/>
    <p:sldId id="274" r:id="rId17"/>
    <p:sldId id="275" r:id="rId18"/>
    <p:sldId id="284" r:id="rId19"/>
    <p:sldId id="276" r:id="rId20"/>
    <p:sldId id="285" r:id="rId21"/>
    <p:sldId id="286" r:id="rId22"/>
    <p:sldId id="287" r:id="rId23"/>
    <p:sldId id="288" r:id="rId24"/>
    <p:sldId id="289" r:id="rId25"/>
    <p:sldId id="29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7F747"/>
    <a:srgbClr val="FFE593"/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AF263-492F-474B-ACE6-33F95C59A02B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69FE8-D543-4204-8CF9-9C1F34AED5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6371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 smtClean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 smtClean="0"/>
              <a:t>©LPU CSE101 C Programming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263B0C7-4F4B-4B45-9CCE-C89517BA4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7D5B-F7C7-40C7-B80B-C5C4F0293FFB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365125"/>
          </a:xfrm>
        </p:spPr>
        <p:txBody>
          <a:bodyPr/>
          <a:lstStyle/>
          <a:p>
            <a:fld id="{0263B0C7-4F4B-4B45-9CCE-C89517BA4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7D5B-F7C7-40C7-B80B-C5C4F0293FFB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B0C7-4F4B-4B45-9CCE-C89517BA4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7D5B-F7C7-40C7-B80B-C5C4F0293FFB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63B0C7-4F4B-4B45-9CCE-C89517BA4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 smtClean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17D5B-F7C7-40C7-B80B-C5C4F0293FFB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3B0C7-4F4B-4B45-9CCE-C89517BA4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CSE101-Lec#21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management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81000"/>
            <a:ext cx="8229600" cy="1143000"/>
          </a:xfrm>
        </p:spPr>
        <p:txBody>
          <a:bodyPr/>
          <a:lstStyle/>
          <a:p>
            <a:r>
              <a:rPr lang="en-IN" dirty="0" smtClean="0"/>
              <a:t>Program example-</a:t>
            </a:r>
            <a:r>
              <a:rPr lang="en-IN" dirty="0" err="1" smtClean="0"/>
              <a:t>calloc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2484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5600" dirty="0"/>
              <a:t>#include&lt;</a:t>
            </a:r>
            <a:r>
              <a:rPr lang="en-IN" sz="5600" dirty="0" err="1"/>
              <a:t>stdio.h</a:t>
            </a:r>
            <a:r>
              <a:rPr lang="en-IN" sz="5600" dirty="0"/>
              <a:t>&gt;</a:t>
            </a:r>
          </a:p>
          <a:p>
            <a:pPr marL="0" indent="0">
              <a:buNone/>
            </a:pPr>
            <a:r>
              <a:rPr lang="en-IN" sz="5600" dirty="0"/>
              <a:t>#include&lt;</a:t>
            </a:r>
            <a:r>
              <a:rPr lang="en-IN" sz="5600" dirty="0" err="1"/>
              <a:t>stdlib.h</a:t>
            </a:r>
            <a:r>
              <a:rPr lang="en-IN" sz="5600" dirty="0"/>
              <a:t>&gt;</a:t>
            </a:r>
          </a:p>
          <a:p>
            <a:pPr marL="0" indent="0">
              <a:buNone/>
            </a:pPr>
            <a:r>
              <a:rPr lang="en-IN" sz="5600" dirty="0" err="1"/>
              <a:t>int</a:t>
            </a:r>
            <a:r>
              <a:rPr lang="en-IN" sz="5600" dirty="0"/>
              <a:t> main( )</a:t>
            </a:r>
          </a:p>
          <a:p>
            <a:pPr marL="0" indent="0">
              <a:buNone/>
            </a:pPr>
            <a:r>
              <a:rPr lang="en-IN" sz="5600" dirty="0"/>
              <a:t>{</a:t>
            </a:r>
          </a:p>
          <a:p>
            <a:pPr marL="0" indent="0">
              <a:buNone/>
            </a:pPr>
            <a:endParaRPr lang="en-IN" sz="5600" dirty="0"/>
          </a:p>
          <a:p>
            <a:pPr marL="0" indent="0">
              <a:buNone/>
            </a:pPr>
            <a:r>
              <a:rPr lang="en-IN" sz="5600" dirty="0" err="1"/>
              <a:t>int</a:t>
            </a:r>
            <a:r>
              <a:rPr lang="en-IN" sz="5600" dirty="0"/>
              <a:t> *</a:t>
            </a:r>
            <a:r>
              <a:rPr lang="en-IN" sz="5600" dirty="0" err="1"/>
              <a:t>p,n,i</a:t>
            </a:r>
            <a:r>
              <a:rPr lang="en-IN" sz="5600" dirty="0"/>
              <a:t>;</a:t>
            </a:r>
          </a:p>
          <a:p>
            <a:pPr marL="0" indent="0">
              <a:buNone/>
            </a:pPr>
            <a:r>
              <a:rPr lang="en-IN" sz="5600" dirty="0" err="1"/>
              <a:t>printf</a:t>
            </a:r>
            <a:r>
              <a:rPr lang="en-IN" sz="5600" dirty="0"/>
              <a:t>("Enter the number of blocks we want to reserve:") ;</a:t>
            </a:r>
          </a:p>
          <a:p>
            <a:pPr marL="0" indent="0">
              <a:buNone/>
            </a:pPr>
            <a:r>
              <a:rPr lang="en-IN" sz="5600" dirty="0" err="1"/>
              <a:t>scanf</a:t>
            </a:r>
            <a:r>
              <a:rPr lang="en-IN" sz="5600" dirty="0"/>
              <a:t>("%</a:t>
            </a:r>
            <a:r>
              <a:rPr lang="en-IN" sz="5600" dirty="0" err="1"/>
              <a:t>d",&amp;n</a:t>
            </a:r>
            <a:r>
              <a:rPr lang="en-IN" sz="5600" dirty="0"/>
              <a:t>) ;</a:t>
            </a:r>
          </a:p>
          <a:p>
            <a:pPr marL="0" indent="0">
              <a:buNone/>
            </a:pPr>
            <a:r>
              <a:rPr lang="en-IN" sz="5600" dirty="0"/>
              <a:t>p=(</a:t>
            </a:r>
            <a:r>
              <a:rPr lang="en-IN" sz="5600" dirty="0" err="1"/>
              <a:t>int</a:t>
            </a:r>
            <a:r>
              <a:rPr lang="en-IN" sz="5600" dirty="0"/>
              <a:t>*)</a:t>
            </a:r>
            <a:r>
              <a:rPr lang="en-IN" sz="5600" dirty="0" err="1"/>
              <a:t>calloc</a:t>
            </a:r>
            <a:r>
              <a:rPr lang="en-IN" sz="5600" dirty="0"/>
              <a:t>(</a:t>
            </a:r>
            <a:r>
              <a:rPr lang="en-IN" sz="5600" dirty="0" err="1"/>
              <a:t>n,sizeof</a:t>
            </a:r>
            <a:r>
              <a:rPr lang="en-IN" sz="5600" dirty="0"/>
              <a:t>(</a:t>
            </a:r>
            <a:r>
              <a:rPr lang="en-IN" sz="5600" dirty="0" err="1"/>
              <a:t>int</a:t>
            </a:r>
            <a:r>
              <a:rPr lang="en-IN" sz="5600" dirty="0"/>
              <a:t>));//</a:t>
            </a:r>
            <a:r>
              <a:rPr lang="en-IN" sz="5600" dirty="0" err="1"/>
              <a:t>malloc</a:t>
            </a:r>
            <a:r>
              <a:rPr lang="en-IN" sz="5600" dirty="0"/>
              <a:t>() returns void* so we need to typecast with the specific data type</a:t>
            </a:r>
          </a:p>
          <a:p>
            <a:pPr marL="0" indent="0">
              <a:buNone/>
            </a:pPr>
            <a:r>
              <a:rPr lang="en-IN" sz="5600" dirty="0"/>
              <a:t>if(p==NULL)</a:t>
            </a:r>
          </a:p>
          <a:p>
            <a:pPr marL="0" indent="0">
              <a:buNone/>
            </a:pPr>
            <a:r>
              <a:rPr lang="en-IN" sz="5600" dirty="0"/>
              <a:t>{ </a:t>
            </a:r>
          </a:p>
          <a:p>
            <a:pPr marL="0" indent="0">
              <a:buNone/>
            </a:pPr>
            <a:r>
              <a:rPr lang="en-IN" sz="5600" dirty="0" err="1"/>
              <a:t>printf</a:t>
            </a:r>
            <a:r>
              <a:rPr lang="en-IN" sz="5600" dirty="0"/>
              <a:t>("Memory not available\n");</a:t>
            </a:r>
          </a:p>
          <a:p>
            <a:pPr marL="0" indent="0">
              <a:buNone/>
            </a:pPr>
            <a:r>
              <a:rPr lang="en-IN" sz="5600" dirty="0"/>
              <a:t>exit(1);</a:t>
            </a:r>
          </a:p>
          <a:p>
            <a:pPr marL="0" indent="0">
              <a:buNone/>
            </a:pPr>
            <a:r>
              <a:rPr lang="en-IN" sz="5600" dirty="0"/>
              <a:t>}</a:t>
            </a:r>
          </a:p>
          <a:p>
            <a:pPr marL="0" indent="0">
              <a:buNone/>
            </a:pPr>
            <a:r>
              <a:rPr lang="en-IN" sz="5600" dirty="0"/>
              <a:t>else</a:t>
            </a:r>
          </a:p>
          <a:p>
            <a:pPr marL="0" indent="0">
              <a:buNone/>
            </a:pPr>
            <a:r>
              <a:rPr lang="en-IN" sz="5600" dirty="0"/>
              <a:t>{</a:t>
            </a:r>
          </a:p>
          <a:p>
            <a:pPr marL="0" indent="0">
              <a:buNone/>
            </a:pPr>
            <a:r>
              <a:rPr lang="en-IN" sz="5600" dirty="0" err="1"/>
              <a:t>printf</a:t>
            </a:r>
            <a:r>
              <a:rPr lang="en-IN" sz="5600" dirty="0"/>
              <a:t>("\n Memory allocation successful");</a:t>
            </a:r>
          </a:p>
          <a:p>
            <a:pPr marL="0" indent="0">
              <a:buNone/>
            </a:pPr>
            <a:r>
              <a:rPr lang="en-IN" sz="5600" dirty="0" err="1"/>
              <a:t>printf</a:t>
            </a:r>
            <a:r>
              <a:rPr lang="en-IN" sz="5600" dirty="0"/>
              <a:t> ("\</a:t>
            </a:r>
            <a:r>
              <a:rPr lang="en-IN" sz="5600" dirty="0" err="1"/>
              <a:t>nEnter</a:t>
            </a:r>
            <a:r>
              <a:rPr lang="en-IN" sz="5600" dirty="0"/>
              <a:t> integer values: ") ;</a:t>
            </a:r>
          </a:p>
          <a:p>
            <a:pPr marL="0" indent="0">
              <a:buNone/>
            </a:pPr>
            <a:r>
              <a:rPr lang="en-IN" sz="5600" dirty="0"/>
              <a:t>for(</a:t>
            </a:r>
            <a:r>
              <a:rPr lang="en-IN" sz="5600" dirty="0" err="1"/>
              <a:t>i</a:t>
            </a:r>
            <a:r>
              <a:rPr lang="en-IN" sz="5600" dirty="0"/>
              <a:t>=0;i&lt;</a:t>
            </a:r>
            <a:r>
              <a:rPr lang="en-IN" sz="5600" dirty="0" err="1"/>
              <a:t>n;i</a:t>
            </a:r>
            <a:r>
              <a:rPr lang="en-IN" sz="5600" dirty="0"/>
              <a:t>++)</a:t>
            </a:r>
          </a:p>
          <a:p>
            <a:pPr marL="0" indent="0">
              <a:buNone/>
            </a:pPr>
            <a:r>
              <a:rPr lang="en-IN" sz="5600" dirty="0"/>
              <a:t>{</a:t>
            </a:r>
          </a:p>
          <a:p>
            <a:pPr marL="0" indent="0">
              <a:buNone/>
            </a:pPr>
            <a:r>
              <a:rPr lang="en-IN" sz="5600" dirty="0" err="1"/>
              <a:t>scanf</a:t>
            </a:r>
            <a:r>
              <a:rPr lang="en-IN" sz="5600" dirty="0"/>
              <a:t>("%d",</a:t>
            </a:r>
            <a:r>
              <a:rPr lang="en-IN" sz="5600" dirty="0" err="1"/>
              <a:t>p+i</a:t>
            </a:r>
            <a:r>
              <a:rPr lang="en-IN" sz="5600" dirty="0"/>
              <a:t>);</a:t>
            </a:r>
          </a:p>
          <a:p>
            <a:pPr marL="0" indent="0">
              <a:buNone/>
            </a:pPr>
            <a:r>
              <a:rPr lang="en-IN" sz="5600" dirty="0"/>
              <a:t>}</a:t>
            </a:r>
          </a:p>
          <a:p>
            <a:pPr marL="0" indent="0">
              <a:buNone/>
            </a:pPr>
            <a:r>
              <a:rPr lang="en-IN" sz="5600" dirty="0" err="1"/>
              <a:t>printf</a:t>
            </a:r>
            <a:r>
              <a:rPr lang="en-IN" sz="5600" dirty="0"/>
              <a:t>("\n Entered values are:");</a:t>
            </a:r>
          </a:p>
          <a:p>
            <a:pPr marL="0" indent="0">
              <a:buNone/>
            </a:pPr>
            <a:r>
              <a:rPr lang="en-IN" sz="5600" dirty="0"/>
              <a:t>for(</a:t>
            </a:r>
            <a:r>
              <a:rPr lang="en-IN" sz="5600" dirty="0" err="1"/>
              <a:t>i</a:t>
            </a:r>
            <a:r>
              <a:rPr lang="en-IN" sz="5600" dirty="0"/>
              <a:t>=0;i&lt;</a:t>
            </a:r>
            <a:r>
              <a:rPr lang="en-IN" sz="5600" dirty="0" err="1"/>
              <a:t>n;i</a:t>
            </a:r>
            <a:r>
              <a:rPr lang="en-IN" sz="5600" dirty="0"/>
              <a:t>++)</a:t>
            </a:r>
          </a:p>
          <a:p>
            <a:pPr marL="0" indent="0">
              <a:buNone/>
            </a:pPr>
            <a:r>
              <a:rPr lang="en-IN" sz="5600" dirty="0" err="1"/>
              <a:t>printf</a:t>
            </a:r>
            <a:r>
              <a:rPr lang="en-IN" sz="5600" dirty="0"/>
              <a:t>("\</a:t>
            </a:r>
            <a:r>
              <a:rPr lang="en-IN" sz="5600" dirty="0" err="1"/>
              <a:t>n%d</a:t>
            </a:r>
            <a:r>
              <a:rPr lang="en-IN" sz="5600" dirty="0"/>
              <a:t>",*(</a:t>
            </a:r>
            <a:r>
              <a:rPr lang="en-IN" sz="5600" dirty="0" err="1"/>
              <a:t>p+i</a:t>
            </a:r>
            <a:r>
              <a:rPr lang="en-IN" sz="5600" dirty="0"/>
              <a:t>));</a:t>
            </a:r>
          </a:p>
          <a:p>
            <a:pPr marL="0" indent="0">
              <a:buNone/>
            </a:pPr>
            <a:r>
              <a:rPr lang="en-IN" sz="5600" dirty="0"/>
              <a:t>return 0;</a:t>
            </a:r>
          </a:p>
          <a:p>
            <a:pPr marL="0" indent="0">
              <a:buNone/>
            </a:pPr>
            <a:r>
              <a:rPr lang="en-IN" sz="5600" dirty="0"/>
              <a:t>}</a:t>
            </a:r>
          </a:p>
          <a:p>
            <a:pPr marL="0" indent="0">
              <a:buNone/>
            </a:pPr>
            <a:r>
              <a:rPr lang="en-IN" sz="56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987996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Difference between 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3200" dirty="0" smtClean="0"/>
              <a:t>and 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53167699"/>
              </p:ext>
            </p:extLst>
          </p:nvPr>
        </p:nvGraphicFramePr>
        <p:xfrm>
          <a:off x="457200" y="1191396"/>
          <a:ext cx="8153400" cy="52435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8800"/>
                <a:gridCol w="3200400"/>
                <a:gridCol w="3124200"/>
              </a:tblGrid>
              <a:tr h="436654">
                <a:tc>
                  <a:txBody>
                    <a:bodyPr/>
                    <a:lstStyle/>
                    <a:p>
                      <a:endParaRPr lang="en-US" sz="1500" b="1" spc="0" dirty="0"/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pc="0" dirty="0" err="1" smtClean="0">
                          <a:latin typeface="Courier New" pitchFamily="49" charset="0"/>
                          <a:cs typeface="Courier New" pitchFamily="49" charset="0"/>
                        </a:rPr>
                        <a:t>calloc</a:t>
                      </a:r>
                      <a:r>
                        <a:rPr lang="en-US" sz="2400" spc="0" dirty="0" smtClean="0"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pc="0" dirty="0" err="1" smtClean="0">
                          <a:latin typeface="Courier New" pitchFamily="49" charset="0"/>
                          <a:cs typeface="Courier New" pitchFamily="49" charset="0"/>
                        </a:rPr>
                        <a:t>malloc</a:t>
                      </a:r>
                      <a:r>
                        <a:rPr lang="en-US" sz="2400" spc="0" dirty="0" smtClean="0"/>
                        <a:t>()</a:t>
                      </a:r>
                    </a:p>
                  </a:txBody>
                  <a:tcPr marL="65594" marR="65594" marT="32797" marB="32797"/>
                </a:tc>
              </a:tr>
              <a:tr h="962750">
                <a:tc>
                  <a:txBody>
                    <a:bodyPr/>
                    <a:lstStyle/>
                    <a:p>
                      <a:r>
                        <a:rPr lang="en-US" sz="1700" b="1" spc="0" dirty="0"/>
                        <a:t>Function: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spc="0" dirty="0"/>
                        <a:t>A</a:t>
                      </a:r>
                      <a:r>
                        <a:rPr lang="en-US" sz="1800" spc="0" dirty="0" smtClean="0"/>
                        <a:t>llocates </a:t>
                      </a:r>
                      <a:r>
                        <a:rPr lang="en-US" sz="1800" spc="0" dirty="0"/>
                        <a:t>a region of memory large enough to hold "n elements" of "size" bytes each. 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spc="0" dirty="0" smtClean="0"/>
                        <a:t>Allocates </a:t>
                      </a:r>
                      <a:r>
                        <a:rPr lang="en-US" sz="1800" spc="0" dirty="0"/>
                        <a:t>"size" bytes of memory.</a:t>
                      </a:r>
                    </a:p>
                  </a:txBody>
                  <a:tcPr marL="65594" marR="65594" marT="32797" marB="32797"/>
                </a:tc>
              </a:tr>
              <a:tr h="899472">
                <a:tc>
                  <a:txBody>
                    <a:bodyPr/>
                    <a:lstStyle/>
                    <a:p>
                      <a:r>
                        <a:rPr lang="en-US" sz="1700" b="1" spc="0" dirty="0"/>
                        <a:t>Syntax: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spc="0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void *</a:t>
                      </a:r>
                      <a:r>
                        <a:rPr lang="en-US" sz="1800" b="1" spc="0" dirty="0" err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calloc</a:t>
                      </a:r>
                      <a:r>
                        <a:rPr lang="en-US" sz="1800" b="1" spc="0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(</a:t>
                      </a:r>
                      <a:r>
                        <a:rPr lang="en-US" sz="1800" b="1" spc="0" dirty="0" err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number_of_blocks</a:t>
                      </a:r>
                      <a:r>
                        <a:rPr lang="en-US" sz="1800" b="1" spc="0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spc="0" dirty="0" err="1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size_in_bytes</a:t>
                      </a:r>
                      <a:r>
                        <a:rPr lang="en-US" sz="1800" b="1" spc="0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);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spc="0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void *</a:t>
                      </a:r>
                      <a:r>
                        <a:rPr lang="en-US" sz="1800" b="1" spc="0" dirty="0" err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malloc</a:t>
                      </a:r>
                      <a:r>
                        <a:rPr lang="en-US" sz="1800" b="1" spc="0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(</a:t>
                      </a:r>
                      <a:r>
                        <a:rPr lang="en-US" sz="1800" b="1" spc="0" dirty="0" err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size_in_bytes</a:t>
                      </a:r>
                      <a:r>
                        <a:rPr lang="en-US" sz="1800" b="1" spc="0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);</a:t>
                      </a:r>
                    </a:p>
                  </a:txBody>
                  <a:tcPr marL="65594" marR="65594" marT="32797" marB="32797"/>
                </a:tc>
              </a:tr>
              <a:tr h="368900">
                <a:tc>
                  <a:txBody>
                    <a:bodyPr/>
                    <a:lstStyle/>
                    <a:p>
                      <a:r>
                        <a:rPr lang="en-US" sz="1700" b="1" spc="0" dirty="0" smtClean="0"/>
                        <a:t>No.</a:t>
                      </a:r>
                      <a:r>
                        <a:rPr lang="en-US" sz="1700" b="1" spc="0" baseline="0" dirty="0" smtClean="0"/>
                        <a:t> </a:t>
                      </a:r>
                      <a:r>
                        <a:rPr lang="en-US" sz="1700" b="1" spc="0" dirty="0" smtClean="0"/>
                        <a:t>of </a:t>
                      </a:r>
                      <a:r>
                        <a:rPr lang="en-US" sz="1700" b="1" spc="0" dirty="0"/>
                        <a:t>arguments: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spc="0" dirty="0"/>
                        <a:t>2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spc="0" dirty="0"/>
                        <a:t>1</a:t>
                      </a:r>
                    </a:p>
                  </a:txBody>
                  <a:tcPr marL="65594" marR="65594" marT="32797" marB="32797"/>
                </a:tc>
              </a:tr>
              <a:tr h="1398628">
                <a:tc>
                  <a:txBody>
                    <a:bodyPr/>
                    <a:lstStyle/>
                    <a:p>
                      <a:r>
                        <a:rPr lang="en-US" sz="1700" b="1" spc="0" dirty="0"/>
                        <a:t>Contents of allocated memory: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spc="0" dirty="0"/>
                        <a:t>The allocated region is initialized to zero.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spc="0" dirty="0"/>
                        <a:t>The contents of allocated memory are not changed. i.e., the memory contains </a:t>
                      </a:r>
                      <a:r>
                        <a:rPr lang="en-US" sz="1800" spc="0" dirty="0" smtClean="0"/>
                        <a:t>garbage </a:t>
                      </a:r>
                      <a:r>
                        <a:rPr lang="en-US" sz="1800" spc="0" dirty="0"/>
                        <a:t>values. </a:t>
                      </a:r>
                    </a:p>
                  </a:txBody>
                  <a:tcPr marL="65594" marR="65594" marT="32797" marB="32797"/>
                </a:tc>
              </a:tr>
              <a:tr h="1177163">
                <a:tc>
                  <a:txBody>
                    <a:bodyPr/>
                    <a:lstStyle/>
                    <a:p>
                      <a:r>
                        <a:rPr lang="en-US" sz="1700" b="1" spc="0" dirty="0"/>
                        <a:t>Return value: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spc="0" dirty="0">
                          <a:latin typeface="Courier New" pitchFamily="49" charset="0"/>
                          <a:cs typeface="Courier New" pitchFamily="49" charset="0"/>
                        </a:rPr>
                        <a:t>void pointer (void *)</a:t>
                      </a:r>
                      <a:r>
                        <a:rPr lang="en-US" sz="1800" spc="0" dirty="0"/>
                        <a:t>. If the allocation succeeds, a pointer to the block of memory is returned.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spc="0" dirty="0">
                          <a:latin typeface="Courier New" pitchFamily="49" charset="0"/>
                          <a:cs typeface="Courier New" pitchFamily="49" charset="0"/>
                        </a:rPr>
                        <a:t>void pointer (void *)</a:t>
                      </a:r>
                      <a:r>
                        <a:rPr lang="en-US" sz="1800" spc="0" dirty="0"/>
                        <a:t>. If the allocation succeeds, a pointer to the block of memory is returned.</a:t>
                      </a:r>
                    </a:p>
                  </a:txBody>
                  <a:tcPr marL="65594" marR="65594" marT="32797" marB="32797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12150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IN" dirty="0"/>
              <a:t>Now suppose you've allocated a certain number of bytes for an array but later find that you want to add values to it. You could copy everything into a larger array, which is inefficient, or you can allocate more bytes using 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IN" dirty="0" smtClean="0"/>
              <a:t>, </a:t>
            </a:r>
            <a:r>
              <a:rPr lang="en-IN" dirty="0"/>
              <a:t>without losing your data.</a:t>
            </a:r>
          </a:p>
          <a:p>
            <a:pPr>
              <a:lnSpc>
                <a:spcPct val="90000"/>
              </a:lnSpc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IN" dirty="0"/>
              <a:t> takes </a:t>
            </a:r>
            <a:r>
              <a:rPr lang="en-IN" b="1" dirty="0"/>
              <a:t>two</a:t>
            </a:r>
            <a:r>
              <a:rPr lang="en-IN" dirty="0"/>
              <a:t> arguments. </a:t>
            </a:r>
            <a:endParaRPr lang="en-IN" dirty="0" smtClean="0"/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IN" dirty="0" smtClean="0"/>
              <a:t>The </a:t>
            </a:r>
            <a:r>
              <a:rPr lang="en-IN" b="1" dirty="0"/>
              <a:t>first</a:t>
            </a:r>
            <a:r>
              <a:rPr lang="en-IN" dirty="0"/>
              <a:t> is the pointer referencing the memory. </a:t>
            </a:r>
            <a:endParaRPr lang="en-IN" dirty="0" smtClean="0"/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IN" dirty="0" smtClean="0"/>
              <a:t>The </a:t>
            </a:r>
            <a:r>
              <a:rPr lang="en-IN" b="1" dirty="0"/>
              <a:t>second</a:t>
            </a:r>
            <a:r>
              <a:rPr lang="en-IN" dirty="0"/>
              <a:t> is the total number of bytes you want to reallocate.</a:t>
            </a:r>
          </a:p>
          <a:p>
            <a:pPr>
              <a:lnSpc>
                <a:spcPct val="90000"/>
              </a:lnSpc>
              <a:defRPr/>
            </a:pPr>
            <a:r>
              <a:rPr lang="en-IN" dirty="0"/>
              <a:t>Passing zero as the second argument is the equivalent of calling free.</a:t>
            </a:r>
          </a:p>
          <a:p>
            <a:r>
              <a:rPr lang="en-IN" dirty="0" smtClean="0"/>
              <a:t>Syntax:</a:t>
            </a:r>
            <a:endParaRPr lang="en-IN" dirty="0"/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	</a:t>
            </a:r>
            <a:r>
              <a:rPr lang="en-IN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IN" sz="2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IN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IN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pointerToObject</a:t>
            </a:r>
            <a:r>
              <a:rPr lang="en-IN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IN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newsize</a:t>
            </a:r>
            <a:r>
              <a:rPr lang="en-IN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IN" sz="28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845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memory is allocated successfully, function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IN" dirty="0" smtClean="0"/>
              <a:t>returns </a:t>
            </a:r>
            <a:r>
              <a:rPr lang="en-IN" dirty="0"/>
              <a:t>a pointer to the first location of newly allocated block of memory which may be at same site or at new site and copy the contents from previous location to a new location if required , otherwise returns NULL.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0906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81000"/>
            <a:ext cx="8229600" cy="1143000"/>
          </a:xfrm>
        </p:spPr>
        <p:txBody>
          <a:bodyPr/>
          <a:lstStyle/>
          <a:p>
            <a:r>
              <a:rPr lang="en-IN" dirty="0" smtClean="0"/>
              <a:t>Program example-</a:t>
            </a:r>
            <a:r>
              <a:rPr lang="en-IN" dirty="0" err="1" smtClean="0"/>
              <a:t>realloc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533400"/>
            <a:ext cx="4876800" cy="6324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#include&lt;</a:t>
            </a:r>
            <a:r>
              <a:rPr lang="en-IN" sz="1200" dirty="0" err="1"/>
              <a:t>stdio.h</a:t>
            </a:r>
            <a:r>
              <a:rPr lang="en-IN" sz="12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#include&lt;</a:t>
            </a:r>
            <a:r>
              <a:rPr lang="en-IN" sz="1200" dirty="0" err="1"/>
              <a:t>stdlib.h</a:t>
            </a:r>
            <a:r>
              <a:rPr lang="en-IN" sz="12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 err="1"/>
              <a:t>int</a:t>
            </a:r>
            <a:r>
              <a:rPr lang="en-IN" sz="1200" dirty="0"/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</a:t>
            </a:r>
            <a:r>
              <a:rPr lang="en-IN" sz="1200" dirty="0" err="1"/>
              <a:t>int</a:t>
            </a:r>
            <a:r>
              <a:rPr lang="en-IN" sz="1200" dirty="0"/>
              <a:t> *</a:t>
            </a:r>
            <a:r>
              <a:rPr lang="en-IN" sz="1200" dirty="0" err="1"/>
              <a:t>ptr,n,m,i</a:t>
            </a:r>
            <a:r>
              <a:rPr lang="en-IN" sz="12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</a:t>
            </a:r>
            <a:r>
              <a:rPr lang="en-IN" sz="1200" dirty="0" err="1"/>
              <a:t>printf</a:t>
            </a:r>
            <a:r>
              <a:rPr lang="en-IN" sz="1200" dirty="0"/>
              <a:t>("\n Enter initial value of n:");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</a:t>
            </a:r>
            <a:r>
              <a:rPr lang="en-IN" sz="1200" dirty="0" err="1"/>
              <a:t>scanf</a:t>
            </a:r>
            <a:r>
              <a:rPr lang="en-IN" sz="1200" dirty="0"/>
              <a:t>("%</a:t>
            </a:r>
            <a:r>
              <a:rPr lang="en-IN" sz="1200" dirty="0" err="1"/>
              <a:t>d",&amp;n</a:t>
            </a:r>
            <a:r>
              <a:rPr lang="en-IN" sz="12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</a:t>
            </a:r>
            <a:r>
              <a:rPr lang="en-IN" sz="1200" dirty="0" err="1"/>
              <a:t>ptr</a:t>
            </a:r>
            <a:r>
              <a:rPr lang="en-IN" sz="1200" dirty="0"/>
              <a:t>=(</a:t>
            </a:r>
            <a:r>
              <a:rPr lang="en-IN" sz="1200" dirty="0" err="1"/>
              <a:t>int</a:t>
            </a:r>
            <a:r>
              <a:rPr lang="en-IN" sz="1200" dirty="0"/>
              <a:t> *)</a:t>
            </a:r>
            <a:r>
              <a:rPr lang="en-IN" sz="1200" dirty="0" err="1"/>
              <a:t>calloc</a:t>
            </a:r>
            <a:r>
              <a:rPr lang="en-IN" sz="1200" dirty="0"/>
              <a:t>(</a:t>
            </a:r>
            <a:r>
              <a:rPr lang="en-IN" sz="1200" dirty="0" err="1"/>
              <a:t>n,sizeof</a:t>
            </a:r>
            <a:r>
              <a:rPr lang="en-IN" sz="1200" dirty="0"/>
              <a:t>(</a:t>
            </a:r>
            <a:r>
              <a:rPr lang="en-IN" sz="1200" dirty="0" err="1"/>
              <a:t>int</a:t>
            </a:r>
            <a:r>
              <a:rPr lang="en-IN" sz="1200" dirty="0"/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if(</a:t>
            </a:r>
            <a:r>
              <a:rPr lang="en-IN" sz="1200" dirty="0" err="1"/>
              <a:t>ptr</a:t>
            </a:r>
            <a:r>
              <a:rPr lang="en-IN" sz="1200" dirty="0"/>
              <a:t>==NULL)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</a:t>
            </a:r>
            <a:r>
              <a:rPr lang="en-IN" sz="1200" dirty="0" err="1" smtClean="0"/>
              <a:t>printf</a:t>
            </a:r>
            <a:r>
              <a:rPr lang="en-IN" sz="1200" dirty="0"/>
              <a:t>("\n Memory allocation failure(</a:t>
            </a:r>
            <a:r>
              <a:rPr lang="en-IN" sz="1200" dirty="0" err="1"/>
              <a:t>calloc</a:t>
            </a:r>
            <a:r>
              <a:rPr lang="en-IN" sz="1200" dirty="0"/>
              <a:t>())");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exit(1);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</a:t>
            </a:r>
            <a:r>
              <a:rPr lang="en-IN" sz="1200" dirty="0" err="1" smtClean="0"/>
              <a:t>printf</a:t>
            </a:r>
            <a:r>
              <a:rPr lang="en-IN" sz="1200" dirty="0"/>
              <a:t>("\n Memory allocation successful");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</a:t>
            </a:r>
            <a:r>
              <a:rPr lang="en-IN" sz="1200" dirty="0" err="1"/>
              <a:t>printf</a:t>
            </a:r>
            <a:r>
              <a:rPr lang="en-IN" sz="1200" dirty="0"/>
              <a:t>("\n Enter values as per initial requirement:");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for(</a:t>
            </a:r>
            <a:r>
              <a:rPr lang="en-IN" sz="1200" dirty="0" err="1"/>
              <a:t>i</a:t>
            </a:r>
            <a:r>
              <a:rPr lang="en-IN" sz="1200" dirty="0"/>
              <a:t>=0;i&lt;</a:t>
            </a:r>
            <a:r>
              <a:rPr lang="en-IN" sz="1200" dirty="0" err="1"/>
              <a:t>n;i</a:t>
            </a:r>
            <a:r>
              <a:rPr lang="en-IN" sz="12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</a:t>
            </a:r>
            <a:r>
              <a:rPr lang="en-IN" sz="1200" dirty="0" err="1" smtClean="0"/>
              <a:t>scanf</a:t>
            </a:r>
            <a:r>
              <a:rPr lang="en-IN" sz="1200" dirty="0"/>
              <a:t>("%d",</a:t>
            </a:r>
            <a:r>
              <a:rPr lang="en-IN" sz="1200" dirty="0" err="1"/>
              <a:t>ptr+i</a:t>
            </a:r>
            <a:r>
              <a:rPr lang="en-IN" sz="12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</a:t>
            </a:r>
            <a:r>
              <a:rPr lang="en-IN" sz="1200" dirty="0" err="1"/>
              <a:t>printf</a:t>
            </a:r>
            <a:r>
              <a:rPr lang="en-IN" sz="1200" dirty="0"/>
              <a:t>("\n Entered values are:");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for(</a:t>
            </a:r>
            <a:r>
              <a:rPr lang="en-IN" sz="1200" dirty="0" err="1"/>
              <a:t>i</a:t>
            </a:r>
            <a:r>
              <a:rPr lang="en-IN" sz="1200" dirty="0"/>
              <a:t>=0;i&lt;</a:t>
            </a:r>
            <a:r>
              <a:rPr lang="en-IN" sz="1200" dirty="0" err="1"/>
              <a:t>n;i</a:t>
            </a:r>
            <a:r>
              <a:rPr lang="en-IN" sz="12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</a:t>
            </a:r>
            <a:r>
              <a:rPr lang="en-IN" sz="1200" dirty="0" smtClean="0"/>
              <a:t>                         </a:t>
            </a:r>
            <a:r>
              <a:rPr lang="en-IN" sz="1200" dirty="0" err="1" smtClean="0"/>
              <a:t>printf</a:t>
            </a:r>
            <a:r>
              <a:rPr lang="en-IN" sz="1200" dirty="0"/>
              <a:t>("\</a:t>
            </a:r>
            <a:r>
              <a:rPr lang="en-IN" sz="1200" dirty="0" err="1"/>
              <a:t>n%d</a:t>
            </a:r>
            <a:r>
              <a:rPr lang="en-IN" sz="1200" dirty="0"/>
              <a:t>",*(</a:t>
            </a:r>
            <a:r>
              <a:rPr lang="en-IN" sz="1200" dirty="0" err="1"/>
              <a:t>ptr+i</a:t>
            </a:r>
            <a:r>
              <a:rPr lang="en-IN" sz="1200" dirty="0"/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m=n;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</a:t>
            </a:r>
            <a:r>
              <a:rPr lang="en-IN" sz="1200" dirty="0" err="1" smtClean="0"/>
              <a:t>printf</a:t>
            </a:r>
            <a:r>
              <a:rPr lang="en-IN" sz="1200" dirty="0"/>
              <a:t>("\n Enter new value of n for reallocation:");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</a:t>
            </a:r>
            <a:r>
              <a:rPr lang="en-IN" sz="1200" dirty="0" err="1"/>
              <a:t>scanf</a:t>
            </a:r>
            <a:r>
              <a:rPr lang="en-IN" sz="1200" dirty="0"/>
              <a:t>("%</a:t>
            </a:r>
            <a:r>
              <a:rPr lang="en-IN" sz="1200" dirty="0" err="1"/>
              <a:t>d",&amp;n</a:t>
            </a:r>
            <a:r>
              <a:rPr lang="en-IN" sz="12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</a:t>
            </a:r>
            <a:r>
              <a:rPr lang="en-IN" sz="1200" dirty="0" err="1"/>
              <a:t>ptr</a:t>
            </a:r>
            <a:r>
              <a:rPr lang="en-IN" sz="1200" dirty="0"/>
              <a:t>=(</a:t>
            </a:r>
            <a:r>
              <a:rPr lang="en-IN" sz="1200" dirty="0" err="1"/>
              <a:t>int</a:t>
            </a:r>
            <a:r>
              <a:rPr lang="en-IN" sz="1200" dirty="0"/>
              <a:t> *)</a:t>
            </a:r>
            <a:r>
              <a:rPr lang="en-IN" sz="1200" dirty="0" err="1"/>
              <a:t>realloc</a:t>
            </a:r>
            <a:r>
              <a:rPr lang="en-IN" sz="1200" dirty="0"/>
              <a:t>(</a:t>
            </a:r>
            <a:r>
              <a:rPr lang="en-IN" sz="1200" dirty="0" err="1"/>
              <a:t>ptr,n</a:t>
            </a:r>
            <a:r>
              <a:rPr lang="en-IN" sz="1200" dirty="0"/>
              <a:t>*</a:t>
            </a:r>
            <a:r>
              <a:rPr lang="en-IN" sz="1200" dirty="0" err="1"/>
              <a:t>sizeof</a:t>
            </a:r>
            <a:r>
              <a:rPr lang="en-IN" sz="1200" dirty="0"/>
              <a:t>(</a:t>
            </a:r>
            <a:r>
              <a:rPr lang="en-IN" sz="1200" dirty="0" err="1"/>
              <a:t>int</a:t>
            </a:r>
            <a:r>
              <a:rPr lang="en-IN" sz="1200" dirty="0"/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533400"/>
            <a:ext cx="4495800" cy="5943600"/>
          </a:xfrm>
        </p:spPr>
        <p:txBody>
          <a:bodyPr>
            <a:normAutofit fontScale="47500" lnSpcReduction="20000"/>
          </a:bodyPr>
          <a:lstStyle/>
          <a:p>
            <a:r>
              <a:rPr lang="en-IN" dirty="0"/>
              <a:t>if(</a:t>
            </a:r>
            <a:r>
              <a:rPr lang="en-IN" dirty="0" err="1"/>
              <a:t>ptr</a:t>
            </a:r>
            <a:r>
              <a:rPr lang="en-IN" dirty="0"/>
              <a:t>==NULL)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{</a:t>
            </a:r>
            <a:endParaRPr lang="en-IN" dirty="0"/>
          </a:p>
          <a:p>
            <a:pPr marL="0" indent="0">
              <a:buNone/>
            </a:pPr>
            <a:r>
              <a:rPr lang="en-IN" dirty="0" err="1" smtClean="0"/>
              <a:t>printf</a:t>
            </a:r>
            <a:r>
              <a:rPr lang="en-IN" dirty="0"/>
              <a:t>("\n Memory allocation failure while </a:t>
            </a:r>
            <a:r>
              <a:rPr lang="en-IN" dirty="0" err="1"/>
              <a:t>realloation</a:t>
            </a:r>
            <a:r>
              <a:rPr lang="en-IN" dirty="0"/>
              <a:t>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exit(2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else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{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printf</a:t>
            </a:r>
            <a:r>
              <a:rPr lang="en-IN" dirty="0"/>
              <a:t>("\n Memory reallocated successfully");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printf</a:t>
            </a:r>
            <a:r>
              <a:rPr lang="en-IN" dirty="0"/>
              <a:t>("\n Enter new values as per requirement");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for(</a:t>
            </a:r>
            <a:r>
              <a:rPr lang="en-IN" dirty="0" err="1" smtClean="0"/>
              <a:t>i</a:t>
            </a:r>
            <a:r>
              <a:rPr lang="en-IN" dirty="0" smtClean="0"/>
              <a:t>=</a:t>
            </a:r>
            <a:r>
              <a:rPr lang="en-IN" dirty="0" err="1" smtClean="0"/>
              <a:t>m;i</a:t>
            </a:r>
            <a:r>
              <a:rPr lang="en-IN" dirty="0" smtClean="0"/>
              <a:t>&lt;</a:t>
            </a:r>
            <a:r>
              <a:rPr lang="en-IN" dirty="0" err="1" smtClean="0"/>
              <a:t>n;i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{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scanf</a:t>
            </a:r>
            <a:r>
              <a:rPr lang="en-IN" dirty="0"/>
              <a:t>("%d",</a:t>
            </a:r>
            <a:r>
              <a:rPr lang="en-IN" dirty="0" err="1"/>
              <a:t>ptr+i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printf</a:t>
            </a:r>
            <a:r>
              <a:rPr lang="en-IN" dirty="0"/>
              <a:t>("\n All values entered are(</a:t>
            </a:r>
            <a:r>
              <a:rPr lang="en-IN" dirty="0" err="1"/>
              <a:t>old+new</a:t>
            </a:r>
            <a:r>
              <a:rPr lang="en-IN" dirty="0"/>
              <a:t>):");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for(</a:t>
            </a:r>
            <a:r>
              <a:rPr lang="en-IN" dirty="0" err="1" smtClean="0"/>
              <a:t>i</a:t>
            </a:r>
            <a:r>
              <a:rPr lang="en-IN" dirty="0" smtClean="0"/>
              <a:t>=0;i&lt;</a:t>
            </a:r>
            <a:r>
              <a:rPr lang="en-IN" dirty="0" err="1" smtClean="0"/>
              <a:t>n;i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{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",*(</a:t>
            </a:r>
            <a:r>
              <a:rPr lang="en-IN" dirty="0" err="1"/>
              <a:t>ptr+i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free(</a:t>
            </a:r>
            <a:r>
              <a:rPr lang="en-IN" dirty="0" err="1" smtClean="0"/>
              <a:t>ptr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printf</a:t>
            </a:r>
            <a:r>
              <a:rPr lang="en-IN" dirty="0"/>
              <a:t>("\n Memory </a:t>
            </a:r>
            <a:r>
              <a:rPr lang="en-IN" dirty="0" err="1"/>
              <a:t>deallocated</a:t>
            </a:r>
            <a:r>
              <a:rPr lang="en-IN" dirty="0"/>
              <a:t>");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237845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ree()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/>
              <a:t>Deallocates</a:t>
            </a:r>
            <a:r>
              <a:rPr lang="en-IN" dirty="0"/>
              <a:t> a memory block allocated by previous call to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() or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IN" dirty="0"/>
              <a:t>and return it to memory to be used for other purposes. </a:t>
            </a:r>
          </a:p>
          <a:p>
            <a:r>
              <a:rPr lang="en-IN" dirty="0"/>
              <a:t>Syntax: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	</a:t>
            </a:r>
            <a:r>
              <a:rPr lang="en-IN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*free(void *block);</a:t>
            </a:r>
          </a:p>
          <a:p>
            <a:r>
              <a:rPr lang="en-IN" dirty="0"/>
              <a:t>The argument of function 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free()</a:t>
            </a:r>
            <a:r>
              <a:rPr lang="en-IN" dirty="0"/>
              <a:t> is the pointer to block of memory which is to be freed.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69603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free()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function can behave the same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free()</a:t>
            </a:r>
            <a:r>
              <a:rPr lang="en-US" dirty="0" smtClean="0"/>
              <a:t> function provided the second argument passed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is 0.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free(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/>
              <a:t>	which is equivalent to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(ptr,0); 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6351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9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Program example-free()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36"/>
            <a:ext cx="8229600" cy="70473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6400" dirty="0"/>
              <a:t>#include&lt;</a:t>
            </a:r>
            <a:r>
              <a:rPr lang="en-IN" sz="6400" dirty="0" err="1"/>
              <a:t>stdio.h</a:t>
            </a:r>
            <a:r>
              <a:rPr lang="en-IN" sz="6400" dirty="0"/>
              <a:t>&gt;</a:t>
            </a:r>
          </a:p>
          <a:p>
            <a:pPr marL="0" indent="0">
              <a:buNone/>
            </a:pPr>
            <a:r>
              <a:rPr lang="en-IN" sz="6400" dirty="0"/>
              <a:t>#include&lt;</a:t>
            </a:r>
            <a:r>
              <a:rPr lang="en-IN" sz="6400" dirty="0" err="1"/>
              <a:t>stdlib.h</a:t>
            </a:r>
            <a:r>
              <a:rPr lang="en-IN" sz="6400" dirty="0"/>
              <a:t>&gt;</a:t>
            </a:r>
          </a:p>
          <a:p>
            <a:pPr marL="0" indent="0">
              <a:buNone/>
            </a:pPr>
            <a:r>
              <a:rPr lang="en-IN" sz="6400" dirty="0" err="1"/>
              <a:t>int</a:t>
            </a:r>
            <a:r>
              <a:rPr lang="en-IN" sz="6400" dirty="0"/>
              <a:t> main( )</a:t>
            </a:r>
          </a:p>
          <a:p>
            <a:pPr marL="0" indent="0">
              <a:buNone/>
            </a:pPr>
            <a:r>
              <a:rPr lang="en-IN" sz="6400" dirty="0"/>
              <a:t>{</a:t>
            </a:r>
          </a:p>
          <a:p>
            <a:pPr marL="0" indent="0">
              <a:buNone/>
            </a:pPr>
            <a:r>
              <a:rPr lang="en-IN" sz="6400" dirty="0" err="1"/>
              <a:t>int</a:t>
            </a:r>
            <a:r>
              <a:rPr lang="en-IN" sz="6400" dirty="0"/>
              <a:t> *</a:t>
            </a:r>
            <a:r>
              <a:rPr lang="en-IN" sz="6400" dirty="0" err="1"/>
              <a:t>p,n,i</a:t>
            </a:r>
            <a:r>
              <a:rPr lang="en-IN" sz="6400" dirty="0"/>
              <a:t>;</a:t>
            </a:r>
          </a:p>
          <a:p>
            <a:pPr marL="0" indent="0">
              <a:buNone/>
            </a:pPr>
            <a:r>
              <a:rPr lang="en-IN" sz="6400" dirty="0" err="1"/>
              <a:t>printf</a:t>
            </a:r>
            <a:r>
              <a:rPr lang="en-IN" sz="6400" dirty="0"/>
              <a:t> ("Enter the number of integers to be entered ") ;</a:t>
            </a:r>
          </a:p>
          <a:p>
            <a:pPr marL="0" indent="0">
              <a:buNone/>
            </a:pPr>
            <a:r>
              <a:rPr lang="en-IN" sz="6400" dirty="0" err="1"/>
              <a:t>scanf</a:t>
            </a:r>
            <a:r>
              <a:rPr lang="en-IN" sz="6400" dirty="0"/>
              <a:t>("%d" ,&amp;n) ;</a:t>
            </a:r>
          </a:p>
          <a:p>
            <a:pPr marL="0" indent="0">
              <a:buNone/>
            </a:pPr>
            <a:r>
              <a:rPr lang="en-IN" sz="6400" dirty="0"/>
              <a:t>p=(</a:t>
            </a:r>
            <a:r>
              <a:rPr lang="en-IN" sz="6400" dirty="0" err="1"/>
              <a:t>int</a:t>
            </a:r>
            <a:r>
              <a:rPr lang="en-IN" sz="6400" dirty="0"/>
              <a:t>*)</a:t>
            </a:r>
            <a:r>
              <a:rPr lang="en-IN" sz="6400" dirty="0" err="1"/>
              <a:t>malloc</a:t>
            </a:r>
            <a:r>
              <a:rPr lang="en-IN" sz="6400" dirty="0"/>
              <a:t>(n*</a:t>
            </a:r>
            <a:r>
              <a:rPr lang="en-IN" sz="6400" dirty="0" err="1"/>
              <a:t>sizeof</a:t>
            </a:r>
            <a:r>
              <a:rPr lang="en-IN" sz="6400" dirty="0"/>
              <a:t>(</a:t>
            </a:r>
            <a:r>
              <a:rPr lang="en-IN" sz="6400" dirty="0" err="1"/>
              <a:t>int</a:t>
            </a:r>
            <a:r>
              <a:rPr lang="en-IN" sz="6400" dirty="0"/>
              <a:t>));//</a:t>
            </a:r>
            <a:r>
              <a:rPr lang="en-IN" sz="6400" dirty="0" err="1"/>
              <a:t>malloc</a:t>
            </a:r>
            <a:r>
              <a:rPr lang="en-IN" sz="6400" dirty="0"/>
              <a:t>() returns void* so we need to typecast with the specific data type</a:t>
            </a:r>
          </a:p>
          <a:p>
            <a:pPr marL="0" indent="0">
              <a:buNone/>
            </a:pPr>
            <a:r>
              <a:rPr lang="en-IN" sz="6400" dirty="0"/>
              <a:t>if(p==NULL)</a:t>
            </a:r>
          </a:p>
          <a:p>
            <a:pPr marL="0" indent="0">
              <a:buNone/>
            </a:pPr>
            <a:r>
              <a:rPr lang="en-IN" sz="6400" dirty="0"/>
              <a:t>{</a:t>
            </a:r>
          </a:p>
          <a:p>
            <a:pPr marL="0" indent="0">
              <a:buNone/>
            </a:pPr>
            <a:r>
              <a:rPr lang="en-IN" sz="6400" dirty="0" err="1"/>
              <a:t>printf</a:t>
            </a:r>
            <a:r>
              <a:rPr lang="en-IN" sz="6400" dirty="0"/>
              <a:t>("Memory not available\n");</a:t>
            </a:r>
          </a:p>
          <a:p>
            <a:pPr marL="0" indent="0">
              <a:buNone/>
            </a:pPr>
            <a:r>
              <a:rPr lang="en-IN" sz="6400" dirty="0"/>
              <a:t>exit(1);</a:t>
            </a:r>
          </a:p>
          <a:p>
            <a:pPr marL="0" indent="0">
              <a:buNone/>
            </a:pPr>
            <a:r>
              <a:rPr lang="en-IN" sz="6400" dirty="0"/>
              <a:t>}</a:t>
            </a:r>
          </a:p>
          <a:p>
            <a:pPr marL="0" indent="0">
              <a:buNone/>
            </a:pPr>
            <a:r>
              <a:rPr lang="en-IN" sz="6400" dirty="0"/>
              <a:t>else</a:t>
            </a:r>
          </a:p>
          <a:p>
            <a:pPr marL="0" indent="0">
              <a:buNone/>
            </a:pPr>
            <a:r>
              <a:rPr lang="en-IN" sz="6400" dirty="0"/>
              <a:t>{</a:t>
            </a:r>
          </a:p>
          <a:p>
            <a:pPr marL="0" indent="0">
              <a:buNone/>
            </a:pPr>
            <a:r>
              <a:rPr lang="en-IN" sz="6400" dirty="0" err="1"/>
              <a:t>printf</a:t>
            </a:r>
            <a:r>
              <a:rPr lang="en-IN" sz="6400" dirty="0"/>
              <a:t>("\n </a:t>
            </a:r>
            <a:r>
              <a:rPr lang="en-IN" sz="6400" dirty="0" err="1"/>
              <a:t>Mmeory</a:t>
            </a:r>
            <a:r>
              <a:rPr lang="en-IN" sz="6400" dirty="0"/>
              <a:t> allocation was successful");</a:t>
            </a:r>
          </a:p>
          <a:p>
            <a:pPr marL="0" indent="0">
              <a:buNone/>
            </a:pPr>
            <a:r>
              <a:rPr lang="en-IN" sz="6400" dirty="0" err="1"/>
              <a:t>printf</a:t>
            </a:r>
            <a:r>
              <a:rPr lang="en-IN" sz="6400" dirty="0"/>
              <a:t> ("\</a:t>
            </a:r>
            <a:r>
              <a:rPr lang="en-IN" sz="6400" dirty="0" err="1"/>
              <a:t>nEnter</a:t>
            </a:r>
            <a:r>
              <a:rPr lang="en-IN" sz="6400" dirty="0"/>
              <a:t> integer values ") ;</a:t>
            </a:r>
          </a:p>
          <a:p>
            <a:pPr marL="0" indent="0">
              <a:buNone/>
            </a:pPr>
            <a:r>
              <a:rPr lang="en-IN" sz="6400" dirty="0"/>
              <a:t>for(</a:t>
            </a:r>
            <a:r>
              <a:rPr lang="en-IN" sz="6400" dirty="0" err="1"/>
              <a:t>i</a:t>
            </a:r>
            <a:r>
              <a:rPr lang="en-IN" sz="6400" dirty="0"/>
              <a:t>=0;i&lt;</a:t>
            </a:r>
            <a:r>
              <a:rPr lang="en-IN" sz="6400" dirty="0" err="1"/>
              <a:t>n;i</a:t>
            </a:r>
            <a:r>
              <a:rPr lang="en-IN" sz="6400" dirty="0"/>
              <a:t>++)</a:t>
            </a:r>
          </a:p>
          <a:p>
            <a:pPr marL="0" indent="0">
              <a:buNone/>
            </a:pPr>
            <a:r>
              <a:rPr lang="en-IN" sz="6400" dirty="0"/>
              <a:t>{</a:t>
            </a:r>
          </a:p>
          <a:p>
            <a:pPr marL="0" indent="0">
              <a:buNone/>
            </a:pPr>
            <a:r>
              <a:rPr lang="en-IN" sz="6400" dirty="0" err="1"/>
              <a:t>scanf</a:t>
            </a:r>
            <a:r>
              <a:rPr lang="en-IN" sz="6400" dirty="0"/>
              <a:t>("%d",</a:t>
            </a:r>
            <a:r>
              <a:rPr lang="en-IN" sz="6400" dirty="0" err="1"/>
              <a:t>p+i</a:t>
            </a:r>
            <a:r>
              <a:rPr lang="en-IN" sz="6400" dirty="0"/>
              <a:t>);//In place of </a:t>
            </a:r>
            <a:r>
              <a:rPr lang="en-IN" sz="6400" dirty="0" err="1"/>
              <a:t>p+i</a:t>
            </a:r>
            <a:r>
              <a:rPr lang="en-IN" sz="6400" dirty="0"/>
              <a:t> we can write &amp;p[</a:t>
            </a:r>
            <a:r>
              <a:rPr lang="en-IN" sz="6400" dirty="0" err="1"/>
              <a:t>i</a:t>
            </a:r>
            <a:r>
              <a:rPr lang="en-IN" sz="6400" dirty="0"/>
              <a:t>](treating it as  ID array)</a:t>
            </a:r>
          </a:p>
          <a:p>
            <a:pPr marL="0" indent="0">
              <a:buNone/>
            </a:pPr>
            <a:r>
              <a:rPr lang="en-IN" sz="6400" dirty="0"/>
              <a:t>}</a:t>
            </a:r>
          </a:p>
          <a:p>
            <a:pPr marL="0" indent="0">
              <a:buNone/>
            </a:pPr>
            <a:r>
              <a:rPr lang="en-IN" sz="6400" dirty="0"/>
              <a:t>for(</a:t>
            </a:r>
            <a:r>
              <a:rPr lang="en-IN" sz="6400" dirty="0" err="1"/>
              <a:t>i</a:t>
            </a:r>
            <a:r>
              <a:rPr lang="en-IN" sz="6400" dirty="0"/>
              <a:t>=0;i&lt;</a:t>
            </a:r>
            <a:r>
              <a:rPr lang="en-IN" sz="6400" dirty="0" err="1"/>
              <a:t>n;i</a:t>
            </a:r>
            <a:r>
              <a:rPr lang="en-IN" sz="6400" dirty="0"/>
              <a:t>++)</a:t>
            </a:r>
          </a:p>
          <a:p>
            <a:pPr marL="0" indent="0">
              <a:buNone/>
            </a:pPr>
            <a:r>
              <a:rPr lang="en-IN" sz="6400" dirty="0" err="1"/>
              <a:t>printf</a:t>
            </a:r>
            <a:r>
              <a:rPr lang="en-IN" sz="6400" dirty="0"/>
              <a:t>("\</a:t>
            </a:r>
            <a:r>
              <a:rPr lang="en-IN" sz="6400" dirty="0" err="1"/>
              <a:t>n%d</a:t>
            </a:r>
            <a:r>
              <a:rPr lang="en-IN" sz="6400" dirty="0"/>
              <a:t>",*(</a:t>
            </a:r>
            <a:r>
              <a:rPr lang="en-IN" sz="6400" dirty="0" err="1"/>
              <a:t>p+i</a:t>
            </a:r>
            <a:r>
              <a:rPr lang="en-IN" sz="6400" dirty="0"/>
              <a:t>));//In place of *(</a:t>
            </a:r>
            <a:r>
              <a:rPr lang="en-IN" sz="6400" dirty="0" err="1"/>
              <a:t>p+i</a:t>
            </a:r>
            <a:r>
              <a:rPr lang="en-IN" sz="6400" dirty="0"/>
              <a:t>) we can write p[</a:t>
            </a:r>
            <a:r>
              <a:rPr lang="en-IN" sz="6400" dirty="0" err="1"/>
              <a:t>i</a:t>
            </a:r>
            <a:r>
              <a:rPr lang="en-IN" sz="6400" dirty="0"/>
              <a:t>](treating it as ID array)</a:t>
            </a:r>
          </a:p>
          <a:p>
            <a:pPr marL="0" indent="0">
              <a:buNone/>
            </a:pPr>
            <a:r>
              <a:rPr lang="en-IN" sz="6400" dirty="0"/>
              <a:t>}</a:t>
            </a:r>
          </a:p>
          <a:p>
            <a:pPr marL="0" indent="0">
              <a:buNone/>
            </a:pPr>
            <a:r>
              <a:rPr lang="en-IN" sz="6400" dirty="0"/>
              <a:t>free(p);</a:t>
            </a:r>
          </a:p>
          <a:p>
            <a:pPr marL="0" indent="0">
              <a:buNone/>
            </a:pPr>
            <a:r>
              <a:rPr lang="en-IN" sz="6400" dirty="0" err="1"/>
              <a:t>printf</a:t>
            </a:r>
            <a:r>
              <a:rPr lang="en-IN" sz="6400" dirty="0"/>
              <a:t>("\n Memory </a:t>
            </a:r>
            <a:r>
              <a:rPr lang="en-IN" sz="6400" dirty="0" err="1"/>
              <a:t>deallocated</a:t>
            </a:r>
            <a:r>
              <a:rPr lang="en-IN" sz="6400" dirty="0"/>
              <a:t>");</a:t>
            </a:r>
          </a:p>
          <a:p>
            <a:pPr marL="0" indent="0">
              <a:buNone/>
            </a:pPr>
            <a:r>
              <a:rPr lang="en-IN" sz="6400" dirty="0"/>
              <a:t>return 0;</a:t>
            </a:r>
          </a:p>
          <a:p>
            <a:pPr marL="0" indent="0">
              <a:buNone/>
            </a:pPr>
            <a:r>
              <a:rPr lang="en-IN" sz="64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664001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condition caused by a program that does not free up the extra memory it allocates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occurs when the dynamically allocated memory is no longer needed but it is not freed.</a:t>
            </a:r>
          </a:p>
          <a:p>
            <a:r>
              <a:rPr lang="en-US" dirty="0" smtClean="0"/>
              <a:t>If we continuously keep on allocating the memory without freeing it for reuse, the entire heap storage will be exhausted.</a:t>
            </a:r>
          </a:p>
          <a:p>
            <a:r>
              <a:rPr lang="en-US" dirty="0" smtClean="0"/>
              <a:t>In such circumstances, the memory allocation functions will start failing and program will start behaving unexpectedly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018181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 example-Memory leak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*p;</a:t>
            </a:r>
          </a:p>
          <a:p>
            <a:pPr marL="0" indent="0">
              <a:buNone/>
            </a:pPr>
            <a:r>
              <a:rPr lang="en-IN" dirty="0"/>
              <a:t>	p=(</a:t>
            </a:r>
            <a:r>
              <a:rPr lang="en-IN" dirty="0" err="1"/>
              <a:t>int</a:t>
            </a:r>
            <a:r>
              <a:rPr lang="en-IN" dirty="0"/>
              <a:t>*)</a:t>
            </a:r>
            <a:r>
              <a:rPr lang="en-IN" dirty="0" err="1"/>
              <a:t>malloc</a:t>
            </a:r>
            <a:r>
              <a:rPr lang="en-IN" dirty="0"/>
              <a:t>(1*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/>
              <a:t>	*p=6;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("%d",*p);</a:t>
            </a:r>
          </a:p>
          <a:p>
            <a:pPr marL="0" indent="0">
              <a:buNone/>
            </a:pPr>
            <a:r>
              <a:rPr lang="en-IN" dirty="0"/>
              <a:t>	//Memory was not </a:t>
            </a:r>
            <a:r>
              <a:rPr lang="en-IN" dirty="0" err="1"/>
              <a:t>deallocated</a:t>
            </a:r>
            <a:r>
              <a:rPr lang="en-IN" dirty="0"/>
              <a:t>, hence memory leak may arise</a:t>
            </a:r>
          </a:p>
          <a:p>
            <a:pPr marL="0" indent="0">
              <a:buNone/>
            </a:pPr>
            <a:r>
              <a:rPr lang="en-IN" dirty="0"/>
              <a:t>	//Solution</a:t>
            </a:r>
          </a:p>
          <a:p>
            <a:pPr marL="0" indent="0">
              <a:buNone/>
            </a:pPr>
            <a:r>
              <a:rPr lang="en-IN" dirty="0"/>
              <a:t>	//free(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28365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management 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free()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 Among 4 header files, which should be included to use the memory allocation functions like </a:t>
            </a:r>
            <a:r>
              <a:rPr lang="en-US" dirty="0" err="1" smtClean="0"/>
              <a:t>malloc</a:t>
            </a:r>
            <a:r>
              <a:rPr lang="en-US" dirty="0" smtClean="0"/>
              <a:t>(), </a:t>
            </a:r>
            <a:r>
              <a:rPr lang="en-US" dirty="0" err="1" smtClean="0"/>
              <a:t>calloc</a:t>
            </a:r>
            <a:r>
              <a:rPr lang="en-US" dirty="0" smtClean="0"/>
              <a:t>(), </a:t>
            </a:r>
            <a:r>
              <a:rPr lang="en-US" dirty="0" err="1" smtClean="0"/>
              <a:t>realloc</a:t>
            </a:r>
            <a:r>
              <a:rPr lang="en-US" dirty="0" smtClean="0"/>
              <a:t>() and free()?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 smtClean="0"/>
              <a:t>#include&lt;</a:t>
            </a:r>
            <a:r>
              <a:rPr lang="en-US" dirty="0" err="1" smtClean="0"/>
              <a:t>string.h</a:t>
            </a:r>
            <a:r>
              <a:rPr lang="en-US" dirty="0" smtClean="0"/>
              <a:t>&gt;</a:t>
            </a:r>
          </a:p>
          <a:p>
            <a:pPr marL="514350" indent="-514350">
              <a:buAutoNum type="alphaUcPeriod"/>
            </a:pPr>
            <a:r>
              <a:rPr lang="en-US" dirty="0" smtClean="0"/>
              <a:t> #include&lt;</a:t>
            </a:r>
            <a:r>
              <a:rPr lang="en-US" dirty="0" err="1" smtClean="0"/>
              <a:t>stdlib.h</a:t>
            </a:r>
            <a:r>
              <a:rPr lang="en-US" dirty="0" smtClean="0"/>
              <a:t>&gt;</a:t>
            </a:r>
          </a:p>
          <a:p>
            <a:pPr marL="514350" indent="-514350">
              <a:buAutoNum type="alphaUcPeriod"/>
            </a:pPr>
            <a:r>
              <a:rPr lang="en-US" dirty="0" smtClean="0"/>
              <a:t> #include&lt;</a:t>
            </a:r>
            <a:r>
              <a:rPr lang="en-US" dirty="0" err="1" smtClean="0"/>
              <a:t>memory.h</a:t>
            </a:r>
            <a:r>
              <a:rPr lang="en-US" dirty="0" smtClean="0"/>
              <a:t>&gt;</a:t>
            </a:r>
          </a:p>
          <a:p>
            <a:pPr marL="514350" indent="-514350">
              <a:buAutoNum type="alphaUcPeriod"/>
            </a:pPr>
            <a:r>
              <a:rPr lang="en-US" dirty="0" smtClean="0"/>
              <a:t> Both b and 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Which function is used to delete the allocated memory space?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    A. </a:t>
            </a:r>
            <a:r>
              <a:rPr lang="en-US" dirty="0" err="1" smtClean="0"/>
              <a:t>Dealloc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B. free()</a:t>
            </a:r>
            <a:br>
              <a:rPr lang="en-US" dirty="0" smtClean="0"/>
            </a:br>
            <a:r>
              <a:rPr lang="en-US" dirty="0" smtClean="0"/>
              <a:t>C. Both A and B</a:t>
            </a:r>
            <a:br>
              <a:rPr lang="en-US" dirty="0" smtClean="0"/>
            </a:br>
            <a:r>
              <a:rPr lang="en-US" dirty="0" smtClean="0"/>
              <a:t>D. None of the above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MCQ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 Which of the following statement is correct prototype of the </a:t>
            </a:r>
            <a:r>
              <a:rPr lang="en-US" dirty="0" err="1" smtClean="0"/>
              <a:t>malloc</a:t>
            </a:r>
            <a:r>
              <a:rPr lang="en-US" dirty="0" smtClean="0"/>
              <a:t>() function in c ?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   A. </a:t>
            </a: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B. Char* </a:t>
            </a:r>
            <a:r>
              <a:rPr lang="en-US" dirty="0" err="1" smtClean="0"/>
              <a:t>malloc</a:t>
            </a:r>
            <a:r>
              <a:rPr lang="en-US" dirty="0" smtClean="0"/>
              <a:t>(char);</a:t>
            </a:r>
            <a:br>
              <a:rPr lang="en-US" dirty="0" smtClean="0"/>
            </a:br>
            <a:r>
              <a:rPr lang="en-US" dirty="0" smtClean="0"/>
              <a:t>C. unsigned </a:t>
            </a: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malloc</a:t>
            </a:r>
            <a:r>
              <a:rPr lang="en-US" dirty="0" smtClean="0"/>
              <a:t>(unsigned </a:t>
            </a:r>
            <a:r>
              <a:rPr lang="en-US" dirty="0" err="1" smtClean="0"/>
              <a:t>int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D. void* 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000" b="1" dirty="0" smtClean="0"/>
              <a:t>Suppose we have a one-dimensional array, named ‘x’, which contains 10 integers. Which of the following is the correct way to allocate memory dynamically to the array ‘x’ using </a:t>
            </a:r>
            <a:r>
              <a:rPr lang="en-US" sz="3000" b="1" dirty="0" err="1" smtClean="0"/>
              <a:t>malloc</a:t>
            </a:r>
            <a:r>
              <a:rPr lang="en-US" sz="3000" b="1" dirty="0" smtClean="0"/>
              <a:t>()?</a:t>
            </a:r>
          </a:p>
          <a:p>
            <a:pPr>
              <a:buNone/>
            </a:pPr>
            <a:endParaRPr lang="en-US" sz="3000" dirty="0" smtClean="0"/>
          </a:p>
          <a:p>
            <a:pPr>
              <a:buNone/>
            </a:pPr>
            <a:r>
              <a:rPr lang="en-US" sz="3000" b="1" dirty="0" smtClean="0"/>
              <a:t>(A)</a:t>
            </a:r>
            <a:r>
              <a:rPr lang="en-US" sz="3000" dirty="0" smtClean="0"/>
              <a:t> x=(</a:t>
            </a:r>
            <a:r>
              <a:rPr lang="en-US" sz="3000" dirty="0" err="1" smtClean="0"/>
              <a:t>int</a:t>
            </a:r>
            <a:r>
              <a:rPr lang="en-US" sz="3000" dirty="0" smtClean="0"/>
              <a:t>*)</a:t>
            </a:r>
            <a:r>
              <a:rPr lang="en-US" sz="3000" dirty="0" err="1" smtClean="0"/>
              <a:t>malloc</a:t>
            </a:r>
            <a:r>
              <a:rPr lang="en-US" sz="3000" dirty="0" smtClean="0"/>
              <a:t>(10);</a:t>
            </a:r>
          </a:p>
          <a:p>
            <a:pPr>
              <a:buNone/>
            </a:pPr>
            <a:r>
              <a:rPr lang="en-US" sz="3000" b="1" dirty="0" smtClean="0"/>
              <a:t>(B)</a:t>
            </a:r>
            <a:r>
              <a:rPr lang="en-US" sz="3000" dirty="0" smtClean="0"/>
              <a:t> x=(</a:t>
            </a:r>
            <a:r>
              <a:rPr lang="en-US" sz="3000" dirty="0" err="1" smtClean="0"/>
              <a:t>int</a:t>
            </a:r>
            <a:r>
              <a:rPr lang="en-US" sz="3000" dirty="0" smtClean="0"/>
              <a:t>*)</a:t>
            </a:r>
            <a:r>
              <a:rPr lang="en-US" sz="3000" dirty="0" err="1" smtClean="0"/>
              <a:t>malloc</a:t>
            </a:r>
            <a:r>
              <a:rPr lang="en-US" sz="3000" dirty="0" smtClean="0"/>
              <a:t>(10,sizeof(</a:t>
            </a:r>
            <a:r>
              <a:rPr lang="en-US" sz="3000" dirty="0" err="1" smtClean="0"/>
              <a:t>int</a:t>
            </a:r>
            <a:r>
              <a:rPr lang="en-US" sz="3000" dirty="0" smtClean="0"/>
              <a:t>));</a:t>
            </a:r>
          </a:p>
          <a:p>
            <a:pPr>
              <a:buNone/>
            </a:pPr>
            <a:r>
              <a:rPr lang="en-US" sz="3000" b="1" dirty="0" smtClean="0"/>
              <a:t>(C)</a:t>
            </a:r>
            <a:r>
              <a:rPr lang="en-US" sz="3000" dirty="0" smtClean="0"/>
              <a:t> x=</a:t>
            </a:r>
            <a:r>
              <a:rPr lang="en-US" sz="3000" dirty="0" err="1" smtClean="0"/>
              <a:t>malloc</a:t>
            </a:r>
            <a:r>
              <a:rPr lang="en-US" sz="3000" dirty="0" smtClean="0"/>
              <a:t>(</a:t>
            </a:r>
            <a:r>
              <a:rPr lang="en-US" sz="3000" dirty="0" err="1" smtClean="0"/>
              <a:t>int</a:t>
            </a:r>
            <a:r>
              <a:rPr lang="en-US" sz="3000" dirty="0" smtClean="0"/>
              <a:t> 10,sizeof(</a:t>
            </a:r>
            <a:r>
              <a:rPr lang="en-US" sz="3000" dirty="0" err="1" smtClean="0"/>
              <a:t>int</a:t>
            </a:r>
            <a:r>
              <a:rPr lang="en-US" sz="3000" dirty="0" smtClean="0"/>
              <a:t>));</a:t>
            </a:r>
          </a:p>
          <a:p>
            <a:pPr>
              <a:buNone/>
            </a:pPr>
            <a:r>
              <a:rPr lang="en-US" sz="3000" b="1" dirty="0" smtClean="0"/>
              <a:t>(D)</a:t>
            </a:r>
            <a:r>
              <a:rPr lang="en-US" sz="3000" dirty="0" smtClean="0"/>
              <a:t> x=(</a:t>
            </a:r>
            <a:r>
              <a:rPr lang="en-US" sz="3000" dirty="0" err="1" smtClean="0"/>
              <a:t>int</a:t>
            </a:r>
            <a:r>
              <a:rPr lang="en-US" sz="3000" dirty="0" smtClean="0"/>
              <a:t>*)</a:t>
            </a:r>
            <a:r>
              <a:rPr lang="en-US" sz="3000" dirty="0" err="1" smtClean="0"/>
              <a:t>malloc</a:t>
            </a:r>
            <a:r>
              <a:rPr lang="en-US" sz="3000" dirty="0" smtClean="0"/>
              <a:t>(10*</a:t>
            </a:r>
            <a:r>
              <a:rPr lang="en-US" sz="3000" dirty="0" err="1" smtClean="0"/>
              <a:t>sizeof</a:t>
            </a:r>
            <a:r>
              <a:rPr lang="en-US" sz="3000" dirty="0" smtClean="0"/>
              <a:t>(</a:t>
            </a:r>
            <a:r>
              <a:rPr lang="en-US" sz="3000" dirty="0" err="1" smtClean="0"/>
              <a:t>int</a:t>
            </a:r>
            <a:r>
              <a:rPr lang="en-US" sz="3000" dirty="0" smtClean="0"/>
              <a:t>));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number of arguments taken as input which allocating memory dynamically using </a:t>
            </a:r>
            <a:r>
              <a:rPr lang="en-US" dirty="0" err="1" smtClean="0"/>
              <a:t>malloc</a:t>
            </a:r>
            <a:r>
              <a:rPr lang="en-US" dirty="0" smtClean="0"/>
              <a:t>() is </a:t>
            </a:r>
            <a:r>
              <a:rPr lang="en-US" dirty="0" smtClean="0"/>
              <a:t>_______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(A) 0</a:t>
            </a:r>
          </a:p>
          <a:p>
            <a:pPr>
              <a:buNone/>
            </a:pPr>
            <a:r>
              <a:rPr lang="en-US" dirty="0" smtClean="0"/>
              <a:t>(B) 1</a:t>
            </a:r>
          </a:p>
          <a:p>
            <a:pPr>
              <a:buNone/>
            </a:pPr>
            <a:r>
              <a:rPr lang="en-US" dirty="0" smtClean="0"/>
              <a:t>(C) 2</a:t>
            </a:r>
          </a:p>
          <a:p>
            <a:pPr>
              <a:buNone/>
            </a:pPr>
            <a:r>
              <a:rPr lang="en-US" dirty="0" smtClean="0"/>
              <a:t>(D) 3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Dynamic Memory Allocation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The statement:</a:t>
            </a:r>
          </a:p>
          <a:p>
            <a:pPr>
              <a:buNone/>
            </a:pPr>
            <a:r>
              <a:rPr lang="en-IN" dirty="0" smtClean="0"/>
              <a:t>			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int marks[100];</a:t>
            </a:r>
          </a:p>
          <a:p>
            <a:pPr>
              <a:buNone/>
            </a:pPr>
            <a:r>
              <a:rPr lang="en-IN" dirty="0" smtClean="0"/>
              <a:t>    allocates block of memory to 100 elements of type int and memory is also contiguous. If one 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/>
              <a:t> requires 4 bytes of memory , a total of 400 bytes are allocated.</a:t>
            </a:r>
          </a:p>
          <a:p>
            <a:pPr>
              <a:buNone/>
            </a:pPr>
            <a:r>
              <a:rPr lang="en-IN" dirty="0" smtClean="0"/>
              <a:t>Why this approach of declaring array is not useful?</a:t>
            </a:r>
          </a:p>
          <a:p>
            <a:r>
              <a:rPr lang="en-IN" dirty="0" smtClean="0"/>
              <a:t>This may lead to wastage of memory if all allocated memory is not utilized. </a:t>
            </a:r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73492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440362"/>
          </a:xfrm>
        </p:spPr>
        <p:txBody>
          <a:bodyPr/>
          <a:lstStyle/>
          <a:p>
            <a:pPr eaLnBrk="1" hangingPunct="1"/>
            <a:r>
              <a:rPr lang="en-IN" sz="2400" dirty="0" smtClean="0"/>
              <a:t>Dynamic memory allocation allows a program to obtain more memory space, while running or to release space when no space is required.</a:t>
            </a:r>
          </a:p>
          <a:p>
            <a:pPr eaLnBrk="1" hangingPunct="1"/>
            <a:r>
              <a:rPr lang="en-IN" sz="2400" dirty="0" smtClean="0"/>
              <a:t>So, it will allocate only that much of memory which is actually required by the program.</a:t>
            </a:r>
          </a:p>
          <a:p>
            <a:pPr eaLnBrk="1" hangingPunct="1"/>
            <a:r>
              <a:rPr lang="en-IN" sz="2400" dirty="0" smtClean="0"/>
              <a:t>Hence memory wastage can be avoided/ or if more memory is required that can also be allocated.</a:t>
            </a:r>
          </a:p>
          <a:p>
            <a:pPr eaLnBrk="1" hangingPunct="1"/>
            <a:endParaRPr lang="en-IN" sz="2400" dirty="0" smtClean="0"/>
          </a:p>
          <a:p>
            <a:pPr eaLnBrk="1" hangingPunct="1"/>
            <a:endParaRPr lang="en-IN" sz="2400" dirty="0" smtClean="0"/>
          </a:p>
          <a:p>
            <a:pPr eaLnBrk="1" hangingPunct="1"/>
            <a:r>
              <a:rPr lang="en-IN" sz="2400" dirty="0" smtClean="0"/>
              <a:t>There are 4 library functions under "</a:t>
            </a:r>
            <a:r>
              <a:rPr lang="en-IN" sz="2400" b="1" dirty="0" err="1" smtClean="0"/>
              <a:t>stdlib.h</a:t>
            </a:r>
            <a:r>
              <a:rPr lang="en-IN" sz="2400" dirty="0" smtClean="0"/>
              <a:t>" for dynamic memory allocation.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85385629"/>
              </p:ext>
            </p:extLst>
          </p:nvPr>
        </p:nvGraphicFramePr>
        <p:xfrm>
          <a:off x="914400" y="3352801"/>
          <a:ext cx="7391400" cy="2651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8141"/>
                <a:gridCol w="5793259"/>
              </a:tblGrid>
              <a:tr h="394207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Function</a:t>
                      </a:r>
                      <a:endParaRPr lang="en-IN" sz="2400" b="1" dirty="0" smtClean="0"/>
                    </a:p>
                  </a:txBody>
                  <a:tcPr marL="91439" marR="91439" marT="45732" marB="45732" anchor="ctr"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Use of Function </a:t>
                      </a:r>
                      <a:endParaRPr lang="en-IN" sz="2400" b="1" dirty="0"/>
                    </a:p>
                  </a:txBody>
                  <a:tcPr marL="91439" marR="91439" marT="45732" marB="45732" anchor="ctr"/>
                </a:tc>
              </a:tr>
              <a:tr h="604317">
                <a:tc>
                  <a:txBody>
                    <a:bodyPr/>
                    <a:lstStyle/>
                    <a:p>
                      <a:r>
                        <a:rPr lang="en-IN" sz="2000" dirty="0" err="1" smtClean="0"/>
                        <a:t>malloc</a:t>
                      </a:r>
                      <a:r>
                        <a:rPr lang="en-IN" sz="2000" dirty="0" smtClean="0"/>
                        <a:t>()</a:t>
                      </a:r>
                      <a:endParaRPr lang="en-IN" sz="2000" dirty="0"/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Allocates requested size of bytes and returns a pointer first byte of allocated space</a:t>
                      </a:r>
                      <a:endParaRPr lang="en-IN" sz="2000" dirty="0"/>
                    </a:p>
                  </a:txBody>
                  <a:tcPr marL="91439" marR="91439" marT="45732" marB="45732"/>
                </a:tc>
              </a:tr>
              <a:tr h="604317">
                <a:tc>
                  <a:txBody>
                    <a:bodyPr/>
                    <a:lstStyle/>
                    <a:p>
                      <a:r>
                        <a:rPr lang="en-IN" sz="2000" dirty="0" err="1" smtClean="0"/>
                        <a:t>calloc</a:t>
                      </a:r>
                      <a:r>
                        <a:rPr lang="en-IN" sz="2000" dirty="0" smtClean="0"/>
                        <a:t>()</a:t>
                      </a:r>
                      <a:endParaRPr lang="en-IN" sz="2000" dirty="0"/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Allocates space for an array elements, initializes to zero and then returns a pointer to memory</a:t>
                      </a:r>
                      <a:endParaRPr lang="en-IN" sz="2000" dirty="0"/>
                    </a:p>
                  </a:txBody>
                  <a:tcPr marL="91439" marR="91439" marT="45732" marB="45732"/>
                </a:tc>
              </a:tr>
              <a:tr h="341579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free()</a:t>
                      </a:r>
                      <a:endParaRPr lang="en-IN" sz="2000" dirty="0"/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r>
                        <a:rPr lang="en-IN" sz="2000" dirty="0" err="1" smtClean="0"/>
                        <a:t>deallocate</a:t>
                      </a:r>
                      <a:r>
                        <a:rPr lang="en-IN" sz="2000" dirty="0" smtClean="0"/>
                        <a:t> the previously allocated space</a:t>
                      </a:r>
                      <a:endParaRPr lang="en-IN" sz="2000" dirty="0"/>
                    </a:p>
                  </a:txBody>
                  <a:tcPr marL="91439" marR="91439" marT="45732" marB="45732"/>
                </a:tc>
              </a:tr>
              <a:tr h="341579">
                <a:tc>
                  <a:txBody>
                    <a:bodyPr/>
                    <a:lstStyle/>
                    <a:p>
                      <a:r>
                        <a:rPr lang="en-IN" sz="2000" dirty="0" err="1" smtClean="0"/>
                        <a:t>realloc</a:t>
                      </a:r>
                      <a:r>
                        <a:rPr lang="en-IN" sz="2000" dirty="0" smtClean="0"/>
                        <a:t>()</a:t>
                      </a:r>
                      <a:endParaRPr lang="en-IN" sz="2000" dirty="0"/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Change the size of previously allocated space</a:t>
                      </a:r>
                      <a:endParaRPr lang="en-IN" sz="2000" dirty="0"/>
                    </a:p>
                  </a:txBody>
                  <a:tcPr marL="91439" marR="91439" marT="45732" marB="45732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5660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IN" sz="2400" dirty="0"/>
              <a:t>The name </a:t>
            </a:r>
            <a:r>
              <a:rPr lang="en-IN" sz="2400" dirty="0" err="1"/>
              <a:t>malloc</a:t>
            </a:r>
            <a:r>
              <a:rPr lang="en-IN" sz="2400" dirty="0"/>
              <a:t> stands for "memory allocation</a:t>
            </a:r>
            <a:r>
              <a:rPr lang="en-IN" sz="2400" dirty="0" smtClean="0"/>
              <a:t>".</a:t>
            </a:r>
          </a:p>
          <a:p>
            <a:r>
              <a:rPr lang="en-IN" sz="2400" dirty="0" smtClean="0"/>
              <a:t>The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IN" sz="2400" dirty="0" smtClean="0"/>
              <a:t> function allocates a block of memory of specified size from the memory heap.</a:t>
            </a:r>
          </a:p>
          <a:p>
            <a:r>
              <a:rPr lang="en-IN" sz="2400" dirty="0"/>
              <a:t>Syntax:</a:t>
            </a:r>
          </a:p>
          <a:p>
            <a:pPr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		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(size);</a:t>
            </a:r>
            <a:endParaRPr lang="en-I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/>
              <a:t>Here size is the number of bytes of storage to be allocated.</a:t>
            </a:r>
          </a:p>
          <a:p>
            <a:pPr>
              <a:buFont typeface="Arial"/>
              <a:buChar char="•"/>
            </a:pPr>
            <a:r>
              <a:rPr lang="en-IN" sz="2400" dirty="0"/>
              <a:t>If memory is allocated successfully , it returns a </a:t>
            </a:r>
            <a:r>
              <a:rPr lang="en-IN" sz="2400" b="1" dirty="0"/>
              <a:t>pointer to first location</a:t>
            </a:r>
            <a:r>
              <a:rPr lang="en-IN" sz="2400" dirty="0"/>
              <a:t> of newly allocated block of memory. </a:t>
            </a:r>
          </a:p>
          <a:p>
            <a:pPr>
              <a:buFont typeface="Arial"/>
              <a:buChar char="•"/>
            </a:pPr>
            <a:r>
              <a:rPr lang="en-IN" sz="2400" dirty="0"/>
              <a:t>If memory is not allocated i.e. no enough space exists for new block or some other reason, returns </a:t>
            </a:r>
            <a:r>
              <a:rPr lang="en-IN" sz="2400" b="1" dirty="0"/>
              <a:t>NULL</a:t>
            </a:r>
            <a:r>
              <a:rPr lang="en-IN" sz="2400" dirty="0" smtClean="0"/>
              <a:t>.</a:t>
            </a:r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199149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Return type of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IN" dirty="0" smtClean="0"/>
              <a:t> </a:t>
            </a:r>
            <a:r>
              <a:rPr lang="en-IN" dirty="0"/>
              <a:t>is void pointer , it has to be </a:t>
            </a:r>
            <a:r>
              <a:rPr lang="en-IN" b="1" dirty="0"/>
              <a:t>cast</a:t>
            </a:r>
            <a:r>
              <a:rPr lang="en-IN" dirty="0"/>
              <a:t> to the type of data being dealt with.</a:t>
            </a:r>
          </a:p>
          <a:p>
            <a:r>
              <a:rPr lang="en-IN" dirty="0"/>
              <a:t>memory allocated by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IN" dirty="0" smtClean="0"/>
              <a:t> </a:t>
            </a:r>
            <a:r>
              <a:rPr lang="en-IN" dirty="0"/>
              <a:t>by default contain the garbage values</a:t>
            </a:r>
            <a:r>
              <a:rPr lang="en-IN" dirty="0" smtClean="0"/>
              <a:t>.</a:t>
            </a:r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IN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*p;</a:t>
            </a:r>
          </a:p>
          <a:p>
            <a:pPr>
              <a:buNone/>
            </a:pPr>
            <a:r>
              <a:rPr lang="en-IN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p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=(</a:t>
            </a:r>
            <a:r>
              <a:rPr lang="en-IN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*)</a:t>
            </a:r>
            <a:r>
              <a:rPr lang="en-IN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(n*</a:t>
            </a:r>
            <a:r>
              <a:rPr lang="en-IN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));</a:t>
            </a:r>
            <a:endParaRPr lang="en-IN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In the above example, p is </a:t>
            </a:r>
            <a:r>
              <a:rPr lang="en-US" b="1" dirty="0" smtClean="0"/>
              <a:t>pointer</a:t>
            </a:r>
            <a:r>
              <a:rPr lang="en-US" dirty="0" smtClean="0"/>
              <a:t> of type integer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nt*</a:t>
            </a:r>
            <a:r>
              <a:rPr lang="en-US" dirty="0" smtClean="0"/>
              <a:t> tells to what type it will be pointing.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 tells that the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function is type casted to return the address of integer variable.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is the number of elements</a:t>
            </a:r>
          </a:p>
        </p:txBody>
      </p:sp>
    </p:spTree>
    <p:extLst>
      <p:ext uri="{BB962C8B-B14F-4D97-AF65-F5344CB8AC3E}">
        <p14:creationId xmlns="" xmlns:p14="http://schemas.microsoft.com/office/powerpoint/2010/main" val="375431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81000"/>
            <a:ext cx="8229600" cy="1143000"/>
          </a:xfrm>
        </p:spPr>
        <p:txBody>
          <a:bodyPr/>
          <a:lstStyle/>
          <a:p>
            <a:r>
              <a:rPr lang="en-IN" dirty="0" smtClean="0"/>
              <a:t>Program example-</a:t>
            </a:r>
            <a:r>
              <a:rPr lang="en-IN" dirty="0" err="1" smtClean="0"/>
              <a:t>malloc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4008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6400" dirty="0"/>
              <a:t>#include&lt;</a:t>
            </a:r>
            <a:r>
              <a:rPr lang="en-IN" sz="6400" dirty="0" err="1"/>
              <a:t>stdio.h</a:t>
            </a:r>
            <a:r>
              <a:rPr lang="en-IN" sz="6400" dirty="0"/>
              <a:t>&gt;</a:t>
            </a:r>
          </a:p>
          <a:p>
            <a:pPr marL="0" indent="0">
              <a:buNone/>
            </a:pPr>
            <a:r>
              <a:rPr lang="en-IN" sz="6400" dirty="0"/>
              <a:t>#include&lt;</a:t>
            </a:r>
            <a:r>
              <a:rPr lang="en-IN" sz="6400" dirty="0" err="1"/>
              <a:t>stdlib.h</a:t>
            </a:r>
            <a:r>
              <a:rPr lang="en-IN" sz="6400" dirty="0"/>
              <a:t>&gt;</a:t>
            </a:r>
          </a:p>
          <a:p>
            <a:pPr marL="0" indent="0">
              <a:buNone/>
            </a:pPr>
            <a:r>
              <a:rPr lang="en-IN" sz="6400" dirty="0" err="1"/>
              <a:t>int</a:t>
            </a:r>
            <a:r>
              <a:rPr lang="en-IN" sz="6400" dirty="0"/>
              <a:t> main( )</a:t>
            </a:r>
          </a:p>
          <a:p>
            <a:pPr marL="0" indent="0">
              <a:buNone/>
            </a:pPr>
            <a:r>
              <a:rPr lang="en-IN" sz="6400" dirty="0"/>
              <a:t>{</a:t>
            </a:r>
          </a:p>
          <a:p>
            <a:pPr marL="0" indent="0">
              <a:buNone/>
            </a:pPr>
            <a:r>
              <a:rPr lang="en-IN" sz="6400" dirty="0" err="1"/>
              <a:t>int</a:t>
            </a:r>
            <a:r>
              <a:rPr lang="en-IN" sz="6400" dirty="0"/>
              <a:t> *</a:t>
            </a:r>
            <a:r>
              <a:rPr lang="en-IN" sz="6400" dirty="0" err="1"/>
              <a:t>p,n,i</a:t>
            </a:r>
            <a:r>
              <a:rPr lang="en-IN" sz="6400" dirty="0"/>
              <a:t>;</a:t>
            </a:r>
          </a:p>
          <a:p>
            <a:pPr marL="0" indent="0">
              <a:buNone/>
            </a:pPr>
            <a:r>
              <a:rPr lang="en-IN" sz="6400" dirty="0" err="1"/>
              <a:t>printf</a:t>
            </a:r>
            <a:r>
              <a:rPr lang="en-IN" sz="6400" dirty="0"/>
              <a:t> ("Enter the number of integers to be entered ") ;</a:t>
            </a:r>
          </a:p>
          <a:p>
            <a:pPr marL="0" indent="0">
              <a:buNone/>
            </a:pPr>
            <a:r>
              <a:rPr lang="en-IN" sz="6400" dirty="0" err="1"/>
              <a:t>scanf</a:t>
            </a:r>
            <a:r>
              <a:rPr lang="en-IN" sz="6400" dirty="0"/>
              <a:t>("%d" ,&amp;n) ;</a:t>
            </a:r>
          </a:p>
          <a:p>
            <a:pPr marL="0" indent="0">
              <a:buNone/>
            </a:pPr>
            <a:r>
              <a:rPr lang="en-IN" sz="6400" dirty="0"/>
              <a:t>p=(</a:t>
            </a:r>
            <a:r>
              <a:rPr lang="en-IN" sz="6400" dirty="0" err="1"/>
              <a:t>int</a:t>
            </a:r>
            <a:r>
              <a:rPr lang="en-IN" sz="6400" dirty="0"/>
              <a:t>*)</a:t>
            </a:r>
            <a:r>
              <a:rPr lang="en-IN" sz="6400" dirty="0" err="1"/>
              <a:t>malloc</a:t>
            </a:r>
            <a:r>
              <a:rPr lang="en-IN" sz="6400" dirty="0"/>
              <a:t>(n*</a:t>
            </a:r>
            <a:r>
              <a:rPr lang="en-IN" sz="6400" dirty="0" err="1"/>
              <a:t>sizeof</a:t>
            </a:r>
            <a:r>
              <a:rPr lang="en-IN" sz="6400" dirty="0"/>
              <a:t>(</a:t>
            </a:r>
            <a:r>
              <a:rPr lang="en-IN" sz="6400" dirty="0" err="1"/>
              <a:t>int</a:t>
            </a:r>
            <a:r>
              <a:rPr lang="en-IN" sz="6400" dirty="0"/>
              <a:t>));//</a:t>
            </a:r>
            <a:r>
              <a:rPr lang="en-IN" sz="6400" dirty="0" err="1"/>
              <a:t>malloc</a:t>
            </a:r>
            <a:r>
              <a:rPr lang="en-IN" sz="6400" dirty="0"/>
              <a:t>() returns void* so we need to typecast with the specific data type</a:t>
            </a:r>
          </a:p>
          <a:p>
            <a:pPr marL="0" indent="0">
              <a:buNone/>
            </a:pPr>
            <a:r>
              <a:rPr lang="en-IN" sz="6400" dirty="0"/>
              <a:t>if(p==NULL)</a:t>
            </a:r>
          </a:p>
          <a:p>
            <a:pPr marL="0" indent="0">
              <a:buNone/>
            </a:pPr>
            <a:r>
              <a:rPr lang="en-IN" sz="6400" dirty="0"/>
              <a:t>{ </a:t>
            </a:r>
          </a:p>
          <a:p>
            <a:pPr marL="0" indent="0">
              <a:buNone/>
            </a:pPr>
            <a:r>
              <a:rPr lang="en-IN" sz="6400" dirty="0" err="1"/>
              <a:t>printf</a:t>
            </a:r>
            <a:r>
              <a:rPr lang="en-IN" sz="6400" dirty="0"/>
              <a:t>("Memory not available\n");</a:t>
            </a:r>
          </a:p>
          <a:p>
            <a:pPr marL="0" indent="0">
              <a:buNone/>
            </a:pPr>
            <a:r>
              <a:rPr lang="en-IN" sz="6400" dirty="0"/>
              <a:t>exit(1);</a:t>
            </a:r>
          </a:p>
          <a:p>
            <a:pPr marL="0" indent="0">
              <a:buNone/>
            </a:pPr>
            <a:r>
              <a:rPr lang="en-IN" sz="6400" dirty="0"/>
              <a:t>}</a:t>
            </a:r>
          </a:p>
          <a:p>
            <a:pPr marL="0" indent="0">
              <a:buNone/>
            </a:pPr>
            <a:r>
              <a:rPr lang="en-IN" sz="6400" dirty="0"/>
              <a:t>else</a:t>
            </a:r>
          </a:p>
          <a:p>
            <a:pPr marL="0" indent="0">
              <a:buNone/>
            </a:pPr>
            <a:r>
              <a:rPr lang="en-IN" sz="6400" dirty="0"/>
              <a:t>{</a:t>
            </a:r>
          </a:p>
          <a:p>
            <a:pPr marL="0" indent="0">
              <a:buNone/>
            </a:pPr>
            <a:r>
              <a:rPr lang="en-IN" sz="6400" dirty="0" err="1"/>
              <a:t>printf</a:t>
            </a:r>
            <a:r>
              <a:rPr lang="en-IN" sz="6400" dirty="0"/>
              <a:t>("\n </a:t>
            </a:r>
            <a:r>
              <a:rPr lang="en-IN" sz="6400" dirty="0" err="1"/>
              <a:t>Mmeory</a:t>
            </a:r>
            <a:r>
              <a:rPr lang="en-IN" sz="6400" dirty="0"/>
              <a:t> allocation was successful");</a:t>
            </a:r>
          </a:p>
          <a:p>
            <a:pPr marL="0" indent="0">
              <a:buNone/>
            </a:pPr>
            <a:r>
              <a:rPr lang="en-IN" sz="6400" dirty="0" err="1"/>
              <a:t>printf</a:t>
            </a:r>
            <a:r>
              <a:rPr lang="en-IN" sz="6400" dirty="0"/>
              <a:t> ("\</a:t>
            </a:r>
            <a:r>
              <a:rPr lang="en-IN" sz="6400" dirty="0" err="1"/>
              <a:t>nEnter</a:t>
            </a:r>
            <a:r>
              <a:rPr lang="en-IN" sz="6400" dirty="0"/>
              <a:t> integer values ") ;</a:t>
            </a:r>
          </a:p>
          <a:p>
            <a:pPr marL="0" indent="0">
              <a:buNone/>
            </a:pPr>
            <a:r>
              <a:rPr lang="en-IN" sz="6400" dirty="0"/>
              <a:t>for(</a:t>
            </a:r>
            <a:r>
              <a:rPr lang="en-IN" sz="6400" dirty="0" err="1"/>
              <a:t>i</a:t>
            </a:r>
            <a:r>
              <a:rPr lang="en-IN" sz="6400" dirty="0"/>
              <a:t>=0;i&lt;</a:t>
            </a:r>
            <a:r>
              <a:rPr lang="en-IN" sz="6400" dirty="0" err="1"/>
              <a:t>n;i</a:t>
            </a:r>
            <a:r>
              <a:rPr lang="en-IN" sz="6400" dirty="0"/>
              <a:t>++)</a:t>
            </a:r>
          </a:p>
          <a:p>
            <a:pPr marL="0" indent="0">
              <a:buNone/>
            </a:pPr>
            <a:r>
              <a:rPr lang="en-IN" sz="6400" dirty="0"/>
              <a:t>{</a:t>
            </a:r>
          </a:p>
          <a:p>
            <a:pPr marL="0" indent="0">
              <a:buNone/>
            </a:pPr>
            <a:r>
              <a:rPr lang="en-IN" sz="6400" dirty="0" err="1"/>
              <a:t>scanf</a:t>
            </a:r>
            <a:r>
              <a:rPr lang="en-IN" sz="6400" dirty="0"/>
              <a:t>("%d",</a:t>
            </a:r>
            <a:r>
              <a:rPr lang="en-IN" sz="6400" dirty="0" err="1"/>
              <a:t>p+i</a:t>
            </a:r>
            <a:r>
              <a:rPr lang="en-IN" sz="6400" dirty="0"/>
              <a:t>);//In place of </a:t>
            </a:r>
            <a:r>
              <a:rPr lang="en-IN" sz="6400" dirty="0" err="1"/>
              <a:t>p+i</a:t>
            </a:r>
            <a:r>
              <a:rPr lang="en-IN" sz="6400" dirty="0"/>
              <a:t> we can write &amp;p[</a:t>
            </a:r>
            <a:r>
              <a:rPr lang="en-IN" sz="6400" dirty="0" err="1"/>
              <a:t>i</a:t>
            </a:r>
            <a:r>
              <a:rPr lang="en-IN" sz="6400" dirty="0"/>
              <a:t>](treating it as  ID array)</a:t>
            </a:r>
          </a:p>
          <a:p>
            <a:pPr marL="0" indent="0">
              <a:buNone/>
            </a:pPr>
            <a:r>
              <a:rPr lang="en-IN" sz="6400" dirty="0"/>
              <a:t>}</a:t>
            </a:r>
          </a:p>
          <a:p>
            <a:pPr marL="0" indent="0">
              <a:buNone/>
            </a:pPr>
            <a:r>
              <a:rPr lang="en-IN" sz="6400" dirty="0"/>
              <a:t>for(</a:t>
            </a:r>
            <a:r>
              <a:rPr lang="en-IN" sz="6400" dirty="0" err="1"/>
              <a:t>i</a:t>
            </a:r>
            <a:r>
              <a:rPr lang="en-IN" sz="6400" dirty="0"/>
              <a:t>=0;i&lt;</a:t>
            </a:r>
            <a:r>
              <a:rPr lang="en-IN" sz="6400" dirty="0" err="1"/>
              <a:t>n;i</a:t>
            </a:r>
            <a:r>
              <a:rPr lang="en-IN" sz="6400" dirty="0"/>
              <a:t>++)</a:t>
            </a:r>
          </a:p>
          <a:p>
            <a:pPr marL="0" indent="0">
              <a:buNone/>
            </a:pPr>
            <a:r>
              <a:rPr lang="en-IN" sz="6400" dirty="0" err="1"/>
              <a:t>printf</a:t>
            </a:r>
            <a:r>
              <a:rPr lang="en-IN" sz="6400" dirty="0"/>
              <a:t>("\</a:t>
            </a:r>
            <a:r>
              <a:rPr lang="en-IN" sz="6400" dirty="0" err="1"/>
              <a:t>n%d</a:t>
            </a:r>
            <a:r>
              <a:rPr lang="en-IN" sz="6400" dirty="0"/>
              <a:t>",*(</a:t>
            </a:r>
            <a:r>
              <a:rPr lang="en-IN" sz="6400" dirty="0" err="1"/>
              <a:t>p+i</a:t>
            </a:r>
            <a:r>
              <a:rPr lang="en-IN" sz="6400" dirty="0"/>
              <a:t>));//In place of *(</a:t>
            </a:r>
            <a:r>
              <a:rPr lang="en-IN" sz="6400" dirty="0" err="1"/>
              <a:t>p+i</a:t>
            </a:r>
            <a:r>
              <a:rPr lang="en-IN" sz="6400" dirty="0"/>
              <a:t>) we can write p[</a:t>
            </a:r>
            <a:r>
              <a:rPr lang="en-IN" sz="6400" dirty="0" err="1"/>
              <a:t>i</a:t>
            </a:r>
            <a:r>
              <a:rPr lang="en-IN" sz="6400" dirty="0"/>
              <a:t>](treating it as ID array)</a:t>
            </a:r>
          </a:p>
          <a:p>
            <a:pPr marL="0" indent="0">
              <a:buNone/>
            </a:pPr>
            <a:r>
              <a:rPr lang="en-IN" sz="6400" dirty="0"/>
              <a:t>}</a:t>
            </a:r>
          </a:p>
          <a:p>
            <a:pPr marL="0" indent="0">
              <a:buNone/>
            </a:pPr>
            <a:r>
              <a:rPr lang="en-IN" sz="6400" dirty="0"/>
              <a:t>return 0;</a:t>
            </a:r>
          </a:p>
          <a:p>
            <a:pPr marL="0" indent="0">
              <a:buNone/>
            </a:pPr>
            <a:r>
              <a:rPr lang="en-IN" sz="64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292088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alloc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 fontScale="92500"/>
          </a:bodyPr>
          <a:lstStyle/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IN" sz="2400" dirty="0"/>
              <a:t>The name </a:t>
            </a:r>
            <a:r>
              <a:rPr lang="en-IN" sz="2400" dirty="0" err="1"/>
              <a:t>calloc</a:t>
            </a:r>
            <a:r>
              <a:rPr lang="en-IN" sz="2400" dirty="0"/>
              <a:t> stands for "contiguous allocation</a:t>
            </a:r>
            <a:r>
              <a:rPr lang="en-IN" sz="2400" dirty="0" smtClean="0"/>
              <a:t>".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IN" sz="2400" dirty="0"/>
              <a:t>It provides access to memory, which is available for dynamic allocation of variable-sized blocks of memory.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IN" sz="2400" dirty="0"/>
              <a:t>Syntax: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	</a:t>
            </a:r>
            <a:r>
              <a:rPr lang="en-IN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IN" sz="2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IN" sz="22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IN" sz="2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2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IN" sz="2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2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nitems</a:t>
            </a:r>
            <a:r>
              <a:rPr lang="en-IN" sz="2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IN" sz="22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IN" sz="2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size</a:t>
            </a:r>
            <a:r>
              <a:rPr lang="en-IN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defRPr/>
            </a:pPr>
            <a:r>
              <a:rPr lang="en-IN" sz="2400" dirty="0" err="1"/>
              <a:t>calloc</a:t>
            </a:r>
            <a:r>
              <a:rPr lang="en-IN" sz="2400" dirty="0"/>
              <a:t> is similar to </a:t>
            </a:r>
            <a:r>
              <a:rPr lang="en-IN" sz="2400" dirty="0" err="1"/>
              <a:t>malloc</a:t>
            </a:r>
            <a:r>
              <a:rPr lang="en-IN" sz="2400" dirty="0"/>
              <a:t>, but the main </a:t>
            </a:r>
            <a:r>
              <a:rPr lang="en-IN" sz="2400" b="1" dirty="0"/>
              <a:t>difference</a:t>
            </a:r>
            <a:r>
              <a:rPr lang="en-IN" sz="2400" dirty="0"/>
              <a:t> is that the values stored in the allocated memory space is </a:t>
            </a:r>
            <a:r>
              <a:rPr lang="en-IN" sz="2400" b="1" dirty="0"/>
              <a:t>zero</a:t>
            </a:r>
            <a:r>
              <a:rPr lang="en-IN" sz="2400" dirty="0"/>
              <a:t> by default. With </a:t>
            </a:r>
            <a:r>
              <a:rPr lang="en-IN" sz="2400" dirty="0" err="1"/>
              <a:t>malloc</a:t>
            </a:r>
            <a:r>
              <a:rPr lang="en-IN" sz="2400" dirty="0"/>
              <a:t>, the allocated memory could have any </a:t>
            </a:r>
            <a:r>
              <a:rPr lang="en-IN" sz="2400" dirty="0" smtClean="0"/>
              <a:t>garbage value.</a:t>
            </a:r>
            <a:endParaRPr lang="en-IN" sz="2400" dirty="0"/>
          </a:p>
          <a:p>
            <a:pPr marL="0">
              <a:lnSpc>
                <a:spcPct val="120000"/>
              </a:lnSpc>
              <a:spcBef>
                <a:spcPts val="0"/>
              </a:spcBef>
              <a:defRPr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IN" sz="2400" dirty="0"/>
              <a:t> requires </a:t>
            </a:r>
            <a:r>
              <a:rPr lang="en-IN" sz="2400" b="1" dirty="0"/>
              <a:t>two arguments</a:t>
            </a:r>
            <a:r>
              <a:rPr lang="en-IN" sz="2400" dirty="0"/>
              <a:t>. </a:t>
            </a:r>
            <a:endParaRPr lang="en-IN" sz="2400" dirty="0" smtClean="0"/>
          </a:p>
          <a:p>
            <a:pPr marL="5715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IN" sz="2400" dirty="0" smtClean="0"/>
              <a:t>The </a:t>
            </a:r>
            <a:r>
              <a:rPr lang="en-IN" sz="2400" b="1" dirty="0"/>
              <a:t>first</a:t>
            </a:r>
            <a:r>
              <a:rPr lang="en-IN" sz="2400" dirty="0"/>
              <a:t> is the number of variables you'd like to allocate memory for. </a:t>
            </a:r>
            <a:endParaRPr lang="en-IN" sz="2400" dirty="0" smtClean="0"/>
          </a:p>
          <a:p>
            <a:pPr marL="5715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IN" sz="2400" dirty="0" smtClean="0"/>
              <a:t>The </a:t>
            </a:r>
            <a:r>
              <a:rPr lang="en-IN" sz="2400" b="1" dirty="0"/>
              <a:t>second</a:t>
            </a:r>
            <a:r>
              <a:rPr lang="en-IN" sz="2400" dirty="0"/>
              <a:t> is the size of each variable</a:t>
            </a:r>
            <a:r>
              <a:rPr lang="en-IN" sz="2400" dirty="0" smtClean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284913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If memory is allocated successfully,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IN" dirty="0" smtClean="0"/>
              <a:t>returns </a:t>
            </a:r>
            <a:r>
              <a:rPr lang="en-IN" dirty="0"/>
              <a:t>a pointer to the first location of newly allocated block of memory otherwise returns NULL</a:t>
            </a:r>
          </a:p>
          <a:p>
            <a:r>
              <a:rPr lang="en-IN" dirty="0"/>
              <a:t>Memory allocated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IN" dirty="0" smtClean="0"/>
              <a:t> </a:t>
            </a:r>
            <a:r>
              <a:rPr lang="en-IN" dirty="0"/>
              <a:t>by default contains the zero values.</a:t>
            </a:r>
          </a:p>
          <a:p>
            <a:r>
              <a:rPr lang="en-IN" dirty="0"/>
              <a:t> </a:t>
            </a:r>
            <a:r>
              <a:rPr lang="en-IN" dirty="0" smtClean="0"/>
              <a:t>E.g</a:t>
            </a:r>
            <a:r>
              <a:rPr lang="en-IN" dirty="0"/>
              <a:t>. If we want to allocate memory for storing n integer numbers in contiguous memory locations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	</a:t>
            </a:r>
            <a:r>
              <a:rPr lang="en-IN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*p;</a:t>
            </a:r>
          </a:p>
          <a:p>
            <a:pPr>
              <a:buNone/>
            </a:pPr>
            <a:r>
              <a:rPr lang="en-IN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p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=(</a:t>
            </a:r>
            <a:r>
              <a:rPr lang="en-IN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*)</a:t>
            </a:r>
            <a:r>
              <a:rPr lang="en-IN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(n, </a:t>
            </a:r>
            <a:r>
              <a:rPr lang="en-IN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33125497"/>
      </p:ext>
    </p:extLst>
  </p:cSld>
  <p:clrMapOvr>
    <a:masterClrMapping/>
  </p:clrMapOvr>
</p:sld>
</file>

<file path=ppt/theme/theme1.xml><?xml version="1.0" encoding="utf-8"?>
<a:theme xmlns:a="http://schemas.openxmlformats.org/drawingml/2006/main" name="FINAL LPU THEME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LPU THEME</Template>
  <TotalTime>914</TotalTime>
  <Words>1226</Words>
  <Application>Microsoft Office PowerPoint</Application>
  <PresentationFormat>On-screen Show (4:3)</PresentationFormat>
  <Paragraphs>285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FINAL LPU THEME</vt:lpstr>
      <vt:lpstr>Lpu theme final with copyright</vt:lpstr>
      <vt:lpstr>CSE101-Lec#21</vt:lpstr>
      <vt:lpstr>Outline</vt:lpstr>
      <vt:lpstr>Dynamic Memory Allocation</vt:lpstr>
      <vt:lpstr>Slide 4</vt:lpstr>
      <vt:lpstr>malloc()</vt:lpstr>
      <vt:lpstr>malloc()</vt:lpstr>
      <vt:lpstr>Program example-malloc()</vt:lpstr>
      <vt:lpstr>calloc()</vt:lpstr>
      <vt:lpstr>calloc()</vt:lpstr>
      <vt:lpstr>Program example-calloc()</vt:lpstr>
      <vt:lpstr>Difference between malloc() and calloc()</vt:lpstr>
      <vt:lpstr>realloc()</vt:lpstr>
      <vt:lpstr>realloc()</vt:lpstr>
      <vt:lpstr>Program example-realloc()</vt:lpstr>
      <vt:lpstr>free()</vt:lpstr>
      <vt:lpstr>free()</vt:lpstr>
      <vt:lpstr>Program example-free()</vt:lpstr>
      <vt:lpstr>Memory Leak</vt:lpstr>
      <vt:lpstr>Program example-Memory leak</vt:lpstr>
      <vt:lpstr>MCQ</vt:lpstr>
      <vt:lpstr>MCQ</vt:lpstr>
      <vt:lpstr>MCQ</vt:lpstr>
      <vt:lpstr>MCQ</vt:lpstr>
      <vt:lpstr>MCQ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CSE101-Lec#26</dc:title>
  <dc:creator>Aman</dc:creator>
  <cp:lastModifiedBy>10</cp:lastModifiedBy>
  <cp:revision>22</cp:revision>
  <dcterms:created xsi:type="dcterms:W3CDTF">2014-05-25T21:49:01Z</dcterms:created>
  <dcterms:modified xsi:type="dcterms:W3CDTF">2020-12-17T04:01:02Z</dcterms:modified>
</cp:coreProperties>
</file>