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embeddedFontLs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Arial Black" pitchFamily="34" charset="0"/>
      <p:bold r:id="rId39"/>
    </p:embeddedFont>
    <p:embeddedFont>
      <p:font typeface="Questrial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k9PLv5v2s+JHKHz3uUi0YQp78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5;p32"/>
          <p:cNvSpPr txBox="1"/>
          <p:nvPr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6" name="Google Shape;26;p32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7" name="Google Shape;2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3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3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6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36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 18,19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Pointers in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Program example-Finding area of circle using pointers</a:t>
            </a:r>
            <a:endParaRPr sz="2400"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8991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{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double </a:t>
            </a:r>
            <a:r>
              <a:rPr lang="en-IN" sz="1800" dirty="0" err="1"/>
              <a:t>radius,area</a:t>
            </a:r>
            <a:r>
              <a:rPr lang="en-IN" sz="1800" dirty="0"/>
              <a:t>=0.0;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double *</a:t>
            </a:r>
            <a:r>
              <a:rPr lang="en-IN" sz="1800" dirty="0" err="1"/>
              <a:t>pradius</a:t>
            </a:r>
            <a:r>
              <a:rPr lang="en-IN" sz="1800" dirty="0"/>
              <a:t>=&amp;radius,*</a:t>
            </a:r>
            <a:r>
              <a:rPr lang="en-IN" sz="1800" dirty="0" err="1"/>
              <a:t>parea</a:t>
            </a:r>
            <a:r>
              <a:rPr lang="en-IN" sz="1800" dirty="0"/>
              <a:t>=&amp;area;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("\n Enter the radius of the circle:");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scanf</a:t>
            </a:r>
            <a:r>
              <a:rPr lang="en-IN" sz="1800" dirty="0"/>
              <a:t>("%</a:t>
            </a:r>
            <a:r>
              <a:rPr lang="en-IN" sz="1800" dirty="0" err="1"/>
              <a:t>lf",pradius</a:t>
            </a:r>
            <a:r>
              <a:rPr lang="en-IN" sz="1800" dirty="0"/>
              <a:t>);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*</a:t>
            </a:r>
            <a:r>
              <a:rPr lang="en-IN" sz="1800" dirty="0" err="1"/>
              <a:t>parea</a:t>
            </a:r>
            <a:r>
              <a:rPr lang="en-IN" sz="1800" dirty="0"/>
              <a:t>=3.14*(*</a:t>
            </a:r>
            <a:r>
              <a:rPr lang="en-IN" sz="1800" dirty="0" err="1"/>
              <a:t>pradius</a:t>
            </a:r>
            <a:r>
              <a:rPr lang="en-IN" sz="1800" dirty="0"/>
              <a:t>)*(*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("\n The area of the circle with radius %.2lf = %.2lf",*</a:t>
            </a:r>
            <a:r>
              <a:rPr lang="en-IN" sz="1800" dirty="0" err="1"/>
              <a:t>pradius</a:t>
            </a:r>
            <a:r>
              <a:rPr lang="en-IN" sz="1800" dirty="0"/>
              <a:t>,*</a:t>
            </a:r>
            <a:r>
              <a:rPr lang="en-IN" sz="1800" dirty="0" err="1"/>
              <a:t>parea</a:t>
            </a:r>
            <a:r>
              <a:rPr lang="en-IN" sz="1800" dirty="0"/>
              <a:t>);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return 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}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Program example-Factorial of a number using pointer</a:t>
            </a:r>
            <a:endParaRPr sz="2400"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i,n,fact=1;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*pn,*pfact;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pn=&amp;n;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pfact=&amp;fact;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scanf("%d",pn);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for(i=1;i&lt;=*pn;i++)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*pfact=*pfact*i;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Factorial of number is:%d",*pfact);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Program example-Reverse of a number using pointers</a:t>
            </a:r>
            <a:endParaRPr sz="2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int n, reversedNumber = 0, remainder;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int *pn,*prn,*pr;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pn=&amp;n;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prn=&amp;reversedNumber;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pr=&amp;remainder;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printf("Enter an integer: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scanf("%d", pn);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while(*pn != 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*pr = *pn%10;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*prn = *prn*10 + *pr;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*pn = *pn/10;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}</a:t>
            </a: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printf("Reversed Number = %d",*prn);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pointers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Null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Wild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Generic pointer(or void)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Constant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Dangling pointer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Null pointer</a:t>
            </a:r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A Null Pointer is a pointer that does not point to any memory location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It is used to initialize a pointer variable when the pointer does not point to a valid memory address.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So, if we don’t know in the initial phases, where the pointer will point? , it is better to initialize pointer with NULL address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To declare a null pointer you may use the predefined constant NULL, 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	int *ptr = NULL; </a:t>
            </a:r>
            <a:endParaRPr sz="2240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   or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    int *ptr=0;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None/>
            </a:pPr>
            <a:r>
              <a:rPr lang="en-IN" sz="2240" b="1" i="1">
                <a:solidFill>
                  <a:schemeClr val="dk1"/>
                </a:solidFill>
              </a:rPr>
              <a:t>Note: It is invalid to dereference a null pointer.</a:t>
            </a:r>
            <a:endParaRPr sz="2240" b="1" i="1">
              <a:solidFill>
                <a:schemeClr val="dk1"/>
              </a:solidFill>
            </a:endParaRPr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endParaRPr sz="224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76200" y="1600200"/>
            <a:ext cx="9067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{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("%</a:t>
            </a:r>
            <a:r>
              <a:rPr lang="en-IN" sz="1800" dirty="0" err="1"/>
              <a:t>u",ptr</a:t>
            </a:r>
            <a:r>
              <a:rPr lang="en-IN" sz="1800" dirty="0"/>
              <a:t>);// 0 will be displayed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(“%d”,*</a:t>
            </a:r>
            <a:r>
              <a:rPr lang="en-IN" sz="1800" dirty="0" err="1"/>
              <a:t>ptr</a:t>
            </a:r>
            <a:r>
              <a:rPr lang="en-IN" sz="1800" dirty="0"/>
              <a:t>);//Invalid(Dereferencing), as </a:t>
            </a:r>
            <a:r>
              <a:rPr lang="en-IN" sz="1800" dirty="0" err="1"/>
              <a:t>ptr</a:t>
            </a:r>
            <a:r>
              <a:rPr lang="en-IN" sz="1800" dirty="0"/>
              <a:t> is NULL at this point.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return 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Wild pointer</a:t>
            </a: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Pointer which are not initialized during its definition holding some junk value( or Garbage address) are Wild pointer.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Example of wild pointer: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    		</a:t>
            </a:r>
            <a:r>
              <a:rPr lang="en-IN" sz="28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*ptr;</a:t>
            </a:r>
            <a:endParaRPr sz="2800"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Every pointer when it is not initialized is defined as a wild pointer.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As pointer get initialized, start pointing to some variable its defined as pointer, not a wild one.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#include&lt;stdio.h&gt;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main()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                 int *ptr;//Wild pointer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int a=10;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//printf("%u",ptr);//Gives garbage address value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//printf("\n%d",*ptr);//Gives garbage value stored in the garbage address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ptr=&amp;a;//Now ptr is not a wild pointer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printf("\n%d",*ptr);//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return 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Void pointer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Is a pointer that can hold the address of variables of different data types at different times also called generic pointer.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The syntax for declaring a void pointer is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1870"/>
              <a:buNone/>
            </a:pPr>
            <a:r>
              <a:rPr lang="en-IN" sz="187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-IN" sz="204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*pointer_name;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Here, the keyword </a:t>
            </a:r>
            <a:r>
              <a:rPr lang="en-IN" sz="2720" b="1">
                <a:latin typeface="Droid Sans Mono"/>
                <a:ea typeface="Droid Sans Mono"/>
                <a:cs typeface="Droid Sans Mono"/>
                <a:sym typeface="Droid Sans Mono"/>
              </a:rPr>
              <a:t>void</a:t>
            </a:r>
            <a:r>
              <a:rPr lang="en-IN" sz="2720"/>
              <a:t> represents that the pointer can point to value of any data type.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But before accessing the value through generic pointer by dereferencing it, it must be properly </a:t>
            </a:r>
            <a:r>
              <a:rPr lang="en-IN" sz="2720" b="1"/>
              <a:t>typecasted</a:t>
            </a:r>
            <a:r>
              <a:rPr lang="en-IN" sz="2720"/>
              <a:t>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To Print value stored in pointer variable: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IN" sz="204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*(data_type*) pointer_name;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Limitations of void pointers: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void pointers cannot be directly dereferences. They need to be appropriately typecasted.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Pointer arithmetic cannot be performed on void pointers.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 b="1"/>
              <a:t>Introduction-Pointer declaration and Initialization </a:t>
            </a:r>
            <a:endParaRPr sz="2800" b="1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 dirty="0">
                <a:solidFill>
                  <a:schemeClr val="dk1"/>
                </a:solidFill>
              </a:rPr>
              <a:t>A pointer is a variable that holds the address of another variable. 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 dirty="0">
                <a:solidFill>
                  <a:schemeClr val="dk1"/>
                </a:solidFill>
              </a:rPr>
              <a:t>The general syntax of declaring pointer variable is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dirty="0">
                <a:solidFill>
                  <a:schemeClr val="dk1"/>
                </a:solidFill>
              </a:rPr>
              <a:t>	</a:t>
            </a:r>
            <a:r>
              <a:rPr lang="en-IN" sz="1600" dirty="0" err="1">
                <a:solidFill>
                  <a:schemeClr val="dk1"/>
                </a:solidFill>
              </a:rPr>
              <a:t>data_type</a:t>
            </a:r>
            <a:r>
              <a:rPr lang="en-IN" sz="1600" dirty="0">
                <a:solidFill>
                  <a:schemeClr val="dk1"/>
                </a:solidFill>
              </a:rPr>
              <a:t> *</a:t>
            </a:r>
            <a:r>
              <a:rPr lang="en-IN" sz="1600" dirty="0" err="1">
                <a:solidFill>
                  <a:schemeClr val="dk1"/>
                </a:solidFill>
              </a:rPr>
              <a:t>ptr_name</a:t>
            </a:r>
            <a:r>
              <a:rPr lang="en-IN" sz="1600" dirty="0">
                <a:solidFill>
                  <a:schemeClr val="dk1"/>
                </a:solidFill>
              </a:rPr>
              <a:t>; 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dirty="0">
                <a:solidFill>
                  <a:schemeClr val="dk1"/>
                </a:solidFill>
              </a:rPr>
              <a:t>	Here, </a:t>
            </a:r>
            <a:r>
              <a:rPr lang="en-IN" sz="1600" dirty="0" err="1">
                <a:solidFill>
                  <a:schemeClr val="dk1"/>
                </a:solidFill>
              </a:rPr>
              <a:t>data_type</a:t>
            </a:r>
            <a:r>
              <a:rPr lang="en-IN" sz="1600" dirty="0">
                <a:solidFill>
                  <a:schemeClr val="dk1"/>
                </a:solidFill>
              </a:rPr>
              <a:t> is the data type of the value that the pointer will point to. For example: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dirty="0">
                <a:solidFill>
                  <a:schemeClr val="dk1"/>
                </a:solidFill>
              </a:rPr>
              <a:t>	</a:t>
            </a:r>
            <a:r>
              <a:rPr lang="en-IN" sz="1600" b="1" i="1" dirty="0" err="1">
                <a:solidFill>
                  <a:schemeClr val="dk1"/>
                </a:solidFill>
              </a:rPr>
              <a:t>int</a:t>
            </a:r>
            <a:r>
              <a:rPr lang="en-IN" sz="1600" b="1" i="1" dirty="0">
                <a:solidFill>
                  <a:schemeClr val="dk1"/>
                </a:solidFill>
              </a:rPr>
              <a:t> *</a:t>
            </a:r>
            <a:r>
              <a:rPr lang="en-IN" sz="1600" b="1" i="1" dirty="0" err="1">
                <a:solidFill>
                  <a:schemeClr val="dk1"/>
                </a:solidFill>
              </a:rPr>
              <a:t>pnum</a:t>
            </a:r>
            <a:r>
              <a:rPr lang="en-IN" sz="1600" b="1" i="1" dirty="0">
                <a:solidFill>
                  <a:schemeClr val="dk1"/>
                </a:solidFill>
              </a:rPr>
              <a:t>;	char *</a:t>
            </a:r>
            <a:r>
              <a:rPr lang="en-IN" sz="1600" b="1" i="1" dirty="0" err="1">
                <a:solidFill>
                  <a:schemeClr val="dk1"/>
                </a:solidFill>
              </a:rPr>
              <a:t>pch</a:t>
            </a:r>
            <a:r>
              <a:rPr lang="en-IN" sz="1600" b="1" i="1" dirty="0">
                <a:solidFill>
                  <a:schemeClr val="dk1"/>
                </a:solidFill>
              </a:rPr>
              <a:t>;	float *</a:t>
            </a:r>
            <a:r>
              <a:rPr lang="en-IN" sz="1600" b="1" i="1" dirty="0" err="1">
                <a:solidFill>
                  <a:schemeClr val="dk1"/>
                </a:solidFill>
              </a:rPr>
              <a:t>pfnum</a:t>
            </a:r>
            <a:r>
              <a:rPr lang="en-IN" sz="1600" b="1" i="1" dirty="0">
                <a:solidFill>
                  <a:schemeClr val="dk1"/>
                </a:solidFill>
              </a:rPr>
              <a:t>;  //Pointer declaration</a:t>
            </a:r>
            <a:endParaRPr sz="1600" b="1" i="1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dirty="0">
                <a:solidFill>
                  <a:schemeClr val="dk1"/>
                </a:solidFill>
              </a:rPr>
              <a:t>	</a:t>
            </a:r>
            <a:r>
              <a:rPr lang="en-IN" sz="1600" dirty="0" err="1">
                <a:solidFill>
                  <a:schemeClr val="dk1"/>
                </a:solidFill>
              </a:rPr>
              <a:t>int</a:t>
            </a:r>
            <a:r>
              <a:rPr lang="en-IN" sz="1600" dirty="0">
                <a:solidFill>
                  <a:schemeClr val="dk1"/>
                </a:solidFill>
              </a:rPr>
              <a:t> x= 10;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dirty="0">
                <a:solidFill>
                  <a:schemeClr val="dk1"/>
                </a:solidFill>
              </a:rPr>
              <a:t>	</a:t>
            </a:r>
            <a:r>
              <a:rPr lang="en-IN" sz="1600" b="1" i="1" dirty="0" err="1">
                <a:solidFill>
                  <a:schemeClr val="dk1"/>
                </a:solidFill>
              </a:rPr>
              <a:t>int</a:t>
            </a:r>
            <a:r>
              <a:rPr lang="en-IN" sz="1600" b="1" i="1" dirty="0">
                <a:solidFill>
                  <a:schemeClr val="dk1"/>
                </a:solidFill>
              </a:rPr>
              <a:t> *</a:t>
            </a:r>
            <a:r>
              <a:rPr lang="en-IN" sz="1600" b="1" i="1" dirty="0" err="1">
                <a:solidFill>
                  <a:schemeClr val="dk1"/>
                </a:solidFill>
              </a:rPr>
              <a:t>ptr</a:t>
            </a:r>
            <a:r>
              <a:rPr lang="en-IN" sz="1600" b="1" i="1" dirty="0">
                <a:solidFill>
                  <a:schemeClr val="dk1"/>
                </a:solidFill>
              </a:rPr>
              <a:t> = &amp;x;    //Pointer initialization[ When some variable’s address is assigned to pointer, it is said to be initialized]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dirty="0">
                <a:solidFill>
                  <a:schemeClr val="dk1"/>
                </a:solidFill>
              </a:rPr>
              <a:t>	The '*' informs the compiler that </a:t>
            </a:r>
            <a:r>
              <a:rPr lang="en-IN" sz="1600" dirty="0" err="1">
                <a:solidFill>
                  <a:schemeClr val="dk1"/>
                </a:solidFill>
              </a:rPr>
              <a:t>ptr</a:t>
            </a:r>
            <a:r>
              <a:rPr lang="en-IN" sz="1600" dirty="0">
                <a:solidFill>
                  <a:schemeClr val="dk1"/>
                </a:solidFill>
              </a:rPr>
              <a:t> is a pointer variable and the </a:t>
            </a:r>
            <a:r>
              <a:rPr lang="en-IN" sz="1600" dirty="0" err="1">
                <a:solidFill>
                  <a:schemeClr val="dk1"/>
                </a:solidFill>
              </a:rPr>
              <a:t>int</a:t>
            </a:r>
            <a:r>
              <a:rPr lang="en-IN" sz="1600" dirty="0">
                <a:solidFill>
                  <a:schemeClr val="dk1"/>
                </a:solidFill>
              </a:rPr>
              <a:t> specifies that it will store the address of an integer variable. [ ‘*’ is also known as indirection/ or </a:t>
            </a:r>
            <a:r>
              <a:rPr lang="en-IN" sz="1600" dirty="0" err="1">
                <a:solidFill>
                  <a:schemeClr val="dk1"/>
                </a:solidFill>
              </a:rPr>
              <a:t>deferencing</a:t>
            </a:r>
            <a:r>
              <a:rPr lang="en-IN" sz="1600" dirty="0">
                <a:solidFill>
                  <a:schemeClr val="dk1"/>
                </a:solidFill>
              </a:rPr>
              <a:t>/ or value at address operator]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dirty="0">
                <a:solidFill>
                  <a:schemeClr val="dk1"/>
                </a:solidFill>
              </a:rPr>
              <a:t>	The &amp; operator retrieves the address of x, and copies that to the contents of the pointer </a:t>
            </a:r>
            <a:r>
              <a:rPr lang="en-IN" sz="1600" dirty="0" err="1">
                <a:solidFill>
                  <a:schemeClr val="dk1"/>
                </a:solidFill>
              </a:rPr>
              <a:t>ptr</a:t>
            </a:r>
            <a:r>
              <a:rPr lang="en-IN" sz="1600" dirty="0">
                <a:solidFill>
                  <a:schemeClr val="dk1"/>
                </a:solidFill>
              </a:rPr>
              <a:t>. [ ‘&amp;’ is also known as address of operator]</a:t>
            </a:r>
            <a:endParaRPr sz="1600" dirty="0">
              <a:solidFill>
                <a:schemeClr val="dk1"/>
              </a:solidFill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#include&lt;</a:t>
            </a:r>
            <a:r>
              <a:rPr lang="en-IN" sz="2015" dirty="0" err="1"/>
              <a:t>stdio.h</a:t>
            </a:r>
            <a:r>
              <a:rPr lang="en-IN" sz="2015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 err="1"/>
              <a:t>int</a:t>
            </a:r>
            <a:r>
              <a:rPr lang="en-IN" sz="2015" dirty="0"/>
              <a:t>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	</a:t>
            </a:r>
            <a:r>
              <a:rPr lang="en-IN" sz="2015" dirty="0" err="1"/>
              <a:t>int</a:t>
            </a:r>
            <a:r>
              <a:rPr lang="en-IN" sz="2015" dirty="0"/>
              <a:t> x=10;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	char </a:t>
            </a:r>
            <a:r>
              <a:rPr lang="en-IN" sz="2015" dirty="0" err="1"/>
              <a:t>ch</a:t>
            </a:r>
            <a:r>
              <a:rPr lang="en-IN" sz="2015" dirty="0"/>
              <a:t>='A';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	void *</a:t>
            </a:r>
            <a:r>
              <a:rPr lang="en-IN" sz="2015" dirty="0" err="1"/>
              <a:t>gp</a:t>
            </a:r>
            <a:r>
              <a:rPr lang="en-IN" sz="2015" dirty="0"/>
              <a:t>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	</a:t>
            </a:r>
            <a:r>
              <a:rPr lang="en-IN" sz="2015" dirty="0" err="1"/>
              <a:t>gp</a:t>
            </a:r>
            <a:r>
              <a:rPr lang="en-IN" sz="2015" dirty="0"/>
              <a:t>=&amp;x;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	</a:t>
            </a:r>
            <a:r>
              <a:rPr lang="en-IN" sz="2015" dirty="0" err="1"/>
              <a:t>printf</a:t>
            </a:r>
            <a:r>
              <a:rPr lang="en-IN" sz="2015" dirty="0"/>
              <a:t>("\n Generic pointer points to the integer value=%d",*(</a:t>
            </a:r>
            <a:r>
              <a:rPr lang="en-IN" sz="2015" dirty="0" err="1"/>
              <a:t>int</a:t>
            </a:r>
            <a:r>
              <a:rPr lang="en-IN" sz="2015" dirty="0"/>
              <a:t>*)</a:t>
            </a:r>
            <a:r>
              <a:rPr lang="en-IN" sz="2015" dirty="0" err="1"/>
              <a:t>gp</a:t>
            </a:r>
            <a:r>
              <a:rPr lang="en-IN" sz="2015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	</a:t>
            </a:r>
            <a:r>
              <a:rPr lang="en-IN" sz="2015" dirty="0" err="1"/>
              <a:t>gp</a:t>
            </a:r>
            <a:r>
              <a:rPr lang="en-IN" sz="2015" dirty="0"/>
              <a:t>=&amp;</a:t>
            </a:r>
            <a:r>
              <a:rPr lang="en-IN" sz="2015" dirty="0" err="1"/>
              <a:t>ch</a:t>
            </a:r>
            <a:r>
              <a:rPr lang="en-IN" sz="2015" dirty="0"/>
              <a:t>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	</a:t>
            </a:r>
            <a:r>
              <a:rPr lang="en-IN" sz="2015" dirty="0" err="1"/>
              <a:t>printf</a:t>
            </a:r>
            <a:r>
              <a:rPr lang="en-IN" sz="2015" dirty="0"/>
              <a:t>("\n Generic pointer now points to the character %c",*(char*)</a:t>
            </a:r>
            <a:r>
              <a:rPr lang="en-IN" sz="2015" dirty="0" err="1"/>
              <a:t>gp</a:t>
            </a:r>
            <a:r>
              <a:rPr lang="en-IN" sz="2015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 dirty="0"/>
              <a:t>}</a:t>
            </a:r>
            <a:endParaRPr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Constant Pointers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A constant pointer,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ptr,</a:t>
            </a:r>
            <a:r>
              <a:rPr lang="en-IN" sz="2400"/>
              <a:t> is a pointer that is initialized with an address, and cannot point to anything else.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But we can use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 </a:t>
            </a:r>
            <a:r>
              <a:rPr lang="en-IN" sz="2400"/>
              <a:t>to change the contents of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00"/>
              <a:t>variable pointing to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Example</a:t>
            </a:r>
            <a:br>
              <a:rPr lang="en-IN" sz="2400"/>
            </a:b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int value = 22;</a:t>
            </a:r>
            <a:b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IN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* const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 = &amp;value;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Constant Pointer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0624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Example:</a:t>
            </a:r>
            <a:br>
              <a:rPr lang="en-IN"/>
            </a:b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* const ptr2</a:t>
            </a:r>
            <a:r>
              <a:rPr lang="en-IN" b="1"/>
              <a:t> </a:t>
            </a:r>
            <a:endParaRPr/>
          </a:p>
          <a:p>
            <a:pPr marL="420624" lvl="0" indent="-384047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	</a:t>
            </a:r>
            <a:r>
              <a:rPr lang="en-IN"/>
              <a:t>indicates that  ptr2 is a pointer which is constant. This means that ptr2 cannot be made to point to another integer.</a:t>
            </a:r>
            <a:endParaRPr/>
          </a:p>
          <a:p>
            <a:pPr marL="420624" lvl="0" indent="-384047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 However the integer pointed by ptr2 can be changed.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var1 = 60, var2 = 70;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*const ptr = &amp;var1;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printf("\n%d",*ptr);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//ptr = &amp;var2; //Invalid-Error will arise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//printf("%d\n", *ptr);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 b="1"/>
              <a:t>Dangling pointer</a:t>
            </a:r>
            <a:endParaRPr sz="3600" b="1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is a type of pointer which point towards such a memory location which is already deleted/ or deallocated.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is a problem associated with pointers, where in a pointer is unnecessarily pointing towards deleted memory location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can be resolved through assigning NULL address once, the memory has been deallocated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152400" y="-1524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Dangling pointer-Example 1[Compile time case]</a:t>
            </a:r>
            <a:br>
              <a:rPr lang="en-IN" sz="2400"/>
            </a:br>
            <a:r>
              <a:rPr lang="en-IN" sz="2400"/>
              <a:t>When local variable goes out of scope</a:t>
            </a:r>
            <a:endParaRPr sz="2400"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5344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int *ptr;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int val=23;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ptr=&amp;val;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printf("\n%d",*ptr);// 23 is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printf("\n%u",ptr);// Address of val is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printf("\n%u",ptr);// Same address is printed, even val is destroyed, hence ptr is dangling pointer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ptr=NULL;//Solution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printf("\n%u",ptr);// Now ptr is not a dangling pointer[0 address value is printed]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}</a:t>
            </a:r>
            <a:endParaRPr/>
          </a:p>
          <a:p>
            <a:pPr marL="34290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1"/>
              <a:t>Dangling pointer-Example 2[Runtime/or Dynamic memory allocation  case]</a:t>
            </a:r>
            <a:br>
              <a:rPr lang="en-IN" sz="1800" b="1"/>
            </a:br>
            <a:r>
              <a:rPr lang="en-IN" sz="1800" b="1"/>
              <a:t>When free() function is called</a:t>
            </a:r>
            <a:endParaRPr sz="1800" b="1"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// Deallocating a memory pointed by ptr causes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// dangling pointer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 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n=1;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*ptr = (int *)malloc(n*sizeof(int));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*ptr=6;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printf("%d",*ptr);//6 is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printf("\n%d",ptr);//Printing address hold by pointer before deallocation</a:t>
            </a:r>
            <a:endParaRPr sz="176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free(ptr);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printf("\n%d",ptr);//Same address will be printed(Dangling pointer)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//SOLUTION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ptr = NULL;//Pointer is now changed to NULL pointer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printf("\n%d",ptr);//0 will be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Example-1-Passing pointer to a function(or call by reference)</a:t>
            </a:r>
            <a:endParaRPr sz="2400" b="1"/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//Passing arguments to function using pointers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sum(int *a,int *b,int *t);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int num1,num2,total;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first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scanf("%d",&amp;num1);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second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scanf("%d",&amp;num2);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sum(&amp;num1,&amp;num2,&amp;total);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Total=%d",total);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sum(int *a,int *b,int *t)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*t=*a+*b;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Example-2-Passing pointer to a function(or call by reference)</a:t>
            </a:r>
            <a:endParaRPr sz="24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read(float *b,float *h);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calculate_area(float *b,float *h,float *a);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float base,height,area;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read(&amp;base,&amp;height);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calculate_area(&amp;base,&amp;height,&amp;area);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Area is :%f",area);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read(float *b,float *h)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base of the triangle:");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scanf("%f",b);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height of the triangle:");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scanf("%f",h);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calculate_area(float *b,float *h,float *a)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*a=0.5*(*b)*(*h);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best Answer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80363" cy="4525963"/>
          </a:xfrm>
        </p:spPr>
        <p:txBody>
          <a:bodyPr/>
          <a:lstStyle/>
          <a:p>
            <a:pPr fontAlgn="base">
              <a:buNone/>
            </a:pPr>
            <a:r>
              <a:rPr lang="en-US" dirty="0" smtClean="0"/>
              <a:t>Prior to pointer variable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err="1" smtClean="0"/>
              <a:t>A.It</a:t>
            </a:r>
            <a:r>
              <a:rPr lang="en-US" dirty="0" smtClean="0"/>
              <a:t> </a:t>
            </a:r>
            <a:r>
              <a:rPr lang="en-US" dirty="0" smtClean="0"/>
              <a:t>should be declared.</a:t>
            </a:r>
          </a:p>
          <a:p>
            <a:pPr fontAlgn="base">
              <a:buNone/>
            </a:pPr>
            <a:r>
              <a:rPr lang="en-US" dirty="0" err="1" smtClean="0"/>
              <a:t>B.It</a:t>
            </a:r>
            <a:r>
              <a:rPr lang="en-US" dirty="0" smtClean="0"/>
              <a:t> should be initialized.   </a:t>
            </a:r>
          </a:p>
          <a:p>
            <a:pPr fontAlgn="base">
              <a:buNone/>
            </a:pPr>
            <a:r>
              <a:rPr lang="en-US" dirty="0" err="1" smtClean="0"/>
              <a:t>C.It</a:t>
            </a:r>
            <a:r>
              <a:rPr lang="en-US" dirty="0" smtClean="0"/>
              <a:t> should be both declared and initialized.</a:t>
            </a:r>
          </a:p>
          <a:p>
            <a:pPr fontAlgn="base">
              <a:buNone/>
            </a:pPr>
            <a:r>
              <a:rPr lang="en-US" dirty="0" err="1" smtClean="0"/>
              <a:t>D.None</a:t>
            </a:r>
            <a:r>
              <a:rPr lang="en-US" dirty="0" smtClean="0"/>
              <a:t> of these.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Understanding pointers</a:t>
            </a:r>
            <a:endParaRPr b="1"/>
          </a:p>
        </p:txBody>
      </p:sp>
      <p:pic>
        <p:nvPicPr>
          <p:cNvPr id="67" name="Google Shape;67;p3" descr="pointer_memory_representa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76400"/>
            <a:ext cx="723899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41212" cy="4525963"/>
          </a:xfrm>
        </p:spPr>
        <p:txBody>
          <a:bodyPr/>
          <a:lstStyle/>
          <a:p>
            <a:pPr fontAlgn="base">
              <a:buNone/>
            </a:pPr>
            <a:r>
              <a:rPr lang="en-US" dirty="0" smtClean="0"/>
              <a:t>Comment on the following pointer declaration</a:t>
            </a:r>
          </a:p>
          <a:p>
            <a:pPr fontAlgn="base">
              <a:buNone/>
            </a:pPr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, p;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A.ptr </a:t>
            </a:r>
            <a:r>
              <a:rPr lang="en-US" dirty="0" smtClean="0"/>
              <a:t>is a pointer to integer, p is not.</a:t>
            </a:r>
          </a:p>
          <a:p>
            <a:pPr fontAlgn="base">
              <a:buNone/>
            </a:pPr>
            <a:r>
              <a:rPr lang="en-US" dirty="0" smtClean="0"/>
              <a:t>B.ptr and p, both are pointers to integer.</a:t>
            </a:r>
          </a:p>
          <a:p>
            <a:pPr fontAlgn="base">
              <a:buNone/>
            </a:pPr>
            <a:r>
              <a:rPr lang="en-US" dirty="0" smtClean="0"/>
              <a:t>C.ptr is pointer to integer, p may or may not be.</a:t>
            </a:r>
          </a:p>
          <a:p>
            <a:pPr fontAlgn="base">
              <a:buNone/>
            </a:pPr>
            <a:r>
              <a:rPr lang="en-US" dirty="0" smtClean="0"/>
              <a:t>D.ptr and p both are not pointers to integer.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5452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operator used to get value at address stored in a pointer variable is</a:t>
            </a:r>
          </a:p>
          <a:p>
            <a:pPr>
              <a:buNone/>
            </a:pPr>
            <a:r>
              <a:rPr lang="en-US" b="1" dirty="0" smtClean="0"/>
              <a:t>A</a:t>
            </a:r>
            <a:r>
              <a:rPr lang="en-US" b="1" dirty="0" smtClean="0"/>
              <a:t>. </a:t>
            </a:r>
            <a:r>
              <a:rPr lang="en-US" dirty="0" smtClean="0"/>
              <a:t>*</a:t>
            </a:r>
          </a:p>
          <a:p>
            <a:pPr>
              <a:buNone/>
            </a:pPr>
            <a:r>
              <a:rPr lang="en-US" b="1" dirty="0" smtClean="0"/>
              <a:t>B. </a:t>
            </a:r>
            <a:r>
              <a:rPr lang="en-US" dirty="0" smtClean="0"/>
              <a:t>&amp;</a:t>
            </a:r>
          </a:p>
          <a:p>
            <a:pPr>
              <a:buNone/>
            </a:pPr>
            <a:r>
              <a:rPr lang="en-US" b="1" dirty="0" smtClean="0"/>
              <a:t>C. </a:t>
            </a:r>
            <a:r>
              <a:rPr lang="en-US" dirty="0" smtClean="0"/>
              <a:t>&amp;&amp;</a:t>
            </a:r>
          </a:p>
          <a:p>
            <a:pPr>
              <a:buNone/>
            </a:pPr>
            <a:r>
              <a:rPr lang="en-US" b="1" dirty="0" smtClean="0"/>
              <a:t>D. </a:t>
            </a:r>
            <a:r>
              <a:rPr lang="en-US" dirty="0" smtClean="0"/>
              <a:t>||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MCQ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22234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pointer is</a:t>
            </a:r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A keyword used to create </a:t>
            </a:r>
            <a:r>
              <a:rPr lang="en-US" dirty="0" smtClean="0"/>
              <a:t>variables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A </a:t>
            </a:r>
            <a:r>
              <a:rPr lang="en-US" dirty="0" smtClean="0"/>
              <a:t>variable that stores address of an </a:t>
            </a:r>
            <a:r>
              <a:rPr lang="en-US" dirty="0" smtClean="0"/>
              <a:t>instruction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A </a:t>
            </a:r>
            <a:r>
              <a:rPr lang="en-US" dirty="0" smtClean="0"/>
              <a:t>variable that stores address of other </a:t>
            </a:r>
            <a:r>
              <a:rPr lang="en-US" dirty="0" smtClean="0"/>
              <a:t>variable</a:t>
            </a:r>
          </a:p>
          <a:p>
            <a:pPr>
              <a:buNone/>
            </a:pPr>
            <a:r>
              <a:rPr lang="en-US" b="1" dirty="0" err="1" smtClean="0"/>
              <a:t>D.</a:t>
            </a:r>
            <a:r>
              <a:rPr lang="en-US" dirty="0" err="1" smtClean="0"/>
              <a:t>All</a:t>
            </a:r>
            <a:r>
              <a:rPr lang="en-US" dirty="0" smtClean="0"/>
              <a:t> </a:t>
            </a:r>
            <a:r>
              <a:rPr lang="en-US" dirty="0" smtClean="0"/>
              <a:t>of the above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Pointer Operators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IN" sz="2600" dirty="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-IN" dirty="0">
                <a:solidFill>
                  <a:schemeClr val="accent1"/>
                </a:solidFill>
              </a:rPr>
              <a:t> (address operator)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 dirty="0">
                <a:solidFill>
                  <a:schemeClr val="accent1"/>
                </a:solidFill>
              </a:rPr>
              <a:t>Returns address of operand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 dirty="0" err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-IN" sz="1800" dirty="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y = 5;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 dirty="0" err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-IN" sz="1800" dirty="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</a:t>
            </a:r>
            <a:r>
              <a:rPr lang="en-IN" sz="1800" dirty="0" err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</a:t>
            </a:r>
            <a:r>
              <a:rPr lang="en-IN" sz="1800" dirty="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 dirty="0" err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</a:t>
            </a:r>
            <a:r>
              <a:rPr lang="en-IN" sz="1800" dirty="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&amp;y;     /* </a:t>
            </a:r>
            <a:r>
              <a:rPr lang="en-IN" sz="1800" dirty="0" err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</a:t>
            </a:r>
            <a:r>
              <a:rPr lang="en-IN" sz="1800" dirty="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gets address of y */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 dirty="0" err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</a:t>
            </a:r>
            <a:r>
              <a:rPr lang="en-IN" sz="1800" dirty="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IN" sz="1800" dirty="0">
                <a:solidFill>
                  <a:schemeClr val="accent1"/>
                </a:solidFill>
              </a:rPr>
              <a:t>“points to” </a:t>
            </a:r>
            <a:r>
              <a:rPr lang="en-IN" sz="1800" dirty="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endParaRPr dirty="0"/>
          </a:p>
        </p:txBody>
      </p:sp>
      <p:grpSp>
        <p:nvGrpSpPr>
          <p:cNvPr id="74" name="Google Shape;74;p4"/>
          <p:cNvGrpSpPr/>
          <p:nvPr/>
        </p:nvGrpSpPr>
        <p:grpSpPr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75" name="Google Shape;75;p4"/>
            <p:cNvSpPr/>
            <p:nvPr/>
          </p:nvSpPr>
          <p:spPr>
            <a:xfrm>
              <a:off x="729" y="2288"/>
              <a:ext cx="347" cy="20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814" y="2043"/>
              <a:ext cx="346" cy="20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03" y="2159"/>
              <a:ext cx="911" cy="233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yPtr</a:t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67" y="2371"/>
              <a:ext cx="70" cy="4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grpSp>
          <p:nvGrpSpPr>
            <p:cNvPr id="82" name="Google Shape;82;p4"/>
            <p:cNvGrpSpPr/>
            <p:nvPr/>
          </p:nvGrpSpPr>
          <p:grpSpPr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83" name="Google Shape;83;p4"/>
              <p:cNvGrpSpPr/>
              <p:nvPr/>
            </p:nvGrpSpPr>
            <p:grpSpPr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600" b="1" dirty="0" err="1">
                      <a:solidFill>
                        <a:schemeClr val="dk1"/>
                      </a:solidFill>
                      <a:latin typeface="Droid Sans Mono"/>
                      <a:ea typeface="Droid Sans Mono"/>
                      <a:cs typeface="Droid Sans Mono"/>
                      <a:sym typeface="Droid Sans Mono"/>
                    </a:rPr>
                    <a:t>yptr</a:t>
                  </a:r>
                  <a:endParaRPr dirty="0"/>
                </a:p>
              </p:txBody>
            </p:sp>
            <p:grpSp>
              <p:nvGrpSpPr>
                <p:cNvPr id="85" name="Google Shape;85;p4"/>
                <p:cNvGrpSpPr/>
                <p:nvPr/>
              </p:nvGrpSpPr>
              <p:grpSpPr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86" name="Google Shape;86;p4"/>
                  <p:cNvSpPr/>
                  <p:nvPr/>
                </p:nvSpPr>
                <p:spPr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600" b="1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rPr>
                      <a:t>500000</a:t>
                    </a:r>
                    <a:endParaRPr/>
                  </a:p>
                </p:txBody>
              </p:sp>
              <p:grpSp>
                <p:nvGrpSpPr>
                  <p:cNvPr id="87" name="Google Shape;87;p4"/>
                  <p:cNvGrpSpPr/>
                  <p:nvPr/>
                </p:nvGrpSpPr>
                <p:grpSpPr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88" name="Google Shape;88;p4"/>
                    <p:cNvSpPr/>
                    <p:nvPr/>
                  </p:nvSpPr>
                  <p:spPr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600000</a:t>
                      </a:r>
                      <a:endParaRPr/>
                    </a:p>
                  </p:txBody>
                </p:sp>
                <p:sp>
                  <p:nvSpPr>
                    <p:cNvPr id="89" name="Google Shape;89;p4"/>
                    <p:cNvSpPr/>
                    <p:nvPr/>
                  </p:nvSpPr>
                  <p:spPr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00" h="20000" extrusionOk="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90" name="Google Shape;90;p4"/>
              <p:cNvGrpSpPr/>
              <p:nvPr/>
            </p:nvGrpSpPr>
            <p:grpSpPr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600" b="1">
                      <a:solidFill>
                        <a:schemeClr val="dk1"/>
                      </a:solidFill>
                      <a:latin typeface="Droid Sans Mono"/>
                      <a:ea typeface="Droid Sans Mono"/>
                      <a:cs typeface="Droid Sans Mono"/>
                      <a:sym typeface="Droid Sans Mono"/>
                    </a:rPr>
                    <a:t>y</a:t>
                  </a:r>
                  <a:endParaRPr/>
                </a:p>
              </p:txBody>
            </p:sp>
            <p:grpSp>
              <p:nvGrpSpPr>
                <p:cNvPr id="92" name="Google Shape;92;p4"/>
                <p:cNvGrpSpPr/>
                <p:nvPr/>
              </p:nvGrpSpPr>
              <p:grpSpPr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93" name="Google Shape;93;p4"/>
                  <p:cNvSpPr/>
                  <p:nvPr/>
                </p:nvSpPr>
                <p:spPr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600" b="1" dirty="0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rPr>
                      <a:t>600000</a:t>
                    </a:r>
                    <a:endParaRPr dirty="0"/>
                  </a:p>
                </p:txBody>
              </p:sp>
              <p:grpSp>
                <p:nvGrpSpPr>
                  <p:cNvPr id="94" name="Google Shape;94;p4"/>
                  <p:cNvGrpSpPr/>
                  <p:nvPr/>
                </p:nvGrpSpPr>
                <p:grpSpPr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95" name="Google Shape;95;p4"/>
                    <p:cNvSpPr/>
                    <p:nvPr/>
                  </p:nvSpPr>
                  <p:spPr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5</a:t>
                      </a:r>
                      <a:endParaRPr/>
                    </a:p>
                  </p:txBody>
                </p:sp>
                <p:sp>
                  <p:nvSpPr>
                    <p:cNvPr id="96" name="Google Shape;96;p4"/>
                    <p:cNvSpPr/>
                    <p:nvPr/>
                  </p:nvSpPr>
                  <p:spPr>
                    <a:xfrm>
                      <a:off x="0" y="0"/>
                      <a:ext cx="19999" cy="2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00" h="20000" extrusionOk="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cxnSp>
          <p:nvCxnSpPr>
            <p:cNvPr id="97" name="Google Shape;97;p4"/>
            <p:cNvCxnSpPr/>
            <p:nvPr/>
          </p:nvCxnSpPr>
          <p:spPr>
            <a:xfrm>
              <a:off x="2448" y="1680"/>
              <a:ext cx="0" cy="9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4"/>
            <p:cNvSpPr txBox="1"/>
            <p:nvPr/>
          </p:nvSpPr>
          <p:spPr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of </a:t>
              </a:r>
              <a:r>
                <a:rPr lang="en-IN" sz="18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yptr 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the address of </a:t>
              </a:r>
              <a:r>
                <a:rPr lang="en-IN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Google Shape;99;p4"/>
            <p:cNvCxnSpPr/>
            <p:nvPr/>
          </p:nvCxnSpPr>
          <p:spPr>
            <a:xfrm rot="10800000" flipH="1">
              <a:off x="4320" y="2256"/>
              <a:ext cx="144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3456" y="2208"/>
              <a:ext cx="384" cy="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Pointer Operators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IN" sz="26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-IN">
                <a:solidFill>
                  <a:schemeClr val="accent1"/>
                </a:solidFill>
              </a:rPr>
              <a:t> (indirection/dereferencing operator)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Returns the value of the </a:t>
            </a:r>
            <a:r>
              <a:rPr lang="en-IN"/>
              <a:t>v</a:t>
            </a:r>
            <a:r>
              <a:rPr lang="en-IN">
                <a:solidFill>
                  <a:schemeClr val="accent1"/>
                </a:solidFill>
              </a:rPr>
              <a:t>ariable that it points to.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*yptr</a:t>
            </a:r>
            <a:r>
              <a:rPr lang="en-IN">
                <a:solidFill>
                  <a:schemeClr val="accent1"/>
                </a:solidFill>
              </a:rPr>
              <a:t> returns value of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n-IN">
                <a:solidFill>
                  <a:schemeClr val="accent1"/>
                </a:solidFill>
              </a:rPr>
              <a:t> (because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</a:t>
            </a:r>
            <a:r>
              <a:rPr lang="en-IN">
                <a:solidFill>
                  <a:schemeClr val="accent1"/>
                </a:solidFill>
              </a:rPr>
              <a:t> points to</a:t>
            </a:r>
            <a:r>
              <a:rPr lang="en-IN" sz="2000">
                <a:solidFill>
                  <a:schemeClr val="accent1"/>
                </a:solidFill>
              </a:rPr>
              <a:t>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n-IN">
                <a:solidFill>
                  <a:schemeClr val="accent1"/>
                </a:solidFill>
              </a:rPr>
              <a:t>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-IN">
                <a:solidFill>
                  <a:schemeClr val="accent1"/>
                </a:solidFill>
              </a:rPr>
              <a:t> can be used for assignment 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*yptr = 7;  /* changes y to 7 */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Code</a:t>
            </a: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2"/>
          </p:nvPr>
        </p:nvSpPr>
        <p:spPr>
          <a:xfrm>
            <a:off x="6400800" y="1447800"/>
            <a:ext cx="22860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>
                <a:solidFill>
                  <a:schemeClr val="accent1"/>
                </a:solidFill>
              </a:rPr>
              <a:t>This program demonstrates the use of the pointer operators: &amp; and *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6" descr="C:\Users\sanjeev\Pictures\c22_1.png"/>
          <p:cNvPicPr preferRelativeResize="0"/>
          <p:nvPr/>
        </p:nvPicPr>
        <p:blipFill rotWithShape="1">
          <a:blip r:embed="rId3">
            <a:alphaModFix/>
          </a:blip>
          <a:srcRect l="3274" t="6365" b="6832"/>
          <a:stretch/>
        </p:blipFill>
        <p:spPr>
          <a:xfrm>
            <a:off x="0" y="1402078"/>
            <a:ext cx="6413696" cy="545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 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1524000"/>
            <a:ext cx="5943600" cy="19389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address of a is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aPtr is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a is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*aPtr is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Showing that * and &amp; are complements of each other.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&amp;*aPtr =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*&amp;aPtr =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Key points related to pointers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Data type of the pointer variable and variable whose address it will store must be of same 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x=10;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float y=2.0;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*px=&amp;y;//Invalid, as px is of integer type and y is of float 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*ptr=&amp;x;//Valid as both ptr and x are of same types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Any number of pointers can point to the same address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x=12;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*p1=&amp;x,*p2=&amp;x,*p3=&amp;x;// All the three pointers are pointing towards x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Memory taken by any kind of pointer(i.e int, float, char, double…) as always equivalent to the memory taken by unsigned integer, as pointer will always store address of a variable( which is always unsigned integer), so the type of pointer will not make any difference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Example-size taken by different type of pointers</a:t>
            </a:r>
            <a:endParaRPr sz="3200"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492456" y="1219200"/>
            <a:ext cx="8346743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{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pnum</a:t>
            </a:r>
            <a:r>
              <a:rPr lang="en-IN" sz="1600" dirty="0"/>
              <a:t>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char *</a:t>
            </a:r>
            <a:r>
              <a:rPr lang="en-IN" sz="1600" dirty="0" err="1"/>
              <a:t>pch</a:t>
            </a:r>
            <a:r>
              <a:rPr lang="en-IN" sz="1600" dirty="0"/>
              <a:t>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float *</a:t>
            </a:r>
            <a:r>
              <a:rPr lang="en-IN" sz="1600" dirty="0" err="1"/>
              <a:t>pfnum</a:t>
            </a:r>
            <a:r>
              <a:rPr lang="en-IN" sz="1600" dirty="0"/>
              <a:t>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double *</a:t>
            </a:r>
            <a:r>
              <a:rPr lang="en-IN" sz="1600" dirty="0" err="1"/>
              <a:t>pdnum</a:t>
            </a:r>
            <a:r>
              <a:rPr lang="en-IN" sz="1600" dirty="0"/>
              <a:t>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long *</a:t>
            </a:r>
            <a:r>
              <a:rPr lang="en-IN" sz="1600" dirty="0" err="1"/>
              <a:t>plnum</a:t>
            </a:r>
            <a:r>
              <a:rPr lang="en-IN" sz="1600" dirty="0"/>
              <a:t>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integer pointer=%</a:t>
            </a:r>
            <a:r>
              <a:rPr lang="en-IN" sz="1600" dirty="0" err="1"/>
              <a:t>d",sizeof</a:t>
            </a:r>
            <a:r>
              <a:rPr lang="en-IN" sz="1600" dirty="0"/>
              <a:t>(</a:t>
            </a:r>
            <a:r>
              <a:rPr lang="en-IN" sz="1600" dirty="0" err="1"/>
              <a:t>pnum</a:t>
            </a:r>
            <a:r>
              <a:rPr lang="en-IN" sz="1600" dirty="0"/>
              <a:t>));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character pointer=%</a:t>
            </a:r>
            <a:r>
              <a:rPr lang="en-IN" sz="1600" dirty="0" err="1"/>
              <a:t>d",sizeof</a:t>
            </a:r>
            <a:r>
              <a:rPr lang="en-IN" sz="1600" dirty="0"/>
              <a:t>(</a:t>
            </a:r>
            <a:r>
              <a:rPr lang="en-IN" sz="1600" dirty="0" err="1"/>
              <a:t>pch</a:t>
            </a:r>
            <a:r>
              <a:rPr lang="en-IN" sz="1600" dirty="0"/>
              <a:t>));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float pointer=%</a:t>
            </a:r>
            <a:r>
              <a:rPr lang="en-IN" sz="1600" dirty="0" err="1"/>
              <a:t>d",sizeof</a:t>
            </a:r>
            <a:r>
              <a:rPr lang="en-IN" sz="1600" dirty="0"/>
              <a:t>(</a:t>
            </a:r>
            <a:r>
              <a:rPr lang="en-IN" sz="1600" dirty="0" err="1"/>
              <a:t>pfnum</a:t>
            </a:r>
            <a:r>
              <a:rPr lang="en-IN" sz="1600" dirty="0"/>
              <a:t>));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double pointer=%</a:t>
            </a:r>
            <a:r>
              <a:rPr lang="en-IN" sz="1600" dirty="0" err="1"/>
              <a:t>d",sizeof</a:t>
            </a:r>
            <a:r>
              <a:rPr lang="en-IN" sz="1600" dirty="0"/>
              <a:t>(</a:t>
            </a:r>
            <a:r>
              <a:rPr lang="en-IN" sz="1600" dirty="0" err="1"/>
              <a:t>pdnum</a:t>
            </a:r>
            <a:r>
              <a:rPr lang="en-IN" sz="1600" dirty="0"/>
              <a:t>));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long pointer=%</a:t>
            </a:r>
            <a:r>
              <a:rPr lang="en-IN" sz="1600" dirty="0" err="1"/>
              <a:t>d",sizeof</a:t>
            </a:r>
            <a:r>
              <a:rPr lang="en-IN" sz="1600" dirty="0"/>
              <a:t>(</a:t>
            </a:r>
            <a:r>
              <a:rPr lang="en-IN" sz="1600" dirty="0" err="1"/>
              <a:t>plnum</a:t>
            </a:r>
            <a:r>
              <a:rPr lang="en-IN" sz="1600" dirty="0"/>
              <a:t>));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	return 0;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}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 dirty="0"/>
              <a:t>//All will give the same answer(equivalent to size taken by unsigned integer for a particular compiler)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1155</Words>
  <Application>Microsoft Office PowerPoint</Application>
  <PresentationFormat>On-screen Show (4:3)</PresentationFormat>
  <Paragraphs>328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Droid Sans Mono</vt:lpstr>
      <vt:lpstr>Courier New</vt:lpstr>
      <vt:lpstr>Noto Sans Symbols</vt:lpstr>
      <vt:lpstr>Arial Black</vt:lpstr>
      <vt:lpstr>Arial Rounded</vt:lpstr>
      <vt:lpstr>Questrial</vt:lpstr>
      <vt:lpstr>Lpu theme final with copyright</vt:lpstr>
      <vt:lpstr>CSE101-Lec# 18,19</vt:lpstr>
      <vt:lpstr>Introduction-Pointer declaration and Initialization </vt:lpstr>
      <vt:lpstr>Understanding pointers</vt:lpstr>
      <vt:lpstr>Pointer Operators</vt:lpstr>
      <vt:lpstr>Pointer Operators</vt:lpstr>
      <vt:lpstr>Example Code</vt:lpstr>
      <vt:lpstr>Output </vt:lpstr>
      <vt:lpstr>Key points related to pointers</vt:lpstr>
      <vt:lpstr>Example-size taken by different type of pointers</vt:lpstr>
      <vt:lpstr>Program example-Finding area of circle using pointers</vt:lpstr>
      <vt:lpstr>Program example-Factorial of a number using pointer</vt:lpstr>
      <vt:lpstr>Program example-Reverse of a number using pointers</vt:lpstr>
      <vt:lpstr>Types of pointers</vt:lpstr>
      <vt:lpstr>Null pointer</vt:lpstr>
      <vt:lpstr>Example</vt:lpstr>
      <vt:lpstr>Wild pointer</vt:lpstr>
      <vt:lpstr>Example</vt:lpstr>
      <vt:lpstr>Void pointer</vt:lpstr>
      <vt:lpstr>Slide 19</vt:lpstr>
      <vt:lpstr>Example</vt:lpstr>
      <vt:lpstr>Constant Pointers</vt:lpstr>
      <vt:lpstr>Constant Pointer</vt:lpstr>
      <vt:lpstr>Example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  <vt:lpstr>Choose the best Answer</vt:lpstr>
      <vt:lpstr>MCQ</vt:lpstr>
      <vt:lpstr>MCQ</vt:lpstr>
      <vt:lpstr>MCQ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 18,19</dc:title>
  <dc:creator>sanjeev</dc:creator>
  <cp:lastModifiedBy>10</cp:lastModifiedBy>
  <cp:revision>5</cp:revision>
  <dcterms:created xsi:type="dcterms:W3CDTF">2014-05-23T07:45:38Z</dcterms:created>
  <dcterms:modified xsi:type="dcterms:W3CDTF">2020-12-10T07:27:58Z</dcterms:modified>
</cp:coreProperties>
</file>