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81" r:id="rId7"/>
    <p:sldId id="266" r:id="rId8"/>
    <p:sldId id="282" r:id="rId9"/>
    <p:sldId id="257" r:id="rId10"/>
    <p:sldId id="268" r:id="rId11"/>
    <p:sldId id="275" r:id="rId12"/>
    <p:sldId id="269" r:id="rId13"/>
    <p:sldId id="276" r:id="rId14"/>
    <p:sldId id="270" r:id="rId15"/>
    <p:sldId id="277" r:id="rId16"/>
    <p:sldId id="278" r:id="rId17"/>
    <p:sldId id="279" r:id="rId18"/>
    <p:sldId id="280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3B0D-A2AB-45FD-AEDC-6C3E54BE375A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A855-2ACA-4F29-9044-24CAA6841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167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295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date is not having independent existence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FB6BDF-71A8-4F9B-836E-676753DB0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CSE101-Lec#27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Structure </a:t>
            </a:r>
          </a:p>
          <a:p>
            <a:r>
              <a:rPr lang="en-US" dirty="0" smtClean="0"/>
              <a:t>Union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Union is similar as structure. The major distinction between them is in terms of storage.</a:t>
            </a:r>
          </a:p>
          <a:p>
            <a:r>
              <a:rPr lang="en-US" dirty="0" smtClean="0">
                <a:latin typeface="Times New Roman" pitchFamily="18" charset="0"/>
              </a:rPr>
              <a:t>In structure each member has its own storage location whereas all the members of union uses the same location.</a:t>
            </a:r>
          </a:p>
          <a:p>
            <a:r>
              <a:rPr lang="en-US" dirty="0" smtClean="0">
                <a:latin typeface="Times New Roman" pitchFamily="18" charset="0"/>
              </a:rPr>
              <a:t>The union may contain many members of different data type but it can handle only one member at a time union can be declared using the keyword union.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64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class is a very good example of structure and union in this example students are sitting in contiguous memory allocation as they are treated as a structure individually. And if we are taking the place of teacher then in a class only one teacher can teach. After leaving the first teacher then another teacher can enter. </a:t>
            </a:r>
            <a:endParaRPr lang="en-US" sz="2500" dirty="0"/>
          </a:p>
        </p:txBody>
      </p:sp>
      <p:pic>
        <p:nvPicPr>
          <p:cNvPr id="4" name="Picture 3" descr="A_Class_in_Progres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3216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Declaration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union item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m;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float x;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c;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}code;</a:t>
            </a:r>
          </a:p>
          <a:p>
            <a:pPr eaLnBrk="0" hangingPunct="0">
              <a:buNone/>
            </a:pPr>
            <a:endParaRPr lang="en-US" dirty="0" smtClean="0"/>
          </a:p>
          <a:p>
            <a:pPr eaLnBrk="0" hangingPunct="0">
              <a:buNone/>
            </a:pPr>
            <a:r>
              <a:rPr lang="en-US" dirty="0" smtClean="0"/>
              <a:t>This declare a variable code of type union item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4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Initializing and accessing union members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 smtClean="0"/>
              <a:t>#</a:t>
            </a:r>
            <a:r>
              <a:rPr lang="en-IN" sz="1800" dirty="0"/>
              <a:t>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string.h</a:t>
            </a:r>
            <a:r>
              <a:rPr lang="en-IN" sz="1800" dirty="0" smtClean="0"/>
              <a:t>&gt;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union Data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char </a:t>
            </a:r>
            <a:r>
              <a:rPr lang="en-IN" sz="1800" dirty="0" err="1"/>
              <a:t>str</a:t>
            </a:r>
            <a:r>
              <a:rPr lang="en-IN" sz="1800" dirty="0"/>
              <a:t>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smtClean="0"/>
              <a:t>};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main( </a:t>
            </a:r>
            <a:r>
              <a:rPr lang="en-IN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smtClean="0"/>
              <a:t> {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union Data </a:t>
            </a:r>
            <a:r>
              <a:rPr lang="en-IN" sz="1800" dirty="0" err="1"/>
              <a:t>data</a:t>
            </a:r>
            <a:r>
              <a:rPr lang="en-IN" sz="1800" dirty="0"/>
              <a:t>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data.i</a:t>
            </a:r>
            <a:r>
              <a:rPr lang="en-IN" sz="1800" dirty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data.f</a:t>
            </a:r>
            <a:r>
              <a:rPr lang="en-IN" sz="1800" dirty="0"/>
              <a:t> = 220.5;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strcpy</a:t>
            </a:r>
            <a:r>
              <a:rPr lang="en-IN" sz="1800" dirty="0"/>
              <a:t>( </a:t>
            </a:r>
            <a:r>
              <a:rPr lang="en-IN" sz="1800" dirty="0" err="1"/>
              <a:t>data.str</a:t>
            </a:r>
            <a:r>
              <a:rPr lang="en-IN" sz="1800" dirty="0"/>
              <a:t>, "C Programming</a:t>
            </a:r>
            <a:r>
              <a:rPr lang="en-IN" sz="1800" dirty="0" smtClean="0"/>
              <a:t>");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data.i</a:t>
            </a:r>
            <a:r>
              <a:rPr lang="en-IN" sz="1800" dirty="0"/>
              <a:t> : %d\n", </a:t>
            </a:r>
            <a:r>
              <a:rPr lang="en-IN" sz="1800" dirty="0" err="1"/>
              <a:t>data.i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data.f</a:t>
            </a:r>
            <a:r>
              <a:rPr lang="en-IN" sz="1800" dirty="0"/>
              <a:t> : %f\n", </a:t>
            </a:r>
            <a:r>
              <a:rPr lang="en-IN" sz="1800" dirty="0" err="1"/>
              <a:t>data.f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data.str</a:t>
            </a:r>
            <a:r>
              <a:rPr lang="en-IN" sz="1800" dirty="0"/>
              <a:t> : %s\n", </a:t>
            </a:r>
            <a:r>
              <a:rPr lang="en-IN" sz="1800" dirty="0" err="1"/>
              <a:t>data.str</a:t>
            </a:r>
            <a:r>
              <a:rPr lang="en-IN" sz="1800" dirty="0" smtClean="0"/>
              <a:t>);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8424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Font typeface="Arial" charset="0"/>
              <a:buNone/>
            </a:pPr>
            <a:r>
              <a:rPr lang="en-IN" dirty="0" smtClean="0"/>
              <a:t>union job{ 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char name[32];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float salary;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int </a:t>
            </a:r>
            <a:r>
              <a:rPr lang="en-IN" dirty="0" err="1" smtClean="0"/>
              <a:t>worker_no</a:t>
            </a:r>
            <a:r>
              <a:rPr lang="en-IN" dirty="0" smtClean="0"/>
              <a:t>; </a:t>
            </a:r>
          </a:p>
          <a:p>
            <a:pPr>
              <a:buFont typeface="Arial" charset="0"/>
              <a:buNone/>
            </a:pPr>
            <a:r>
              <a:rPr lang="en-IN" dirty="0" smtClean="0"/>
              <a:t>}u;</a:t>
            </a:r>
          </a:p>
          <a:p>
            <a:pPr>
              <a:buFont typeface="Arial" charset="0"/>
              <a:buNone/>
            </a:pPr>
            <a:r>
              <a:rPr lang="en-IN" dirty="0" smtClean="0"/>
              <a:t>main()</a:t>
            </a:r>
          </a:p>
          <a:p>
            <a:pPr>
              <a:buFont typeface="Arial" charset="0"/>
              <a:buNone/>
            </a:pPr>
            <a:r>
              <a:rPr lang="en-IN" dirty="0" smtClean="0"/>
              <a:t>{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("Enter name:\n"); </a:t>
            </a:r>
          </a:p>
          <a:p>
            <a:pPr>
              <a:buFont typeface="Arial" charset="0"/>
              <a:buNone/>
            </a:pPr>
            <a:r>
              <a:rPr lang="en-IN" dirty="0" smtClean="0"/>
              <a:t>scanf("%</a:t>
            </a:r>
            <a:r>
              <a:rPr lang="en-IN" dirty="0" err="1" smtClean="0"/>
              <a:t>s",&amp;u.name</a:t>
            </a:r>
            <a:r>
              <a:rPr lang="en-IN" dirty="0" smtClean="0"/>
              <a:t>);</a:t>
            </a:r>
          </a:p>
          <a:p>
            <a:pPr>
              <a:buFont typeface="Arial" charset="0"/>
              <a:buNone/>
            </a:pPr>
            <a:r>
              <a:rPr lang="en-IN" dirty="0" smtClean="0"/>
              <a:t>printf("Enter salary: \n");</a:t>
            </a:r>
          </a:p>
          <a:p>
            <a:pPr>
              <a:buFont typeface="Arial" charset="0"/>
              <a:buNone/>
            </a:pPr>
            <a:r>
              <a:rPr lang="en-IN" dirty="0" smtClean="0"/>
              <a:t>scanf("%</a:t>
            </a:r>
            <a:r>
              <a:rPr lang="en-IN" dirty="0" err="1" smtClean="0"/>
              <a:t>f",&amp;u.salary</a:t>
            </a:r>
            <a:r>
              <a:rPr lang="en-IN" dirty="0" smtClean="0"/>
              <a:t>);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("Displaying\</a:t>
            </a:r>
            <a:r>
              <a:rPr lang="en-IN" dirty="0" err="1" smtClean="0"/>
              <a:t>nName</a:t>
            </a:r>
            <a:r>
              <a:rPr lang="en-IN" dirty="0" smtClean="0"/>
              <a:t> :%s\</a:t>
            </a:r>
            <a:r>
              <a:rPr lang="en-IN" dirty="0" err="1" smtClean="0"/>
              <a:t>n",u.name</a:t>
            </a:r>
            <a:r>
              <a:rPr lang="en-IN" dirty="0" smtClean="0"/>
              <a:t>);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("Salary: %.1f",u.salary);</a:t>
            </a:r>
          </a:p>
          <a:p>
            <a:pPr>
              <a:buFont typeface="Arial" charset="0"/>
              <a:buNone/>
            </a:pPr>
            <a:r>
              <a:rPr lang="en-IN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using union.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99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WAP to read and display one record using union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/>
              <a:t>union employee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name[30];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id;</a:t>
            </a:r>
          </a:p>
          <a:p>
            <a:pPr marL="0" indent="0">
              <a:buNone/>
            </a:pPr>
            <a:r>
              <a:rPr lang="en-IN" sz="3500" dirty="0"/>
              <a:t>	float salary;</a:t>
            </a:r>
          </a:p>
          <a:p>
            <a:pPr marL="0" indent="0">
              <a:buNone/>
            </a:pPr>
            <a:r>
              <a:rPr lang="en-IN" sz="3500" dirty="0"/>
              <a:t>}u;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//union employee u;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name:");</a:t>
            </a:r>
          </a:p>
          <a:p>
            <a:pPr marL="0" indent="0">
              <a:buNone/>
            </a:pPr>
            <a:r>
              <a:rPr lang="en-IN" sz="3500" dirty="0"/>
              <a:t>	gets(u.name);//Initialization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name is:%</a:t>
            </a:r>
            <a:r>
              <a:rPr lang="en-IN" sz="3500" dirty="0" err="1"/>
              <a:t>s",u.name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id:");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</a:t>
            </a:r>
            <a:r>
              <a:rPr lang="en-IN" sz="3500" dirty="0" err="1"/>
              <a:t>d",&amp;u.id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id is:%</a:t>
            </a:r>
            <a:r>
              <a:rPr lang="en-IN" sz="3500" dirty="0" err="1"/>
              <a:t>d",u.id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salary:");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("%f",&amp;</a:t>
            </a:r>
            <a:r>
              <a:rPr lang="en-IN" sz="3500" dirty="0" err="1"/>
              <a:t>u.salary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salary is:%.2f",u.salary);//Accessing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99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read and display n number of records using Array of Unions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name[30];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id;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}u[100];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//union employee u[100];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value of n:");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name:");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gets(u[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name is:%</a:t>
            </a:r>
            <a:r>
              <a:rPr lang="en-IN" dirty="0" err="1"/>
              <a:t>s",u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id:");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id is:%</a:t>
            </a:r>
            <a:r>
              <a:rPr lang="en-IN" dirty="0" err="1"/>
              <a:t>d",u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salary:");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salary is:%.2f",u[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5222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Difference between structure and union</a:t>
            </a:r>
            <a:endParaRPr lang="en-IN" sz="3200" dirty="0"/>
          </a:p>
        </p:txBody>
      </p:sp>
      <p:pic>
        <p:nvPicPr>
          <p:cNvPr id="2050" name="Picture 2" descr="https://media.geeksforgeeks.org/wp-content/uploads/Structure-vs-Un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5576"/>
            <a:ext cx="8496944" cy="5553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540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Similarities between structure and union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2758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Both are user-defined data types used to store data of different types as a single unit.</a:t>
            </a:r>
          </a:p>
          <a:p>
            <a:r>
              <a:rPr lang="en-IN" dirty="0"/>
              <a:t>Their members can be objects of any type, including other structures and unions or arrays. A member can also consist of a bit field.</a:t>
            </a:r>
          </a:p>
          <a:p>
            <a:r>
              <a:rPr lang="en-IN" dirty="0"/>
              <a:t>Both structures and unions support only assignment = and </a:t>
            </a:r>
            <a:r>
              <a:rPr lang="en-IN" dirty="0" err="1"/>
              <a:t>sizeof</a:t>
            </a:r>
            <a:r>
              <a:rPr lang="en-IN" dirty="0"/>
              <a:t> operators. The two structures or unions in the assignment must have the same members and member types.</a:t>
            </a:r>
          </a:p>
          <a:p>
            <a:r>
              <a:rPr lang="en-IN" dirty="0"/>
              <a:t>A structure or a union can be passed by value to functions and returned by value by functions. The argument must have the same type as the function parameter. A structure or union is passed by value just like a scalar variable as a corresponding parameter.</a:t>
            </a:r>
          </a:p>
          <a:p>
            <a:r>
              <a:rPr lang="en-IN" dirty="0"/>
              <a:t>‘.’ operator is used for accessing members.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167821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be the size of the following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demo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 </a:t>
            </a:r>
          </a:p>
          <a:p>
            <a:pPr>
              <a:buNone/>
            </a:pPr>
            <a:r>
              <a:rPr lang="en-US" dirty="0" smtClean="0"/>
              <a:t>char b; </a:t>
            </a:r>
          </a:p>
          <a:p>
            <a:pPr>
              <a:buNone/>
            </a:pPr>
            <a:r>
              <a:rPr lang="en-US" dirty="0" smtClean="0"/>
              <a:t>float c;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12</a:t>
            </a:r>
          </a:p>
          <a:p>
            <a:pPr marL="514350" indent="-514350">
              <a:buAutoNum type="alphaUcPeriod"/>
            </a:pPr>
            <a:r>
              <a:rPr lang="en-US" dirty="0" smtClean="0"/>
              <a:t> 8</a:t>
            </a:r>
          </a:p>
          <a:p>
            <a:pPr marL="514350" indent="-514350">
              <a:buAutoNum type="alphaUcPeriod"/>
            </a:pPr>
            <a:r>
              <a:rPr lang="en-US" dirty="0" smtClean="0"/>
              <a:t>10</a:t>
            </a:r>
          </a:p>
          <a:p>
            <a:pPr marL="514350" indent="-514350">
              <a:buAutoNum type="alphaUcPeriod"/>
            </a:pPr>
            <a:r>
              <a:rPr lang="en-US" dirty="0" smtClean="0"/>
              <a:t>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Structure</a:t>
            </a:r>
          </a:p>
          <a:p>
            <a:r>
              <a:rPr lang="en-US" dirty="0" smtClean="0"/>
              <a:t>Union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this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   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   {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simp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6;</a:t>
            </a:r>
          </a:p>
          <a:p>
            <a:pPr>
              <a:buNone/>
            </a:pPr>
            <a:r>
              <a:rPr lang="en-US" dirty="0" smtClean="0"/>
              <a:t>     char city[] = "</a:t>
            </a:r>
            <a:r>
              <a:rPr lang="en-US" dirty="0" err="1" smtClean="0"/>
              <a:t>chennai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    };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simp</a:t>
            </a:r>
            <a:r>
              <a:rPr lang="en-US" dirty="0" smtClean="0"/>
              <a:t> s1;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("%d",s1.city);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("%d", s1.i);</a:t>
            </a:r>
          </a:p>
          <a:p>
            <a:pPr>
              <a:buNone/>
            </a:pPr>
            <a:r>
              <a:rPr lang="en-US" dirty="0" smtClean="0"/>
              <a:t>     return 0;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A. </a:t>
            </a:r>
            <a:r>
              <a:rPr lang="en-US" dirty="0" err="1" smtClean="0"/>
              <a:t>chennai</a:t>
            </a:r>
            <a:r>
              <a:rPr lang="en-US" dirty="0" smtClean="0"/>
              <a:t> 6</a:t>
            </a:r>
            <a:br>
              <a:rPr lang="en-US" dirty="0" smtClean="0"/>
            </a:br>
            <a:r>
              <a:rPr lang="en-US" dirty="0" smtClean="0"/>
              <a:t>B. Nothing will be displayed</a:t>
            </a:r>
            <a:br>
              <a:rPr lang="en-US" dirty="0" smtClean="0"/>
            </a:br>
            <a:r>
              <a:rPr lang="en-US" dirty="0" smtClean="0"/>
              <a:t>C. Runtime Error</a:t>
            </a:r>
            <a:br>
              <a:rPr lang="en-US" dirty="0" smtClean="0"/>
            </a:br>
            <a:r>
              <a:rPr lang="en-US" dirty="0" smtClean="0"/>
              <a:t>D. Compilation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Nested structures are structures as member of another structure. </a:t>
            </a:r>
          </a:p>
          <a:p>
            <a:r>
              <a:rPr lang="en-IN" dirty="0" smtClean="0"/>
              <a:t>We can also take objects of one structure as member in another structure.</a:t>
            </a:r>
          </a:p>
          <a:p>
            <a:r>
              <a:rPr lang="en-IN" dirty="0" smtClean="0"/>
              <a:t>Thus, a structure within a structure can be used to create complex data application.</a:t>
            </a:r>
          </a:p>
          <a:p>
            <a:r>
              <a:rPr lang="en-IN" dirty="0" smtClean="0"/>
              <a:t>Dot operator is used twice because we are accessing first structure through the object of second structure.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Two ways of declaring structure within structure or Nested structure:</a:t>
            </a:r>
          </a:p>
          <a:p>
            <a:r>
              <a:rPr lang="en-IN" dirty="0" smtClean="0"/>
              <a:t>Declare two separate structures</a:t>
            </a:r>
          </a:p>
          <a:p>
            <a:r>
              <a:rPr lang="en-IN" dirty="0" smtClean="0"/>
              <a:t>Embedded structures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Example-1-Declare two separate structures(standalone structures)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marks;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 dob;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Here structure Student is nesting structure and structure date is nested structure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5108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39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Program example-1 Nested structure-</a:t>
            </a:r>
            <a:r>
              <a:rPr lang="en-US" sz="2000" dirty="0" smtClean="0"/>
              <a:t>Declare </a:t>
            </a:r>
            <a:r>
              <a:rPr lang="en-US" sz="2000" dirty="0"/>
              <a:t>two separate structures(standalone structures)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5054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struct</a:t>
            </a:r>
            <a:r>
              <a:rPr lang="en-IN" sz="1200" dirty="0"/>
              <a:t>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Housename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City[25];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Streetname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struct</a:t>
            </a:r>
            <a:r>
              <a:rPr lang="en-IN" sz="1200" dirty="0"/>
              <a:t> 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  <a:r>
              <a:rPr lang="en-IN" sz="1200" dirty="0" err="1"/>
              <a:t>int</a:t>
            </a:r>
            <a:r>
              <a:rPr lang="en-IN" sz="1200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char Name[25];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float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smtClean="0"/>
              <a:t>                    </a:t>
            </a:r>
            <a:r>
              <a:rPr lang="en-IN" sz="1200" dirty="0" err="1"/>
              <a:t>struct</a:t>
            </a:r>
            <a:r>
              <a:rPr lang="en-IN" sz="1200" dirty="0"/>
              <a:t> Address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struct</a:t>
            </a:r>
            <a:r>
              <a:rPr lang="en-IN" sz="1200" dirty="0"/>
              <a:t> Employee 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Id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("%d",&amp;</a:t>
            </a:r>
            <a:r>
              <a:rPr lang="en-IN" sz="1200" dirty="0" err="1"/>
              <a:t>E.Id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Salary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("%f",&amp;</a:t>
            </a:r>
            <a:r>
              <a:rPr lang="en-IN" sz="1200" dirty="0" err="1"/>
              <a:t>E.Salary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House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E.Add.Housename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City : </a:t>
            </a:r>
            <a:r>
              <a:rPr lang="en-IN" sz="1200" dirty="0" smtClean="0"/>
              <a:t>");</a:t>
            </a:r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592"/>
            <a:ext cx="4038600" cy="5226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tEnter</a:t>
            </a:r>
            <a:r>
              <a:rPr lang="en-IN" dirty="0"/>
              <a:t> Employee street name : 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nDetails</a:t>
            </a:r>
            <a:r>
              <a:rPr lang="en-IN" dirty="0"/>
              <a:t> of Employees");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Id : %d",</a:t>
            </a:r>
            <a:r>
              <a:rPr lang="en-IN" dirty="0" err="1"/>
              <a:t>E.Id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Name : %s",</a:t>
            </a:r>
            <a:r>
              <a:rPr lang="en-IN" dirty="0" err="1"/>
              <a:t>E.Name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Salary : %f",</a:t>
            </a:r>
            <a:r>
              <a:rPr lang="en-IN" dirty="0" err="1"/>
              <a:t>E.Salary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House No : %s",</a:t>
            </a:r>
            <a:r>
              <a:rPr lang="en-IN" dirty="0" err="1"/>
              <a:t>E.Add.Housename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City : 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street name: 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950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Example-2: embedded structures(Nested structure)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dob;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9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08199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</a:t>
            </a:r>
            <a:r>
              <a:rPr lang="en-IN" sz="2400" dirty="0" smtClean="0"/>
              <a:t>example-2 </a:t>
            </a:r>
            <a:r>
              <a:rPr lang="en-IN" sz="2400" dirty="0"/>
              <a:t>Nested </a:t>
            </a:r>
            <a:r>
              <a:rPr lang="en-IN" sz="2400" dirty="0" smtClean="0"/>
              <a:t>structure-</a:t>
            </a:r>
            <a:r>
              <a:rPr lang="en-US" sz="2400" dirty="0" smtClean="0"/>
              <a:t>Embedded structure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690864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ename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ssn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dob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date;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month;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year; </a:t>
            </a:r>
          </a:p>
          <a:p>
            <a:pPr marL="0" indent="0">
              <a:buNone/>
            </a:pPr>
            <a:r>
              <a:rPr lang="en-IN" dirty="0"/>
              <a:t>       }db1;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 = {"Aniket",1000,1000.50,{22,6,1990}};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   : %s",</a:t>
            </a:r>
            <a:r>
              <a:rPr lang="en-IN" dirty="0" err="1"/>
              <a:t>emp.ename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SSN    : %d",</a:t>
            </a:r>
            <a:r>
              <a:rPr lang="en-IN" dirty="0" err="1"/>
              <a:t>emp.ssn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Salary : %.2f",emp.salary);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DOB    : %d/%d/%d",emp.db1.date,emp.db1.month,emp.db1.year);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95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>
                <a:latin typeface="Lucida Console" pitchFamily="49" charset="0"/>
              </a:rPr>
              <a:t>union</a:t>
            </a:r>
          </a:p>
          <a:p>
            <a:pPr lvl="1"/>
            <a:r>
              <a:rPr lang="en-US"/>
              <a:t>Memory that contains a variety of objects over time</a:t>
            </a:r>
          </a:p>
          <a:p>
            <a:pPr lvl="1"/>
            <a:r>
              <a:rPr lang="en-US"/>
              <a:t>Only contains one data member at a time</a:t>
            </a:r>
          </a:p>
          <a:p>
            <a:pPr lvl="1"/>
            <a:r>
              <a:rPr lang="en-US"/>
              <a:t>Members of a </a:t>
            </a:r>
            <a:r>
              <a:rPr lang="en-US" sz="2000">
                <a:latin typeface="Lucida Console" pitchFamily="49" charset="0"/>
              </a:rPr>
              <a:t>union</a:t>
            </a:r>
            <a:r>
              <a:rPr lang="en-US"/>
              <a:t> share space</a:t>
            </a:r>
          </a:p>
          <a:p>
            <a:pPr lvl="1"/>
            <a:r>
              <a:rPr lang="en-US"/>
              <a:t>Conserves storage</a:t>
            </a:r>
          </a:p>
          <a:p>
            <a:pPr lvl="1"/>
            <a:r>
              <a:rPr lang="en-US"/>
              <a:t>Only the last data member defined can be accessed</a:t>
            </a:r>
          </a:p>
          <a:p>
            <a:r>
              <a:rPr lang="en-US" sz="2600">
                <a:latin typeface="Lucida Console" pitchFamily="49" charset="0"/>
              </a:rPr>
              <a:t>union</a:t>
            </a:r>
            <a:r>
              <a:rPr lang="en-US"/>
              <a:t> definitions</a:t>
            </a:r>
          </a:p>
          <a:p>
            <a:pPr lvl="1"/>
            <a:r>
              <a:rPr lang="en-US"/>
              <a:t>Same as struct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value;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1380</TotalTime>
  <Words>972</Words>
  <Application>Microsoft Office PowerPoint</Application>
  <PresentationFormat>On-screen Show (4:3)</PresentationFormat>
  <Paragraphs>261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Lpu theme final with copyright</vt:lpstr>
      <vt:lpstr>CSE101-Lec#27</vt:lpstr>
      <vt:lpstr>Outline</vt:lpstr>
      <vt:lpstr>Nested Structure</vt:lpstr>
      <vt:lpstr>Nested Structure</vt:lpstr>
      <vt:lpstr>Example-1-Declare two separate structures(standalone structures)</vt:lpstr>
      <vt:lpstr>Program example-1 Nested structure-Declare two separate structures(standalone structures)</vt:lpstr>
      <vt:lpstr>Example-2: embedded structures(Nested structure)</vt:lpstr>
      <vt:lpstr>Program example-2 Nested structure-Embedded structure</vt:lpstr>
      <vt:lpstr>Unions</vt:lpstr>
      <vt:lpstr>Union</vt:lpstr>
      <vt:lpstr>Example </vt:lpstr>
      <vt:lpstr>Union Declaration</vt:lpstr>
      <vt:lpstr>Initializing and accessing union members</vt:lpstr>
      <vt:lpstr>Slide 14</vt:lpstr>
      <vt:lpstr>WAP to read and display one record using union</vt:lpstr>
      <vt:lpstr>WAP to read and display n number of records using Array of Unions</vt:lpstr>
      <vt:lpstr>Difference between structure and union</vt:lpstr>
      <vt:lpstr>Similarities between structure and union</vt:lpstr>
      <vt:lpstr>What will be the size of the following structure?</vt:lpstr>
      <vt:lpstr>What is the output of this program?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CSE101-Lec#29</dc:title>
  <dc:creator>Aman</dc:creator>
  <cp:lastModifiedBy>10</cp:lastModifiedBy>
  <cp:revision>19</cp:revision>
  <dcterms:created xsi:type="dcterms:W3CDTF">2014-05-25T23:41:20Z</dcterms:created>
  <dcterms:modified xsi:type="dcterms:W3CDTF">2020-12-30T17:44:24Z</dcterms:modified>
</cp:coreProperties>
</file>