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9"/>
  </p:notesMasterIdLst>
  <p:handoutMasterIdLst>
    <p:handoutMasterId r:id="rId60"/>
  </p:handoutMasterIdLst>
  <p:sldIdLst>
    <p:sldId id="256" r:id="rId2"/>
    <p:sldId id="257" r:id="rId3"/>
    <p:sldId id="258" r:id="rId4"/>
    <p:sldId id="284" r:id="rId5"/>
    <p:sldId id="292" r:id="rId6"/>
    <p:sldId id="259" r:id="rId7"/>
    <p:sldId id="270" r:id="rId8"/>
    <p:sldId id="260" r:id="rId9"/>
    <p:sldId id="262" r:id="rId10"/>
    <p:sldId id="274" r:id="rId11"/>
    <p:sldId id="277" r:id="rId12"/>
    <p:sldId id="285" r:id="rId13"/>
    <p:sldId id="286" r:id="rId14"/>
    <p:sldId id="287" r:id="rId15"/>
    <p:sldId id="288" r:id="rId16"/>
    <p:sldId id="271" r:id="rId17"/>
    <p:sldId id="272" r:id="rId18"/>
    <p:sldId id="273" r:id="rId19"/>
    <p:sldId id="263" r:id="rId20"/>
    <p:sldId id="289" r:id="rId21"/>
    <p:sldId id="290" r:id="rId22"/>
    <p:sldId id="306" r:id="rId23"/>
    <p:sldId id="307" r:id="rId24"/>
    <p:sldId id="308" r:id="rId25"/>
    <p:sldId id="309" r:id="rId26"/>
    <p:sldId id="293" r:id="rId27"/>
    <p:sldId id="294" r:id="rId28"/>
    <p:sldId id="291" r:id="rId29"/>
    <p:sldId id="296" r:id="rId30"/>
    <p:sldId id="297" r:id="rId31"/>
    <p:sldId id="295" r:id="rId32"/>
    <p:sldId id="298" r:id="rId33"/>
    <p:sldId id="300" r:id="rId34"/>
    <p:sldId id="301" r:id="rId35"/>
    <p:sldId id="302" r:id="rId36"/>
    <p:sldId id="303" r:id="rId37"/>
    <p:sldId id="304" r:id="rId38"/>
    <p:sldId id="299" r:id="rId39"/>
    <p:sldId id="305" r:id="rId40"/>
    <p:sldId id="310" r:id="rId41"/>
    <p:sldId id="311" r:id="rId42"/>
    <p:sldId id="312" r:id="rId43"/>
    <p:sldId id="313" r:id="rId44"/>
    <p:sldId id="314" r:id="rId45"/>
    <p:sldId id="315" r:id="rId46"/>
    <p:sldId id="316" r:id="rId47"/>
    <p:sldId id="317" r:id="rId48"/>
    <p:sldId id="318" r:id="rId49"/>
    <p:sldId id="319" r:id="rId50"/>
    <p:sldId id="320" r:id="rId51"/>
    <p:sldId id="323" r:id="rId52"/>
    <p:sldId id="321" r:id="rId53"/>
    <p:sldId id="322" r:id="rId54"/>
    <p:sldId id="324" r:id="rId55"/>
    <p:sldId id="325" r:id="rId56"/>
    <p:sldId id="326" r:id="rId57"/>
    <p:sldId id="32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B"/>
    <a:srgbClr val="FFE07D"/>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10/26/2021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p14="http://schemas.microsoft.com/office/powerpoint/2010/main"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10/26/2021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p14="http://schemas.microsoft.com/office/powerpoint/2010/main"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7</a:t>
            </a:fld>
            <a:endParaRPr lang="en-US" dirty="0"/>
          </a:p>
        </p:txBody>
      </p:sp>
    </p:spTree>
    <p:extLst>
      <p:ext uri="{BB962C8B-B14F-4D97-AF65-F5344CB8AC3E}">
        <p14:creationId xmlns:p14="http://schemas.microsoft.com/office/powerpoint/2010/main" val="7838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52</a:t>
            </a:fld>
            <a:endParaRPr lang="en-US"/>
          </a:p>
        </p:txBody>
      </p:sp>
    </p:spTree>
    <p:extLst>
      <p:ext uri="{BB962C8B-B14F-4D97-AF65-F5344CB8AC3E}">
        <p14:creationId xmlns:p14="http://schemas.microsoft.com/office/powerpoint/2010/main" val="261474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53</a:t>
            </a:fld>
            <a:endParaRPr lang="en-US"/>
          </a:p>
        </p:txBody>
      </p:sp>
    </p:spTree>
    <p:extLst>
      <p:ext uri="{BB962C8B-B14F-4D97-AF65-F5344CB8AC3E}">
        <p14:creationId xmlns:p14="http://schemas.microsoft.com/office/powerpoint/2010/main" val="164984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54</a:t>
            </a:fld>
            <a:endParaRPr lang="en-US"/>
          </a:p>
        </p:txBody>
      </p:sp>
    </p:spTree>
    <p:extLst>
      <p:ext uri="{BB962C8B-B14F-4D97-AF65-F5344CB8AC3E}">
        <p14:creationId xmlns:p14="http://schemas.microsoft.com/office/powerpoint/2010/main" val="163293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55</a:t>
            </a:fld>
            <a:endParaRPr lang="en-US"/>
          </a:p>
        </p:txBody>
      </p:sp>
    </p:spTree>
    <p:extLst>
      <p:ext uri="{BB962C8B-B14F-4D97-AF65-F5344CB8AC3E}">
        <p14:creationId xmlns:p14="http://schemas.microsoft.com/office/powerpoint/2010/main" val="81580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56</a:t>
            </a:fld>
            <a:endParaRPr lang="en-US"/>
          </a:p>
        </p:txBody>
      </p:sp>
    </p:spTree>
    <p:extLst>
      <p:ext uri="{BB962C8B-B14F-4D97-AF65-F5344CB8AC3E}">
        <p14:creationId xmlns:p14="http://schemas.microsoft.com/office/powerpoint/2010/main" val="272045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IN"/>
          </a:p>
        </p:txBody>
      </p:sp>
      <p:sp>
        <p:nvSpPr>
          <p:cNvPr id="4" name="Slide Number Placeholder 3"/>
          <p:cNvSpPr>
            <a:spLocks noGrp="1"/>
          </p:cNvSpPr>
          <p:nvPr>
            <p:ph type="sldNum" sz="quarter" idx="5"/>
          </p:nvPr>
        </p:nvSpPr>
        <p:spPr/>
        <p:txBody>
          <a:bodyPr/>
          <a:lstStyle/>
          <a:p>
            <a:fld id="{856AC50B-3347-46D5-B012-15BF99ECA5B4}" type="slidenum">
              <a:rPr lang="en-US" smtClean="0"/>
              <a:pPr/>
              <a:t>57</a:t>
            </a:fld>
            <a:endParaRPr lang="en-US"/>
          </a:p>
        </p:txBody>
      </p:sp>
    </p:spTree>
    <p:extLst>
      <p:ext uri="{BB962C8B-B14F-4D97-AF65-F5344CB8AC3E}">
        <p14:creationId xmlns:p14="http://schemas.microsoft.com/office/powerpoint/2010/main" val="23451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sort the elements</a:t>
            </a:r>
            <a:r>
              <a:rPr lang="en-US" baseline="0" dirty="0"/>
              <a:t> without using array we have to compare each and every variable individually without using loops. </a:t>
            </a:r>
            <a:endParaRPr lang="en-US" dirty="0"/>
          </a:p>
        </p:txBody>
      </p:sp>
      <p:sp>
        <p:nvSpPr>
          <p:cNvPr id="4" name="Slide Number Placeholder 3"/>
          <p:cNvSpPr>
            <a:spLocks noGrp="1"/>
          </p:cNvSpPr>
          <p:nvPr>
            <p:ph type="sldNum" sz="quarter" idx="10"/>
          </p:nvPr>
        </p:nvSpPr>
        <p:spPr/>
        <p:txBody>
          <a:bodyPr/>
          <a:lstStyle/>
          <a:p>
            <a:fld id="{3B0A0FE2-5172-427C-9F28-247B74E319AA}" type="slidenum">
              <a:rPr lang="en-US" smtClean="0"/>
              <a:pPr/>
              <a:t>24</a:t>
            </a:fld>
            <a:endParaRPr lang="en-US"/>
          </a:p>
        </p:txBody>
      </p:sp>
    </p:spTree>
    <p:extLst>
      <p:ext uri="{BB962C8B-B14F-4D97-AF65-F5344CB8AC3E}">
        <p14:creationId xmlns:p14="http://schemas.microsoft.com/office/powerpoint/2010/main" val="134182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45</a:t>
            </a:fld>
            <a:endParaRPr lang="en-US"/>
          </a:p>
        </p:txBody>
      </p:sp>
    </p:spTree>
    <p:extLst>
      <p:ext uri="{BB962C8B-B14F-4D97-AF65-F5344CB8AC3E}">
        <p14:creationId xmlns:p14="http://schemas.microsoft.com/office/powerpoint/2010/main" val="380101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46</a:t>
            </a:fld>
            <a:endParaRPr lang="en-US"/>
          </a:p>
        </p:txBody>
      </p:sp>
    </p:spTree>
    <p:extLst>
      <p:ext uri="{BB962C8B-B14F-4D97-AF65-F5344CB8AC3E}">
        <p14:creationId xmlns:p14="http://schemas.microsoft.com/office/powerpoint/2010/main" val="3774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47</a:t>
            </a:fld>
            <a:endParaRPr lang="en-US"/>
          </a:p>
        </p:txBody>
      </p:sp>
    </p:spTree>
    <p:extLst>
      <p:ext uri="{BB962C8B-B14F-4D97-AF65-F5344CB8AC3E}">
        <p14:creationId xmlns:p14="http://schemas.microsoft.com/office/powerpoint/2010/main" val="33547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48</a:t>
            </a:fld>
            <a:endParaRPr lang="en-US"/>
          </a:p>
        </p:txBody>
      </p:sp>
    </p:spTree>
    <p:extLst>
      <p:ext uri="{BB962C8B-B14F-4D97-AF65-F5344CB8AC3E}">
        <p14:creationId xmlns:p14="http://schemas.microsoft.com/office/powerpoint/2010/main" val="12407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49</a:t>
            </a:fld>
            <a:endParaRPr lang="en-US"/>
          </a:p>
        </p:txBody>
      </p:sp>
    </p:spTree>
    <p:extLst>
      <p:ext uri="{BB962C8B-B14F-4D97-AF65-F5344CB8AC3E}">
        <p14:creationId xmlns:p14="http://schemas.microsoft.com/office/powerpoint/2010/main" val="82179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50</a:t>
            </a:fld>
            <a:endParaRPr lang="en-US"/>
          </a:p>
        </p:txBody>
      </p:sp>
    </p:spTree>
    <p:extLst>
      <p:ext uri="{BB962C8B-B14F-4D97-AF65-F5344CB8AC3E}">
        <p14:creationId xmlns:p14="http://schemas.microsoft.com/office/powerpoint/2010/main" val="361682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51</a:t>
            </a:fld>
            <a:endParaRPr lang="en-US"/>
          </a:p>
        </p:txBody>
      </p:sp>
    </p:spTree>
    <p:extLst>
      <p:ext uri="{BB962C8B-B14F-4D97-AF65-F5344CB8AC3E}">
        <p14:creationId xmlns:p14="http://schemas.microsoft.com/office/powerpoint/2010/main" val="85850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CSE101-Lec#15,16, 17</a:t>
            </a:r>
          </a:p>
        </p:txBody>
      </p:sp>
      <p:sp>
        <p:nvSpPr>
          <p:cNvPr id="3" name="Subtitle 2"/>
          <p:cNvSpPr>
            <a:spLocks noGrp="1"/>
          </p:cNvSpPr>
          <p:nvPr>
            <p:ph idx="1"/>
          </p:nvPr>
        </p:nvSpPr>
        <p:spPr/>
        <p:txBody>
          <a:bodyPr>
            <a:normAutofit lnSpcReduction="10000"/>
          </a:bodyPr>
          <a:lstStyle/>
          <a:p>
            <a:r>
              <a:rPr lang="en-US" dirty="0"/>
              <a:t>What are Arrays? </a:t>
            </a:r>
          </a:p>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91310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p14="http://schemas.microsoft.com/office/powerpoint/2010/main" val="70483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p14="http://schemas.microsoft.com/office/powerpoint/2010/main" val="337986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p14="http://schemas.microsoft.com/office/powerpoint/2010/main" val="272860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p14="http://schemas.microsoft.com/office/powerpoint/2010/main" val="211544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p14="http://schemas.microsoft.com/office/powerpoint/2010/main" val="3451193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p14="http://schemas.microsoft.com/office/powerpoint/2010/main" val="139113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a:t>Outline </a:t>
            </a:r>
          </a:p>
        </p:txBody>
      </p:sp>
      <p:sp>
        <p:nvSpPr>
          <p:cNvPr id="5" name="Content Placeholder 4"/>
          <p:cNvSpPr>
            <a:spLocks noGrp="1"/>
          </p:cNvSpPr>
          <p:nvPr>
            <p:ph idx="1"/>
          </p:nvPr>
        </p:nvSpPr>
        <p:spPr/>
        <p:txBody>
          <a:bodyPr/>
          <a:lstStyle/>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p:txBody>
      </p:sp>
      <p:sp>
        <p:nvSpPr>
          <p:cNvPr id="41987" name="Rectangle 1027"/>
          <p:cNvSpPr>
            <a:spLocks noChangeArrowheads="1"/>
          </p:cNvSpPr>
          <p:nvPr/>
        </p:nvSpPr>
        <p:spPr bwMode="auto">
          <a:xfrm>
            <a:off x="685800" y="1219200"/>
            <a:ext cx="7772400" cy="5257800"/>
          </a:xfrm>
          <a:prstGeom prst="rect">
            <a:avLst/>
          </a:prstGeom>
          <a:noFill/>
          <a:ln w="9525">
            <a:noFill/>
            <a:miter lim="800000"/>
            <a:headEnd/>
            <a:tailEnd/>
          </a:ln>
          <a:effectLst/>
        </p:spPr>
        <p:txBody>
          <a:bodyPr/>
          <a:lstStyle/>
          <a:p>
            <a:pPr marL="342900" indent="-342900" eaLnBrk="1" hangingPunct="1">
              <a:spcBef>
                <a:spcPct val="20000"/>
              </a:spcBef>
              <a:buFontTx/>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406892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for(</a:t>
            </a:r>
            <a:r>
              <a:rPr lang="en-IN" dirty="0" err="1"/>
              <a:t>i</a:t>
            </a:r>
            <a:r>
              <a:rPr lang="en-IN" dirty="0"/>
              <a:t>=0;i&lt;5;i++)</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p14="http://schemas.microsoft.com/office/powerpoint/2010/main" val="292580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p14="http://schemas.microsoft.com/office/powerpoint/2010/main" val="374878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p14="http://schemas.microsoft.com/office/powerpoint/2010/main" val="125864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sz="2400" b="1" dirty="0"/>
              <a:t>Array Can be Used for Sorting Elements</a:t>
            </a:r>
            <a:endParaRPr lang="en-US" sz="2400" dirty="0"/>
          </a:p>
          <a:p>
            <a:pPr>
              <a:spcBef>
                <a:spcPts val="600"/>
              </a:spcBef>
            </a:pPr>
            <a:r>
              <a:rPr lang="en-US" sz="2400" dirty="0"/>
              <a:t>We can store elements to be sorted in an array and then by using different sorting technique we can sort the elements.</a:t>
            </a:r>
          </a:p>
          <a:p>
            <a:pPr marL="0" indent="0">
              <a:spcBef>
                <a:spcPts val="600"/>
              </a:spcBef>
              <a:buNone/>
            </a:pPr>
            <a:r>
              <a:rPr lang="en-US" sz="2400" dirty="0"/>
              <a:t>Different Sorting Techniques are :</a:t>
            </a:r>
          </a:p>
          <a:p>
            <a:pPr marL="0" indent="0">
              <a:spcBef>
                <a:spcPts val="600"/>
              </a:spcBef>
              <a:buNone/>
            </a:pPr>
            <a:r>
              <a:rPr lang="en-US" sz="2400" dirty="0"/>
              <a:t>1. Bubble Sort</a:t>
            </a:r>
          </a:p>
          <a:p>
            <a:pPr marL="0" indent="0">
              <a:spcBef>
                <a:spcPts val="600"/>
              </a:spcBef>
              <a:buNone/>
            </a:pPr>
            <a:r>
              <a:rPr lang="en-US" sz="2400" dirty="0"/>
              <a:t>2. Insertion Sort</a:t>
            </a:r>
          </a:p>
          <a:p>
            <a:pPr marL="0" indent="0">
              <a:spcBef>
                <a:spcPts val="600"/>
              </a:spcBef>
              <a:buNone/>
            </a:pPr>
            <a:r>
              <a:rPr lang="en-US" sz="2400" dirty="0"/>
              <a:t>3. Selection Sort</a:t>
            </a:r>
          </a:p>
        </p:txBody>
      </p:sp>
    </p:spTree>
    <p:extLst>
      <p:ext uri="{BB962C8B-B14F-4D97-AF65-F5344CB8AC3E}">
        <p14:creationId xmlns:p14="http://schemas.microsoft.com/office/powerpoint/2010/main" val="394148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457200">
              <a:spcBef>
                <a:spcPts val="600"/>
              </a:spcBef>
              <a:buNone/>
            </a:pPr>
            <a:r>
              <a:rPr lang="en-US" sz="2400" b="1" dirty="0"/>
              <a:t>Array Can Perform Matrix Operation</a:t>
            </a:r>
            <a:endParaRPr lang="en-US" sz="2400" dirty="0"/>
          </a:p>
          <a:p>
            <a:pPr marL="0" indent="-457200">
              <a:spcBef>
                <a:spcPts val="600"/>
              </a:spcBef>
              <a:buNone/>
            </a:pPr>
            <a:r>
              <a:rPr lang="en-US" sz="2400" dirty="0"/>
              <a:t>Matrix operations can be performed using the array. We can use 2-D array</a:t>
            </a:r>
          </a:p>
          <a:p>
            <a:pPr marL="0" indent="-457200">
              <a:spcBef>
                <a:spcPts val="600"/>
              </a:spcBef>
            </a:pPr>
            <a:r>
              <a:rPr lang="en-US" sz="2400" dirty="0"/>
              <a:t>To store the matrix.</a:t>
            </a:r>
          </a:p>
          <a:p>
            <a:pPr marL="0" indent="-457200">
              <a:spcBef>
                <a:spcPts val="600"/>
              </a:spcBef>
            </a:pPr>
            <a:r>
              <a:rPr lang="en-US" sz="2400" dirty="0"/>
              <a:t>To perform all mathematical manipulations on matrix.</a:t>
            </a:r>
          </a:p>
          <a:p>
            <a:pPr marL="0" indent="-457200">
              <a:spcBef>
                <a:spcPts val="600"/>
              </a:spcBef>
            </a:pPr>
            <a:r>
              <a:rPr lang="en-US" sz="2400" dirty="0"/>
              <a:t>Matrix can be multi-dimensional.</a:t>
            </a:r>
          </a:p>
        </p:txBody>
      </p:sp>
    </p:spTree>
    <p:extLst>
      <p:ext uri="{BB962C8B-B14F-4D97-AF65-F5344CB8AC3E}">
        <p14:creationId xmlns:p14="http://schemas.microsoft.com/office/powerpoint/2010/main" val="3534918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p14="http://schemas.microsoft.com/office/powerpoint/2010/main" val="210277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p14="http://schemas.microsoft.com/office/powerpoint/2010/main" val="204706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p14="http://schemas.microsoft.com/office/powerpoint/2010/main"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37338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p14="http://schemas.microsoft.com/office/powerpoint/2010/main"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92899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33400"/>
            <a:ext cx="9067800" cy="6096000"/>
          </a:xfrm>
          <a:prstGeom prst="rect">
            <a:avLst/>
          </a:prstGeom>
        </p:spPr>
      </p:pic>
    </p:spTree>
    <p:extLst>
      <p:ext uri="{BB962C8B-B14F-4D97-AF65-F5344CB8AC3E}">
        <p14:creationId xmlns:p14="http://schemas.microsoft.com/office/powerpoint/2010/main" val="423224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p14="http://schemas.microsoft.com/office/powerpoint/2010/main"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p14="http://schemas.microsoft.com/office/powerpoint/2010/main"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a16="http://schemas.microsoft.com/office/drawing/2014/main" val="20000"/>
                      </a:ext>
                    </a:extLst>
                  </a:gridCol>
                  <a:gridCol w="1069843">
                    <a:extLst>
                      <a:ext uri="{9D8B030D-6E8A-4147-A177-3AD203B41FA5}">
                        <a16:colId xmlns:a16="http://schemas.microsoft.com/office/drawing/2014/main" val="20001"/>
                      </a:ext>
                    </a:extLst>
                  </a:gridCol>
                  <a:gridCol w="1069843">
                    <a:extLst>
                      <a:ext uri="{9D8B030D-6E8A-4147-A177-3AD203B41FA5}">
                        <a16:colId xmlns:a16="http://schemas.microsoft.com/office/drawing/2014/main" val="20002"/>
                      </a:ext>
                    </a:extLst>
                  </a:gridCol>
                  <a:gridCol w="1069843">
                    <a:extLst>
                      <a:ext uri="{9D8B030D-6E8A-4147-A177-3AD203B41FA5}">
                        <a16:colId xmlns:a16="http://schemas.microsoft.com/office/drawing/2014/main" val="20003"/>
                      </a:ext>
                    </a:extLst>
                  </a:gridCol>
                  <a:gridCol w="1069843">
                    <a:extLst>
                      <a:ext uri="{9D8B030D-6E8A-4147-A177-3AD203B41FA5}">
                        <a16:colId xmlns:a16="http://schemas.microsoft.com/office/drawing/2014/main" val="20004"/>
                      </a:ext>
                    </a:extLst>
                  </a:gridCol>
                  <a:gridCol w="1069843">
                    <a:extLst>
                      <a:ext uri="{9D8B030D-6E8A-4147-A177-3AD203B41FA5}">
                        <a16:colId xmlns:a16="http://schemas.microsoft.com/office/drawing/2014/main"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a16="http://schemas.microsoft.com/office/drawing/2014/main"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a16="http://schemas.microsoft.com/office/drawing/2014/main"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p14="http://schemas.microsoft.com/office/powerpoint/2010/main"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p14="http://schemas.microsoft.com/office/powerpoint/2010/main"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p14="http://schemas.microsoft.com/office/powerpoint/2010/main"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p14="http://schemas.microsoft.com/office/powerpoint/2010/main" val="397125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81000"/>
            <a:ext cx="9067800" cy="6477000"/>
          </a:xfrm>
          <a:prstGeom prst="rect">
            <a:avLst/>
          </a:prstGeom>
        </p:spPr>
      </p:pic>
    </p:spTree>
    <p:extLst>
      <p:ext uri="{BB962C8B-B14F-4D97-AF65-F5344CB8AC3E}">
        <p14:creationId xmlns:p14="http://schemas.microsoft.com/office/powerpoint/2010/main" val="88809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p14="http://schemas.microsoft.com/office/powerpoint/2010/main" val="38146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on arrays</a:t>
            </a:r>
          </a:p>
        </p:txBody>
      </p:sp>
      <p:sp>
        <p:nvSpPr>
          <p:cNvPr id="4" name="Content Placeholder 3"/>
          <p:cNvSpPr>
            <a:spLocks noGrp="1"/>
          </p:cNvSpPr>
          <p:nvPr>
            <p:ph idx="1"/>
          </p:nvPr>
        </p:nvSpPr>
        <p:spPr/>
        <p:txBody>
          <a:bodyPr/>
          <a:lstStyle/>
          <a:p>
            <a:r>
              <a:rPr lang="en-US" dirty="0"/>
              <a:t>Insertion of element into an array</a:t>
            </a:r>
          </a:p>
          <a:p>
            <a:r>
              <a:rPr lang="en-US" dirty="0"/>
              <a:t>Deletion of element from an array</a:t>
            </a:r>
          </a:p>
        </p:txBody>
      </p:sp>
    </p:spTree>
    <p:extLst>
      <p:ext uri="{BB962C8B-B14F-4D97-AF65-F5344CB8AC3E}">
        <p14:creationId xmlns:p14="http://schemas.microsoft.com/office/powerpoint/2010/main" val="3377487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1143000"/>
          </a:xfrm>
        </p:spPr>
        <p:txBody>
          <a:bodyPr>
            <a:noAutofit/>
          </a:bodyPr>
          <a:lstStyle/>
          <a:p>
            <a:r>
              <a:rPr lang="en-IN" sz="2000" b="1" dirty="0"/>
              <a:t>Write a program to insert an element at a given position in 1D array</a:t>
            </a:r>
            <a:br>
              <a:rPr lang="en-IN" sz="2400" dirty="0"/>
            </a:br>
            <a:endParaRPr lang="en-IN" sz="2400" dirty="0"/>
          </a:p>
        </p:txBody>
      </p:sp>
      <p:sp>
        <p:nvSpPr>
          <p:cNvPr id="5" name="Content Placeholder 4"/>
          <p:cNvSpPr>
            <a:spLocks noGrp="1"/>
          </p:cNvSpPr>
          <p:nvPr>
            <p:ph sz="half" idx="1"/>
          </p:nvPr>
        </p:nvSpPr>
        <p:spPr>
          <a:xfrm>
            <a:off x="457200" y="914400"/>
            <a:ext cx="4038600" cy="5211763"/>
          </a:xfrm>
        </p:spPr>
        <p:txBody>
          <a:bodyPr>
            <a:normAutofit fontScale="25000" lnSpcReduction="20000"/>
          </a:bodyPr>
          <a:lstStyle/>
          <a:p>
            <a:pPr marL="0" indent="0">
              <a:buNone/>
            </a:pPr>
            <a:r>
              <a:rPr lang="en-IN" sz="5500" dirty="0"/>
              <a:t>#include &lt;</a:t>
            </a:r>
            <a:r>
              <a:rPr lang="en-IN" sz="5500" dirty="0" err="1"/>
              <a:t>stdio.h</a:t>
            </a:r>
            <a:r>
              <a:rPr lang="en-IN" sz="5500" dirty="0"/>
              <a:t>&gt;</a:t>
            </a:r>
          </a:p>
          <a:p>
            <a:pPr marL="0" indent="0">
              <a:buNone/>
            </a:pPr>
            <a:r>
              <a:rPr lang="en-IN" sz="5500" dirty="0" err="1"/>
              <a:t>int</a:t>
            </a:r>
            <a:r>
              <a:rPr lang="en-IN" sz="5500" dirty="0"/>
              <a:t> main()</a:t>
            </a:r>
          </a:p>
          <a:p>
            <a:pPr marL="0" indent="0">
              <a:buNone/>
            </a:pPr>
            <a:r>
              <a:rPr lang="en-IN" sz="5500" dirty="0"/>
              <a:t>{</a:t>
            </a:r>
          </a:p>
          <a:p>
            <a:pPr marL="0" indent="0">
              <a:buNone/>
            </a:pPr>
            <a:r>
              <a:rPr lang="en-IN" sz="5500" dirty="0"/>
              <a:t>   </a:t>
            </a:r>
            <a:r>
              <a:rPr lang="en-IN" sz="5500" dirty="0" err="1"/>
              <a:t>int</a:t>
            </a:r>
            <a:r>
              <a:rPr lang="en-IN" sz="5500" dirty="0"/>
              <a:t> array[100], position, c, n, value;</a:t>
            </a:r>
          </a:p>
          <a:p>
            <a:pPr marL="0" indent="0">
              <a:buNone/>
            </a:pPr>
            <a:r>
              <a:rPr lang="en-IN" sz="5500" dirty="0"/>
              <a:t>   </a:t>
            </a:r>
            <a:r>
              <a:rPr lang="en-IN" sz="5500" dirty="0" err="1"/>
              <a:t>printf</a:t>
            </a:r>
            <a:r>
              <a:rPr lang="en-IN" sz="5500" dirty="0"/>
              <a:t>("Enter number of elements in array:\n");</a:t>
            </a:r>
          </a:p>
          <a:p>
            <a:pPr marL="0" indent="0">
              <a:buNone/>
            </a:pPr>
            <a:r>
              <a:rPr lang="en-IN" sz="5500" dirty="0"/>
              <a:t>   </a:t>
            </a:r>
            <a:r>
              <a:rPr lang="en-IN" sz="5500" dirty="0" err="1"/>
              <a:t>scanf</a:t>
            </a:r>
            <a:r>
              <a:rPr lang="en-IN" sz="5500" dirty="0"/>
              <a:t>("%d", &amp;n);</a:t>
            </a:r>
          </a:p>
          <a:p>
            <a:pPr marL="0" indent="0">
              <a:buNone/>
            </a:pPr>
            <a:r>
              <a:rPr lang="en-IN" sz="5500" dirty="0"/>
              <a:t>   </a:t>
            </a:r>
            <a:r>
              <a:rPr lang="en-IN" sz="5500" dirty="0" err="1"/>
              <a:t>printf</a:t>
            </a:r>
            <a:r>
              <a:rPr lang="en-IN" sz="5500" dirty="0"/>
              <a:t>("Enter %d elements:\n", n);</a:t>
            </a:r>
          </a:p>
          <a:p>
            <a:pPr marL="0" indent="0">
              <a:buNone/>
            </a:pPr>
            <a:r>
              <a:rPr lang="en-IN" sz="5500" dirty="0"/>
              <a:t>   for (c = 0; c &lt; n; </a:t>
            </a:r>
            <a:r>
              <a:rPr lang="en-IN" sz="5500" dirty="0" err="1"/>
              <a:t>c++</a:t>
            </a:r>
            <a:r>
              <a:rPr lang="en-IN" sz="5500" dirty="0"/>
              <a:t>)</a:t>
            </a:r>
          </a:p>
          <a:p>
            <a:pPr marL="0" indent="0">
              <a:buNone/>
            </a:pPr>
            <a:r>
              <a:rPr lang="en-IN" sz="5500" dirty="0"/>
              <a:t>    {</a:t>
            </a:r>
          </a:p>
          <a:p>
            <a:pPr marL="0" indent="0">
              <a:buNone/>
            </a:pPr>
            <a:r>
              <a:rPr lang="en-IN" sz="5500" dirty="0"/>
              <a:t>	</a:t>
            </a:r>
            <a:r>
              <a:rPr lang="en-IN" sz="5500" dirty="0" err="1"/>
              <a:t>scanf</a:t>
            </a:r>
            <a:r>
              <a:rPr lang="en-IN" sz="5500" dirty="0"/>
              <a:t>("%d", &amp;array[c]);</a:t>
            </a:r>
          </a:p>
          <a:p>
            <a:pPr marL="0" indent="0">
              <a:buNone/>
            </a:pPr>
            <a:r>
              <a:rPr lang="en-IN" sz="5500" dirty="0"/>
              <a:t>	}</a:t>
            </a:r>
          </a:p>
          <a:p>
            <a:pPr marL="0" indent="0">
              <a:buNone/>
            </a:pPr>
            <a:r>
              <a:rPr lang="en-IN" sz="5500" dirty="0"/>
              <a:t>   </a:t>
            </a:r>
            <a:r>
              <a:rPr lang="en-IN" sz="5500" dirty="0" err="1"/>
              <a:t>printf</a:t>
            </a:r>
            <a:r>
              <a:rPr lang="en-IN" sz="5500" dirty="0"/>
              <a:t>("Enter the location where you wish to insert an element:\n");</a:t>
            </a:r>
          </a:p>
          <a:p>
            <a:pPr marL="0" indent="0">
              <a:buNone/>
            </a:pPr>
            <a:r>
              <a:rPr lang="en-IN" sz="5500" dirty="0"/>
              <a:t>   </a:t>
            </a:r>
            <a:r>
              <a:rPr lang="en-IN" sz="5500" dirty="0" err="1"/>
              <a:t>scanf</a:t>
            </a:r>
            <a:r>
              <a:rPr lang="en-IN" sz="5500" dirty="0"/>
              <a:t>("%d", &amp;position);</a:t>
            </a:r>
          </a:p>
          <a:p>
            <a:pPr marL="0" indent="0">
              <a:buNone/>
            </a:pPr>
            <a:r>
              <a:rPr lang="en-IN" sz="5500" dirty="0"/>
              <a:t>   </a:t>
            </a:r>
            <a:r>
              <a:rPr lang="en-IN" sz="5500" dirty="0" err="1"/>
              <a:t>printf</a:t>
            </a:r>
            <a:r>
              <a:rPr lang="en-IN" sz="5500" dirty="0"/>
              <a:t>("Enter the value to insert:\n");</a:t>
            </a:r>
          </a:p>
          <a:p>
            <a:pPr marL="0" indent="0">
              <a:buNone/>
            </a:pPr>
            <a:r>
              <a:rPr lang="en-IN" sz="5500" dirty="0"/>
              <a:t>   </a:t>
            </a:r>
            <a:r>
              <a:rPr lang="en-IN" sz="5500" dirty="0" err="1"/>
              <a:t>scanf</a:t>
            </a:r>
            <a:r>
              <a:rPr lang="en-IN" sz="5500" dirty="0"/>
              <a:t>("%d", &amp;value);</a:t>
            </a:r>
          </a:p>
          <a:p>
            <a:pPr marL="0" indent="0">
              <a:buNone/>
            </a:pPr>
            <a:r>
              <a:rPr lang="en-IN" sz="5500" dirty="0"/>
              <a:t> </a:t>
            </a:r>
          </a:p>
          <a:p>
            <a:pPr marL="0" indent="0">
              <a:buNone/>
            </a:pPr>
            <a:r>
              <a:rPr lang="en-IN" sz="5500" dirty="0"/>
              <a:t>   for (c = n - 1; c &gt;= position - 1; c--)</a:t>
            </a:r>
          </a:p>
          <a:p>
            <a:pPr marL="0" indent="0">
              <a:buNone/>
            </a:pPr>
            <a:r>
              <a:rPr lang="en-IN" sz="5500" dirty="0"/>
              <a:t>   {</a:t>
            </a:r>
          </a:p>
          <a:p>
            <a:pPr marL="0" indent="0">
              <a:buNone/>
            </a:pPr>
            <a:r>
              <a:rPr lang="en-IN" sz="5500" dirty="0"/>
              <a:t>   array[c+1] = array[c];</a:t>
            </a:r>
          </a:p>
          <a:p>
            <a:pPr marL="0" indent="0">
              <a:buNone/>
            </a:pPr>
            <a:r>
              <a:rPr lang="en-IN" sz="5500" dirty="0"/>
              <a:t>   }</a:t>
            </a:r>
          </a:p>
          <a:p>
            <a:pPr marL="0" indent="0">
              <a:buNone/>
            </a:pPr>
            <a:r>
              <a:rPr lang="en-IN" sz="5500" dirty="0"/>
              <a:t>   array[position-1] = value;</a:t>
            </a:r>
          </a:p>
        </p:txBody>
      </p:sp>
      <p:sp>
        <p:nvSpPr>
          <p:cNvPr id="6" name="Content Placeholder 5"/>
          <p:cNvSpPr>
            <a:spLocks noGrp="1"/>
          </p:cNvSpPr>
          <p:nvPr>
            <p:ph sz="half" idx="2"/>
          </p:nvPr>
        </p:nvSpPr>
        <p:spPr>
          <a:xfrm>
            <a:off x="4648200" y="914400"/>
            <a:ext cx="4038600" cy="5211763"/>
          </a:xfrm>
        </p:spPr>
        <p:txBody>
          <a:bodyPr>
            <a:normAutofit fontScale="25000" lnSpcReduction="20000"/>
          </a:bodyPr>
          <a:lstStyle/>
          <a:p>
            <a:pPr marL="0" indent="0">
              <a:buNone/>
            </a:pPr>
            <a:r>
              <a:rPr lang="en-IN" sz="7200" dirty="0"/>
              <a:t> </a:t>
            </a:r>
            <a:r>
              <a:rPr lang="en-IN" sz="7200" dirty="0" err="1"/>
              <a:t>printf</a:t>
            </a:r>
            <a:r>
              <a:rPr lang="en-IN" sz="7200" dirty="0"/>
              <a:t>("Resultant array is:\n");</a:t>
            </a:r>
          </a:p>
          <a:p>
            <a:pPr marL="0" indent="0">
              <a:buNone/>
            </a:pPr>
            <a:r>
              <a:rPr lang="en-IN" sz="7200" dirty="0"/>
              <a:t>   for (c = 0; c &lt;= n; </a:t>
            </a:r>
            <a:r>
              <a:rPr lang="en-IN" sz="7200" dirty="0" err="1"/>
              <a:t>c++</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("%d\n", array[c]);</a:t>
            </a:r>
          </a:p>
          <a:p>
            <a:pPr marL="0" indent="0">
              <a:buNone/>
            </a:pPr>
            <a:r>
              <a:rPr lang="en-IN" sz="7200" dirty="0"/>
              <a:t>   }</a:t>
            </a:r>
          </a:p>
          <a:p>
            <a:pPr marL="0" indent="0">
              <a:buNone/>
            </a:pPr>
            <a:r>
              <a:rPr lang="en-IN" sz="7200" dirty="0"/>
              <a:t>   return 0;</a:t>
            </a:r>
          </a:p>
          <a:p>
            <a:pPr marL="0" indent="0">
              <a:buNone/>
            </a:pPr>
            <a:r>
              <a:rPr lang="en-IN" sz="7200" dirty="0"/>
              <a:t>}</a:t>
            </a:r>
          </a:p>
          <a:p>
            <a:pPr marL="0" indent="0">
              <a:buNone/>
            </a:pPr>
            <a:r>
              <a:rPr lang="en-IN" sz="7200" b="1" dirty="0"/>
              <a:t> </a:t>
            </a:r>
            <a:endParaRPr lang="en-IN" sz="7200" dirty="0"/>
          </a:p>
          <a:p>
            <a:pPr marL="0" indent="0">
              <a:buNone/>
            </a:pPr>
            <a:r>
              <a:rPr lang="en-IN" dirty="0"/>
              <a:t> </a:t>
            </a:r>
          </a:p>
          <a:p>
            <a:r>
              <a:rPr lang="en-IN" dirty="0"/>
              <a:t> </a:t>
            </a:r>
          </a:p>
          <a:p>
            <a:endParaRPr lang="en-IN" dirty="0"/>
          </a:p>
        </p:txBody>
      </p:sp>
    </p:spTree>
    <p:extLst>
      <p:ext uri="{BB962C8B-B14F-4D97-AF65-F5344CB8AC3E}">
        <p14:creationId xmlns:p14="http://schemas.microsoft.com/office/powerpoint/2010/main" val="3572734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1" y="-381000"/>
            <a:ext cx="8229600" cy="1143000"/>
          </a:xfrm>
        </p:spPr>
        <p:txBody>
          <a:bodyPr>
            <a:normAutofit/>
          </a:bodyPr>
          <a:lstStyle/>
          <a:p>
            <a:r>
              <a:rPr lang="en-IN" dirty="0"/>
              <a:t>Dry running</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val="0"/>
              </a:ext>
            </a:extLst>
          </a:blip>
          <a:srcRect l="3576" t="1219" r="-114" b="1"/>
          <a:stretch/>
        </p:blipFill>
        <p:spPr>
          <a:xfrm>
            <a:off x="457200" y="685800"/>
            <a:ext cx="8229600" cy="6172200"/>
          </a:xfrm>
          <a:prstGeom prst="rect">
            <a:avLst/>
          </a:prstGeom>
        </p:spPr>
      </p:pic>
    </p:spTree>
    <p:extLst>
      <p:ext uri="{BB962C8B-B14F-4D97-AF65-F5344CB8AC3E}">
        <p14:creationId xmlns:p14="http://schemas.microsoft.com/office/powerpoint/2010/main" val="2993545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t>Write a program delete an element from a given position in 1D array</a:t>
            </a:r>
            <a:br>
              <a:rPr lang="en-IN" dirty="0"/>
            </a:br>
            <a:endParaRPr lang="en-IN" dirty="0"/>
          </a:p>
        </p:txBody>
      </p:sp>
      <p:sp>
        <p:nvSpPr>
          <p:cNvPr id="4" name="Content Placeholder 3"/>
          <p:cNvSpPr>
            <a:spLocks noGrp="1"/>
          </p:cNvSpPr>
          <p:nvPr>
            <p:ph sz="half" idx="1"/>
          </p:nvPr>
        </p:nvSpPr>
        <p:spPr>
          <a:xfrm>
            <a:off x="457200" y="914400"/>
            <a:ext cx="4038600" cy="5211763"/>
          </a:xfrm>
        </p:spPr>
        <p:txBody>
          <a:bodyPr>
            <a:noAutofit/>
          </a:bodyPr>
          <a:lstStyle/>
          <a:p>
            <a:pPr marL="0" indent="0">
              <a:buNone/>
            </a:pPr>
            <a:r>
              <a:rPr lang="en-IN" sz="1400" dirty="0"/>
              <a:t>#include &lt;</a:t>
            </a:r>
            <a:r>
              <a:rPr lang="en-IN" sz="1400" dirty="0" err="1"/>
              <a:t>stdio.h</a:t>
            </a:r>
            <a:r>
              <a:rPr lang="en-IN" sz="1400" dirty="0"/>
              <a:t>&gt;</a:t>
            </a:r>
          </a:p>
          <a:p>
            <a:pPr marL="0" indent="0">
              <a:buNone/>
            </a:pPr>
            <a:r>
              <a:rPr lang="en-IN" sz="1400" dirty="0" err="1"/>
              <a:t>int</a:t>
            </a:r>
            <a:r>
              <a:rPr lang="en-IN" sz="1400" dirty="0"/>
              <a:t> main()</a:t>
            </a:r>
          </a:p>
          <a:p>
            <a:pPr marL="0" indent="0">
              <a:buNone/>
            </a:pPr>
            <a:r>
              <a:rPr lang="en-IN" sz="1400" dirty="0"/>
              <a:t>{</a:t>
            </a:r>
          </a:p>
          <a:p>
            <a:pPr marL="0" indent="0">
              <a:buNone/>
            </a:pPr>
            <a:r>
              <a:rPr lang="en-IN" sz="1400" dirty="0"/>
              <a:t>   </a:t>
            </a:r>
            <a:r>
              <a:rPr lang="en-IN" sz="1400" dirty="0" err="1"/>
              <a:t>int</a:t>
            </a:r>
            <a:r>
              <a:rPr lang="en-IN" sz="1400" dirty="0"/>
              <a:t> array[100], position, c, n;</a:t>
            </a:r>
          </a:p>
          <a:p>
            <a:pPr marL="0" indent="0">
              <a:buNone/>
            </a:pPr>
            <a:r>
              <a:rPr lang="en-IN" sz="1400" dirty="0"/>
              <a:t>   </a:t>
            </a:r>
            <a:r>
              <a:rPr lang="en-IN" sz="1400" dirty="0" err="1"/>
              <a:t>printf</a:t>
            </a:r>
            <a:r>
              <a:rPr lang="en-IN" sz="1400" dirty="0"/>
              <a:t>("Enter number of elements in array\n");</a:t>
            </a:r>
          </a:p>
          <a:p>
            <a:pPr marL="0" indent="0">
              <a:buNone/>
            </a:pPr>
            <a:r>
              <a:rPr lang="en-IN" sz="1400" dirty="0"/>
              <a:t>   </a:t>
            </a:r>
            <a:r>
              <a:rPr lang="en-IN" sz="1400" dirty="0" err="1"/>
              <a:t>scanf</a:t>
            </a:r>
            <a:r>
              <a:rPr lang="en-IN" sz="1400" dirty="0"/>
              <a:t>("%d", &amp;n);</a:t>
            </a:r>
          </a:p>
          <a:p>
            <a:pPr marL="0" indent="0">
              <a:buNone/>
            </a:pPr>
            <a:r>
              <a:rPr lang="en-IN" sz="1400" dirty="0"/>
              <a:t>   </a:t>
            </a:r>
            <a:r>
              <a:rPr lang="en-IN" sz="1400" dirty="0" err="1"/>
              <a:t>printf</a:t>
            </a:r>
            <a:r>
              <a:rPr lang="en-IN" sz="1400" dirty="0"/>
              <a:t>("Enter %d elements\n", n);</a:t>
            </a:r>
          </a:p>
          <a:p>
            <a:pPr marL="0" indent="0">
              <a:buNone/>
            </a:pPr>
            <a:r>
              <a:rPr lang="en-IN" sz="1400" dirty="0"/>
              <a:t>   for (c = 0; c &lt; n; </a:t>
            </a:r>
            <a:r>
              <a:rPr lang="en-IN" sz="1400" dirty="0" err="1"/>
              <a:t>c++</a:t>
            </a:r>
            <a:r>
              <a:rPr lang="en-IN" sz="1400" dirty="0"/>
              <a:t>)</a:t>
            </a:r>
          </a:p>
          <a:p>
            <a:pPr marL="0" indent="0">
              <a:buNone/>
            </a:pPr>
            <a:r>
              <a:rPr lang="en-IN" sz="1400" dirty="0"/>
              <a:t>    {  </a:t>
            </a:r>
          </a:p>
          <a:p>
            <a:pPr marL="0" indent="0">
              <a:buNone/>
            </a:pPr>
            <a:r>
              <a:rPr lang="en-IN" sz="1400" dirty="0"/>
              <a:t>	</a:t>
            </a:r>
            <a:r>
              <a:rPr lang="en-IN" sz="1400" dirty="0" err="1"/>
              <a:t>scanf</a:t>
            </a:r>
            <a:r>
              <a:rPr lang="en-IN" sz="1400" dirty="0"/>
              <a:t>("%d", &amp;array[c]); </a:t>
            </a:r>
          </a:p>
          <a:p>
            <a:pPr marL="0" indent="0">
              <a:buNone/>
            </a:pPr>
            <a:r>
              <a:rPr lang="en-IN" sz="1400" dirty="0"/>
              <a:t>	}</a:t>
            </a:r>
          </a:p>
          <a:p>
            <a:pPr marL="0" indent="0">
              <a:buNone/>
            </a:pPr>
            <a:r>
              <a:rPr lang="en-IN" sz="1400" dirty="0"/>
              <a:t>   </a:t>
            </a:r>
            <a:r>
              <a:rPr lang="en-IN" sz="1400" dirty="0" err="1"/>
              <a:t>printf</a:t>
            </a:r>
            <a:r>
              <a:rPr lang="en-IN" sz="1400" dirty="0"/>
              <a:t>("Enter the location where you wish to delete from an array\n");</a:t>
            </a:r>
          </a:p>
          <a:p>
            <a:pPr marL="0" indent="0">
              <a:buNone/>
            </a:pPr>
            <a:r>
              <a:rPr lang="en-IN" sz="1400" dirty="0"/>
              <a:t>   </a:t>
            </a:r>
          </a:p>
          <a:p>
            <a:pPr marL="0" indent="0">
              <a:buNone/>
            </a:pPr>
            <a:r>
              <a:rPr lang="en-IN" sz="1400" dirty="0"/>
              <a:t>   </a:t>
            </a:r>
            <a:r>
              <a:rPr lang="en-IN" sz="1400" dirty="0" err="1"/>
              <a:t>scanf</a:t>
            </a:r>
            <a:r>
              <a:rPr lang="en-IN" sz="1400" dirty="0"/>
              <a:t>("%d", &amp;position);</a:t>
            </a:r>
          </a:p>
          <a:p>
            <a:pPr marL="0" indent="0">
              <a:buNone/>
            </a:pPr>
            <a:r>
              <a:rPr lang="en-IN" sz="1400" dirty="0"/>
              <a:t>   for (c = position-1; c &lt; n-1; </a:t>
            </a:r>
            <a:r>
              <a:rPr lang="en-IN" sz="1400" dirty="0" err="1"/>
              <a:t>c++</a:t>
            </a:r>
            <a:r>
              <a:rPr lang="en-IN" sz="1400" dirty="0"/>
              <a:t>)</a:t>
            </a:r>
          </a:p>
          <a:p>
            <a:pPr marL="0" indent="0">
              <a:buNone/>
            </a:pPr>
            <a:r>
              <a:rPr lang="en-IN" sz="1400" dirty="0"/>
              <a:t>     { </a:t>
            </a:r>
          </a:p>
          <a:p>
            <a:pPr marL="0" indent="0">
              <a:buNone/>
            </a:pPr>
            <a:r>
              <a:rPr lang="en-IN" sz="1400" dirty="0"/>
              <a:t>	 array[c] = array[c+1]; </a:t>
            </a:r>
          </a:p>
          <a:p>
            <a:pPr marL="0" indent="0">
              <a:buNone/>
            </a:pPr>
            <a:r>
              <a:rPr lang="en-IN" sz="1400" dirty="0"/>
              <a:t>     }</a:t>
            </a:r>
          </a:p>
          <a:p>
            <a:pPr marL="0" indent="0">
              <a:buNone/>
            </a:pPr>
            <a:r>
              <a:rPr lang="en-IN" sz="1400" dirty="0"/>
              <a:t>  </a:t>
            </a:r>
          </a:p>
          <a:p>
            <a:r>
              <a:rPr lang="en-IN" sz="1400" dirty="0"/>
              <a:t> </a:t>
            </a:r>
          </a:p>
          <a:p>
            <a:endParaRPr lang="en-IN" sz="1400" dirty="0"/>
          </a:p>
        </p:txBody>
      </p:sp>
      <p:sp>
        <p:nvSpPr>
          <p:cNvPr id="5" name="Content Placeholder 4"/>
          <p:cNvSpPr>
            <a:spLocks noGrp="1"/>
          </p:cNvSpPr>
          <p:nvPr>
            <p:ph sz="half" idx="2"/>
          </p:nvPr>
        </p:nvSpPr>
        <p:spPr>
          <a:xfrm>
            <a:off x="4648200" y="914400"/>
            <a:ext cx="4038600" cy="5211763"/>
          </a:xfrm>
        </p:spPr>
        <p:txBody>
          <a:bodyPr>
            <a:normAutofit fontScale="47500" lnSpcReduction="20000"/>
          </a:bodyPr>
          <a:lstStyle/>
          <a:p>
            <a:pPr marL="0" indent="0">
              <a:buNone/>
            </a:pPr>
            <a:r>
              <a:rPr lang="en-IN" sz="6200" dirty="0"/>
              <a:t> </a:t>
            </a:r>
            <a:r>
              <a:rPr lang="en-IN" sz="6200" dirty="0" err="1"/>
              <a:t>printf</a:t>
            </a:r>
            <a:r>
              <a:rPr lang="en-IN" sz="6200" dirty="0"/>
              <a:t>("Resultant array is\n");</a:t>
            </a:r>
          </a:p>
          <a:p>
            <a:pPr marL="0" indent="0">
              <a:buNone/>
            </a:pPr>
            <a:r>
              <a:rPr lang="en-IN" sz="6200" dirty="0"/>
              <a:t>   for (c = 0; c &lt; n-1; </a:t>
            </a:r>
            <a:r>
              <a:rPr lang="en-IN" sz="6200" dirty="0" err="1"/>
              <a:t>c++</a:t>
            </a:r>
            <a:r>
              <a:rPr lang="en-IN" sz="6200" dirty="0"/>
              <a:t>)</a:t>
            </a:r>
          </a:p>
          <a:p>
            <a:pPr marL="0" indent="0">
              <a:buNone/>
            </a:pPr>
            <a:r>
              <a:rPr lang="en-IN" sz="6200" dirty="0"/>
              <a:t>     { </a:t>
            </a:r>
          </a:p>
          <a:p>
            <a:pPr marL="0" indent="0">
              <a:buNone/>
            </a:pPr>
            <a:r>
              <a:rPr lang="en-IN" sz="6200" dirty="0"/>
              <a:t>	 </a:t>
            </a:r>
            <a:r>
              <a:rPr lang="en-IN" sz="6200" dirty="0" err="1"/>
              <a:t>printf</a:t>
            </a:r>
            <a:r>
              <a:rPr lang="en-IN" sz="6200" dirty="0"/>
              <a:t>("%d\n", array[c]);</a:t>
            </a:r>
          </a:p>
          <a:p>
            <a:pPr marL="0" indent="0">
              <a:buNone/>
            </a:pPr>
            <a:r>
              <a:rPr lang="en-IN" sz="6200" dirty="0"/>
              <a:t>	 }</a:t>
            </a:r>
          </a:p>
          <a:p>
            <a:pPr marL="0" indent="0">
              <a:buNone/>
            </a:pPr>
            <a:r>
              <a:rPr lang="en-IN" sz="6200" dirty="0"/>
              <a:t>}</a:t>
            </a:r>
          </a:p>
          <a:p>
            <a:pPr marL="0" indent="0">
              <a:buNone/>
            </a:pPr>
            <a:r>
              <a:rPr lang="en-IN" sz="6200" dirty="0"/>
              <a:t> </a:t>
            </a:r>
          </a:p>
          <a:p>
            <a:pPr marL="0" indent="0">
              <a:buNone/>
            </a:pPr>
            <a:r>
              <a:rPr lang="en-IN" dirty="0"/>
              <a:t> </a:t>
            </a:r>
          </a:p>
          <a:p>
            <a:r>
              <a:rPr lang="en-IN" dirty="0"/>
              <a:t> </a:t>
            </a:r>
          </a:p>
        </p:txBody>
      </p:sp>
    </p:spTree>
    <p:extLst>
      <p:ext uri="{BB962C8B-B14F-4D97-AF65-F5344CB8AC3E}">
        <p14:creationId xmlns:p14="http://schemas.microsoft.com/office/powerpoint/2010/main" val="421776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457200"/>
            <a:ext cx="8229600" cy="1143000"/>
          </a:xfrm>
        </p:spPr>
        <p:txBody>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457200"/>
            <a:ext cx="8839200" cy="6400800"/>
          </a:xfrm>
          <a:prstGeom prst="rect">
            <a:avLst/>
          </a:prstGeom>
        </p:spPr>
      </p:pic>
    </p:spTree>
    <p:extLst>
      <p:ext uri="{BB962C8B-B14F-4D97-AF65-F5344CB8AC3E}">
        <p14:creationId xmlns:p14="http://schemas.microsoft.com/office/powerpoint/2010/main" val="2158910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3" name="Content Placeholder 2"/>
          <p:cNvSpPr>
            <a:spLocks noGrp="1"/>
          </p:cNvSpPr>
          <p:nvPr>
            <p:ph idx="1"/>
          </p:nvPr>
        </p:nvSpPr>
        <p:spPr/>
        <p:txBody>
          <a:bodyPr>
            <a:normAutofit/>
          </a:bodyPr>
          <a:lstStyle/>
          <a:p>
            <a:pPr marL="0" indent="0">
              <a:buNone/>
            </a:pPr>
            <a:r>
              <a:rPr lang="en-IN" sz="2800" dirty="0"/>
              <a:t>If the size of the array is 100, then last index will be:</a:t>
            </a:r>
          </a:p>
          <a:p>
            <a:pPr marL="0" indent="0">
              <a:buNone/>
            </a:pPr>
            <a:r>
              <a:rPr lang="en-IN" sz="2800" dirty="0"/>
              <a:t>A. 100</a:t>
            </a:r>
          </a:p>
          <a:p>
            <a:pPr marL="0" indent="0">
              <a:buNone/>
            </a:pPr>
            <a:r>
              <a:rPr lang="en-IN" sz="2800" dirty="0"/>
              <a:t>B. 99</a:t>
            </a:r>
          </a:p>
          <a:p>
            <a:pPr marL="0" indent="0">
              <a:buNone/>
            </a:pPr>
            <a:r>
              <a:rPr lang="en-IN" sz="2800" dirty="0"/>
              <a:t>C. 98</a:t>
            </a:r>
          </a:p>
          <a:p>
            <a:pPr marL="0" indent="0">
              <a:buNone/>
            </a:pPr>
            <a:r>
              <a:rPr lang="en-IN" sz="2800" dirty="0"/>
              <a:t>D. 0</a:t>
            </a:r>
          </a:p>
        </p:txBody>
      </p:sp>
    </p:spTree>
    <p:extLst>
      <p:ext uri="{BB962C8B-B14F-4D97-AF65-F5344CB8AC3E}">
        <p14:creationId xmlns:p14="http://schemas.microsoft.com/office/powerpoint/2010/main" val="3258204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a:t>
            </a:r>
          </a:p>
        </p:txBody>
      </p:sp>
      <p:sp>
        <p:nvSpPr>
          <p:cNvPr id="3" name="Content Placeholder 2"/>
          <p:cNvSpPr>
            <a:spLocks noGrp="1"/>
          </p:cNvSpPr>
          <p:nvPr>
            <p:ph idx="1"/>
          </p:nvPr>
        </p:nvSpPr>
        <p:spPr>
          <a:xfrm>
            <a:off x="457200" y="1219200"/>
            <a:ext cx="8686800" cy="4906963"/>
          </a:xfrm>
        </p:spPr>
        <p:txBody>
          <a:bodyPr>
            <a:normAutofit/>
          </a:bodyPr>
          <a:lstStyle/>
          <a:p>
            <a:pPr marL="0" indent="0">
              <a:buNone/>
            </a:pPr>
            <a:r>
              <a:rPr lang="en-IN" sz="2400" dirty="0"/>
              <a:t>For the given array, </a:t>
            </a:r>
            <a:r>
              <a:rPr lang="en-IN" sz="2400" dirty="0" err="1"/>
              <a:t>int</a:t>
            </a:r>
            <a:r>
              <a:rPr lang="en-IN" sz="2400" dirty="0"/>
              <a:t> a={22,3,44,8,9}; what value will be coming for a[3]??</a:t>
            </a:r>
          </a:p>
          <a:p>
            <a:pPr marL="0" indent="0">
              <a:buNone/>
            </a:pPr>
            <a:r>
              <a:rPr lang="en-IN" sz="2400" dirty="0"/>
              <a:t>A. 22</a:t>
            </a:r>
          </a:p>
          <a:p>
            <a:pPr marL="0" indent="0">
              <a:buNone/>
            </a:pPr>
            <a:r>
              <a:rPr lang="en-IN" sz="2400" dirty="0"/>
              <a:t>B. 44</a:t>
            </a:r>
          </a:p>
          <a:p>
            <a:pPr marL="0" indent="0">
              <a:buNone/>
            </a:pPr>
            <a:r>
              <a:rPr lang="en-IN" sz="2400" dirty="0"/>
              <a:t>C. 9</a:t>
            </a:r>
          </a:p>
          <a:p>
            <a:pPr marL="0" indent="0">
              <a:buNone/>
            </a:pPr>
            <a:r>
              <a:rPr lang="en-IN" sz="2400" dirty="0"/>
              <a:t>D. 8</a:t>
            </a:r>
          </a:p>
        </p:txBody>
      </p:sp>
    </p:spTree>
    <p:extLst>
      <p:ext uri="{BB962C8B-B14F-4D97-AF65-F5344CB8AC3E}">
        <p14:creationId xmlns:p14="http://schemas.microsoft.com/office/powerpoint/2010/main" val="3036015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Content Placeholder 2"/>
          <p:cNvSpPr>
            <a:spLocks noGrp="1"/>
          </p:cNvSpPr>
          <p:nvPr>
            <p:ph idx="1"/>
          </p:nvPr>
        </p:nvSpPr>
        <p:spPr>
          <a:xfrm>
            <a:off x="457200" y="1295400"/>
            <a:ext cx="8458200" cy="4830763"/>
          </a:xfrm>
        </p:spPr>
        <p:txBody>
          <a:bodyPr>
            <a:normAutofit/>
          </a:bodyPr>
          <a:lstStyle/>
          <a:p>
            <a:pPr marL="0" indent="0">
              <a:buNone/>
            </a:pPr>
            <a:r>
              <a:rPr lang="en-IN" sz="2000" dirty="0"/>
              <a:t>For the given array, </a:t>
            </a:r>
            <a:r>
              <a:rPr lang="en-IN" sz="2000" dirty="0" err="1"/>
              <a:t>int</a:t>
            </a:r>
            <a:r>
              <a:rPr lang="en-IN" sz="2000" dirty="0"/>
              <a:t> a[5]={}; what value will be coming for a[1]??</a:t>
            </a:r>
          </a:p>
          <a:p>
            <a:pPr marL="0" indent="0">
              <a:buNone/>
            </a:pPr>
            <a:r>
              <a:rPr lang="en-IN" sz="2000" dirty="0"/>
              <a:t>A.1</a:t>
            </a:r>
          </a:p>
          <a:p>
            <a:pPr marL="0" indent="0">
              <a:buNone/>
            </a:pPr>
            <a:r>
              <a:rPr lang="en-IN" sz="2000" dirty="0"/>
              <a:t>B. Garbage value</a:t>
            </a:r>
          </a:p>
          <a:p>
            <a:pPr marL="0" indent="0">
              <a:buNone/>
            </a:pPr>
            <a:r>
              <a:rPr lang="en-IN" sz="2000" dirty="0"/>
              <a:t>C.0</a:t>
            </a:r>
          </a:p>
          <a:p>
            <a:pPr marL="0" indent="0">
              <a:buNone/>
            </a:pPr>
            <a:r>
              <a:rPr lang="en-IN" sz="2000" dirty="0"/>
              <a:t>D.-1</a:t>
            </a:r>
          </a:p>
        </p:txBody>
      </p:sp>
    </p:spTree>
    <p:extLst>
      <p:ext uri="{BB962C8B-B14F-4D97-AF65-F5344CB8AC3E}">
        <p14:creationId xmlns:p14="http://schemas.microsoft.com/office/powerpoint/2010/main" val="3112677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IN" dirty="0"/>
              <a:t>Q4</a:t>
            </a:r>
          </a:p>
        </p:txBody>
      </p:sp>
      <p:sp>
        <p:nvSpPr>
          <p:cNvPr id="3" name="Content Placeholder 2"/>
          <p:cNvSpPr>
            <a:spLocks noGrp="1"/>
          </p:cNvSpPr>
          <p:nvPr>
            <p:ph sz="half" idx="1"/>
          </p:nvPr>
        </p:nvSpPr>
        <p:spPr>
          <a:xfrm>
            <a:off x="457200" y="685800"/>
            <a:ext cx="4038600" cy="54403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a[</a:t>
            </a:r>
            <a:r>
              <a:rPr lang="en-IN" dirty="0" err="1"/>
              <a:t>i</a:t>
            </a:r>
            <a:r>
              <a:rPr lang="en-IN" dirty="0"/>
              <a:t>]=</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d",a</a:t>
            </a:r>
            <a:r>
              <a:rPr lang="en-IN" dirty="0"/>
              <a:t>[2]);</a:t>
            </a:r>
          </a:p>
          <a:p>
            <a:pPr marL="0" indent="0">
              <a:buNone/>
            </a:pPr>
            <a:r>
              <a:rPr lang="en-IN" dirty="0"/>
              <a:t>return 0;</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838200"/>
            <a:ext cx="4038600" cy="5287963"/>
          </a:xfrm>
        </p:spPr>
        <p:txBody>
          <a:bodyPr>
            <a:normAutofit fontScale="92500" lnSpcReduction="20000"/>
          </a:bodyPr>
          <a:lstStyle/>
          <a:p>
            <a:pPr marL="514350" indent="-514350">
              <a:buAutoNum type="alphaUcPeriod"/>
            </a:pPr>
            <a:r>
              <a:rPr lang="en-IN" dirty="0"/>
              <a:t>0</a:t>
            </a:r>
          </a:p>
          <a:p>
            <a:pPr marL="514350" indent="-514350">
              <a:buAutoNum type="alphaUcPeriod"/>
            </a:pPr>
            <a:r>
              <a:rPr lang="en-IN" dirty="0"/>
              <a:t>2</a:t>
            </a:r>
          </a:p>
          <a:p>
            <a:pPr marL="514350" indent="-514350">
              <a:buAutoNum type="alphaUcPeriod"/>
            </a:pPr>
            <a:r>
              <a:rPr lang="en-IN" dirty="0"/>
              <a:t>1</a:t>
            </a:r>
          </a:p>
          <a:p>
            <a:pPr marL="514350" indent="-514350">
              <a:buAutoNum type="alphaUcPeriod"/>
            </a:pPr>
            <a:r>
              <a:rPr lang="en-IN" dirty="0"/>
              <a:t>Garbage value</a:t>
            </a:r>
          </a:p>
        </p:txBody>
      </p:sp>
    </p:spTree>
    <p:extLst>
      <p:ext uri="{BB962C8B-B14F-4D97-AF65-F5344CB8AC3E}">
        <p14:creationId xmlns:p14="http://schemas.microsoft.com/office/powerpoint/2010/main" val="750606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Q5</a:t>
            </a:r>
          </a:p>
        </p:txBody>
      </p:sp>
      <p:sp>
        <p:nvSpPr>
          <p:cNvPr id="3" name="Content Placeholder 2"/>
          <p:cNvSpPr>
            <a:spLocks noGrp="1"/>
          </p:cNvSpPr>
          <p:nvPr>
            <p:ph sz="half" idx="1"/>
          </p:nvPr>
        </p:nvSpPr>
        <p:spPr>
          <a:xfrm>
            <a:off x="457200" y="1295400"/>
            <a:ext cx="4038600" cy="48307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a[5]={11,22,33,44,55};</a:t>
            </a:r>
          </a:p>
          <a:p>
            <a:pPr marL="0" indent="0">
              <a:buNone/>
            </a:pPr>
            <a:r>
              <a:rPr lang="en-IN" dirty="0"/>
              <a:t>a[2]=a[1];</a:t>
            </a:r>
          </a:p>
          <a:p>
            <a:pPr marL="0" indent="0">
              <a:buNone/>
            </a:pPr>
            <a:r>
              <a:rPr lang="en-IN" dirty="0"/>
              <a:t>a[3]=a[2];</a:t>
            </a:r>
          </a:p>
          <a:p>
            <a:pPr marL="0" indent="0">
              <a:buNone/>
            </a:pPr>
            <a:r>
              <a:rPr lang="en-IN" dirty="0"/>
              <a:t>a[4]=a[3];</a:t>
            </a:r>
          </a:p>
          <a:p>
            <a:pPr marL="0" indent="0">
              <a:buNone/>
            </a:pPr>
            <a:r>
              <a:rPr lang="en-IN" dirty="0" err="1"/>
              <a:t>printf</a:t>
            </a:r>
            <a:r>
              <a:rPr lang="en-IN" dirty="0"/>
              <a:t>("%</a:t>
            </a:r>
            <a:r>
              <a:rPr lang="en-IN" dirty="0" err="1"/>
              <a:t>d",a</a:t>
            </a:r>
            <a:r>
              <a:rPr lang="en-IN" dirty="0"/>
              <a:t>[4]);</a:t>
            </a:r>
          </a:p>
          <a:p>
            <a:pPr marL="0" indent="0">
              <a:buNone/>
            </a:pPr>
            <a:r>
              <a:rPr lang="en-IN" dirty="0"/>
              <a:t>return 0;</a:t>
            </a:r>
          </a:p>
          <a:p>
            <a:pPr marL="0" indent="0">
              <a:buNone/>
            </a:pPr>
            <a:r>
              <a:rPr lang="en-IN" dirty="0"/>
              <a:t>}</a:t>
            </a:r>
          </a:p>
          <a:p>
            <a:endParaRPr lang="en-IN" dirty="0"/>
          </a:p>
        </p:txBody>
      </p:sp>
      <p:sp>
        <p:nvSpPr>
          <p:cNvPr id="4" name="Content Placeholder 3"/>
          <p:cNvSpPr>
            <a:spLocks noGrp="1"/>
          </p:cNvSpPr>
          <p:nvPr>
            <p:ph sz="half" idx="2"/>
          </p:nvPr>
        </p:nvSpPr>
        <p:spPr>
          <a:xfrm>
            <a:off x="4648200" y="1295400"/>
            <a:ext cx="4038600" cy="4830763"/>
          </a:xfrm>
        </p:spPr>
        <p:txBody>
          <a:bodyPr>
            <a:normAutofit fontScale="92500" lnSpcReduction="20000"/>
          </a:bodyPr>
          <a:lstStyle/>
          <a:p>
            <a:pPr marL="514350" indent="-514350">
              <a:buAutoNum type="alphaUcPeriod"/>
            </a:pPr>
            <a:r>
              <a:rPr lang="en-IN" dirty="0"/>
              <a:t>22</a:t>
            </a:r>
          </a:p>
          <a:p>
            <a:pPr marL="514350" indent="-514350">
              <a:buAutoNum type="alphaUcPeriod"/>
            </a:pPr>
            <a:r>
              <a:rPr lang="en-IN" dirty="0"/>
              <a:t>33</a:t>
            </a:r>
          </a:p>
          <a:p>
            <a:pPr marL="514350" indent="-514350">
              <a:buAutoNum type="alphaUcPeriod"/>
            </a:pPr>
            <a:r>
              <a:rPr lang="en-IN" dirty="0"/>
              <a:t>44</a:t>
            </a:r>
          </a:p>
          <a:p>
            <a:pPr marL="514350" indent="-514350">
              <a:buAutoNum type="alphaUcPeriod"/>
            </a:pPr>
            <a:r>
              <a:rPr lang="en-IN" dirty="0"/>
              <a:t>55</a:t>
            </a:r>
          </a:p>
        </p:txBody>
      </p:sp>
    </p:spTree>
    <p:extLst>
      <p:ext uri="{BB962C8B-B14F-4D97-AF65-F5344CB8AC3E}">
        <p14:creationId xmlns:p14="http://schemas.microsoft.com/office/powerpoint/2010/main" val="15282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array can be accessed by using a single subscript</a:t>
            </a:r>
          </a:p>
          <a:p>
            <a:r>
              <a:rPr lang="en-US" dirty="0"/>
              <a:t>The arrays we have studied till now were 1D array or linear array.</a:t>
            </a:r>
          </a:p>
          <a:p>
            <a:r>
              <a:rPr lang="en-US" dirty="0"/>
              <a:t>Example: </a:t>
            </a:r>
            <a:r>
              <a:rPr lang="en-US" dirty="0">
                <a:latin typeface="Courier New" pitchFamily="49" charset="0"/>
                <a:cs typeface="Courier New" pitchFamily="49" charset="0"/>
              </a:rPr>
              <a:t>int a[n];</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2" y="47625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60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235" y="-381000"/>
            <a:ext cx="8229600" cy="1143000"/>
          </a:xfrm>
        </p:spPr>
        <p:txBody>
          <a:bodyPr/>
          <a:lstStyle/>
          <a:p>
            <a:r>
              <a:rPr lang="en-IN" dirty="0"/>
              <a:t>Q6</a:t>
            </a:r>
          </a:p>
        </p:txBody>
      </p:sp>
      <p:sp>
        <p:nvSpPr>
          <p:cNvPr id="6" name="Content Placeholder 5"/>
          <p:cNvSpPr>
            <a:spLocks noGrp="1"/>
          </p:cNvSpPr>
          <p:nvPr>
            <p:ph idx="1"/>
          </p:nvPr>
        </p:nvSpPr>
        <p:spPr>
          <a:xfrm>
            <a:off x="457200" y="609600"/>
            <a:ext cx="8229600" cy="5943600"/>
          </a:xfrm>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b[5];</a:t>
            </a:r>
          </a:p>
          <a:p>
            <a:pPr marL="0" indent="0">
              <a:buNone/>
            </a:pPr>
            <a:r>
              <a:rPr lang="en-IN" dirty="0" err="1"/>
              <a:t>int</a:t>
            </a:r>
            <a:r>
              <a:rPr lang="en-IN" dirty="0"/>
              <a:t> </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b[</a:t>
            </a:r>
            <a:r>
              <a:rPr lang="en-IN" dirty="0" err="1"/>
              <a:t>i</a:t>
            </a:r>
            <a:r>
              <a:rPr lang="en-IN" dirty="0"/>
              <a:t>]=++a[</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d",b</a:t>
            </a:r>
            <a:r>
              <a:rPr lang="en-IN" dirty="0"/>
              <a:t>[0]+b[3]);</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5</a:t>
            </a:r>
          </a:p>
          <a:p>
            <a:pPr marL="0" indent="0">
              <a:buNone/>
            </a:pPr>
            <a:r>
              <a:rPr lang="en-IN" dirty="0"/>
              <a:t>B. 7</a:t>
            </a:r>
          </a:p>
          <a:p>
            <a:pPr marL="0" indent="0">
              <a:buNone/>
            </a:pPr>
            <a:r>
              <a:rPr lang="en-IN" dirty="0"/>
              <a:t>C. 4</a:t>
            </a:r>
          </a:p>
          <a:p>
            <a:pPr marL="0" indent="0">
              <a:buNone/>
            </a:pPr>
            <a:r>
              <a:rPr lang="en-IN" dirty="0"/>
              <a:t>D. 3</a:t>
            </a:r>
          </a:p>
          <a:p>
            <a:pPr marL="0" indent="0">
              <a:buNone/>
            </a:pPr>
            <a:endParaRPr lang="en-IN" dirty="0"/>
          </a:p>
        </p:txBody>
      </p:sp>
    </p:spTree>
    <p:extLst>
      <p:ext uri="{BB962C8B-B14F-4D97-AF65-F5344CB8AC3E}">
        <p14:creationId xmlns:p14="http://schemas.microsoft.com/office/powerpoint/2010/main" val="1461448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Q7</a:t>
            </a:r>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=2;</a:t>
            </a:r>
          </a:p>
          <a:p>
            <a:pPr marL="0" indent="0">
              <a:buNone/>
            </a:pPr>
            <a:r>
              <a:rPr lang="en-IN" dirty="0" err="1"/>
              <a:t>printf</a:t>
            </a:r>
            <a:r>
              <a:rPr lang="en-IN" dirty="0"/>
              <a:t>("%</a:t>
            </a:r>
            <a:r>
              <a:rPr lang="en-IN" dirty="0" err="1"/>
              <a:t>d",a</a:t>
            </a:r>
            <a:r>
              <a:rPr lang="en-IN" dirty="0"/>
              <a:t>[++</a:t>
            </a:r>
            <a:r>
              <a:rPr lang="en-IN" dirty="0" err="1"/>
              <a:t>i</a:t>
            </a:r>
            <a:r>
              <a:rPr lang="en-IN" dirty="0"/>
              <a:t>]);</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15</a:t>
            </a:r>
          </a:p>
          <a:p>
            <a:pPr marL="0" indent="0">
              <a:buNone/>
            </a:pPr>
            <a:r>
              <a:rPr lang="en-IN" dirty="0"/>
              <a:t>B. 20</a:t>
            </a:r>
          </a:p>
          <a:p>
            <a:pPr marL="0" indent="0">
              <a:buNone/>
            </a:pPr>
            <a:r>
              <a:rPr lang="en-IN" dirty="0"/>
              <a:t>C. 25</a:t>
            </a:r>
          </a:p>
          <a:p>
            <a:pPr marL="0" indent="0">
              <a:buNone/>
            </a:pPr>
            <a:r>
              <a:rPr lang="en-IN" dirty="0"/>
              <a:t>D. 5</a:t>
            </a:r>
          </a:p>
          <a:p>
            <a:endParaRPr lang="en-IN" dirty="0"/>
          </a:p>
        </p:txBody>
      </p:sp>
    </p:spTree>
    <p:extLst>
      <p:ext uri="{BB962C8B-B14F-4D97-AF65-F5344CB8AC3E}">
        <p14:creationId xmlns:p14="http://schemas.microsoft.com/office/powerpoint/2010/main" val="1143431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381000"/>
            <a:ext cx="8229600" cy="1143000"/>
          </a:xfrm>
        </p:spPr>
        <p:txBody>
          <a:bodyPr/>
          <a:lstStyle/>
          <a:p>
            <a:r>
              <a:rPr lang="en-IN" dirty="0"/>
              <a:t>Q8</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 j, m;</a:t>
            </a:r>
          </a:p>
          <a:p>
            <a:pPr marL="0" indent="0">
              <a:buNone/>
            </a:pPr>
            <a:r>
              <a:rPr lang="en-IN" dirty="0" err="1"/>
              <a:t>i</a:t>
            </a:r>
            <a:r>
              <a:rPr lang="en-IN" dirty="0"/>
              <a:t>  = ++a[1];</a:t>
            </a:r>
          </a:p>
          <a:p>
            <a:pPr marL="0" indent="0">
              <a:buNone/>
            </a:pPr>
            <a:r>
              <a:rPr lang="en-IN" dirty="0"/>
              <a:t>j = a[1]++;</a:t>
            </a:r>
          </a:p>
          <a:p>
            <a:pPr marL="0" indent="0">
              <a:buNone/>
            </a:pPr>
            <a:r>
              <a:rPr lang="en-IN" dirty="0"/>
              <a:t>m = a[</a:t>
            </a:r>
            <a:r>
              <a:rPr lang="en-IN" dirty="0" err="1"/>
              <a:t>i</a:t>
            </a:r>
            <a:r>
              <a:rPr lang="en-IN" dirty="0"/>
              <a:t>++];</a:t>
            </a:r>
          </a:p>
          <a:p>
            <a:pPr marL="0" indent="0">
              <a:buNone/>
            </a:pPr>
            <a:r>
              <a:rPr lang="en-IN" dirty="0" err="1"/>
              <a:t>printf</a:t>
            </a:r>
            <a:r>
              <a:rPr lang="en-IN" dirty="0"/>
              <a:t>("%d %d %d",</a:t>
            </a:r>
            <a:r>
              <a:rPr lang="en-IN" dirty="0" err="1"/>
              <a:t>i,j,m</a:t>
            </a:r>
            <a:r>
              <a:rPr lang="en-IN" dirty="0"/>
              <a:t>);</a:t>
            </a:r>
          </a:p>
          <a:p>
            <a:pPr marL="0" indent="0">
              <a:buNone/>
            </a:pPr>
            <a:r>
              <a:rPr lang="en-IN" dirty="0"/>
              <a:t>return 0;</a:t>
            </a:r>
          </a:p>
          <a:p>
            <a:pPr marL="0" indent="0">
              <a:buNone/>
            </a:pPr>
            <a:r>
              <a:rPr lang="en-IN" dirty="0"/>
              <a:t>}</a:t>
            </a:r>
          </a:p>
          <a:p>
            <a:pPr marL="0" indent="0">
              <a:buNone/>
            </a:pPr>
            <a:r>
              <a:rPr lang="en-IN" dirty="0"/>
              <a:t>A. 3, 2, 15</a:t>
            </a:r>
          </a:p>
          <a:p>
            <a:pPr marL="0" indent="0">
              <a:buNone/>
            </a:pPr>
            <a:r>
              <a:rPr lang="en-IN" dirty="0"/>
              <a:t>B. 2, 3, 20</a:t>
            </a:r>
          </a:p>
          <a:p>
            <a:pPr marL="0" indent="0">
              <a:buNone/>
            </a:pPr>
            <a:r>
              <a:rPr lang="en-IN" dirty="0"/>
              <a:t>C. 2, 1, 15</a:t>
            </a:r>
          </a:p>
          <a:p>
            <a:pPr marL="0" indent="0">
              <a:buNone/>
            </a:pPr>
            <a:r>
              <a:rPr lang="en-IN" dirty="0"/>
              <a:t>D. 1, 2, 5</a:t>
            </a:r>
          </a:p>
          <a:p>
            <a:endParaRPr lang="en-IN" dirty="0"/>
          </a:p>
        </p:txBody>
      </p:sp>
    </p:spTree>
    <p:extLst>
      <p:ext uri="{BB962C8B-B14F-4D97-AF65-F5344CB8AC3E}">
        <p14:creationId xmlns:p14="http://schemas.microsoft.com/office/powerpoint/2010/main" val="3977086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Q9</a:t>
            </a: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a:spcBef>
                <a:spcPts val="0"/>
              </a:spcBef>
              <a:buClr>
                <a:srgbClr val="000000"/>
              </a:buClr>
              <a:buSzPts val="2300"/>
              <a:buNone/>
            </a:pPr>
            <a:r>
              <a:rPr lang="en-IN" dirty="0"/>
              <a:t>What is the output of C program.? </a:t>
            </a:r>
          </a:p>
          <a:p>
            <a:pPr marL="0" lvl="0" indent="0">
              <a:spcBef>
                <a:spcPts val="0"/>
              </a:spcBef>
              <a:buClr>
                <a:srgbClr val="000000"/>
              </a:buClr>
              <a:buSzPts val="3200"/>
              <a:buNone/>
            </a:pPr>
            <a:endParaRPr lang="en-IN" dirty="0"/>
          </a:p>
          <a:p>
            <a:pPr marL="0" lvl="0" indent="0">
              <a:spcBef>
                <a:spcPts val="0"/>
              </a:spcBef>
              <a:buClr>
                <a:srgbClr val="000000"/>
              </a:buClr>
              <a:buSzPts val="2300"/>
              <a:buNone/>
            </a:pPr>
            <a:r>
              <a:rPr lang="en-IN" dirty="0" err="1"/>
              <a:t>int</a:t>
            </a:r>
            <a:r>
              <a:rPr lang="en-IN" dirty="0"/>
              <a:t> main() </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 float marks[3] = {90.5, 92.5, 96.5}; </a:t>
            </a:r>
          </a:p>
          <a:p>
            <a:pPr marL="0" lvl="0" indent="0">
              <a:spcBef>
                <a:spcPts val="0"/>
              </a:spcBef>
              <a:buClr>
                <a:srgbClr val="000000"/>
              </a:buClr>
              <a:buSzPts val="2300"/>
              <a:buNone/>
            </a:pPr>
            <a:r>
              <a:rPr lang="en-IN" dirty="0"/>
              <a:t> </a:t>
            </a:r>
            <a:r>
              <a:rPr lang="en-IN" dirty="0" err="1"/>
              <a:t>int</a:t>
            </a:r>
            <a:r>
              <a:rPr lang="en-IN" dirty="0"/>
              <a:t> a=0;  </a:t>
            </a:r>
          </a:p>
          <a:p>
            <a:pPr marL="0" lvl="0" indent="0">
              <a:spcBef>
                <a:spcPts val="0"/>
              </a:spcBef>
              <a:buClr>
                <a:srgbClr val="000000"/>
              </a:buClr>
              <a:buSzPts val="2300"/>
              <a:buNone/>
            </a:pPr>
            <a:r>
              <a:rPr lang="en-IN" dirty="0"/>
              <a:t> while(a&lt;3)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 </a:t>
            </a:r>
            <a:r>
              <a:rPr lang="en-IN" dirty="0" err="1"/>
              <a:t>printf</a:t>
            </a:r>
            <a:r>
              <a:rPr lang="en-IN" dirty="0"/>
              <a:t>("%.2f ", marks[a]); </a:t>
            </a:r>
          </a:p>
          <a:p>
            <a:pPr marL="0" lvl="0" indent="0">
              <a:spcBef>
                <a:spcPts val="0"/>
              </a:spcBef>
              <a:buClr>
                <a:srgbClr val="000000"/>
              </a:buClr>
              <a:buSzPts val="2300"/>
              <a:buNone/>
            </a:pPr>
            <a:r>
              <a:rPr lang="en-IN" dirty="0"/>
              <a:t> a++;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return 0;</a:t>
            </a:r>
          </a:p>
          <a:p>
            <a:pPr marL="0" lvl="0" indent="0">
              <a:spcBef>
                <a:spcPts val="0"/>
              </a:spcBef>
              <a:buClr>
                <a:srgbClr val="000000"/>
              </a:buClr>
              <a:buSzPts val="2300"/>
              <a:buNone/>
            </a:pPr>
            <a:r>
              <a:rPr lang="en-IN" dirty="0"/>
              <a:t>}</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A) 90.5 92.5 96.5 </a:t>
            </a:r>
          </a:p>
          <a:p>
            <a:pPr marL="0" lvl="0" indent="0">
              <a:spcBef>
                <a:spcPts val="0"/>
              </a:spcBef>
              <a:buClr>
                <a:srgbClr val="000000"/>
              </a:buClr>
              <a:buSzPts val="2300"/>
              <a:buNone/>
            </a:pPr>
            <a:r>
              <a:rPr lang="en-IN" dirty="0"/>
              <a:t>B) 90.50 92.50 96.50</a:t>
            </a:r>
          </a:p>
          <a:p>
            <a:pPr marL="0" lvl="0" indent="0">
              <a:spcBef>
                <a:spcPts val="0"/>
              </a:spcBef>
              <a:buClr>
                <a:srgbClr val="000000"/>
              </a:buClr>
              <a:buSzPts val="2300"/>
              <a:buNone/>
            </a:pPr>
            <a:r>
              <a:rPr lang="en-IN" dirty="0"/>
              <a:t>C) 0.00 0.00 0.00 </a:t>
            </a:r>
          </a:p>
          <a:p>
            <a:pPr marL="0" lvl="0" indent="0">
              <a:spcBef>
                <a:spcPts val="0"/>
              </a:spcBef>
              <a:buClr>
                <a:srgbClr val="000000"/>
              </a:buClr>
              <a:buSzPts val="2300"/>
              <a:buNone/>
            </a:pPr>
            <a:r>
              <a:rPr lang="en-IN" dirty="0"/>
              <a:t>D) Compiler error</a:t>
            </a:r>
          </a:p>
          <a:p>
            <a:endParaRPr lang="en-IN" dirty="0"/>
          </a:p>
        </p:txBody>
      </p:sp>
    </p:spTree>
    <p:extLst>
      <p:ext uri="{BB962C8B-B14F-4D97-AF65-F5344CB8AC3E}">
        <p14:creationId xmlns:p14="http://schemas.microsoft.com/office/powerpoint/2010/main" val="3168337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Q10</a:t>
            </a:r>
          </a:p>
        </p:txBody>
      </p:sp>
      <p:sp>
        <p:nvSpPr>
          <p:cNvPr id="3" name="Content Placeholder 2"/>
          <p:cNvSpPr>
            <a:spLocks noGrp="1"/>
          </p:cNvSpPr>
          <p:nvPr>
            <p:ph idx="1"/>
          </p:nvPr>
        </p:nvSpPr>
        <p:spPr/>
        <p:txBody>
          <a:bodyPr>
            <a:normAutofit/>
          </a:bodyPr>
          <a:lstStyle/>
          <a:p>
            <a:pPr marL="0" indent="0">
              <a:buNone/>
            </a:pPr>
            <a:r>
              <a:rPr lang="en-IN" sz="2400" dirty="0"/>
              <a:t>If the number of elements in array are:20, then number of passes as per bubble sort will be</a:t>
            </a:r>
          </a:p>
          <a:p>
            <a:pPr marL="0" indent="0">
              <a:buNone/>
            </a:pPr>
            <a:r>
              <a:rPr lang="en-IN" sz="2400" dirty="0"/>
              <a:t>A. 20</a:t>
            </a:r>
          </a:p>
          <a:p>
            <a:pPr marL="0" indent="0">
              <a:buNone/>
            </a:pPr>
            <a:r>
              <a:rPr lang="en-IN" sz="2400" dirty="0"/>
              <a:t>B. 19</a:t>
            </a:r>
          </a:p>
          <a:p>
            <a:pPr marL="0" indent="0">
              <a:buNone/>
            </a:pPr>
            <a:r>
              <a:rPr lang="en-IN" sz="2400" dirty="0"/>
              <a:t>C. 18</a:t>
            </a:r>
          </a:p>
          <a:p>
            <a:pPr marL="0" indent="0">
              <a:buNone/>
            </a:pPr>
            <a:r>
              <a:rPr lang="en-IN" sz="2400" dirty="0"/>
              <a:t>D. 21</a:t>
            </a:r>
          </a:p>
        </p:txBody>
      </p:sp>
    </p:spTree>
    <p:extLst>
      <p:ext uri="{BB962C8B-B14F-4D97-AF65-F5344CB8AC3E}">
        <p14:creationId xmlns:p14="http://schemas.microsoft.com/office/powerpoint/2010/main" val="2071226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Q11</a:t>
            </a:r>
          </a:p>
        </p:txBody>
      </p:sp>
      <p:sp>
        <p:nvSpPr>
          <p:cNvPr id="3" name="Content Placeholder 2"/>
          <p:cNvSpPr>
            <a:spLocks noGrp="1"/>
          </p:cNvSpPr>
          <p:nvPr>
            <p:ph idx="1"/>
          </p:nvPr>
        </p:nvSpPr>
        <p:spPr>
          <a:xfrm>
            <a:off x="457200" y="762000"/>
            <a:ext cx="8229600" cy="5364163"/>
          </a:xfrm>
        </p:spPr>
        <p:txBody>
          <a:bodyPr>
            <a:noAutofit/>
          </a:bodyPr>
          <a:lstStyle/>
          <a:p>
            <a:pPr marL="0" indent="0" algn="just">
              <a:buNone/>
            </a:pPr>
            <a:r>
              <a:rPr lang="en-IN" sz="2400" dirty="0"/>
              <a:t>If array elements are already arranged in ascending order, and if the key element is 23, and middle indexed element is 35,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294615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457200"/>
            <a:ext cx="8229600" cy="1143000"/>
          </a:xfrm>
        </p:spPr>
        <p:txBody>
          <a:bodyPr/>
          <a:lstStyle/>
          <a:p>
            <a:r>
              <a:rPr lang="en-IN" dirty="0"/>
              <a:t>Q12</a:t>
            </a:r>
          </a:p>
        </p:txBody>
      </p:sp>
      <p:sp>
        <p:nvSpPr>
          <p:cNvPr id="3" name="Content Placeholder 2"/>
          <p:cNvSpPr>
            <a:spLocks noGrp="1"/>
          </p:cNvSpPr>
          <p:nvPr>
            <p:ph idx="1"/>
          </p:nvPr>
        </p:nvSpPr>
        <p:spPr>
          <a:xfrm>
            <a:off x="457200" y="762000"/>
            <a:ext cx="8382000" cy="5364163"/>
          </a:xfrm>
        </p:spPr>
        <p:txBody>
          <a:bodyPr>
            <a:normAutofit/>
          </a:bodyPr>
          <a:lstStyle/>
          <a:p>
            <a:pPr marL="0" indent="0" algn="just">
              <a:buNone/>
            </a:pPr>
            <a:r>
              <a:rPr lang="en-IN" sz="2400" dirty="0"/>
              <a:t>If array elements are already arranged in ascending order, and if the key element is 98, and middle indexed element is 50,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67081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IN" dirty="0"/>
              <a:t>Q13</a:t>
            </a:r>
          </a:p>
        </p:txBody>
      </p:sp>
      <p:sp>
        <p:nvSpPr>
          <p:cNvPr id="3" name="Content Placeholder 2"/>
          <p:cNvSpPr>
            <a:spLocks noGrp="1"/>
          </p:cNvSpPr>
          <p:nvPr>
            <p:ph sz="half" idx="1"/>
          </p:nvPr>
        </p:nvSpPr>
        <p:spPr>
          <a:xfrm>
            <a:off x="457200" y="457200"/>
            <a:ext cx="4038600" cy="6096000"/>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a:t>void process(</a:t>
            </a:r>
            <a:r>
              <a:rPr lang="en-IN" dirty="0" err="1"/>
              <a:t>int</a:t>
            </a:r>
            <a:r>
              <a:rPr lang="en-IN" dirty="0"/>
              <a:t>[],</a:t>
            </a:r>
            <a:r>
              <a:rPr lang="en-IN" dirty="0" err="1"/>
              <a:t>int</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{15, 3, 10, 4, 6};</a:t>
            </a:r>
          </a:p>
          <a:p>
            <a:pPr marL="0" indent="0">
              <a:buNone/>
            </a:pPr>
            <a:r>
              <a:rPr lang="en-IN" dirty="0"/>
              <a:t>process(a,5);</a:t>
            </a:r>
          </a:p>
          <a:p>
            <a:pPr marL="0" indent="0">
              <a:buNone/>
            </a:pPr>
            <a:r>
              <a:rPr lang="en-IN" dirty="0" err="1"/>
              <a:t>printf</a:t>
            </a:r>
            <a:r>
              <a:rPr lang="en-IN" dirty="0"/>
              <a:t>("%</a:t>
            </a:r>
            <a:r>
              <a:rPr lang="en-IN" dirty="0" err="1"/>
              <a:t>d",a</a:t>
            </a:r>
            <a:r>
              <a:rPr lang="en-IN" dirty="0"/>
              <a:t>[0]+a[1]);</a:t>
            </a:r>
          </a:p>
          <a:p>
            <a:pPr marL="0" indent="0">
              <a:buNone/>
            </a:pPr>
            <a:r>
              <a:rPr lang="en-IN" dirty="0"/>
              <a:t>return 0;</a:t>
            </a:r>
          </a:p>
          <a:p>
            <a:pPr marL="0" indent="0">
              <a:buNone/>
            </a:pPr>
            <a:r>
              <a:rPr lang="en-IN" dirty="0"/>
              <a:t>}</a:t>
            </a:r>
          </a:p>
          <a:p>
            <a:pPr marL="0" indent="0">
              <a:buNone/>
            </a:pPr>
            <a:r>
              <a:rPr lang="en-IN" dirty="0"/>
              <a:t>void process(</a:t>
            </a:r>
            <a:r>
              <a:rPr lang="en-IN" dirty="0" err="1"/>
              <a:t>int</a:t>
            </a:r>
            <a:r>
              <a:rPr lang="en-IN" dirty="0"/>
              <a:t> x[],</a:t>
            </a:r>
            <a:r>
              <a:rPr lang="en-IN" dirty="0" err="1"/>
              <a:t>int</a:t>
            </a:r>
            <a:r>
              <a:rPr lang="en-IN" dirty="0"/>
              <a:t> z)</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z;i</a:t>
            </a:r>
            <a:r>
              <a:rPr lang="en-IN" dirty="0"/>
              <a:t>++)</a:t>
            </a:r>
          </a:p>
          <a:p>
            <a:pPr marL="0" indent="0">
              <a:buNone/>
            </a:pPr>
            <a:r>
              <a:rPr lang="en-IN" dirty="0"/>
              <a:t>    {</a:t>
            </a:r>
          </a:p>
          <a:p>
            <a:pPr marL="0" indent="0">
              <a:buNone/>
            </a:pPr>
            <a:r>
              <a:rPr lang="en-IN" dirty="0"/>
              <a:t>        if(x[</a:t>
            </a:r>
            <a:r>
              <a:rPr lang="en-IN" dirty="0" err="1"/>
              <a:t>i</a:t>
            </a:r>
            <a:r>
              <a:rPr lang="en-IN" dirty="0"/>
              <a:t>]%5==0)</a:t>
            </a:r>
          </a:p>
          <a:p>
            <a:pPr marL="0" indent="0">
              <a:buNone/>
            </a:pPr>
            <a:r>
              <a:rPr lang="en-IN" dirty="0"/>
              <a:t>        {</a:t>
            </a:r>
          </a:p>
          <a:p>
            <a:pPr marL="0" indent="0">
              <a:buNone/>
            </a:pPr>
            <a:r>
              <a:rPr lang="en-IN" dirty="0"/>
              <a:t>            x[</a:t>
            </a:r>
            <a:r>
              <a:rPr lang="en-IN" dirty="0" err="1"/>
              <a:t>i</a:t>
            </a:r>
            <a:r>
              <a:rPr lang="en-IN" dirty="0"/>
              <a:t>]=-1;</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endParaRPr lang="en-IN" dirty="0"/>
          </a:p>
        </p:txBody>
      </p:sp>
      <p:sp>
        <p:nvSpPr>
          <p:cNvPr id="4" name="Content Placeholder 3"/>
          <p:cNvSpPr>
            <a:spLocks noGrp="1"/>
          </p:cNvSpPr>
          <p:nvPr>
            <p:ph sz="half" idx="2"/>
          </p:nvPr>
        </p:nvSpPr>
        <p:spPr>
          <a:xfrm>
            <a:off x="4648200" y="457200"/>
            <a:ext cx="4038600" cy="5638799"/>
          </a:xfrm>
        </p:spPr>
        <p:txBody>
          <a:bodyPr>
            <a:normAutofit fontScale="62500" lnSpcReduction="20000"/>
          </a:bodyPr>
          <a:lstStyle/>
          <a:p>
            <a:pPr marL="0" indent="0">
              <a:buNone/>
            </a:pPr>
            <a:r>
              <a:rPr lang="en-IN" sz="3800" dirty="0"/>
              <a:t>A. 18</a:t>
            </a:r>
          </a:p>
          <a:p>
            <a:pPr marL="0" indent="0">
              <a:buNone/>
            </a:pPr>
            <a:r>
              <a:rPr lang="en-IN" sz="3800" dirty="0"/>
              <a:t>B. 2</a:t>
            </a:r>
          </a:p>
          <a:p>
            <a:pPr marL="0" indent="0">
              <a:buNone/>
            </a:pPr>
            <a:r>
              <a:rPr lang="en-IN" sz="3800" dirty="0"/>
              <a:t>C. -2</a:t>
            </a:r>
          </a:p>
          <a:p>
            <a:pPr marL="0" indent="0">
              <a:buNone/>
            </a:pPr>
            <a:r>
              <a:rPr lang="en-IN" sz="3800" dirty="0"/>
              <a:t>D. 3</a:t>
            </a:r>
          </a:p>
          <a:p>
            <a:endParaRPr lang="en-IN" dirty="0"/>
          </a:p>
        </p:txBody>
      </p:sp>
    </p:spTree>
    <p:extLst>
      <p:ext uri="{BB962C8B-B14F-4D97-AF65-F5344CB8AC3E}">
        <p14:creationId xmlns:p14="http://schemas.microsoft.com/office/powerpoint/2010/main" val="3787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1776</TotalTime>
  <Words>5071</Words>
  <Application>Microsoft Office PowerPoint</Application>
  <PresentationFormat>On-screen Show (4:3)</PresentationFormat>
  <Paragraphs>790</Paragraphs>
  <Slides>57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Arial Black</vt:lpstr>
      <vt:lpstr>Arial Rounded MT Bold</vt:lpstr>
      <vt:lpstr>Arial Unicode MS</vt:lpstr>
      <vt:lpstr>AvantGarde</vt:lpstr>
      <vt:lpstr>Calibri</vt:lpstr>
      <vt:lpstr>Courier New</vt:lpstr>
      <vt:lpstr>Lucida Console</vt:lpstr>
      <vt:lpstr>Times New Roman</vt:lpstr>
      <vt:lpstr>Vijaya</vt:lpstr>
      <vt:lpstr>Wingdings</vt:lpstr>
      <vt:lpstr>Lpu theme final with copyright</vt:lpstr>
      <vt:lpstr>CSE101-Lec#15,16, 17</vt:lpstr>
      <vt:lpstr>Outline </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PowerPoint Presentation</vt:lpstr>
      <vt:lpstr>PowerPoint Presentation</vt:lpstr>
      <vt:lpstr>PowerPoint Presentation</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lpstr>Operations on arrays</vt:lpstr>
      <vt:lpstr>Write a program to insert an element at a given position in 1D array </vt:lpstr>
      <vt:lpstr>Dry running</vt:lpstr>
      <vt:lpstr>Write a program delete an element from a given position in 1D array </vt:lpstr>
      <vt:lpstr>Dry running</vt:lpstr>
      <vt:lpstr>Q1</vt:lpstr>
      <vt:lpstr>Q2</vt:lpstr>
      <vt:lpstr>Q3</vt:lpstr>
      <vt:lpstr>Q4</vt:lpstr>
      <vt:lpstr>Q5</vt:lpstr>
      <vt:lpstr>Q6</vt:lpstr>
      <vt:lpstr>Q7</vt:lpstr>
      <vt:lpstr>Q8</vt:lpstr>
      <vt:lpstr>Q9</vt:lpstr>
      <vt:lpstr>Q10</vt:lpstr>
      <vt:lpstr>Q11</vt:lpstr>
      <vt:lpstr>Q12</vt:lpstr>
      <vt:lpstr>Q13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Salil Batra</cp:lastModifiedBy>
  <cp:revision>47</cp:revision>
  <dcterms:created xsi:type="dcterms:W3CDTF">2014-05-22T21:35:55Z</dcterms:created>
  <dcterms:modified xsi:type="dcterms:W3CDTF">2021-10-26T02:42:36Z</dcterms:modified>
</cp:coreProperties>
</file>