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Arial Black"/>
      <p:regular r:id="rId29"/>
    </p:embeddedFont>
    <p:embeddedFont>
      <p:font typeface="Questrial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emlqCXXMtIn7CwjkA4fahxu+0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2" name="Google Shape;22;p26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" name="Google Shape;23;p26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</a:t>
            </a: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 Kumar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sz="200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4" name="Google Shape;24;p26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" name="Google Shape;25;p26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</a:t>
            </a: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 Kumar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sz="200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7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27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0" name="Google Shape;30;p27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3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5" name="Google Shape;45;p31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4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51" name="Google Shape;51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5532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b="1" lang="en-US"/>
              <a:t>Unconditionally transfer control.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/>
              <a:t> may be used for transferring control from one place to another.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The syntax is: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goto </a:t>
            </a:r>
            <a:r>
              <a:rPr i="1" lang="en-US"/>
              <a:t>identifier</a:t>
            </a:r>
            <a:r>
              <a:rPr lang="en-US"/>
              <a:t>; 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Control is unconditionally transferred to the location of a local label specified by </a:t>
            </a:r>
            <a:r>
              <a:rPr i="1" lang="en-US"/>
              <a:t>identifier</a:t>
            </a:r>
            <a:r>
              <a:rPr lang="en-US"/>
              <a:t>. For example,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	Again: 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	... 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 </a:t>
            </a:r>
            <a:r>
              <a:rPr lang="en-US"/>
              <a:t>Again;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4400"/>
              <a:buFont typeface="Courier New"/>
              <a:buNone/>
            </a:pPr>
            <a:r>
              <a:rPr lang="en-US">
                <a:solidFill>
                  <a:srgbClr val="004E6C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>
                <a:solidFill>
                  <a:srgbClr val="004E6C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/>
          </a:p>
        </p:txBody>
      </p:sp>
      <p:sp>
        <p:nvSpPr>
          <p:cNvPr id="125" name="Google Shape;125;p11"/>
          <p:cNvSpPr txBox="1"/>
          <p:nvPr/>
        </p:nvSpPr>
        <p:spPr>
          <a:xfrm>
            <a:off x="4800600" y="1828800"/>
            <a:ext cx="4191000" cy="2406813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n=10;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“, n);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 = n -1;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(n&gt;0)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goto A;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4953000" y="4648200"/>
            <a:ext cx="4038600" cy="113665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</a:t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533400" y="2057400"/>
            <a:ext cx="3962400" cy="441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11"/>
          <p:cNvGraphicFramePr/>
          <p:nvPr/>
        </p:nvGraphicFramePr>
        <p:xfrm>
          <a:off x="990600" y="1752600"/>
          <a:ext cx="3375025" cy="4495800"/>
        </p:xfrm>
        <a:graphic>
          <a:graphicData uri="http://schemas.openxmlformats.org/presentationml/2006/ole">
            <mc:AlternateContent>
              <mc:Choice Requires="v">
                <p:oleObj r:id="rId4" imgH="4495800" imgW="3375025" progId="" spid="_x0000_s1">
                  <p:embed/>
                </p:oleObj>
              </mc:Choice>
              <mc:Fallback>
                <p:oleObj r:id="rId5" imgH="4495800" imgW="3375025" progId="">
                  <p:embed/>
                  <p:pic>
                    <p:nvPicPr>
                      <p:cNvPr id="128" name="Google Shape;128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90600" y="1752600"/>
                        <a:ext cx="33750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Google Shape;129;p11"/>
          <p:cNvSpPr/>
          <p:nvPr/>
        </p:nvSpPr>
        <p:spPr>
          <a:xfrm>
            <a:off x="4038600" y="4114800"/>
            <a:ext cx="2209800" cy="1066800"/>
          </a:xfrm>
          <a:custGeom>
            <a:rect b="b" l="l" r="r" t="t"/>
            <a:pathLst>
              <a:path extrusionOk="0" h="816" w="1680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965200" y="2082800"/>
            <a:ext cx="3835400" cy="1041400"/>
          </a:xfrm>
          <a:custGeom>
            <a:rect b="b" l="l" r="r" t="t"/>
            <a:pathLst>
              <a:path extrusionOk="0" h="656" w="2416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6400800" y="685800"/>
            <a:ext cx="2310594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to show goto statement.</a:t>
            </a:r>
            <a:endParaRPr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0" y="685800"/>
            <a:ext cx="6400800" cy="44958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x;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printf(“enter a number: ”); 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scanf(“%d”,&amp;x);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if(x%2==0)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goto even;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goto odd;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 %d is even”, x);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is odd”, x);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0" y="5562600"/>
            <a:ext cx="6400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is even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statement</a:t>
            </a:r>
            <a:endParaRPr/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b="1" lang="en-US"/>
              <a:t>Exits the function.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return exits immediately from the currently executing function to the calling routine, optionally returning a value. The syntax is: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return [</a:t>
            </a:r>
            <a:r>
              <a:rPr i="1" lang="en-US"/>
              <a:t>expression</a:t>
            </a:r>
            <a:r>
              <a:rPr lang="en-US"/>
              <a:t>];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For example,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    	int sqr (int x){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	      return (x*x);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/>
              <a:t>	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1</a:t>
            </a:r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The continue statement cannot be used with</a:t>
            </a:r>
            <a:br>
              <a:rPr lang="en-US"/>
            </a:br>
            <a:r>
              <a:rPr lang="en-US"/>
              <a:t>A. for</a:t>
            </a:r>
            <a:br>
              <a:rPr lang="en-US"/>
            </a:br>
            <a:r>
              <a:rPr lang="en-US"/>
              <a:t>B. while</a:t>
            </a:r>
            <a:br>
              <a:rPr lang="en-US"/>
            </a:br>
            <a:r>
              <a:rPr lang="en-US"/>
              <a:t>C. do while</a:t>
            </a:r>
            <a:br>
              <a:rPr lang="en-US"/>
            </a:br>
            <a:r>
              <a:rPr lang="en-US"/>
              <a:t>D. switch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1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The continue statement cannot be used with</a:t>
            </a:r>
            <a:br>
              <a:rPr lang="en-US"/>
            </a:br>
            <a:r>
              <a:rPr lang="en-US"/>
              <a:t>A. for</a:t>
            </a:r>
            <a:br>
              <a:rPr lang="en-US"/>
            </a:br>
            <a:r>
              <a:rPr lang="en-US"/>
              <a:t>B. while</a:t>
            </a:r>
            <a:br>
              <a:rPr lang="en-US"/>
            </a:br>
            <a:r>
              <a:rPr lang="en-US"/>
              <a:t>C. do while</a:t>
            </a: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D. switch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2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Which keyword can be used for coming out of recursion?</a:t>
            </a:r>
            <a:br>
              <a:rPr lang="en-US"/>
            </a:br>
            <a:r>
              <a:rPr lang="en-US"/>
              <a:t>A. return</a:t>
            </a:r>
            <a:br>
              <a:rPr lang="en-US"/>
            </a:br>
            <a:r>
              <a:rPr lang="en-US"/>
              <a:t>B. break</a:t>
            </a:r>
            <a:br>
              <a:rPr lang="en-US"/>
            </a:br>
            <a:r>
              <a:rPr lang="en-US"/>
              <a:t>C. exit</a:t>
            </a:r>
            <a:br>
              <a:rPr lang="en-US"/>
            </a:br>
            <a:r>
              <a:rPr lang="en-US"/>
              <a:t>D. both A and B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2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Which keyword can be used for coming out of recursion?</a:t>
            </a: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A. return</a:t>
            </a:r>
            <a:br>
              <a:rPr b="1" lang="en-US">
                <a:solidFill>
                  <a:srgbClr val="FF0000"/>
                </a:solidFill>
              </a:rPr>
            </a:br>
            <a:r>
              <a:rPr lang="en-US"/>
              <a:t>B. break</a:t>
            </a:r>
            <a:br>
              <a:rPr lang="en-US"/>
            </a:br>
            <a:r>
              <a:rPr lang="en-US"/>
              <a:t>C. exit</a:t>
            </a:r>
            <a:br>
              <a:rPr lang="en-US"/>
            </a:br>
            <a:r>
              <a:rPr lang="en-US"/>
              <a:t>D. both A and B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3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Switch statement accepts.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A. int</a:t>
            </a:r>
            <a:br>
              <a:rPr lang="en-US"/>
            </a:br>
            <a:r>
              <a:rPr lang="en-US"/>
              <a:t>B. char</a:t>
            </a:r>
            <a:br>
              <a:rPr lang="en-US"/>
            </a:br>
            <a:r>
              <a:rPr lang="en-US"/>
              <a:t>C. long</a:t>
            </a:r>
            <a:br>
              <a:rPr lang="en-US"/>
            </a:br>
            <a:r>
              <a:rPr lang="en-US"/>
              <a:t>D. All of the above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3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Switch statement accepts.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A. int</a:t>
            </a:r>
            <a:br>
              <a:rPr lang="en-US"/>
            </a:br>
            <a:r>
              <a:rPr lang="en-US"/>
              <a:t>B. char</a:t>
            </a:r>
            <a:br>
              <a:rPr lang="en-US"/>
            </a:br>
            <a:r>
              <a:rPr lang="en-US"/>
              <a:t>C. long</a:t>
            </a: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D. All of the above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Jump Statements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break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continue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goto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return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4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Which loop is guaranteed to execute at least one time.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A. for</a:t>
            </a:r>
            <a:br>
              <a:rPr lang="en-US"/>
            </a:br>
            <a:r>
              <a:rPr lang="en-US"/>
              <a:t>B. while</a:t>
            </a:r>
            <a:br>
              <a:rPr lang="en-US"/>
            </a:br>
            <a:r>
              <a:rPr lang="en-US"/>
              <a:t>C. do while</a:t>
            </a:r>
            <a:br>
              <a:rPr lang="en-US"/>
            </a:br>
            <a:r>
              <a:rPr lang="en-US"/>
              <a:t>D. None of the above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4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Which loop is guaranteed to execute at least one time.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A. for</a:t>
            </a:r>
            <a:br>
              <a:rPr lang="en-US"/>
            </a:br>
            <a:r>
              <a:rPr lang="en-US"/>
              <a:t>B. while</a:t>
            </a: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C. do while</a:t>
            </a:r>
            <a:br>
              <a:rPr b="1" lang="en-US">
                <a:solidFill>
                  <a:srgbClr val="FF0000"/>
                </a:solidFill>
              </a:rPr>
            </a:br>
            <a:r>
              <a:rPr lang="en-US"/>
              <a:t>D. None of the above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5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 labeled statement consist of an identifier followed by</a:t>
            </a:r>
            <a:br>
              <a:rPr lang="en-US"/>
            </a:br>
            <a:r>
              <a:rPr lang="en-US"/>
              <a:t>A. ;</a:t>
            </a:r>
            <a:br>
              <a:rPr lang="en-US"/>
            </a:br>
            <a:r>
              <a:rPr lang="en-US"/>
              <a:t>B. :</a:t>
            </a:r>
            <a:br>
              <a:rPr lang="en-US"/>
            </a:br>
            <a:r>
              <a:rPr lang="en-US"/>
              <a:t>C. ,</a:t>
            </a:r>
            <a:br>
              <a:rPr lang="en-US"/>
            </a:br>
            <a:r>
              <a:rPr lang="en-US"/>
              <a:t>D. =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5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 labeled statement consist of an identifier followed by</a:t>
            </a:r>
            <a:br>
              <a:rPr lang="en-US"/>
            </a:br>
            <a:r>
              <a:rPr lang="en-US"/>
              <a:t>A. ;</a:t>
            </a: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B. :</a:t>
            </a:r>
            <a:br>
              <a:rPr b="1" lang="en-US">
                <a:solidFill>
                  <a:srgbClr val="FF0000"/>
                </a:solidFill>
              </a:rPr>
            </a:br>
            <a:r>
              <a:rPr lang="en-US"/>
              <a:t>C. ,</a:t>
            </a:r>
            <a:br>
              <a:rPr lang="en-US"/>
            </a:br>
            <a:r>
              <a:rPr lang="en-US"/>
              <a:t>D. =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Jump statements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You have learn that, the repetition of a loop is controlled by the loop condition.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C provides another way to control the loop, by using </a:t>
            </a:r>
            <a:r>
              <a:rPr b="1" lang="en-US" sz="2400">
                <a:solidFill>
                  <a:srgbClr val="004E6C"/>
                </a:solidFill>
              </a:rPr>
              <a:t>jump statements.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There are four jump statements: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3962400"/>
            <a:ext cx="8291513" cy="223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</a:t>
            </a:r>
            <a:endParaRPr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is a keyword.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allows the programmer to </a:t>
            </a:r>
            <a:r>
              <a:rPr b="1" lang="en-US"/>
              <a:t>terminate</a:t>
            </a:r>
            <a:r>
              <a:rPr lang="en-US"/>
              <a:t> the loop.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 causes control to transfer to the first statement after the loop or block.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US"/>
              <a:t>statement can be used in nested loops. If we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in the innermost loop then the control of the program is terminated only from the innermost loop.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6400800" y="1600200"/>
            <a:ext cx="2286000" cy="464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Program to show use of break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i="1"/>
          </a:p>
        </p:txBody>
      </p:sp>
      <p:sp>
        <p:nvSpPr>
          <p:cNvPr id="77" name="Google Shape;77;p5"/>
          <p:cNvSpPr txBox="1"/>
          <p:nvPr/>
        </p:nvSpPr>
        <p:spPr>
          <a:xfrm>
            <a:off x="0" y="1609904"/>
            <a:ext cx="5943600" cy="3724096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##include&lt;stdio.h&gt;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(n&lt;8)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break;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//end for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0" y="5555159"/>
            <a:ext cx="5943600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81794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exactly opposite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used for continuing the next iteration of the loop statements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When it occurs in the loop, it does not terminate, but skips the statements after this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 sz="2800"/>
              <a:t> loops, the continue statement</a:t>
            </a:r>
            <a:r>
              <a:rPr lang="en-US" sz="2800">
                <a:solidFill>
                  <a:srgbClr val="004E6C"/>
                </a:solidFill>
              </a:rPr>
              <a:t> transfers the control to the loop condition.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/>
              <a:t> loop, the continue statement </a:t>
            </a:r>
            <a:r>
              <a:rPr lang="en-US" sz="2800">
                <a:solidFill>
                  <a:srgbClr val="004E6C"/>
                </a:solidFill>
              </a:rPr>
              <a:t>transfers the control to the updating part.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3398837"/>
            <a:ext cx="7696200" cy="323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statement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6400800" y="1600200"/>
            <a:ext cx="22860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/>
              <a:t>Program to show the use of continue statement in for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98" name="Google Shape;98;p8"/>
          <p:cNvSpPr txBox="1"/>
          <p:nvPr/>
        </p:nvSpPr>
        <p:spPr>
          <a:xfrm>
            <a:off x="0" y="1562100"/>
            <a:ext cx="6400800" cy="446276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continue;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”, n);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0" y="5859959"/>
            <a:ext cx="6400800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10 8 6 4 2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0" y="1598235"/>
            <a:ext cx="6400800" cy="4093428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 = 10;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while(n&gt;0){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printf(“%d”, n);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continue;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 = n –1;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0" y="5859959"/>
            <a:ext cx="6400800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9 9 9 9 …………</a:t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6858000" y="5715000"/>
            <a:ext cx="2133600" cy="9906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loop then prints number 9 over and over again. It never stops.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6400800" y="1600200"/>
            <a:ext cx="2362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800"/>
              <a:buNone/>
            </a:pPr>
            <a:r>
              <a:rPr lang="en-US" sz="2800">
                <a:solidFill>
                  <a:srgbClr val="0F6FC6"/>
                </a:solidFill>
              </a:rPr>
              <a:t>Program to show the use of continue statement in for loop</a:t>
            </a:r>
            <a:endParaRPr/>
          </a:p>
        </p:txBody>
      </p:sp>
      <p:cxnSp>
        <p:nvCxnSpPr>
          <p:cNvPr id="109" name="Google Shape;109;p9"/>
          <p:cNvCxnSpPr>
            <a:stCxn id="106" idx="1"/>
            <a:endCxn id="105" idx="3"/>
          </p:cNvCxnSpPr>
          <p:nvPr/>
        </p:nvCxnSpPr>
        <p:spPr>
          <a:xfrm rot="10800000">
            <a:off x="6400800" y="6060000"/>
            <a:ext cx="457200" cy="15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10" name="Google Shape;110;p9"/>
          <p:cNvGrpSpPr/>
          <p:nvPr/>
        </p:nvGrpSpPr>
        <p:grpSpPr>
          <a:xfrm>
            <a:off x="1676400" y="3200400"/>
            <a:ext cx="1638300" cy="1143000"/>
            <a:chOff x="1676400" y="3200400"/>
            <a:chExt cx="1638300" cy="1143000"/>
          </a:xfrm>
        </p:grpSpPr>
        <p:cxnSp>
          <p:nvCxnSpPr>
            <p:cNvPr id="111" name="Google Shape;111;p9"/>
            <p:cNvCxnSpPr/>
            <p:nvPr/>
          </p:nvCxnSpPr>
          <p:spPr>
            <a:xfrm rot="-5400000">
              <a:off x="2228850" y="3257550"/>
              <a:ext cx="1143000" cy="1028700"/>
            </a:xfrm>
            <a:prstGeom prst="bentConnector3">
              <a:avLst>
                <a:gd fmla="val 1045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2" name="Google Shape;112;p9"/>
            <p:cNvCxnSpPr/>
            <p:nvPr/>
          </p:nvCxnSpPr>
          <p:spPr>
            <a:xfrm rot="10800000">
              <a:off x="1676400" y="3200400"/>
              <a:ext cx="16383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13" name="Google Shape;113;p9"/>
          <p:cNvSpPr txBox="1"/>
          <p:nvPr/>
        </p:nvSpPr>
        <p:spPr>
          <a:xfrm>
            <a:off x="3429000" y="3644949"/>
            <a:ext cx="28764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n=9, loop goes to infinite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2013-08-21T06:36:47Z</dcterms:created>
  <dc:creator>Shilpa</dc:creator>
</cp:coreProperties>
</file>