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9"/>
  </p:notesMasterIdLst>
  <p:sldIdLst>
    <p:sldId id="30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50"/>
    </p:embeddedFon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Questrial" pitchFamily="2" charset="0"/>
      <p:regular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hiDNcJMngpINq7A0Kq609PZ9fr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DF3822-1F0B-4A31-A2EC-01175B95DA50}">
  <a:tblStyle styleId="{3FDF3822-1F0B-4A31-A2EC-01175B95DA5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0A6437B-B9B2-4AE3-97B0-F4077C8BB2A5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38AF6B2C-622C-4CC8-B559-A8B1FBC15FD5}"/>
    <pc:docChg chg="modSld">
      <pc:chgData name="Salil Batra" userId="4d97008808f91814" providerId="LiveId" clId="{38AF6B2C-622C-4CC8-B559-A8B1FBC15FD5}" dt="2021-09-15T05:27:46.613" v="4" actId="20577"/>
      <pc:docMkLst>
        <pc:docMk/>
      </pc:docMkLst>
      <pc:sldChg chg="modNotesTx">
        <pc:chgData name="Salil Batra" userId="4d97008808f91814" providerId="LiveId" clId="{38AF6B2C-622C-4CC8-B559-A8B1FBC15FD5}" dt="2021-09-15T05:26:03.598" v="0" actId="20577"/>
        <pc:sldMkLst>
          <pc:docMk/>
          <pc:sldMk cId="0" sldId="263"/>
        </pc:sldMkLst>
      </pc:sldChg>
      <pc:sldChg chg="modNotesTx">
        <pc:chgData name="Salil Batra" userId="4d97008808f91814" providerId="LiveId" clId="{38AF6B2C-622C-4CC8-B559-A8B1FBC15FD5}" dt="2021-09-15T05:26:28.417" v="1" actId="20577"/>
        <pc:sldMkLst>
          <pc:docMk/>
          <pc:sldMk cId="0" sldId="264"/>
        </pc:sldMkLst>
      </pc:sldChg>
      <pc:sldChg chg="modNotesTx">
        <pc:chgData name="Salil Batra" userId="4d97008808f91814" providerId="LiveId" clId="{38AF6B2C-622C-4CC8-B559-A8B1FBC15FD5}" dt="2021-09-15T05:26:54.437" v="2" actId="20577"/>
        <pc:sldMkLst>
          <pc:docMk/>
          <pc:sldMk cId="0" sldId="265"/>
        </pc:sldMkLst>
      </pc:sldChg>
      <pc:sldChg chg="modNotesTx">
        <pc:chgData name="Salil Batra" userId="4d97008808f91814" providerId="LiveId" clId="{38AF6B2C-622C-4CC8-B559-A8B1FBC15FD5}" dt="2021-09-15T05:27:15.480" v="3" actId="20577"/>
        <pc:sldMkLst>
          <pc:docMk/>
          <pc:sldMk cId="0" sldId="266"/>
        </pc:sldMkLst>
      </pc:sldChg>
      <pc:sldChg chg="modNotesTx">
        <pc:chgData name="Salil Batra" userId="4d97008808f91814" providerId="LiveId" clId="{38AF6B2C-622C-4CC8-B559-A8B1FBC15FD5}" dt="2021-09-15T05:27:46.613" v="4" actId="20577"/>
        <pc:sldMkLst>
          <pc:docMk/>
          <pc:sldMk cId="0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endParaRPr dirty="0"/>
          </a:p>
        </p:txBody>
      </p:sp>
      <p:sp>
        <p:nvSpPr>
          <p:cNvPr id="111" name="Google Shape;1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endParaRPr dirty="0"/>
          </a:p>
        </p:txBody>
      </p:sp>
      <p:sp>
        <p:nvSpPr>
          <p:cNvPr id="117" name="Google Shape;1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endParaRPr dirty="0"/>
          </a:p>
        </p:txBody>
      </p:sp>
      <p:sp>
        <p:nvSpPr>
          <p:cNvPr id="123" name="Google Shape;1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</a:t>
            </a:r>
            <a:endParaRPr/>
          </a:p>
        </p:txBody>
      </p:sp>
      <p:sp>
        <p:nvSpPr>
          <p:cNvPr id="152" name="Google Shape;1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</a:t>
            </a:r>
            <a:endParaRPr/>
          </a:p>
        </p:txBody>
      </p:sp>
      <p:sp>
        <p:nvSpPr>
          <p:cNvPr id="158" name="Google Shape;1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</a:t>
            </a:r>
            <a:endParaRPr/>
          </a:p>
        </p:txBody>
      </p:sp>
      <p:sp>
        <p:nvSpPr>
          <p:cNvPr id="164" name="Google Shape;16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</a:t>
            </a:r>
            <a:endParaRPr/>
          </a:p>
        </p:txBody>
      </p:sp>
      <p:sp>
        <p:nvSpPr>
          <p:cNvPr id="170" name="Google Shape;17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</a:t>
            </a:r>
            <a:endParaRPr/>
          </a:p>
        </p:txBody>
      </p:sp>
      <p:sp>
        <p:nvSpPr>
          <p:cNvPr id="188" name="Google Shape;18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</a:t>
            </a:r>
            <a:endParaRPr/>
          </a:p>
        </p:txBody>
      </p:sp>
      <p:sp>
        <p:nvSpPr>
          <p:cNvPr id="194" name="Google Shape;19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</a:t>
            </a:r>
            <a:endParaRPr/>
          </a:p>
        </p:txBody>
      </p:sp>
      <p:sp>
        <p:nvSpPr>
          <p:cNvPr id="200" name="Google Shape;20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</a:t>
            </a:r>
            <a:endParaRPr/>
          </a:p>
        </p:txBody>
      </p:sp>
      <p:sp>
        <p:nvSpPr>
          <p:cNvPr id="218" name="Google Shape;21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</a:t>
            </a:r>
            <a:endParaRPr/>
          </a:p>
        </p:txBody>
      </p:sp>
      <p:sp>
        <p:nvSpPr>
          <p:cNvPr id="224" name="Google Shape;22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</a:t>
            </a:r>
            <a:endParaRPr/>
          </a:p>
        </p:txBody>
      </p:sp>
      <p:sp>
        <p:nvSpPr>
          <p:cNvPr id="230" name="Google Shape;23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</a:t>
            </a:r>
            <a:endParaRPr/>
          </a:p>
        </p:txBody>
      </p:sp>
      <p:sp>
        <p:nvSpPr>
          <p:cNvPr id="236" name="Google Shape;23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</a:t>
            </a:r>
            <a:endParaRPr/>
          </a:p>
        </p:txBody>
      </p:sp>
      <p:sp>
        <p:nvSpPr>
          <p:cNvPr id="297" name="Google Shape;29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</a:t>
            </a:r>
            <a:endParaRPr/>
          </a:p>
        </p:txBody>
      </p:sp>
      <p:sp>
        <p:nvSpPr>
          <p:cNvPr id="303" name="Google Shape;30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</a:t>
            </a:r>
            <a:endParaRPr/>
          </a:p>
        </p:txBody>
      </p:sp>
      <p:sp>
        <p:nvSpPr>
          <p:cNvPr id="309" name="Google Shape;30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</a:t>
            </a:r>
            <a:endParaRPr/>
          </a:p>
        </p:txBody>
      </p:sp>
      <p:sp>
        <p:nvSpPr>
          <p:cNvPr id="315" name="Google Shape;31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endParaRPr dirty="0"/>
          </a:p>
        </p:txBody>
      </p:sp>
      <p:sp>
        <p:nvSpPr>
          <p:cNvPr id="99" name="Google Shape;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endParaRPr dirty="0"/>
          </a:p>
        </p:txBody>
      </p:sp>
      <p:sp>
        <p:nvSpPr>
          <p:cNvPr id="105" name="Google Shape;1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>
                <a:solidFill>
                  <a:schemeClr val="accen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  <a:defRPr>
                <a:solidFill>
                  <a:schemeClr val="accen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1" name="Google Shape;21;p4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0"/>
          <p:cNvSpPr txBox="1"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>
                <a:solidFill>
                  <a:srgbClr val="C0000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25" name="Google Shape;25;p50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6" name="Google Shape;26;p50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27" name="Google Shape;27;p50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" name="Google Shape;28;p50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1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IN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" name="Google Shape;32;p51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3" name="Google Shape;33;p51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  <a:defRPr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2"/>
          <p:cNvSpPr txBox="1">
            <a:spLocks noGrp="1"/>
          </p:cNvSpPr>
          <p:nvPr>
            <p:ph type="body" idx="1"/>
          </p:nvPr>
        </p:nvSpPr>
        <p:spPr>
          <a:xfrm>
            <a:off x="0" y="685800"/>
            <a:ext cx="6400800" cy="5486400"/>
          </a:xfrm>
          <a:prstGeom prst="rect">
            <a:avLst/>
          </a:prstGeom>
          <a:solidFill>
            <a:srgbClr val="FFE59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2"/>
          <p:cNvSpPr txBox="1">
            <a:spLocks noGrp="1"/>
          </p:cNvSpPr>
          <p:nvPr>
            <p:ph type="body" idx="2"/>
          </p:nvPr>
        </p:nvSpPr>
        <p:spPr>
          <a:xfrm>
            <a:off x="6553200" y="685800"/>
            <a:ext cx="2590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4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IN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Google Shape;43;p54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4" name="Google Shape;44;p54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3"/>
          <p:cNvSpPr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" name="Google Shape;39;p53"/>
          <p:cNvSpPr txBox="1">
            <a:spLocks noGrp="1"/>
          </p:cNvSpPr>
          <p:nvPr>
            <p:ph type="body" idx="1"/>
          </p:nvPr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»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4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7"/>
          <p:cNvSpPr txBox="1"/>
          <p:nvPr/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©LPU CSE101 C Programming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7F7F7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oogle Shape;161;p6" descr="operator.JPG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57250"/>
            <a:ext cx="753176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Q2</a:t>
            </a:r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What will be the output of the following C code?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#include &lt;</a:t>
            </a:r>
            <a:r>
              <a:rPr lang="en-IN" sz="2240" dirty="0" err="1"/>
              <a:t>stdio.h</a:t>
            </a:r>
            <a:r>
              <a:rPr lang="en-IN" sz="224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int </a:t>
            </a:r>
            <a:r>
              <a:rPr lang="en-IN" sz="2240" dirty="0" err="1"/>
              <a:t>i</a:t>
            </a:r>
            <a:r>
              <a:rPr lang="en-IN" sz="2240" dirty="0"/>
              <a:t> = 3;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int l = </a:t>
            </a:r>
            <a:r>
              <a:rPr lang="en-IN" sz="2240" dirty="0" err="1"/>
              <a:t>i</a:t>
            </a:r>
            <a:r>
              <a:rPr lang="en-IN" sz="2240" dirty="0"/>
              <a:t> / -2;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int k = </a:t>
            </a:r>
            <a:r>
              <a:rPr lang="en-IN" sz="2240" dirty="0" err="1"/>
              <a:t>i</a:t>
            </a:r>
            <a:r>
              <a:rPr lang="en-IN" sz="2240" dirty="0"/>
              <a:t> % -2;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printf</a:t>
            </a:r>
            <a:r>
              <a:rPr lang="en-IN" sz="2240" dirty="0"/>
              <a:t>("%d %d\n", l, k);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A. Compile time error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B. -1 1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C. 1 -1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D. None of these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Q3</a:t>
            </a:r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What will be the final value of x in the following C code?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#include &lt;</a:t>
            </a:r>
            <a:r>
              <a:rPr lang="en-IN" sz="2480" dirty="0" err="1"/>
              <a:t>stdio.h</a:t>
            </a:r>
            <a:r>
              <a:rPr lang="en-IN" sz="248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int x = 5 * 9 / 3 + 9;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</a:t>
            </a:r>
            <a:r>
              <a:rPr lang="en-IN" sz="2480" dirty="0" err="1"/>
              <a:t>printf</a:t>
            </a:r>
            <a:r>
              <a:rPr lang="en-IN" sz="2480" dirty="0"/>
              <a:t>("%</a:t>
            </a:r>
            <a:r>
              <a:rPr lang="en-IN" sz="2480" dirty="0" err="1"/>
              <a:t>d",x</a:t>
            </a:r>
            <a:r>
              <a:rPr lang="en-IN" sz="2480" dirty="0"/>
              <a:t>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A. 3.75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B. Depends on compiler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C. 24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D. 3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Q4</a:t>
            </a: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What will be the output of the following C code?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#include &lt;</a:t>
            </a:r>
            <a:r>
              <a:rPr lang="en-IN" sz="2480" dirty="0" err="1"/>
              <a:t>stdio.h</a:t>
            </a:r>
            <a:r>
              <a:rPr lang="en-IN" sz="248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int x = 5.3 % 2;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</a:t>
            </a:r>
            <a:r>
              <a:rPr lang="en-IN" sz="2480" dirty="0" err="1"/>
              <a:t>printf</a:t>
            </a:r>
            <a:r>
              <a:rPr lang="en-IN" sz="2480" dirty="0"/>
              <a:t>("Value of x is %d", x);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A. Value of x is 2.3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B. Value of x is 1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C. Value of x is 0.3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D. Compile time error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Q5</a:t>
            </a:r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What will be the output of the following C code?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#include 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    int a = 10;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    double b = 5.6;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    int c;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    c = a + b;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    </a:t>
            </a:r>
            <a:r>
              <a:rPr lang="en-IN" sz="2000" dirty="0" err="1"/>
              <a:t>printf</a:t>
            </a:r>
            <a:r>
              <a:rPr lang="en-IN" sz="2000" dirty="0"/>
              <a:t>("%d", c);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    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A. 15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B. 16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C. 15.6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D. 10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Unary Operator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These operator requires only one operand.</a:t>
            </a:r>
            <a:endParaRPr/>
          </a:p>
        </p:txBody>
      </p:sp>
      <p:graphicFrame>
        <p:nvGraphicFramePr>
          <p:cNvPr id="132" name="Google Shape;132;p13"/>
          <p:cNvGraphicFramePr/>
          <p:nvPr/>
        </p:nvGraphicFramePr>
        <p:xfrm>
          <a:off x="761999" y="1600200"/>
          <a:ext cx="7620000" cy="326141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Example(count=1)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+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unary plus is used to show positive value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+count; 	value is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unary minus negates the value of operand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-count; 	value is -1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++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Increment operator is used to increase the operand value by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++count; 	value is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count++; 	value is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--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Decrement operator is used to decrease the operand value by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--count; 	value is 1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count--; 	value is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3" name="Google Shape;133;p13"/>
          <p:cNvGrpSpPr/>
          <p:nvPr/>
        </p:nvGrpSpPr>
        <p:grpSpPr>
          <a:xfrm>
            <a:off x="665205" y="4800600"/>
            <a:ext cx="7813591" cy="1524000"/>
            <a:chOff x="374815" y="4953000"/>
            <a:chExt cx="8007185" cy="1524000"/>
          </a:xfrm>
        </p:grpSpPr>
        <p:sp>
          <p:nvSpPr>
            <p:cNvPr id="134" name="Google Shape;134;p13"/>
            <p:cNvSpPr/>
            <p:nvPr/>
          </p:nvSpPr>
          <p:spPr>
            <a:xfrm>
              <a:off x="762000" y="5181600"/>
              <a:ext cx="7620000" cy="1295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 txBox="1"/>
            <p:nvPr/>
          </p:nvSpPr>
          <p:spPr>
            <a:xfrm>
              <a:off x="838199" y="5181600"/>
              <a:ext cx="746571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++count	increments count by 1 and then uses its value as the value of the expression. This is known a </a:t>
              </a:r>
              <a:r>
                <a:rPr lang="en-IN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prefix operator</a:t>
              </a: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/>
            </a:p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count++ 	uses count as the value of the expression and then increments count by 1. This is known as </a:t>
              </a:r>
              <a:r>
                <a:rPr lang="en-IN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postfix operator</a:t>
              </a: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374815" y="4953000"/>
              <a:ext cx="615785" cy="56476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5715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Difference between Prefix and Postfix</a:t>
            </a:r>
            <a:endParaRPr sz="3959"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457200" y="1124744"/>
            <a:ext cx="8229600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IN" sz="1800" u="sng"/>
              <a:t>Unary Prefix increment/ decrement performs the operation first, and then the value is assigned/ or used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Example: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Consider x=2, then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y = ++x; is equivalent to writing     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//x = x + 1;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//y = x;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So eventually x will be incremented by 1, i.e x will become 3, and then the value 3 will be assigned to y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IN" sz="1800" u="sng"/>
              <a:t>Unary Postfix increment/ decrement will assign/ or use the value first and then the operation is performed</a:t>
            </a:r>
            <a:endParaRPr sz="1800" u="sng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Example: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Consider x=2, then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y = x++; is equivalent to writing     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//y = x;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//x=x+1;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Here y will take value 2, and then the value of x will be increment by 1, and x becomes 3.</a:t>
            </a:r>
            <a:endParaRPr sz="180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endParaRPr sz="1800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Difference between Prefix and Postfix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Char char="•"/>
            </a:pPr>
            <a:r>
              <a:rPr lang="en-IN" sz="2380"/>
              <a:t>Example: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#include&lt;stdio.h&gt;</a:t>
            </a:r>
            <a:endParaRPr sz="2380"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int main()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   int x = 3, y, z;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   y = x++;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   z = ++x;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   printf(“\n%d,%d,%d”,x,y,z);</a:t>
            </a:r>
            <a:endParaRPr sz="2380"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   return 0;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Output: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5, 3, 5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endParaRPr sz="2380"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2"/>
          </p:nvPr>
        </p:nvSpPr>
        <p:spPr>
          <a:xfrm>
            <a:off x="4648200" y="1417638"/>
            <a:ext cx="4038600" cy="470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Explanation: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Char char="•"/>
            </a:pPr>
            <a:r>
              <a:rPr lang="en-IN" sz="2380"/>
              <a:t>Initialize x to 3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Char char="•"/>
            </a:pPr>
            <a:r>
              <a:rPr lang="en-IN" sz="2380"/>
              <a:t> Assign y the value we get by evaluating the expression x++, i.e, the value of x before increment then increment x.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Char char="•"/>
            </a:pPr>
            <a:r>
              <a:rPr lang="en-IN" sz="2380"/>
              <a:t>Increment x then assign z the value we get by evaluating the expression ++x, i.e, value of x after the increment.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Char char="•"/>
            </a:pPr>
            <a:r>
              <a:rPr lang="en-IN" sz="2380"/>
              <a:t>Print these values</a:t>
            </a:r>
            <a:endParaRPr/>
          </a:p>
          <a:p>
            <a:pPr marL="342900" lvl="0" indent="-1917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endParaRPr sz="238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323528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Q1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#include &lt;</a:t>
            </a:r>
            <a:r>
              <a:rPr lang="en-IN" sz="2480" dirty="0" err="1"/>
              <a:t>stdio.h</a:t>
            </a:r>
            <a:r>
              <a:rPr lang="en-IN" sz="2480" dirty="0"/>
              <a:t>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</a:t>
            </a:r>
            <a:r>
              <a:rPr lang="en-IN" sz="2480" dirty="0" err="1"/>
              <a:t>int</a:t>
            </a:r>
            <a:r>
              <a:rPr lang="en-IN" sz="2480" dirty="0"/>
              <a:t>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</a:t>
            </a:r>
            <a:r>
              <a:rPr lang="en-IN" sz="2480" dirty="0" err="1"/>
              <a:t>int</a:t>
            </a:r>
            <a:r>
              <a:rPr lang="en-IN" sz="2480" dirty="0"/>
              <a:t> a=1,b=1,c;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c = a++ + b;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</a:t>
            </a:r>
            <a:r>
              <a:rPr lang="en-IN" sz="2480" dirty="0" err="1"/>
              <a:t>printf</a:t>
            </a:r>
            <a:r>
              <a:rPr lang="en-IN" sz="2480" dirty="0"/>
              <a:t>("%</a:t>
            </a:r>
            <a:r>
              <a:rPr lang="en-IN" sz="2480" dirty="0" err="1"/>
              <a:t>d,%d,%d</a:t>
            </a:r>
            <a:r>
              <a:rPr lang="en-IN" sz="2480" dirty="0"/>
              <a:t>", </a:t>
            </a:r>
            <a:r>
              <a:rPr lang="en-IN" sz="2480" dirty="0" err="1"/>
              <a:t>a,b,c</a:t>
            </a:r>
            <a:r>
              <a:rPr lang="en-IN" sz="2480" dirty="0"/>
              <a:t>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return 0;</a:t>
            </a:r>
            <a:endParaRPr sz="248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A. 2,1,1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B. 1,2,1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C. 2,1,2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D. 1,1,2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Q2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#include &lt;</a:t>
            </a:r>
            <a:r>
              <a:rPr lang="en-IN" sz="2480" dirty="0" err="1"/>
              <a:t>stdio.h</a:t>
            </a:r>
            <a:r>
              <a:rPr lang="en-IN" sz="2480" dirty="0"/>
              <a:t>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</a:t>
            </a:r>
            <a:r>
              <a:rPr lang="en-IN" sz="2480" dirty="0" err="1"/>
              <a:t>int</a:t>
            </a:r>
            <a:r>
              <a:rPr lang="en-IN" sz="2480" dirty="0"/>
              <a:t>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</a:t>
            </a:r>
            <a:r>
              <a:rPr lang="en-IN" sz="2480" dirty="0" err="1"/>
              <a:t>int</a:t>
            </a:r>
            <a:r>
              <a:rPr lang="en-IN" sz="2480" dirty="0"/>
              <a:t> d, a = 1, b = 2;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d =  a++ + ++b;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</a:t>
            </a:r>
            <a:r>
              <a:rPr lang="en-IN" sz="2480" dirty="0" err="1"/>
              <a:t>printf</a:t>
            </a:r>
            <a:r>
              <a:rPr lang="en-IN" sz="2480" dirty="0"/>
              <a:t>("%d %d %d", d, a, 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return 0;</a:t>
            </a:r>
            <a:endParaRPr sz="248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A. 4 2 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B. 3 1 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C. 4 2 3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D. 3 2 3</a:t>
            </a:r>
            <a:endParaRPr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endParaRPr sz="248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Q3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#include &lt;</a:t>
            </a:r>
            <a:r>
              <a:rPr lang="en-IN" sz="2240" dirty="0" err="1"/>
              <a:t>stdio.h</a:t>
            </a:r>
            <a:r>
              <a:rPr lang="en-IN" sz="2240" dirty="0"/>
              <a:t>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</a:t>
            </a:r>
            <a:r>
              <a:rPr lang="en-IN" sz="2240" dirty="0" err="1"/>
              <a:t>int</a:t>
            </a:r>
            <a:r>
              <a:rPr lang="en-IN" sz="2240" dirty="0"/>
              <a:t>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int</a:t>
            </a:r>
            <a:r>
              <a:rPr lang="en-IN" sz="2240" dirty="0"/>
              <a:t> </a:t>
            </a:r>
            <a:r>
              <a:rPr lang="en-IN" sz="2240" dirty="0" err="1"/>
              <a:t>i</a:t>
            </a:r>
            <a:r>
              <a:rPr lang="en-IN" sz="2240" dirty="0"/>
              <a:t> =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int</a:t>
            </a:r>
            <a:r>
              <a:rPr lang="en-IN" sz="2240" dirty="0"/>
              <a:t> x = </a:t>
            </a:r>
            <a:r>
              <a:rPr lang="en-IN" sz="2240" dirty="0" err="1"/>
              <a:t>i</a:t>
            </a:r>
            <a:r>
              <a:rPr lang="en-IN" sz="2240" dirty="0"/>
              <a:t>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int</a:t>
            </a:r>
            <a:r>
              <a:rPr lang="en-IN" sz="2240" dirty="0"/>
              <a:t> y = ++</a:t>
            </a:r>
            <a:r>
              <a:rPr lang="en-IN" sz="2240" dirty="0" err="1"/>
              <a:t>i</a:t>
            </a:r>
            <a:r>
              <a:rPr lang="en-IN" sz="2240" dirty="0"/>
              <a:t>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printf</a:t>
            </a:r>
            <a:r>
              <a:rPr lang="en-IN" sz="2240" dirty="0"/>
              <a:t>("%d % d\n", x, y);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A. 0, 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B. 0, 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C. 1, 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D. 1,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>
            <a:spLocks noGrp="1"/>
          </p:cNvSpPr>
          <p:nvPr>
            <p:ph type="title"/>
          </p:nvPr>
        </p:nvSpPr>
        <p:spPr>
          <a:xfrm>
            <a:off x="381000" y="2209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/>
              <a:t>CSE101-Lec#2-First Part</a:t>
            </a:r>
            <a:endParaRPr/>
          </a:p>
        </p:txBody>
      </p:sp>
      <p:sp>
        <p:nvSpPr>
          <p:cNvPr id="50" name="Google Shape;50;p1"/>
          <p:cNvSpPr txBox="1">
            <a:spLocks noGrp="1"/>
          </p:cNvSpPr>
          <p:nvPr>
            <p:ph type="body" idx="1"/>
          </p:nvPr>
        </p:nvSpPr>
        <p:spPr>
          <a:xfrm>
            <a:off x="457200" y="3352800"/>
            <a:ext cx="8229600" cy="2773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Char char="•"/>
            </a:pPr>
            <a:r>
              <a:rPr lang="en-IN">
                <a:solidFill>
                  <a:srgbClr val="C00000"/>
                </a:solidFill>
              </a:rPr>
              <a:t>Operators 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457200" y="478820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Q4</a:t>
            </a:r>
            <a:endParaRPr sz="3959"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457200" y="908720"/>
            <a:ext cx="8229600" cy="5544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What will be the output of the following C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#include &lt;</a:t>
            </a:r>
            <a:r>
              <a:rPr lang="en-IN" sz="2480" dirty="0" err="1"/>
              <a:t>stdio.h</a:t>
            </a:r>
            <a:r>
              <a:rPr lang="en-IN" sz="2480" dirty="0"/>
              <a:t>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</a:t>
            </a:r>
            <a:r>
              <a:rPr lang="en-IN" sz="2480" dirty="0" err="1"/>
              <a:t>int</a:t>
            </a:r>
            <a:r>
              <a:rPr lang="en-IN" sz="2480" dirty="0"/>
              <a:t>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</a:t>
            </a:r>
            <a:r>
              <a:rPr lang="en-IN" sz="2480" dirty="0" err="1"/>
              <a:t>int</a:t>
            </a:r>
            <a:r>
              <a:rPr lang="en-IN" sz="2480" dirty="0"/>
              <a:t> x = 4, y, z;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y = --x;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z = x--;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</a:t>
            </a:r>
            <a:r>
              <a:rPr lang="en-IN" sz="2480" dirty="0" err="1"/>
              <a:t>printf</a:t>
            </a:r>
            <a:r>
              <a:rPr lang="en-IN" sz="2480" dirty="0"/>
              <a:t>("%</a:t>
            </a:r>
            <a:r>
              <a:rPr lang="en-IN" sz="2480" dirty="0" err="1"/>
              <a:t>d%d%d</a:t>
            </a:r>
            <a:r>
              <a:rPr lang="en-IN" sz="2480" dirty="0"/>
              <a:t>", x,  y, z);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return 0;</a:t>
            </a:r>
            <a:endParaRPr sz="248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A. 3 2 3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B. 2 3 3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C. 3 2 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D. 2 3 4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457200" y="447675"/>
            <a:ext cx="8229600" cy="572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Relational Operator</a:t>
            </a:r>
            <a:endParaRPr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en-IN" sz="2200"/>
              <a:t>      It compares two operands depending upon the their relation. Expression generates zero(false) or nonzero(true) value.</a:t>
            </a:r>
            <a:endParaRPr sz="2200">
              <a:solidFill>
                <a:srgbClr val="004E6C"/>
              </a:solidFill>
            </a:endParaRPr>
          </a:p>
        </p:txBody>
      </p:sp>
      <p:graphicFrame>
        <p:nvGraphicFramePr>
          <p:cNvPr id="179" name="Google Shape;179;p20"/>
          <p:cNvGraphicFramePr/>
          <p:nvPr/>
        </p:nvGraphicFramePr>
        <p:xfrm>
          <a:off x="153024" y="1663250"/>
          <a:ext cx="8838575" cy="511090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32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2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 (a=10 and b=20)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&lt;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less than, checks if the value of left operand is less than the value of right operand, if yes then condition becomes true.</a:t>
                      </a:r>
                      <a:endParaRPr sz="1600"/>
                    </a:p>
                  </a:txBody>
                  <a:tcPr marL="25700" marR="25700" marT="25700" marB="257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(a &lt; b) value is 1(true)</a:t>
                      </a:r>
                      <a:endParaRPr sz="1600"/>
                    </a:p>
                  </a:txBody>
                  <a:tcPr marL="25700" marR="25700" marT="25700" marB="2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2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&lt;=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less than or equal to, checks if the value of left operand is less than or equal to the value of right operand, if yes then condition becomes true.</a:t>
                      </a:r>
                      <a:endParaRPr sz="1600"/>
                    </a:p>
                  </a:txBody>
                  <a:tcPr marL="25700" marR="25700" marT="25700" marB="257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(a &lt;= b) value is 1 (true).</a:t>
                      </a:r>
                      <a:endParaRPr sz="1600"/>
                    </a:p>
                  </a:txBody>
                  <a:tcPr marL="25700" marR="25700" marT="25700" marB="2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2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&gt;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greater than, checks if the value of left operand is greater than the value of right operand, if yes then condition becomes true.</a:t>
                      </a:r>
                      <a:endParaRPr sz="1600"/>
                    </a:p>
                  </a:txBody>
                  <a:tcPr marL="25700" marR="25700" marT="25700" marB="257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(a &gt; b) value is 0 (false).</a:t>
                      </a:r>
                      <a:endParaRPr sz="1600"/>
                    </a:p>
                  </a:txBody>
                  <a:tcPr marL="25700" marR="25700" marT="25700" marB="2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2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&gt;=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greater than or equal to, checks if the value of left operand is greater than or equal to the value of right operand, if yes then condition becomes true.</a:t>
                      </a:r>
                      <a:endParaRPr sz="1600"/>
                    </a:p>
                  </a:txBody>
                  <a:tcPr marL="25700" marR="25700" marT="25700" marB="257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(a &gt;= b) value is 0 (false).</a:t>
                      </a:r>
                      <a:endParaRPr sz="1600"/>
                    </a:p>
                  </a:txBody>
                  <a:tcPr marL="25700" marR="25700" marT="25700" marB="25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9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==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IN" sz="1600"/>
                        <a:t>equality ,checks if the value of two operands is equal or not, if yes then condition becomes true.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IN" sz="1600"/>
                        <a:t>(a == b) value is 0 (false).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6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!=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inequality, checks if the value of two operands is equal or not, if values are not equal then condition becomes true.</a:t>
                      </a:r>
                      <a:endParaRPr sz="1600"/>
                    </a:p>
                  </a:txBody>
                  <a:tcPr marL="25700" marR="25700" marT="25700" marB="257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(a != b) value is 1 (true).</a:t>
                      </a:r>
                      <a:endParaRPr sz="1600"/>
                    </a:p>
                  </a:txBody>
                  <a:tcPr marL="25700" marR="25700" marT="25700" marB="257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Relational Operator</a:t>
            </a:r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Q: Age of Sam is 20 and age of Tom is 19.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     Verify the relationship between their age.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Sol: age of Sam =  S1 = 20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   age of Tom = T1 = 19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        S1 &lt; T1 = 0 (false)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    S1 &gt; T1 = 1 (true)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	So, Sam is elder than Tom.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    S1 == T1 = 0 (false)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Q1</a:t>
            </a:r>
            <a:endParaRPr sz="3959"/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#include &lt;</a:t>
            </a:r>
            <a:r>
              <a:rPr lang="en-IN" sz="2480" dirty="0" err="1"/>
              <a:t>stdio.h</a:t>
            </a:r>
            <a:r>
              <a:rPr lang="en-IN" sz="2480" dirty="0"/>
              <a:t>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</a:t>
            </a:r>
            <a:r>
              <a:rPr lang="en-IN" sz="2480" dirty="0" err="1"/>
              <a:t>int</a:t>
            </a:r>
            <a:r>
              <a:rPr lang="en-IN" sz="2480" dirty="0"/>
              <a:t>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</a:t>
            </a:r>
            <a:r>
              <a:rPr lang="en-IN" sz="2480" dirty="0" err="1"/>
              <a:t>int</a:t>
            </a:r>
            <a:r>
              <a:rPr lang="en-IN" sz="2480" dirty="0"/>
              <a:t> a=1,b=2,c;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c=a&gt;b;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</a:t>
            </a:r>
            <a:r>
              <a:rPr lang="en-IN" sz="2480" dirty="0" err="1"/>
              <a:t>printf</a:t>
            </a:r>
            <a:r>
              <a:rPr lang="en-IN" sz="2480" dirty="0"/>
              <a:t>("\</a:t>
            </a:r>
            <a:r>
              <a:rPr lang="en-IN" sz="2480" dirty="0" err="1"/>
              <a:t>n%d",c</a:t>
            </a:r>
            <a:r>
              <a:rPr lang="en-IN" sz="2480" dirty="0"/>
              <a:t>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A. 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B. 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C. 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D. None of these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Q2</a:t>
            </a:r>
            <a:endParaRPr sz="3959"/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1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#include &lt;</a:t>
            </a:r>
            <a:r>
              <a:rPr lang="en-IN" sz="2720" dirty="0" err="1"/>
              <a:t>stdio.h</a:t>
            </a:r>
            <a:r>
              <a:rPr lang="en-IN" sz="2720" dirty="0"/>
              <a:t>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</a:t>
            </a:r>
            <a:r>
              <a:rPr lang="en-IN" sz="2720" dirty="0" err="1"/>
              <a:t>int</a:t>
            </a:r>
            <a:r>
              <a:rPr lang="en-IN" sz="2720" dirty="0"/>
              <a:t>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    </a:t>
            </a:r>
            <a:r>
              <a:rPr lang="en-IN" sz="2720" dirty="0" err="1"/>
              <a:t>int</a:t>
            </a:r>
            <a:r>
              <a:rPr lang="en-IN" sz="2720" dirty="0"/>
              <a:t> a=1,b=2;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    </a:t>
            </a:r>
            <a:r>
              <a:rPr lang="en-IN" sz="2720" dirty="0" err="1"/>
              <a:t>printf</a:t>
            </a:r>
            <a:r>
              <a:rPr lang="en-IN" sz="2720" dirty="0"/>
              <a:t>("\</a:t>
            </a:r>
            <a:r>
              <a:rPr lang="en-IN" sz="2720" dirty="0" err="1"/>
              <a:t>n%d",a</a:t>
            </a:r>
            <a:r>
              <a:rPr lang="en-IN" sz="2720" dirty="0"/>
              <a:t>!=b);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A. 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B. 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C. 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D. None of these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Q3</a:t>
            </a:r>
            <a:endParaRPr sz="3959"/>
          </a:p>
        </p:txBody>
      </p:sp>
      <p:sp>
        <p:nvSpPr>
          <p:cNvPr id="203" name="Google Shape;203;p24"/>
          <p:cNvSpPr txBox="1">
            <a:spLocks noGrp="1"/>
          </p:cNvSpPr>
          <p:nvPr>
            <p:ph type="body" idx="1"/>
          </p:nvPr>
        </p:nvSpPr>
        <p:spPr>
          <a:xfrm>
            <a:off x="457200" y="908720"/>
            <a:ext cx="8229600" cy="5217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What will be the final value of d in the following C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#include &lt;</a:t>
            </a:r>
            <a:r>
              <a:rPr lang="en-IN" sz="2240" dirty="0" err="1"/>
              <a:t>stdio.h</a:t>
            </a:r>
            <a:r>
              <a:rPr lang="en-IN" sz="2240" dirty="0"/>
              <a:t>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</a:t>
            </a:r>
            <a:r>
              <a:rPr lang="en-IN" sz="2240" dirty="0" err="1"/>
              <a:t>int</a:t>
            </a:r>
            <a:r>
              <a:rPr lang="en-IN" sz="2240" dirty="0"/>
              <a:t>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int</a:t>
            </a:r>
            <a:r>
              <a:rPr lang="en-IN" sz="2240" dirty="0"/>
              <a:t> a = 10, b = 5, c = 5;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int</a:t>
            </a:r>
            <a:r>
              <a:rPr lang="en-IN" sz="2240" dirty="0"/>
              <a:t> d;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d = b + c == a;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printf</a:t>
            </a:r>
            <a:r>
              <a:rPr lang="en-IN" sz="2240" dirty="0"/>
              <a:t>("%d", d);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return 0;</a:t>
            </a:r>
            <a:endParaRPr sz="224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A. Syntax error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B. 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C. 5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D. 10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body" idx="1"/>
          </p:nvPr>
        </p:nvSpPr>
        <p:spPr>
          <a:xfrm>
            <a:off x="457200" y="438150"/>
            <a:ext cx="8229600" cy="611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Logical Operator</a:t>
            </a:r>
            <a:endParaRPr/>
          </a:p>
          <a:p>
            <a:pPr marL="40005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 </a:t>
            </a:r>
            <a:r>
              <a:rPr lang="en-IN" sz="2400"/>
              <a:t>It checks the logical relationship between two expressions and the result is zero( false) or nonzero(true).</a:t>
            </a:r>
            <a:endParaRPr/>
          </a:p>
          <a:p>
            <a:pPr marL="34290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endParaRPr>
              <a:solidFill>
                <a:srgbClr val="004E6C"/>
              </a:solidFill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IN">
                <a:solidFill>
                  <a:schemeClr val="accent1"/>
                </a:solidFill>
              </a:rPr>
              <a:t>				</a:t>
            </a:r>
            <a:endParaRPr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IN">
                <a:solidFill>
                  <a:schemeClr val="accent1"/>
                </a:solidFill>
              </a:rPr>
              <a:t>			</a:t>
            </a:r>
            <a:endParaRPr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IN">
                <a:solidFill>
                  <a:schemeClr val="accent1"/>
                </a:solidFill>
              </a:rPr>
              <a:t>				</a:t>
            </a:r>
            <a:endParaRPr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IN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IN">
                <a:solidFill>
                  <a:schemeClr val="accent1"/>
                </a:solidFill>
              </a:rPr>
              <a:t>	</a:t>
            </a:r>
            <a:endParaRPr/>
          </a:p>
        </p:txBody>
      </p:sp>
      <p:graphicFrame>
        <p:nvGraphicFramePr>
          <p:cNvPr id="209" name="Google Shape;209;p25"/>
          <p:cNvGraphicFramePr/>
          <p:nvPr/>
        </p:nvGraphicFramePr>
        <p:xfrm>
          <a:off x="761999" y="2044542"/>
          <a:ext cx="7620000" cy="274084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&amp;&amp;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Logical AND operator. If both the operands are true then condition becomes true.</a:t>
                      </a:r>
                      <a:endParaRPr/>
                    </a:p>
                  </a:txBody>
                  <a:tcPr marL="45325" marR="45325" marT="45325" marB="453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(5&gt;3 &amp;&amp; 5&lt;10) value is 1 (true).</a:t>
                      </a:r>
                      <a:endParaRPr sz="1700"/>
                    </a:p>
                  </a:txBody>
                  <a:tcPr marL="45325" marR="45325" marT="45325" marB="453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| |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Logical OR Operator. If any of the two operands is true then condition becomes true.</a:t>
                      </a:r>
                      <a:endParaRPr/>
                    </a:p>
                  </a:txBody>
                  <a:tcPr marL="45325" marR="45325" marT="45325" marB="453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(5&gt;3 || 5&lt;2) value is  1 (true).</a:t>
                      </a:r>
                      <a:endParaRPr sz="1700"/>
                    </a:p>
                  </a:txBody>
                  <a:tcPr marL="45325" marR="45325" marT="45325" marB="453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!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Logical NOT Operator. Use to reverses the logical state of its operand. If a condition is true then Logical NOT operator will make false.</a:t>
                      </a:r>
                      <a:endParaRPr/>
                    </a:p>
                  </a:txBody>
                  <a:tcPr marL="45325" marR="45325" marT="45325" marB="453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!(8==8) value is 0 (false).</a:t>
                      </a:r>
                      <a:endParaRPr sz="1700"/>
                    </a:p>
                  </a:txBody>
                  <a:tcPr marL="45325" marR="45325" marT="45325" marB="453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Logical Operator</a:t>
            </a:r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Grade system :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If (Marks &gt;=90 || marks == 100)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students performance is excellent.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If (Marks &lt;= 40 &amp;&amp; attendance &lt; 75)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student is detained.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Q1</a:t>
            </a:r>
            <a:endParaRPr sz="3959"/>
          </a:p>
        </p:txBody>
      </p:sp>
      <p:sp>
        <p:nvSpPr>
          <p:cNvPr id="221" name="Google Shape;221;p27"/>
          <p:cNvSpPr txBox="1">
            <a:spLocks noGrp="1"/>
          </p:cNvSpPr>
          <p:nvPr>
            <p:ph type="body" idx="1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//What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#include &lt;</a:t>
            </a:r>
            <a:r>
              <a:rPr lang="en-IN" sz="2720" dirty="0" err="1"/>
              <a:t>stdio.h</a:t>
            </a:r>
            <a:r>
              <a:rPr lang="en-IN" sz="2720" dirty="0"/>
              <a:t>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</a:t>
            </a:r>
            <a:r>
              <a:rPr lang="en-IN" sz="2720" dirty="0" err="1"/>
              <a:t>int</a:t>
            </a:r>
            <a:r>
              <a:rPr lang="en-IN" sz="2720" dirty="0"/>
              <a:t>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    </a:t>
            </a:r>
            <a:r>
              <a:rPr lang="en-IN" sz="2720" dirty="0" err="1"/>
              <a:t>int</a:t>
            </a:r>
            <a:r>
              <a:rPr lang="en-IN" sz="2720" dirty="0"/>
              <a:t> a = 10, b = 0,c;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    c=a&amp;&amp;b;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    </a:t>
            </a:r>
            <a:r>
              <a:rPr lang="en-IN" sz="2720" dirty="0" err="1"/>
              <a:t>printf</a:t>
            </a:r>
            <a:r>
              <a:rPr lang="en-IN" sz="2720" dirty="0"/>
              <a:t>("%</a:t>
            </a:r>
            <a:r>
              <a:rPr lang="en-IN" sz="2720" dirty="0" err="1"/>
              <a:t>d",c</a:t>
            </a:r>
            <a:r>
              <a:rPr lang="en-IN" sz="2720" dirty="0"/>
              <a:t>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A. 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B. 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C. -1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D. None of these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>
            <a:spLocks noGrp="1"/>
          </p:cNvSpPr>
          <p:nvPr>
            <p:ph type="body" idx="1"/>
          </p:nvPr>
        </p:nvSpPr>
        <p:spPr>
          <a:xfrm>
            <a:off x="467544" y="1196752"/>
            <a:ext cx="8229600" cy="543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#include &lt;</a:t>
            </a:r>
            <a:r>
              <a:rPr lang="en-IN" sz="2720" dirty="0" err="1"/>
              <a:t>stdio.h</a:t>
            </a:r>
            <a:r>
              <a:rPr lang="en-IN" sz="2720" dirty="0"/>
              <a:t>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</a:t>
            </a:r>
            <a:r>
              <a:rPr lang="en-IN" sz="2720" dirty="0" err="1"/>
              <a:t>int</a:t>
            </a:r>
            <a:r>
              <a:rPr lang="en-IN" sz="2720" dirty="0"/>
              <a:t>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    </a:t>
            </a:r>
            <a:r>
              <a:rPr lang="en-IN" sz="2720" dirty="0" err="1"/>
              <a:t>int</a:t>
            </a:r>
            <a:r>
              <a:rPr lang="en-IN" sz="2720" dirty="0"/>
              <a:t> a = 10, b = 0,c=2,d;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    d=a&amp;&amp;b||c-2;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    </a:t>
            </a:r>
            <a:r>
              <a:rPr lang="en-IN" sz="2720" dirty="0" err="1"/>
              <a:t>printf</a:t>
            </a:r>
            <a:r>
              <a:rPr lang="en-IN" sz="2720" dirty="0"/>
              <a:t>("%</a:t>
            </a:r>
            <a:r>
              <a:rPr lang="en-IN" sz="2720" dirty="0" err="1"/>
              <a:t>d",d</a:t>
            </a:r>
            <a:r>
              <a:rPr lang="en-IN" sz="2720" dirty="0"/>
              <a:t>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A. 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B. 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C. -1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D. None of these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endParaRPr sz="2720"/>
          </a:p>
        </p:txBody>
      </p:sp>
      <p:sp>
        <p:nvSpPr>
          <p:cNvPr id="227" name="Google Shape;227;p28"/>
          <p:cNvSpPr txBox="1">
            <a:spLocks noGrp="1"/>
          </p:cNvSpPr>
          <p:nvPr>
            <p:ph type="title"/>
          </p:nvPr>
        </p:nvSpPr>
        <p:spPr>
          <a:xfrm>
            <a:off x="467544" y="476672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Q2</a:t>
            </a:r>
            <a:endParaRPr sz="3959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>
                <a:solidFill>
                  <a:schemeClr val="accent1"/>
                </a:solidFill>
              </a:rPr>
              <a:t>In this lecture we will study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Operators 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Types of Operators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>
            <a:spLocks noGrp="1"/>
          </p:cNvSpPr>
          <p:nvPr>
            <p:ph type="title"/>
          </p:nvPr>
        </p:nvSpPr>
        <p:spPr>
          <a:xfrm>
            <a:off x="448095" y="548680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Q3</a:t>
            </a:r>
            <a:endParaRPr sz="3959"/>
          </a:p>
        </p:txBody>
      </p:sp>
      <p:sp>
        <p:nvSpPr>
          <p:cNvPr id="233" name="Google Shape;233;p29"/>
          <p:cNvSpPr txBox="1">
            <a:spLocks noGrp="1"/>
          </p:cNvSpPr>
          <p:nvPr>
            <p:ph type="body" idx="1"/>
          </p:nvPr>
        </p:nvSpPr>
        <p:spPr>
          <a:xfrm>
            <a:off x="457200" y="1484784"/>
            <a:ext cx="8229600" cy="464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What will be the output of the following C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#include &lt;</a:t>
            </a:r>
            <a:r>
              <a:rPr lang="en-IN" sz="2240" dirty="0" err="1"/>
              <a:t>stdio.h</a:t>
            </a:r>
            <a:r>
              <a:rPr lang="en-IN" sz="2240" dirty="0"/>
              <a:t>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</a:t>
            </a:r>
            <a:r>
              <a:rPr lang="en-IN" sz="2240" dirty="0" err="1"/>
              <a:t>int</a:t>
            </a:r>
            <a:r>
              <a:rPr lang="en-IN" sz="2240" dirty="0"/>
              <a:t>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int</a:t>
            </a:r>
            <a:r>
              <a:rPr lang="en-IN" sz="2240" dirty="0"/>
              <a:t> x = 1, y = 0, z = 5;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int</a:t>
            </a:r>
            <a:r>
              <a:rPr lang="en-IN" sz="2240" dirty="0"/>
              <a:t> a = x &amp;&amp; y || z++;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printf</a:t>
            </a:r>
            <a:r>
              <a:rPr lang="en-IN" sz="2240" dirty="0"/>
              <a:t>("%d", z);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A. 6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B. 5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C. 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D. None of these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>
            <a:spLocks noGrp="1"/>
          </p:cNvSpPr>
          <p:nvPr>
            <p:ph type="title"/>
          </p:nvPr>
        </p:nvSpPr>
        <p:spPr>
          <a:xfrm>
            <a:off x="457200" y="620688"/>
            <a:ext cx="8229600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Q4</a:t>
            </a:r>
            <a:endParaRPr sz="3959"/>
          </a:p>
        </p:txBody>
      </p:sp>
      <p:sp>
        <p:nvSpPr>
          <p:cNvPr id="239" name="Google Shape;239;p30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#include &lt;</a:t>
            </a:r>
            <a:r>
              <a:rPr lang="en-IN" sz="2240" dirty="0" err="1"/>
              <a:t>stdio.h</a:t>
            </a:r>
            <a:r>
              <a:rPr lang="en-IN" sz="2240" dirty="0"/>
              <a:t>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</a:t>
            </a:r>
            <a:r>
              <a:rPr lang="en-IN" sz="2240" dirty="0" err="1"/>
              <a:t>int</a:t>
            </a:r>
            <a:r>
              <a:rPr lang="en-IN" sz="2240" dirty="0"/>
              <a:t>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int</a:t>
            </a:r>
            <a:r>
              <a:rPr lang="en-IN" sz="2240" dirty="0"/>
              <a:t> x = 1, y = 0, z = 5;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int</a:t>
            </a:r>
            <a:r>
              <a:rPr lang="en-IN" sz="2240" dirty="0"/>
              <a:t> a = x &amp;&amp; y &amp;&amp; z++;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printf</a:t>
            </a:r>
            <a:r>
              <a:rPr lang="en-IN" sz="2240" dirty="0"/>
              <a:t>("%d", z);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A. 6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B. 5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C. 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D. None of these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511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20"/>
              <a:buFont typeface="Noto Sans Symbols"/>
              <a:buChar char="⮚"/>
            </a:pPr>
            <a:r>
              <a:rPr lang="en-IN" sz="3220">
                <a:solidFill>
                  <a:srgbClr val="004E6C"/>
                </a:solidFill>
              </a:rPr>
              <a:t>Assignment Operator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70"/>
              <a:buFont typeface="Noto Sans Symbols"/>
              <a:buNone/>
            </a:pPr>
            <a:r>
              <a:rPr lang="en-IN" sz="2170"/>
              <a:t>They are used to assign the result of an expression on right side to a variable on left side.</a:t>
            </a:r>
            <a:endParaRPr sz="2170">
              <a:solidFill>
                <a:srgbClr val="FF0000"/>
              </a:solidFill>
            </a:endParaRPr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</p:txBody>
      </p:sp>
      <p:graphicFrame>
        <p:nvGraphicFramePr>
          <p:cNvPr id="245" name="Google Shape;245;p31"/>
          <p:cNvGraphicFramePr/>
          <p:nvPr/>
        </p:nvGraphicFramePr>
        <p:xfrm>
          <a:off x="761999" y="1676400"/>
          <a:ext cx="7620000" cy="476280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Example(a=4 and b=2)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+=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a=a+b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a+=b; a=a+b = 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a=a-b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a-=b; a=a-b =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*=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a=a*b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a*=b;  a=a*b = 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/=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a=a/b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a/=b; a=a/b =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%=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a=a%b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a%=b; a=a%b = 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&lt;&lt;=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a=a&lt;&lt;b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a=00000100 </a:t>
                      </a:r>
                      <a:r>
                        <a:rPr lang="en-IN" sz="1800"/>
                        <a:t>&lt;&lt;</a:t>
                      </a: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 2 = 00010000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&gt;&gt;=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a=a&gt;&gt;b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a</a:t>
                      </a: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=00000100 </a:t>
                      </a:r>
                      <a:r>
                        <a:rPr lang="en-IN" sz="1800"/>
                        <a:t>&gt;&gt;</a:t>
                      </a: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 2 = 00000001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&amp;=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a=a&amp;b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(a=0100, b=0010) a&amp;=b; a=a&amp;b = 0000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|=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a=a|b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(a=0100, b=0010) a|=b; a=a|b =0110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^=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a=a^b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(a=0100, b=0010) a^=b; a=a^b = 0110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Assignment Operator</a:t>
            </a:r>
            <a:endParaRPr/>
          </a:p>
        </p:txBody>
      </p:sp>
      <p:sp>
        <p:nvSpPr>
          <p:cNvPr id="251" name="Google Shape;251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/>
              <a:t>To increase the cost of item soap by 50rs.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Cost_soap = Cost_soap + 50;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or Cost_soap += 50;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/>
              <a:t>To double the quantity of water in a bowl.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 		Water_inBowl *= 2;  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✔"/>
            </a:pPr>
            <a:r>
              <a:rPr lang="en-IN" sz="2400"/>
              <a:t>Therefore assignment operator are used to store the changed value of the variable in the same variable.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4944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 dirty="0">
                <a:solidFill>
                  <a:srgbClr val="004E6C"/>
                </a:solidFill>
              </a:rPr>
              <a:t>Conditional Operator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 dirty="0"/>
              <a:t>Conditional operator contains condition followed by two statements. If the condition is true the first statement  is executed otherwise the second statement.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 dirty="0"/>
              <a:t>It is also called as </a:t>
            </a:r>
            <a:r>
              <a:rPr lang="en-IN" sz="2400" b="1" dirty="0"/>
              <a:t>ternary operator </a:t>
            </a:r>
            <a:r>
              <a:rPr lang="en-IN" sz="2400" dirty="0"/>
              <a:t>because it requires three operands</a:t>
            </a:r>
            <a:r>
              <a:rPr lang="en-IN" sz="28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IN" sz="2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IN" sz="2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dirty="0"/>
          </a:p>
        </p:txBody>
      </p:sp>
      <p:graphicFrame>
        <p:nvGraphicFramePr>
          <p:cNvPr id="257" name="Google Shape;257;p33"/>
          <p:cNvGraphicFramePr/>
          <p:nvPr/>
        </p:nvGraphicFramePr>
        <p:xfrm>
          <a:off x="685800" y="3459480"/>
          <a:ext cx="7772400" cy="103634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16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dirty="0"/>
                        <a:t>Description</a:t>
                      </a:r>
                      <a:endParaRPr sz="2000" b="1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dirty="0">
                          <a:solidFill>
                            <a:schemeClr val="dk1"/>
                          </a:solidFill>
                        </a:rPr>
                        <a:t>?: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 conditional expression,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Condition? Expression1: Expression2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dirty="0"/>
                        <a:t>(a&gt;b)? “a is greater”: “b is greater”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Conditional Operator</a:t>
            </a:r>
            <a:endParaRPr/>
          </a:p>
        </p:txBody>
      </p:sp>
      <p:sp>
        <p:nvSpPr>
          <p:cNvPr id="263" name="Google Shape;263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/>
              <a:t>Eligibility to cast vote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(age&gt;=18)? “can cast vote”: “cannot cast vote”;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/>
              <a:t>In C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(age&gt;=18)? printf(“can cast vote”) : printf(“cannot cast vote”);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Bitwise Operator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IN" sz="2800"/>
              <a:t>A bitwise operator works on each bit of data.</a:t>
            </a:r>
            <a:endParaRPr sz="280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  <p:graphicFrame>
        <p:nvGraphicFramePr>
          <p:cNvPr id="269" name="Google Shape;269;p35"/>
          <p:cNvGraphicFramePr/>
          <p:nvPr/>
        </p:nvGraphicFramePr>
        <p:xfrm>
          <a:off x="3352800" y="1676400"/>
          <a:ext cx="5486400" cy="481591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Example(a=1 and b=0)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&amp;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bitwise AND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 &amp; b = 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|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bitwise OR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a| b =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^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bitwise XOR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 ^ b =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~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bitwise one’s complement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~a = 0, ~b=1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&lt;&lt;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bitwise left shift, i</a:t>
                      </a:r>
                      <a:r>
                        <a:rPr lang="en-IN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ndicates the bits are to be shifted to the left.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1101 &lt;&lt; 1 = 1010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&gt;&gt;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bitwise right shift, i</a:t>
                      </a:r>
                      <a:r>
                        <a:rPr lang="en-IN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ndicates the bits are to be shifted to the right.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1101 &gt;&gt; 1 = 0110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70" name="Google Shape;270;p35"/>
          <p:cNvGraphicFramePr/>
          <p:nvPr/>
        </p:nvGraphicFramePr>
        <p:xfrm>
          <a:off x="533400" y="1676400"/>
          <a:ext cx="2514600" cy="2251970"/>
        </p:xfrm>
        <a:graphic>
          <a:graphicData uri="http://schemas.openxmlformats.org/drawingml/2006/table">
            <a:tbl>
              <a:tblPr firstRow="1" bandRow="1">
                <a:noFill/>
                <a:tableStyleId>{90A6437B-B9B2-4AE3-97B0-F4077C8BB2A5}</a:tableStyleId>
              </a:tblPr>
              <a:tblGrid>
                <a:gridCol w="3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325"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Logical Table</a:t>
                      </a:r>
                      <a:endParaRPr sz="1700" b="1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a</a:t>
                      </a:r>
                      <a:endParaRPr sz="1700" b="1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b</a:t>
                      </a:r>
                      <a:endParaRPr sz="1700" b="1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a &amp; b</a:t>
                      </a:r>
                      <a:endParaRPr sz="1700" b="1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a | b</a:t>
                      </a:r>
                      <a:endParaRPr sz="1700" b="1">
                        <a:solidFill>
                          <a:srgbClr val="7030A0"/>
                        </a:solidFill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a ^ b</a:t>
                      </a:r>
                      <a:endParaRPr sz="1700" b="1">
                        <a:solidFill>
                          <a:srgbClr val="7030A0"/>
                        </a:solidFill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323528" y="-3874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Explanation</a:t>
            </a:r>
            <a:endParaRPr/>
          </a:p>
        </p:txBody>
      </p:sp>
      <p:sp>
        <p:nvSpPr>
          <p:cNvPr id="276" name="Google Shape;276;p36"/>
          <p:cNvSpPr txBox="1">
            <a:spLocks noGrp="1"/>
          </p:cNvSpPr>
          <p:nvPr>
            <p:ph type="body" idx="1"/>
          </p:nvPr>
        </p:nvSpPr>
        <p:spPr>
          <a:xfrm>
            <a:off x="299157" y="40466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&amp; (bitwise AND) in C  takes two numbers as operands and does AND on every bit of two numbers. The result of AND is 1 only if both bits are 1.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| (bitwise OR) in C  takes two numbers as operands and does OR on every bit of two numbers. The result of OR is 1 if any of the two bits is 1.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^ (bitwise XOR) in C  takes two numbers as operands and does XOR on every bit of two numbers. The result of XOR is 1 if the two bits are different.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&lt;&lt; (left shift) in C  takes two numbers, left shifts the bits of the first operand, the second operand decides the number of places to shift.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&gt;&gt; (right shift) in C takes two numbers, right shifts the bits of the first operand, the second operand decides the number of places to shift.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~ (bitwise NOT) in C  takes one number and inverts all bits of it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>
            <a:spLocks noGrp="1"/>
          </p:cNvSpPr>
          <p:nvPr>
            <p:ph type="title"/>
          </p:nvPr>
        </p:nvSpPr>
        <p:spPr>
          <a:xfrm>
            <a:off x="251520" y="-99392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Program Example</a:t>
            </a:r>
            <a:endParaRPr sz="3959"/>
          </a:p>
        </p:txBody>
      </p:sp>
      <p:sp>
        <p:nvSpPr>
          <p:cNvPr id="282" name="Google Shape;282;p37"/>
          <p:cNvSpPr txBox="1">
            <a:spLocks noGrp="1"/>
          </p:cNvSpPr>
          <p:nvPr>
            <p:ph type="body" idx="1"/>
          </p:nvPr>
        </p:nvSpPr>
        <p:spPr>
          <a:xfrm>
            <a:off x="457200" y="692696"/>
            <a:ext cx="5194920" cy="543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int a = 2, b = 4;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printf("a = %d, b = %d\n", a, 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printf("a&amp;b = %d\n", a &amp; 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printf("a|b = %d\n", a | 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printf("a^b = %d\n", a ^ 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printf("~a = %d\n", a = ~a);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printf("b&lt;&lt;1 = %d\n", b &lt;&lt; 1);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printf("b&gt;&gt;1 = %d\n", b &gt;&gt; 1);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}</a:t>
            </a:r>
            <a:endParaRPr/>
          </a:p>
          <a:p>
            <a:pPr marL="342900" lvl="0" indent="-178435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endParaRPr sz="2590"/>
          </a:p>
        </p:txBody>
      </p:sp>
      <p:sp>
        <p:nvSpPr>
          <p:cNvPr id="283" name="Google Shape;283;p37"/>
          <p:cNvSpPr txBox="1">
            <a:spLocks noGrp="1"/>
          </p:cNvSpPr>
          <p:nvPr>
            <p:ph type="body" idx="2"/>
          </p:nvPr>
        </p:nvSpPr>
        <p:spPr>
          <a:xfrm>
            <a:off x="6012160" y="692696"/>
            <a:ext cx="2674640" cy="543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r>
              <a:rPr lang="en-IN" sz="2590"/>
              <a:t>Output: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a = 2, b = 4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a&amp;b = 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a|b = 6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a^b = 6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~a = -3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b&lt;&lt;1 = 8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b&gt;&gt;1 = 2</a:t>
            </a:r>
            <a:endParaRPr sz="259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>
            <a:spLocks noGrp="1"/>
          </p:cNvSpPr>
          <p:nvPr>
            <p:ph type="title"/>
          </p:nvPr>
        </p:nvSpPr>
        <p:spPr>
          <a:xfrm>
            <a:off x="107504" y="-171400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Explanation</a:t>
            </a:r>
            <a:endParaRPr sz="3959"/>
          </a:p>
        </p:txBody>
      </p:sp>
      <p:pic>
        <p:nvPicPr>
          <p:cNvPr id="289" name="Google Shape;289;p3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0"/>
            <a:ext cx="878497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Operators</a:t>
            </a:r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8105775" cy="487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Char char="•"/>
            </a:pPr>
            <a:r>
              <a:rPr lang="en-IN">
                <a:solidFill>
                  <a:srgbClr val="0070C0"/>
                </a:solidFill>
              </a:rPr>
              <a:t>Operator is the symbol which performs some operations on the operands.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>
              <a:solidFill>
                <a:srgbClr val="0070C0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en-IN">
                <a:solidFill>
                  <a:srgbClr val="0070C0"/>
                </a:solidFill>
              </a:rPr>
              <a:t>		5+5=10</a:t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3505200" y="3276600"/>
            <a:ext cx="3429000" cy="838200"/>
          </a:xfrm>
          <a:prstGeom prst="wedgeRectCallout">
            <a:avLst>
              <a:gd name="adj1" fmla="val -69649"/>
              <a:gd name="adj2" fmla="val -19765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+ and = are the operator and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5 and 10 are operands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95536" y="188912"/>
            <a:ext cx="7992888" cy="6669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>
            <a:spLocks noGrp="1"/>
          </p:cNvSpPr>
          <p:nvPr>
            <p:ph type="title"/>
          </p:nvPr>
        </p:nvSpPr>
        <p:spPr>
          <a:xfrm>
            <a:off x="457200" y="-171400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Q1</a:t>
            </a:r>
            <a:endParaRPr sz="3959"/>
          </a:p>
        </p:txBody>
      </p:sp>
      <p:sp>
        <p:nvSpPr>
          <p:cNvPr id="300" name="Google Shape;300;p40"/>
          <p:cNvSpPr txBox="1">
            <a:spLocks noGrp="1"/>
          </p:cNvSpPr>
          <p:nvPr>
            <p:ph type="body" idx="1"/>
          </p:nvPr>
        </p:nvSpPr>
        <p:spPr>
          <a:xfrm>
            <a:off x="457200" y="692696"/>
            <a:ext cx="8229600" cy="561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/>
              <a:t>#include&lt;</a:t>
            </a:r>
            <a:r>
              <a:rPr lang="en-IN" sz="2960" dirty="0" err="1"/>
              <a:t>stdio.h</a:t>
            </a:r>
            <a:r>
              <a:rPr lang="en-IN" sz="2960" dirty="0"/>
              <a:t>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 err="1"/>
              <a:t>int</a:t>
            </a:r>
            <a:r>
              <a:rPr lang="en-IN" sz="2960" dirty="0"/>
              <a:t>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 err="1"/>
              <a:t>int</a:t>
            </a:r>
            <a:r>
              <a:rPr lang="en-IN" sz="2960" dirty="0"/>
              <a:t> a=10,b=5;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 err="1"/>
              <a:t>printf</a:t>
            </a:r>
            <a:r>
              <a:rPr lang="en-IN" sz="2960" dirty="0"/>
              <a:t>("%</a:t>
            </a:r>
            <a:r>
              <a:rPr lang="en-IN" sz="2960" dirty="0" err="1"/>
              <a:t>d",a&amp;b</a:t>
            </a:r>
            <a:r>
              <a:rPr lang="en-IN" sz="2960" dirty="0"/>
              <a:t>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/>
              <a:t>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/>
              <a:t>}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 dirty="0"/>
              <a:t>10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 dirty="0"/>
              <a:t>5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 dirty="0"/>
              <a:t>0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 dirty="0"/>
              <a:t>1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>
            <a:spLocks noGrp="1"/>
          </p:cNvSpPr>
          <p:nvPr>
            <p:ph type="title"/>
          </p:nvPr>
        </p:nvSpPr>
        <p:spPr>
          <a:xfrm>
            <a:off x="457200" y="116632"/>
            <a:ext cx="8229600" cy="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Q2</a:t>
            </a:r>
            <a:endParaRPr sz="3959"/>
          </a:p>
        </p:txBody>
      </p:sp>
      <p:sp>
        <p:nvSpPr>
          <p:cNvPr id="306" name="Google Shape;306;p41"/>
          <p:cNvSpPr txBox="1">
            <a:spLocks noGrp="1"/>
          </p:cNvSpPr>
          <p:nvPr>
            <p:ph type="body" idx="1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 dirty="0"/>
              <a:t>What will be the output of following code?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 dirty="0"/>
              <a:t>#include&lt;</a:t>
            </a:r>
            <a:r>
              <a:rPr lang="en-IN" sz="2400" dirty="0" err="1"/>
              <a:t>stdio.h</a:t>
            </a:r>
            <a:r>
              <a:rPr lang="en-IN" sz="2400" dirty="0"/>
              <a:t>&gt;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 dirty="0" err="1"/>
              <a:t>int</a:t>
            </a:r>
            <a:r>
              <a:rPr lang="en-IN" sz="2400" dirty="0"/>
              <a:t> main()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 dirty="0"/>
              <a:t>{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 dirty="0" err="1"/>
              <a:t>int</a:t>
            </a:r>
            <a:r>
              <a:rPr lang="en-IN" sz="2400" dirty="0"/>
              <a:t> a=7,b=5;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 dirty="0" err="1"/>
              <a:t>printf</a:t>
            </a:r>
            <a:r>
              <a:rPr lang="en-IN" sz="2400" dirty="0"/>
              <a:t>("%</a:t>
            </a:r>
            <a:r>
              <a:rPr lang="en-IN" sz="2400" dirty="0" err="1"/>
              <a:t>d",a|b</a:t>
            </a:r>
            <a:r>
              <a:rPr lang="en-IN" sz="2400" dirty="0"/>
              <a:t>);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 dirty="0"/>
              <a:t>return 0;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 dirty="0"/>
              <a:t>}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 dirty="0"/>
              <a:t>7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 dirty="0"/>
              <a:t>5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 dirty="0"/>
              <a:t>12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 dirty="0"/>
              <a:t>0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>
            <a:spLocks noGrp="1"/>
          </p:cNvSpPr>
          <p:nvPr>
            <p:ph type="title"/>
          </p:nvPr>
        </p:nvSpPr>
        <p:spPr>
          <a:xfrm>
            <a:off x="463362" y="-3013"/>
            <a:ext cx="82296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Q3</a:t>
            </a:r>
            <a:endParaRPr sz="3959"/>
          </a:p>
        </p:txBody>
      </p:sp>
      <p:sp>
        <p:nvSpPr>
          <p:cNvPr id="312" name="Google Shape;312;p42"/>
          <p:cNvSpPr txBox="1">
            <a:spLocks noGrp="1"/>
          </p:cNvSpPr>
          <p:nvPr>
            <p:ph type="body" idx="1"/>
          </p:nvPr>
        </p:nvSpPr>
        <p:spPr>
          <a:xfrm>
            <a:off x="457200" y="501044"/>
            <a:ext cx="8229600" cy="562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/>
              <a:t>#include&lt;</a:t>
            </a:r>
            <a:r>
              <a:rPr lang="en-IN" sz="2960" dirty="0" err="1"/>
              <a:t>stdio.h</a:t>
            </a:r>
            <a:r>
              <a:rPr lang="en-IN" sz="2960" dirty="0"/>
              <a:t>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 err="1"/>
              <a:t>int</a:t>
            </a:r>
            <a:r>
              <a:rPr lang="en-IN" sz="2960" dirty="0"/>
              <a:t>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 err="1"/>
              <a:t>int</a:t>
            </a:r>
            <a:r>
              <a:rPr lang="en-IN" sz="2960" dirty="0"/>
              <a:t> a=8,b=3;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 err="1"/>
              <a:t>printf</a:t>
            </a:r>
            <a:r>
              <a:rPr lang="en-IN" sz="2960" dirty="0"/>
              <a:t>("%</a:t>
            </a:r>
            <a:r>
              <a:rPr lang="en-IN" sz="2960" dirty="0" err="1"/>
              <a:t>d",a^b</a:t>
            </a:r>
            <a:r>
              <a:rPr lang="en-IN" sz="2960" dirty="0"/>
              <a:t>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/>
              <a:t>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/>
              <a:t>}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 dirty="0"/>
              <a:t>8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 dirty="0"/>
              <a:t>3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 dirty="0"/>
              <a:t>1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 dirty="0"/>
              <a:t>11</a:t>
            </a:r>
            <a:endParaRPr sz="296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>
            <a:spLocks noGrp="1"/>
          </p:cNvSpPr>
          <p:nvPr>
            <p:ph type="title"/>
          </p:nvPr>
        </p:nvSpPr>
        <p:spPr>
          <a:xfrm>
            <a:off x="457200" y="206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Q4</a:t>
            </a:r>
            <a:endParaRPr sz="3959"/>
          </a:p>
        </p:txBody>
      </p:sp>
      <p:sp>
        <p:nvSpPr>
          <p:cNvPr id="318" name="Google Shape;318;p43"/>
          <p:cNvSpPr txBox="1">
            <a:spLocks noGrp="1"/>
          </p:cNvSpPr>
          <p:nvPr>
            <p:ph type="body" idx="1"/>
          </p:nvPr>
        </p:nvSpPr>
        <p:spPr>
          <a:xfrm>
            <a:off x="457200" y="692696"/>
            <a:ext cx="8229600" cy="543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 dirty="0"/>
              <a:t>What will be the output of following code?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 dirty="0"/>
              <a:t>#include&lt;</a:t>
            </a:r>
            <a:r>
              <a:rPr lang="en-IN" sz="2400" dirty="0" err="1"/>
              <a:t>stdio.h</a:t>
            </a:r>
            <a:r>
              <a:rPr lang="en-IN" sz="2400" dirty="0"/>
              <a:t>&gt;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 dirty="0" err="1"/>
              <a:t>int</a:t>
            </a:r>
            <a:r>
              <a:rPr lang="en-IN" sz="2400" dirty="0"/>
              <a:t> main()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 dirty="0"/>
              <a:t>{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 dirty="0" err="1"/>
              <a:t>int</a:t>
            </a:r>
            <a:r>
              <a:rPr lang="en-IN" sz="2400" dirty="0"/>
              <a:t> a=10;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 dirty="0" err="1"/>
              <a:t>printf</a:t>
            </a:r>
            <a:r>
              <a:rPr lang="en-IN" sz="2400" dirty="0"/>
              <a:t>("%</a:t>
            </a:r>
            <a:r>
              <a:rPr lang="en-IN" sz="2400" dirty="0" err="1"/>
              <a:t>d",~a</a:t>
            </a:r>
            <a:r>
              <a:rPr lang="en-IN" sz="2400" dirty="0"/>
              <a:t>);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 dirty="0"/>
              <a:t>return 0;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 dirty="0"/>
              <a:t>}</a:t>
            </a:r>
            <a:endParaRPr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 dirty="0"/>
              <a:t>11</a:t>
            </a:r>
            <a:endParaRPr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 dirty="0"/>
              <a:t>-11</a:t>
            </a:r>
            <a:endParaRPr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 dirty="0"/>
              <a:t>9</a:t>
            </a:r>
            <a:endParaRPr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 dirty="0"/>
              <a:t>-9</a:t>
            </a:r>
            <a:endParaRPr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Some Special Operators</a:t>
            </a:r>
            <a:endParaRPr/>
          </a:p>
        </p:txBody>
      </p:sp>
      <p:graphicFrame>
        <p:nvGraphicFramePr>
          <p:cNvPr id="324" name="Google Shape;324;p44"/>
          <p:cNvGraphicFramePr/>
          <p:nvPr/>
        </p:nvGraphicFramePr>
        <p:xfrm>
          <a:off x="685800" y="1645920"/>
          <a:ext cx="7772400" cy="259084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16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,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comma operator, </a:t>
                      </a:r>
                      <a:r>
                        <a:rPr lang="en-IN" sz="1800"/>
                        <a:t> can be used to link the related expressions together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int a, b, x;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sizeof ()  	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sizeof operator to find the size of an object.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int a; sizeof(a)=2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type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Cast operator, to change the data type of the variable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float x= 12.5;      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 int a;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a = (int) x;  value of a is 12.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>
            <a:spLocks noGrp="1"/>
          </p:cNvSpPr>
          <p:nvPr>
            <p:ph type="title"/>
          </p:nvPr>
        </p:nvSpPr>
        <p:spPr>
          <a:xfrm>
            <a:off x="438715" y="-3874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Explanation</a:t>
            </a:r>
            <a:endParaRPr/>
          </a:p>
        </p:txBody>
      </p:sp>
      <p:sp>
        <p:nvSpPr>
          <p:cNvPr id="330" name="Google Shape;330;p45"/>
          <p:cNvSpPr txBox="1">
            <a:spLocks noGrp="1"/>
          </p:cNvSpPr>
          <p:nvPr>
            <p:ph type="body" idx="1"/>
          </p:nvPr>
        </p:nvSpPr>
        <p:spPr>
          <a:xfrm>
            <a:off x="457200" y="548680"/>
            <a:ext cx="8507288" cy="612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IN" sz="1800" b="1" u="sng" dirty="0"/>
              <a:t>COMMA OPERATOR</a:t>
            </a:r>
            <a:endParaRPr dirty="0"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IN" sz="1800" dirty="0"/>
              <a:t>The comma operator in C takes two operands. It works by evaluating the first and discarding its value, and then evaluates the second and returns the value as the result of the expression. </a:t>
            </a:r>
            <a:endParaRPr dirty="0"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IN" sz="1800" dirty="0"/>
              <a:t>Comma separated operands when chained together are evaluated in left-to-right sequence with the right-most value yielding the result of the expression. </a:t>
            </a:r>
            <a:endParaRPr dirty="0"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IN" sz="1800" dirty="0"/>
              <a:t>Among all the operators, the comma operator has the lowest precedence. For example, </a:t>
            </a:r>
            <a:endParaRPr dirty="0"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IN" sz="1800" dirty="0"/>
              <a:t>		</a:t>
            </a:r>
            <a:r>
              <a:rPr lang="en-IN" sz="1800" b="1" dirty="0"/>
              <a:t>int a=2, b=3, x=0;</a:t>
            </a:r>
            <a:endParaRPr dirty="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IN" sz="1800" b="1" dirty="0"/>
              <a:t>		x = (++a, b+=a);</a:t>
            </a:r>
            <a:endParaRPr dirty="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IN" sz="1800" b="1" dirty="0"/>
              <a:t>		Now, the value of x = 6.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u="sng" dirty="0" err="1"/>
              <a:t>sizeof</a:t>
            </a:r>
            <a:r>
              <a:rPr lang="en-IN" sz="1800" u="sng" dirty="0"/>
              <a:t> operator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 err="1"/>
              <a:t>sizeof</a:t>
            </a:r>
            <a:r>
              <a:rPr lang="en-IN" sz="1800" dirty="0"/>
              <a:t> is a unary operator used to calculate the sizes of data types. 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It can be applied to all data types. 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The operator returns the size of the variable, data type or expression in bytes. 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'</a:t>
            </a:r>
            <a:r>
              <a:rPr lang="en-IN" sz="1800" dirty="0" err="1"/>
              <a:t>sizeof</a:t>
            </a:r>
            <a:r>
              <a:rPr lang="en-IN" sz="1800" dirty="0"/>
              <a:t>' operator is used to determine the amount of memory space that the variable/expression/data type will take. For example,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 err="1"/>
              <a:t>sizeof</a:t>
            </a:r>
            <a:r>
              <a:rPr lang="en-IN" sz="1800" dirty="0"/>
              <a:t>(char) returns 1, that is the size of a character data type</a:t>
            </a:r>
            <a:endParaRPr sz="1800" b="1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36" name="Google Shape;336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20"/>
              <a:buChar char="•"/>
            </a:pPr>
            <a:r>
              <a:rPr lang="en-IN" sz="2220"/>
              <a:t>Comma operator can be used like: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for(i=0 </a:t>
            </a:r>
            <a:r>
              <a:rPr lang="en-IN" sz="2220">
                <a:solidFill>
                  <a:srgbClr val="660066"/>
                </a:solidFill>
              </a:rPr>
              <a:t>, </a:t>
            </a:r>
            <a:r>
              <a:rPr lang="en-IN" sz="2220"/>
              <a:t>j=1  ;  i&gt;10  ;  i++ </a:t>
            </a:r>
            <a:r>
              <a:rPr lang="en-IN" sz="2220">
                <a:solidFill>
                  <a:srgbClr val="660066"/>
                </a:solidFill>
              </a:rPr>
              <a:t>, </a:t>
            </a:r>
            <a:r>
              <a:rPr lang="en-IN" sz="2220"/>
              <a:t>j++)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Char char="•"/>
            </a:pPr>
            <a:r>
              <a:rPr lang="en-IN" sz="2220"/>
              <a:t>To know space occupied by variable in computer memory we use </a:t>
            </a:r>
            <a:r>
              <a:rPr lang="en-IN" sz="2220" i="1"/>
              <a:t>sizeof()</a:t>
            </a:r>
            <a:r>
              <a:rPr lang="en-IN" sz="2220"/>
              <a:t> operator.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char choice;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int char_sz = sizeof(choice); // 1 because char is 1byte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Char char="•"/>
            </a:pPr>
            <a:r>
              <a:rPr lang="en-IN" sz="2220"/>
              <a:t>If we are adding float number and integer number and we require output in float then integer number is converted to float using </a:t>
            </a:r>
            <a:r>
              <a:rPr lang="en-IN" sz="2220" i="1"/>
              <a:t>type cast</a:t>
            </a:r>
            <a:r>
              <a:rPr lang="en-IN" sz="2220"/>
              <a:t> operator.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int num1;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float num2, sum;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sum= (float) num1 + num2;</a:t>
            </a:r>
            <a:endParaRPr sz="22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Types of Operators</a:t>
            </a:r>
            <a:endParaRPr/>
          </a:p>
        </p:txBody>
      </p:sp>
      <p:sp>
        <p:nvSpPr>
          <p:cNvPr id="70" name="Google Shape;70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Char char="•"/>
            </a:pPr>
            <a:r>
              <a:rPr lang="en-IN" b="1">
                <a:solidFill>
                  <a:srgbClr val="0070C0"/>
                </a:solidFill>
              </a:rPr>
              <a:t>Types of operators are: 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Arithmetic operator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Unary operator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Relational operator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Logical operator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Assignment operator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Conditional operator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Bitwise operator</a:t>
            </a:r>
            <a:endParaRPr>
              <a:solidFill>
                <a:srgbClr val="0070C0"/>
              </a:solidFill>
            </a:endParaRPr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AutoNum type="arabicPeriod"/>
            </a:pPr>
            <a:r>
              <a:rPr lang="en-IN"/>
              <a:t>Special operator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>
            <a:spLocks noGrp="1"/>
          </p:cNvSpPr>
          <p:nvPr>
            <p:ph type="title"/>
          </p:nvPr>
        </p:nvSpPr>
        <p:spPr>
          <a:xfrm>
            <a:off x="1143000" y="284163"/>
            <a:ext cx="7543800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sz="3600"/>
              <a:t>Description of Operators</a:t>
            </a:r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body" idx="1"/>
          </p:nvPr>
        </p:nvSpPr>
        <p:spPr>
          <a:xfrm>
            <a:off x="500062" y="1581150"/>
            <a:ext cx="8643938" cy="520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Arithmetic Operators 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rgbClr val="004E6C"/>
              </a:buClr>
              <a:buSzPts val="3200"/>
              <a:buNone/>
            </a:pPr>
            <a:r>
              <a:rPr lang="en-IN">
                <a:solidFill>
                  <a:srgbClr val="004E6C"/>
                </a:solidFill>
              </a:rPr>
              <a:t>   </a:t>
            </a:r>
            <a:r>
              <a:rPr lang="en-IN" sz="2400"/>
              <a:t>These are binary operators i.e. expression requires two operands </a:t>
            </a:r>
            <a:endParaRPr/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endParaRPr>
              <a:solidFill>
                <a:srgbClr val="004E6C"/>
              </a:solidFill>
            </a:endParaRPr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endParaRPr>
              <a:solidFill>
                <a:srgbClr val="004E6C"/>
              </a:solidFill>
            </a:endParaRPr>
          </a:p>
        </p:txBody>
      </p:sp>
      <p:graphicFrame>
        <p:nvGraphicFramePr>
          <p:cNvPr id="77" name="Google Shape;77;p5"/>
          <p:cNvGraphicFramePr/>
          <p:nvPr/>
        </p:nvGraphicFramePr>
        <p:xfrm>
          <a:off x="762000" y="2819400"/>
          <a:ext cx="7620000" cy="282454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 (a=4 and b=2)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+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Addition of two operands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 + b = 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Subtraction of two operands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 – b =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*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Multiplication of two operands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 * b = 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/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Division of two operands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 / b =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%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Modulus gives the remainder after division of two operands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 a % b = 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2971800" y="2362200"/>
            <a:ext cx="5715000" cy="3276600"/>
            <a:chOff x="3200400" y="3200400"/>
            <a:chExt cx="5715000" cy="2895600"/>
          </a:xfrm>
        </p:grpSpPr>
        <p:sp>
          <p:nvSpPr>
            <p:cNvPr id="83" name="Google Shape;83;p6"/>
            <p:cNvSpPr/>
            <p:nvPr/>
          </p:nvSpPr>
          <p:spPr>
            <a:xfrm>
              <a:off x="3200400" y="3733800"/>
              <a:ext cx="3962400" cy="23622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4" name="Google Shape;84;p6"/>
            <p:cNvCxnSpPr>
              <a:stCxn id="83" idx="7"/>
            </p:cNvCxnSpPr>
            <p:nvPr/>
          </p:nvCxnSpPr>
          <p:spPr>
            <a:xfrm rot="10800000" flipH="1">
              <a:off x="6582520" y="3352836"/>
              <a:ext cx="732600" cy="7269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cxnSp>
        <p:sp>
          <p:nvSpPr>
            <p:cNvPr id="85" name="Google Shape;85;p6"/>
            <p:cNvSpPr txBox="1"/>
            <p:nvPr/>
          </p:nvSpPr>
          <p:spPr>
            <a:xfrm>
              <a:off x="7315200" y="3200400"/>
              <a:ext cx="1600200" cy="5711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Arithmetic Operators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Arithmetic Operators </a:t>
            </a:r>
            <a:endParaRPr/>
          </a:p>
        </p:txBody>
      </p:sp>
      <p:sp>
        <p:nvSpPr>
          <p:cNvPr id="87" name="Google Shape;87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If the radius of car wheel is 15inch then what will the diameter and calculate distance traveled after one rotation of that wheel?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       Sol: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r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15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diameter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r </a:t>
            </a:r>
            <a:r>
              <a:rPr lang="en-IN" sz="2400">
                <a:solidFill>
                  <a:srgbClr val="660066"/>
                </a:solidFill>
              </a:rPr>
              <a:t>+</a:t>
            </a:r>
            <a:r>
              <a:rPr lang="en-IN" sz="2400"/>
              <a:t> r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2 </a:t>
            </a:r>
            <a:r>
              <a:rPr lang="en-IN" sz="2400">
                <a:solidFill>
                  <a:srgbClr val="660066"/>
                </a:solidFill>
              </a:rPr>
              <a:t>*</a:t>
            </a:r>
            <a:r>
              <a:rPr lang="en-IN" sz="2400"/>
              <a:t> r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2 </a:t>
            </a:r>
            <a:r>
              <a:rPr lang="en-IN" sz="2400" b="1">
                <a:solidFill>
                  <a:srgbClr val="660066"/>
                </a:solidFill>
              </a:rPr>
              <a:t>*</a:t>
            </a:r>
            <a:r>
              <a:rPr lang="en-IN" sz="2400"/>
              <a:t> 15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30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dist_travelled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pi </a:t>
            </a:r>
            <a:r>
              <a:rPr lang="en-IN" sz="2400">
                <a:solidFill>
                  <a:srgbClr val="660066"/>
                </a:solidFill>
              </a:rPr>
              <a:t>* </a:t>
            </a:r>
            <a:r>
              <a:rPr lang="en-IN" sz="2400"/>
              <a:t>d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dist_travelled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pi </a:t>
            </a:r>
            <a:r>
              <a:rPr lang="en-IN" sz="2400" b="1">
                <a:solidFill>
                  <a:srgbClr val="660066"/>
                </a:solidFill>
              </a:rPr>
              <a:t>*</a:t>
            </a:r>
            <a:r>
              <a:rPr lang="en-IN" sz="2400"/>
              <a:t> diameter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	   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3.14 </a:t>
            </a:r>
            <a:r>
              <a:rPr lang="en-IN" sz="2400" b="1">
                <a:solidFill>
                  <a:srgbClr val="660066"/>
                </a:solidFill>
              </a:rPr>
              <a:t>*</a:t>
            </a:r>
            <a:r>
              <a:rPr lang="en-IN" sz="2400"/>
              <a:t> 30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94.2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Arithmetic Operators</a:t>
            </a:r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To get the remainder of the integer value.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Eg: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 14 </a:t>
            </a:r>
            <a:r>
              <a:rPr lang="en-IN" sz="2220">
                <a:solidFill>
                  <a:srgbClr val="660066"/>
                </a:solidFill>
              </a:rPr>
              <a:t>mod</a:t>
            </a:r>
            <a:r>
              <a:rPr lang="en-IN" sz="2220"/>
              <a:t> 3 = 2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 17 </a:t>
            </a:r>
            <a:r>
              <a:rPr lang="en-IN" sz="2220">
                <a:solidFill>
                  <a:srgbClr val="660066"/>
                </a:solidFill>
              </a:rPr>
              <a:t>mod</a:t>
            </a:r>
            <a:r>
              <a:rPr lang="en-IN" sz="2220"/>
              <a:t> 2 = 1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 190 </a:t>
            </a:r>
            <a:r>
              <a:rPr lang="en-IN" sz="2220">
                <a:solidFill>
                  <a:srgbClr val="660066"/>
                </a:solidFill>
              </a:rPr>
              <a:t>mod</a:t>
            </a:r>
            <a:r>
              <a:rPr lang="en-IN" sz="2220"/>
              <a:t> 3 = 1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endParaRPr sz="222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Q:Suppose we have to distribute 10 chocolates among 3 students equally then after equal distribution how many chocolates will be left?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Sol: 10 </a:t>
            </a:r>
            <a:r>
              <a:rPr lang="en-IN" sz="2220">
                <a:solidFill>
                  <a:srgbClr val="660066"/>
                </a:solidFill>
              </a:rPr>
              <a:t>mod</a:t>
            </a:r>
            <a:r>
              <a:rPr lang="en-IN" sz="2220"/>
              <a:t> 3 = 1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   So 1 chocolate will be left as all 3 students will have 3        	chocolates each.</a:t>
            </a:r>
            <a:endParaRPr/>
          </a:p>
        </p:txBody>
      </p:sp>
      <p:grpSp>
        <p:nvGrpSpPr>
          <p:cNvPr id="94" name="Google Shape;94;p7"/>
          <p:cNvGrpSpPr/>
          <p:nvPr/>
        </p:nvGrpSpPr>
        <p:grpSpPr>
          <a:xfrm>
            <a:off x="3581400" y="2209800"/>
            <a:ext cx="1295400" cy="923330"/>
            <a:chOff x="3581400" y="2209800"/>
            <a:chExt cx="1295400" cy="923330"/>
          </a:xfrm>
        </p:grpSpPr>
        <p:sp>
          <p:nvSpPr>
            <p:cNvPr id="95" name="Google Shape;95;p7"/>
            <p:cNvSpPr txBox="1"/>
            <p:nvPr/>
          </p:nvSpPr>
          <p:spPr>
            <a:xfrm>
              <a:off x="3581400" y="2209800"/>
              <a:ext cx="1295400" cy="923330"/>
            </a:xfrm>
            <a:prstGeom prst="rect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3)14(4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12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2</a:t>
              </a:r>
              <a:endParaRPr/>
            </a:p>
          </p:txBody>
        </p:sp>
        <p:cxnSp>
          <p:nvCxnSpPr>
            <p:cNvPr id="96" name="Google Shape;96;p7"/>
            <p:cNvCxnSpPr/>
            <p:nvPr/>
          </p:nvCxnSpPr>
          <p:spPr>
            <a:xfrm>
              <a:off x="3854668" y="2786280"/>
              <a:ext cx="304800" cy="158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Q1</a:t>
            </a:r>
            <a:endParaRPr/>
          </a:p>
        </p:txBody>
      </p:sp>
      <p:sp>
        <p:nvSpPr>
          <p:cNvPr id="102" name="Google Shape;102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What will be the output of the following C code?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#include &lt;</a:t>
            </a:r>
            <a:r>
              <a:rPr lang="en-IN" sz="2240" dirty="0" err="1"/>
              <a:t>stdio.h</a:t>
            </a:r>
            <a:r>
              <a:rPr lang="en-IN" sz="224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int </a:t>
            </a:r>
            <a:r>
              <a:rPr lang="en-IN" sz="2240" dirty="0" err="1"/>
              <a:t>i</a:t>
            </a:r>
            <a:r>
              <a:rPr lang="en-IN" sz="2240" dirty="0"/>
              <a:t> = -3;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int k = </a:t>
            </a:r>
            <a:r>
              <a:rPr lang="en-IN" sz="2240" dirty="0" err="1"/>
              <a:t>i</a:t>
            </a:r>
            <a:r>
              <a:rPr lang="en-IN" sz="2240" dirty="0"/>
              <a:t> % 2;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printf</a:t>
            </a:r>
            <a:r>
              <a:rPr lang="en-IN" sz="2240" dirty="0"/>
              <a:t>("%d\n", k);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return 0;</a:t>
            </a:r>
            <a:endParaRPr sz="2240"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A. Compile time error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B. -1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C.  1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D.  None of these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4027</Words>
  <Application>Microsoft Office PowerPoint</Application>
  <PresentationFormat>On-screen Show (4:3)</PresentationFormat>
  <Paragraphs>662</Paragraphs>
  <Slides>47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 Black</vt:lpstr>
      <vt:lpstr>Arial Rounded</vt:lpstr>
      <vt:lpstr>Calibri</vt:lpstr>
      <vt:lpstr>Arial</vt:lpstr>
      <vt:lpstr>Noto Sans Symbols</vt:lpstr>
      <vt:lpstr>Questrial</vt:lpstr>
      <vt:lpstr>Courier New</vt:lpstr>
      <vt:lpstr>Lpu theme final with copyright</vt:lpstr>
      <vt:lpstr>PowerPoint Presentation</vt:lpstr>
      <vt:lpstr>CSE101-Lec#2-First Part</vt:lpstr>
      <vt:lpstr>PowerPoint Presentation</vt:lpstr>
      <vt:lpstr>Operators</vt:lpstr>
      <vt:lpstr>Types of Operators</vt:lpstr>
      <vt:lpstr>Description of Operators</vt:lpstr>
      <vt:lpstr>Arithmetic Operators </vt:lpstr>
      <vt:lpstr>Arithmetic Operators</vt:lpstr>
      <vt:lpstr>Q1</vt:lpstr>
      <vt:lpstr>Q2</vt:lpstr>
      <vt:lpstr>Q3</vt:lpstr>
      <vt:lpstr>Q4</vt:lpstr>
      <vt:lpstr>Q5</vt:lpstr>
      <vt:lpstr>PowerPoint Presentation</vt:lpstr>
      <vt:lpstr>Difference between Prefix and Postfix</vt:lpstr>
      <vt:lpstr>Difference between Prefix and Postfix</vt:lpstr>
      <vt:lpstr>Q1</vt:lpstr>
      <vt:lpstr>Q2</vt:lpstr>
      <vt:lpstr>Q3</vt:lpstr>
      <vt:lpstr>Q4</vt:lpstr>
      <vt:lpstr>PowerPoint Presentation</vt:lpstr>
      <vt:lpstr>Relational Operator</vt:lpstr>
      <vt:lpstr>Q1</vt:lpstr>
      <vt:lpstr>Q2</vt:lpstr>
      <vt:lpstr>Q3</vt:lpstr>
      <vt:lpstr>PowerPoint Presentation</vt:lpstr>
      <vt:lpstr>Logical Operator</vt:lpstr>
      <vt:lpstr>Q1</vt:lpstr>
      <vt:lpstr>Q2</vt:lpstr>
      <vt:lpstr>Q3</vt:lpstr>
      <vt:lpstr>Q4</vt:lpstr>
      <vt:lpstr>PowerPoint Presentation</vt:lpstr>
      <vt:lpstr>Assignment Operator</vt:lpstr>
      <vt:lpstr>PowerPoint Presentation</vt:lpstr>
      <vt:lpstr>Conditional Operator</vt:lpstr>
      <vt:lpstr>PowerPoint Presentation</vt:lpstr>
      <vt:lpstr>Explanation</vt:lpstr>
      <vt:lpstr>Program Example</vt:lpstr>
      <vt:lpstr>Explanation</vt:lpstr>
      <vt:lpstr>PowerPoint Presentation</vt:lpstr>
      <vt:lpstr>Q1</vt:lpstr>
      <vt:lpstr>Q2</vt:lpstr>
      <vt:lpstr>Q3</vt:lpstr>
      <vt:lpstr>Q4</vt:lpstr>
      <vt:lpstr>PowerPoint Presentation</vt:lpstr>
      <vt:lpstr>Explanation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CSE101-Lec#5-First Part</dc:title>
  <dc:creator>Aman</dc:creator>
  <cp:lastModifiedBy>Admin</cp:lastModifiedBy>
  <cp:revision>21</cp:revision>
  <dcterms:created xsi:type="dcterms:W3CDTF">2014-05-05T10:17:14Z</dcterms:created>
  <dcterms:modified xsi:type="dcterms:W3CDTF">2023-02-06T11:17:57Z</dcterms:modified>
</cp:coreProperties>
</file>