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9144000" cy="6858000" type="screen4x3"/>
  <p:notesSz cx="6858000" cy="9144000"/>
  <p:embeddedFontLst>
    <p:embeddedFont>
      <p:font typeface="Arial Black" panose="020B0A04020102020204" pitchFamily="34" charset="0"/>
      <p:regular r:id="rId57"/>
      <p:bold r:id="rId58"/>
    </p:embeddedFont>
    <p:embeddedFont>
      <p:font typeface="Calibri" panose="020F0502020204030204" pitchFamily="34" charset="0"/>
      <p:regular r:id="rId59"/>
      <p:bold r:id="rId60"/>
      <p:italic r:id="rId61"/>
      <p:boldItalic r:id="rId62"/>
    </p:embeddedFont>
    <p:embeddedFont>
      <p:font typeface="Questrial" pitchFamily="2" charset="0"/>
      <p:regular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4" roundtripDataSignature="AMtx7mjLome9WZNaHShIht9w9I6s3pln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5C9370-294B-4513-B5A6-34C613910153}">
  <a:tblStyle styleId="{E85C9370-294B-4513-B5A6-34C61391015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BF5"/>
          </a:solidFill>
        </a:fill>
      </a:tcStyle>
    </a:wholeTbl>
    <a:band1H>
      <a:tcTxStyle b="off" i="off"/>
      <a:tcStyle>
        <a:tcBdr/>
        <a:fill>
          <a:solidFill>
            <a:srgbClr val="CA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7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2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5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4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3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4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" name="Google Shape;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e, E, and f show six digit precision to the right of the decimal point by default.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F always prints at least one digit to the left of the decimal point.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e or E print lowercase e and uppercase E, respectively, preceding the exponent and print exactly one digit to the left of the decimal point.</a:t>
            </a:r>
            <a:endParaRPr dirty="0"/>
          </a:p>
        </p:txBody>
      </p:sp>
      <p:sp>
        <p:nvSpPr>
          <p:cNvPr id="114" name="Google Shape;114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" name="Google Shape;12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7" name="Google Shape;12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0" name="Google Shape;14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Minus sign(-) uses one character position in the field.</a:t>
            </a:r>
            <a:endParaRPr/>
          </a:p>
        </p:txBody>
      </p:sp>
      <p:sp>
        <p:nvSpPr>
          <p:cNvPr id="168" name="Google Shape;168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1" name="Google Shape;18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Minus sign(-) uses one character position in the field.</a:t>
            </a:r>
            <a:endParaRPr/>
          </a:p>
        </p:txBody>
      </p:sp>
      <p:sp>
        <p:nvSpPr>
          <p:cNvPr id="188" name="Google Shape;188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4" name="Google Shape;19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9" name="Google Shape;21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6" name="Google Shape;22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3" name="Google Shape;233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5" name="Google Shape;24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1" name="Google Shape;25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3" name="Google Shape;263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9" name="Google Shape;26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1" name="Google Shape;281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7" name="Google Shape;28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9" name="Google Shape;299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5" name="Google Shape;30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3" name="Google Shape;31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4" name="Google Shape;324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5" name="Google Shape;325;p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" name="Google Shape;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1" name="Google Shape;331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2" name="Google Shape;342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3" name="Google Shape;343;p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</a:t>
            </a:r>
            <a:endParaRPr dirty="0"/>
          </a:p>
        </p:txBody>
      </p:sp>
      <p:sp>
        <p:nvSpPr>
          <p:cNvPr id="349" name="Google Shape;349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</a:t>
            </a:r>
            <a:endParaRPr dirty="0"/>
          </a:p>
        </p:txBody>
      </p:sp>
      <p:sp>
        <p:nvSpPr>
          <p:cNvPr id="355" name="Google Shape;355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endParaRPr dirty="0"/>
          </a:p>
        </p:txBody>
      </p:sp>
      <p:sp>
        <p:nvSpPr>
          <p:cNvPr id="361" name="Google Shape;361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</a:t>
            </a:r>
            <a:endParaRPr dirty="0"/>
          </a:p>
        </p:txBody>
      </p:sp>
      <p:sp>
        <p:nvSpPr>
          <p:cNvPr id="367" name="Google Shape;367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endParaRPr dirty="0"/>
          </a:p>
        </p:txBody>
      </p:sp>
      <p:sp>
        <p:nvSpPr>
          <p:cNvPr id="373" name="Google Shape;373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1" name="Google Shape;391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" name="Google Shape;7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7" name="Google Shape;397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3" name="Google Shape;403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9" name="Google Shape;409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5" name="Google Shape;415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1" name="Google Shape;421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7" name="Google Shape;7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3" name="Google Shape;8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  <a:defRPr>
                <a:solidFill>
                  <a:schemeClr val="accent1"/>
                </a:solidFill>
              </a:defRPr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  <a:defRPr>
                <a:solidFill>
                  <a:schemeClr val="accent1"/>
                </a:solidFill>
              </a:defRPr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–"/>
              <a:defRPr>
                <a:solidFill>
                  <a:schemeClr val="accent1"/>
                </a:solidFill>
              </a:defRPr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»"/>
              <a:defRPr>
                <a:solidFill>
                  <a:schemeClr val="accen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0"/>
          <p:cNvSpPr txBox="1"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  <a:defRPr>
                <a:solidFill>
                  <a:srgbClr val="C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20" name="Google Shape;20;p50"/>
          <p:cNvCxnSpPr/>
          <p:nvPr/>
        </p:nvCxnSpPr>
        <p:spPr>
          <a:xfrm>
            <a:off x="839322" y="3352800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</p:cxnSp>
      <p:sp>
        <p:nvSpPr>
          <p:cNvPr id="21" name="Google Shape;21;p50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Created By: 	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Amanpreet Kaur &amp;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Sanjeev Kumar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SME (CSE) LPU</a:t>
            </a:r>
            <a:endParaRPr sz="2000" b="1" i="0" u="none" strike="noStrike" cap="none">
              <a:solidFill>
                <a:srgbClr val="00206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cxnSp>
        <p:nvCxnSpPr>
          <p:cNvPr id="22" name="Google Shape;22;p50"/>
          <p:cNvCxnSpPr/>
          <p:nvPr/>
        </p:nvCxnSpPr>
        <p:spPr>
          <a:xfrm>
            <a:off x="839322" y="3352800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</p:cxnSp>
      <p:sp>
        <p:nvSpPr>
          <p:cNvPr id="23" name="Google Shape;23;p50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Created By: 	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Amanpreet Kaur &amp;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Sanjeev Kumar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SME (CSE) LPU</a:t>
            </a:r>
            <a:endParaRPr sz="2000" b="1" i="0" u="none" strike="noStrike" cap="none">
              <a:solidFill>
                <a:srgbClr val="00206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1"/>
          <p:cNvSpPr txBox="1"/>
          <p:nvPr/>
        </p:nvSpPr>
        <p:spPr>
          <a:xfrm>
            <a:off x="1953250" y="5958408"/>
            <a:ext cx="7155254" cy="89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Calibri"/>
              <a:buNone/>
            </a:pPr>
            <a:r>
              <a:rPr lang="en-US" sz="3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cse101@lpu.co.in</a:t>
            </a:r>
            <a:endParaRPr sz="14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" name="Google Shape;27;p51"/>
          <p:cNvCxnSpPr/>
          <p:nvPr/>
        </p:nvCxnSpPr>
        <p:spPr>
          <a:xfrm>
            <a:off x="755576" y="4077072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</p:cxnSp>
      <p:sp>
        <p:nvSpPr>
          <p:cNvPr id="28" name="Google Shape;28;p51"/>
          <p:cNvSpPr txBox="1">
            <a:spLocks noGrp="1"/>
          </p:cNvSpPr>
          <p:nvPr>
            <p:ph type="title"/>
          </p:nvPr>
        </p:nvSpPr>
        <p:spPr>
          <a:xfrm>
            <a:off x="685800" y="4114800"/>
            <a:ext cx="7155254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  <a:defRPr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5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3"/>
          <p:cNvSpPr txBox="1">
            <a:spLocks noGrp="1"/>
          </p:cNvSpPr>
          <p:nvPr>
            <p:ph type="body" idx="1"/>
          </p:nvPr>
        </p:nvSpPr>
        <p:spPr>
          <a:xfrm>
            <a:off x="0" y="685800"/>
            <a:ext cx="6400800" cy="5486400"/>
          </a:xfrm>
          <a:prstGeom prst="rect">
            <a:avLst/>
          </a:prstGeom>
          <a:solidFill>
            <a:srgbClr val="FFE593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53"/>
          <p:cNvSpPr txBox="1">
            <a:spLocks noGrp="1"/>
          </p:cNvSpPr>
          <p:nvPr>
            <p:ph type="body" idx="2"/>
          </p:nvPr>
        </p:nvSpPr>
        <p:spPr>
          <a:xfrm>
            <a:off x="6400800" y="685800"/>
            <a:ext cx="25908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">
  <p:cSld name="1_Title Slid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4"/>
          <p:cNvSpPr/>
          <p:nvPr/>
        </p:nvSpPr>
        <p:spPr>
          <a:xfrm>
            <a:off x="6705600" y="838200"/>
            <a:ext cx="24384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8" name="Google Shape;38;p54"/>
          <p:cNvSpPr txBox="1">
            <a:spLocks noGrp="1"/>
          </p:cNvSpPr>
          <p:nvPr>
            <p:ph type="body" idx="1"/>
          </p:nvPr>
        </p:nvSpPr>
        <p:spPr>
          <a:xfrm>
            <a:off x="0" y="6553200"/>
            <a:ext cx="2743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–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1371600" lvl="2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1828800" lvl="3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–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2286000" lvl="4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»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9" name="Google Shape;39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24950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">
  <p:cSld name="2_Section 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55"/>
          <p:cNvSpPr txBox="1"/>
          <p:nvPr/>
        </p:nvSpPr>
        <p:spPr>
          <a:xfrm>
            <a:off x="1953250" y="5958408"/>
            <a:ext cx="7155254" cy="89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Calibri"/>
              <a:buNone/>
            </a:pPr>
            <a:r>
              <a:rPr lang="en-US" sz="3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cse101@lpu.co.in</a:t>
            </a:r>
            <a:endParaRPr sz="14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" name="Google Shape;43;p55"/>
          <p:cNvCxnSpPr/>
          <p:nvPr/>
        </p:nvCxnSpPr>
        <p:spPr>
          <a:xfrm>
            <a:off x="755576" y="4077072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</p:cxnSp>
      <p:sp>
        <p:nvSpPr>
          <p:cNvPr id="44" name="Google Shape;44;p55"/>
          <p:cNvSpPr txBox="1">
            <a:spLocks noGrp="1"/>
          </p:cNvSpPr>
          <p:nvPr>
            <p:ph type="title"/>
          </p:nvPr>
        </p:nvSpPr>
        <p:spPr>
          <a:xfrm>
            <a:off x="685800" y="4114800"/>
            <a:ext cx="7155254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4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0" y="0"/>
            <a:ext cx="9124950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4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8"/>
          <p:cNvSpPr txBox="1"/>
          <p:nvPr/>
        </p:nvSpPr>
        <p:spPr>
          <a:xfrm>
            <a:off x="0" y="6553200"/>
            <a:ext cx="2743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rPr>
              <a:t>©LPU CSE101 C Programming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7F7F7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CSE101-Lec#8 and 9</a:t>
            </a:r>
            <a:endParaRPr/>
          </a:p>
        </p:txBody>
      </p:sp>
      <p:sp>
        <p:nvSpPr>
          <p:cNvPr id="50" name="Google Shape;50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Formatted and Unformatted </a:t>
            </a:r>
            <a:r>
              <a:rPr lang="en-US" sz="2800"/>
              <a:t>Input/Output functions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Type conversion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Type modifiers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"/>
          <p:cNvSpPr txBox="1">
            <a:spLocks noGrp="1"/>
          </p:cNvSpPr>
          <p:nvPr>
            <p:ph type="body" idx="1"/>
          </p:nvPr>
        </p:nvSpPr>
        <p:spPr>
          <a:xfrm>
            <a:off x="457200" y="609600"/>
            <a:ext cx="8229600" cy="3657600"/>
          </a:xfrm>
          <a:prstGeom prst="rect">
            <a:avLst/>
          </a:prstGeom>
          <a:gradFill>
            <a:gsLst>
              <a:gs pos="0">
                <a:srgbClr val="8EB5FF"/>
              </a:gs>
              <a:gs pos="35000">
                <a:srgbClr val="B1C9FF"/>
              </a:gs>
              <a:gs pos="100000">
                <a:srgbClr val="E0EBFF"/>
              </a:gs>
            </a:gsLst>
            <a:lin ang="16200000" scaled="0"/>
          </a:gradFill>
          <a:ln w="9525" cap="flat" cmpd="sng">
            <a:solidFill>
              <a:srgbClr val="096C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 sz="176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 sz="176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 void )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 sz="176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 sz="176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printf( "%d\n", 890);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 sz="176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printf( "%i\n", 890); // i same as d in printf</a:t>
            </a:r>
            <a:endParaRPr sz="176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 sz="176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printf( "%d\n", +890 ); // plus sign does not //print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 sz="176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printf( "%d\n", -890 ); // minus sign prints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 sz="176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printf( "%hd\n", 32000 );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 sz="176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printf( "%ld\n", 2000000000L ); // L suffix makes   //literal a long 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 sz="176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 "%u\n", 890 );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 sz="176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 "%u\n", -890 );	// Not allowed</a:t>
            </a:r>
            <a:endParaRPr sz="176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 sz="176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10" name="Google Shape;110;p10"/>
          <p:cNvSpPr txBox="1"/>
          <p:nvPr/>
        </p:nvSpPr>
        <p:spPr>
          <a:xfrm>
            <a:off x="457200" y="4419600"/>
            <a:ext cx="8229600" cy="193899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890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890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890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-890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32000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200000000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890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3246435674</a:t>
            </a:r>
            <a:endParaRPr sz="15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Printing Floating-Point number</a:t>
            </a:r>
            <a:endParaRPr/>
          </a:p>
        </p:txBody>
      </p:sp>
      <p:sp>
        <p:nvSpPr>
          <p:cNvPr id="117" name="Google Shape;117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lang="en-US" sz="2800"/>
              <a:t>Decimal point numbers like 0.01, 98.07 or -23.78</a:t>
            </a:r>
            <a:endParaRPr sz="2800"/>
          </a:p>
        </p:txBody>
      </p:sp>
      <p:graphicFrame>
        <p:nvGraphicFramePr>
          <p:cNvPr id="118" name="Google Shape;118;p11"/>
          <p:cNvGraphicFramePr/>
          <p:nvPr/>
        </p:nvGraphicFramePr>
        <p:xfrm>
          <a:off x="609600" y="2362201"/>
          <a:ext cx="7924800" cy="4084370"/>
        </p:xfrm>
        <a:graphic>
          <a:graphicData uri="http://schemas.openxmlformats.org/drawingml/2006/table">
            <a:tbl>
              <a:tblPr firstRow="1" bandRow="1">
                <a:noFill/>
                <a:tableStyleId>{E85C9370-294B-4513-B5A6-34C613910153}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6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/>
                        <a:t>Conversion Specifier</a:t>
                      </a:r>
                      <a:endParaRPr sz="20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/>
                        <a:t>Description</a:t>
                      </a:r>
                      <a:endParaRPr sz="20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/>
                        <a:t>Example</a:t>
                      </a:r>
                      <a:endParaRPr sz="2000" b="1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e or 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Display a floating-point value in exponential notation.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printf(“%e”,-1234567.89);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f or F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Display floating-point values in fixed-point notation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printf(“%f”,1234567.89);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0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g or G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Display a floating-point value in either the floating-point from f or the exponential form e based on the magnitude of the value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printf(“%g”, 1234567.89);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1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L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Used before any floating-point conversion specifier to indicate that a long double is displayed.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printf(“%lf”,1234567.89L);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body" idx="1"/>
          </p:nvPr>
        </p:nvSpPr>
        <p:spPr>
          <a:xfrm>
            <a:off x="457200" y="609600"/>
            <a:ext cx="8229600" cy="3657600"/>
          </a:xfrm>
          <a:prstGeom prst="rect">
            <a:avLst/>
          </a:prstGeom>
          <a:gradFill>
            <a:gsLst>
              <a:gs pos="0">
                <a:srgbClr val="8EB5FF"/>
              </a:gs>
              <a:gs pos="35000">
                <a:srgbClr val="B1C9FF"/>
              </a:gs>
              <a:gs pos="100000">
                <a:srgbClr val="E0EBFF"/>
              </a:gs>
            </a:gsLst>
            <a:lin ang="16200000" scaled="0"/>
          </a:gradFill>
          <a:ln w="9525" cap="flat" cmpd="sng">
            <a:solidFill>
              <a:srgbClr val="096C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US" sz="224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</a:t>
            </a:r>
            <a:r>
              <a:rPr lang="en-US" sz="224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stdio.h</a:t>
            </a:r>
            <a:r>
              <a:rPr lang="en-US" sz="224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US" sz="224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 void )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US" sz="224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US" sz="224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24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224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"%e\n", 1234567.89 );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US" sz="224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24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224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"%e\n", -1234567.89 );//minus prints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US" sz="224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24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224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"%E\n", 1234567.89 );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US" sz="224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24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224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"%f\n", 1234567.89 );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US" sz="224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24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224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"%g\n", 1234567.89 );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US" sz="224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24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224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"%G\n", 1234567.89 );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US" sz="224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4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Google Shape;124;p12"/>
          <p:cNvSpPr txBox="1"/>
          <p:nvPr/>
        </p:nvSpPr>
        <p:spPr>
          <a:xfrm>
            <a:off x="457200" y="4419600"/>
            <a:ext cx="8229600" cy="147732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1.234568e+006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-1.234568e+006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1.234568E+006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1234567.890000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1.234568e+006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1.234568E+006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Printing Strings and Characters</a:t>
            </a:r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 sz="2800"/>
              <a:t>Character = ‘A’ and String= “This is string”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endParaRPr sz="280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endParaRPr sz="280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endParaRPr sz="280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endParaRPr sz="280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endParaRPr sz="2800"/>
          </a:p>
          <a:p>
            <a:pPr marL="342900" lvl="0" indent="-342900" algn="just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/>
              <a:t>	Conversion Specifier </a:t>
            </a:r>
            <a:r>
              <a:rPr lang="en-US">
                <a:solidFill>
                  <a:srgbClr val="FF0000"/>
                </a:solidFill>
              </a:rPr>
              <a:t>s</a:t>
            </a:r>
            <a:r>
              <a:rPr lang="en-US"/>
              <a:t> causes characters to be printed until a terminating null(‘\0’) character is encountered.</a:t>
            </a:r>
            <a:endParaRPr/>
          </a:p>
        </p:txBody>
      </p:sp>
      <p:graphicFrame>
        <p:nvGraphicFramePr>
          <p:cNvPr id="131" name="Google Shape;131;p13"/>
          <p:cNvGraphicFramePr/>
          <p:nvPr/>
        </p:nvGraphicFramePr>
        <p:xfrm>
          <a:off x="609600" y="2362201"/>
          <a:ext cx="7924800" cy="1858240"/>
        </p:xfrm>
        <a:graphic>
          <a:graphicData uri="http://schemas.openxmlformats.org/drawingml/2006/table">
            <a:tbl>
              <a:tblPr firstRow="1" bandRow="1">
                <a:noFill/>
                <a:tableStyleId>{E85C9370-294B-4513-B5A6-34C613910153}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6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/>
                        <a:t>Conversion Specifier</a:t>
                      </a:r>
                      <a:endParaRPr sz="20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/>
                        <a:t>Description</a:t>
                      </a:r>
                      <a:endParaRPr sz="20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/>
                        <a:t>Example</a:t>
                      </a:r>
                      <a:endParaRPr sz="2000" b="1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c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Display a single character argument.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printf(“%c”,  ‘A’);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Displays a string and requires a pointer to a character argument.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printf(“%s”, “This is String”);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>
            <a:spLocks noGrp="1"/>
          </p:cNvSpPr>
          <p:nvPr>
            <p:ph type="body" idx="1"/>
          </p:nvPr>
        </p:nvSpPr>
        <p:spPr>
          <a:xfrm>
            <a:off x="457200" y="609600"/>
            <a:ext cx="8229600" cy="4343400"/>
          </a:xfrm>
          <a:prstGeom prst="rect">
            <a:avLst/>
          </a:prstGeom>
          <a:gradFill>
            <a:gsLst>
              <a:gs pos="0">
                <a:srgbClr val="8EB5FF"/>
              </a:gs>
              <a:gs pos="35000">
                <a:srgbClr val="B1C9FF"/>
              </a:gs>
              <a:gs pos="100000">
                <a:srgbClr val="E0EBFF"/>
              </a:gs>
            </a:gsLst>
            <a:lin ang="16200000" scaled="0"/>
          </a:gradFill>
          <a:ln w="9525" cap="flat" cmpd="sng">
            <a:solidFill>
              <a:srgbClr val="096C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/>
          </a:p>
          <a:p>
            <a:pPr marL="342900" lvl="0" indent="-34290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 void )</a:t>
            </a:r>
            <a:endParaRPr/>
          </a:p>
          <a:p>
            <a:pPr marL="342900" lvl="0" indent="-34290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/>
          </a:p>
          <a:p>
            <a:pPr marL="342900" lvl="0" indent="-34290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char character = 'A'; // initialize char</a:t>
            </a:r>
            <a:endParaRPr/>
          </a:p>
          <a:p>
            <a:pPr marL="342900" lvl="0" indent="-34290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char string[] = "This is a string"; // initialize char array</a:t>
            </a:r>
            <a:endParaRPr/>
          </a:p>
          <a:p>
            <a:pPr marL="342900" lvl="0" indent="-34290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/>
          </a:p>
          <a:p>
            <a:pPr marL="342900" lvl="0" indent="-34290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printf( "%c\n", character );</a:t>
            </a:r>
            <a:endParaRPr/>
          </a:p>
          <a:p>
            <a:pPr marL="342900" lvl="0" indent="-34290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printf( "%s\n", "This is a string" );</a:t>
            </a:r>
            <a:endParaRPr/>
          </a:p>
          <a:p>
            <a:pPr marL="342900" lvl="0" indent="-34290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printf( "%s\n", string );</a:t>
            </a:r>
            <a:endParaRPr/>
          </a:p>
          <a:p>
            <a:pPr marL="342900" lvl="0" indent="-34290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/>
          </a:p>
          <a:p>
            <a:pPr marL="342900" lvl="0" indent="-34290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" name="Google Shape;137;p14"/>
          <p:cNvSpPr txBox="1"/>
          <p:nvPr/>
        </p:nvSpPr>
        <p:spPr>
          <a:xfrm>
            <a:off x="457200" y="5004137"/>
            <a:ext cx="8229600" cy="78483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 is string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 is string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Other Conversion Specifier</a:t>
            </a:r>
            <a:endParaRPr/>
          </a:p>
        </p:txBody>
      </p:sp>
      <p:sp>
        <p:nvSpPr>
          <p:cNvPr id="143" name="Google Shape;143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/>
              <a:t>Pointer holds the address of another variable.</a:t>
            </a:r>
            <a:endParaRPr/>
          </a:p>
        </p:txBody>
      </p:sp>
      <p:graphicFrame>
        <p:nvGraphicFramePr>
          <p:cNvPr id="144" name="Google Shape;144;p15"/>
          <p:cNvGraphicFramePr/>
          <p:nvPr/>
        </p:nvGraphicFramePr>
        <p:xfrm>
          <a:off x="609600" y="2362201"/>
          <a:ext cx="7924800" cy="2132560"/>
        </p:xfrm>
        <a:graphic>
          <a:graphicData uri="http://schemas.openxmlformats.org/drawingml/2006/table">
            <a:tbl>
              <a:tblPr firstRow="1" bandRow="1">
                <a:noFill/>
                <a:tableStyleId>{E85C9370-294B-4513-B5A6-34C613910153}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6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/>
                        <a:t>Conversion Specifier</a:t>
                      </a:r>
                      <a:endParaRPr sz="20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/>
                        <a:t>Description</a:t>
                      </a:r>
                      <a:endParaRPr sz="20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/>
                        <a:t>Example</a:t>
                      </a:r>
                      <a:endParaRPr sz="2000" b="1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Display a pointer value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Int *ptr=&amp;score;</a:t>
                      </a:r>
                      <a:endParaRPr sz="18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printf(“%p”,  ptr);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printf(“%p”,  &amp;score);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%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Displays the percent character.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printf(“a%%”);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>
            <a:spLocks noGrp="1"/>
          </p:cNvSpPr>
          <p:nvPr>
            <p:ph type="body" idx="1"/>
          </p:nvPr>
        </p:nvSpPr>
        <p:spPr>
          <a:xfrm>
            <a:off x="457200" y="609600"/>
            <a:ext cx="8229600" cy="3657600"/>
          </a:xfrm>
          <a:prstGeom prst="rect">
            <a:avLst/>
          </a:prstGeom>
          <a:gradFill>
            <a:gsLst>
              <a:gs pos="0">
                <a:srgbClr val="8EB5FF"/>
              </a:gs>
              <a:gs pos="35000">
                <a:srgbClr val="B1C9FF"/>
              </a:gs>
              <a:gs pos="100000">
                <a:srgbClr val="E0EBFF"/>
              </a:gs>
            </a:gsLst>
            <a:lin ang="16200000" scaled="0"/>
          </a:gradFill>
          <a:ln w="9525" cap="flat" cmpd="sng">
            <a:solidFill>
              <a:srgbClr val="096C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 sz="176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 sz="176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 void )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 sz="176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 sz="176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int *ptr; // define pointer to int</a:t>
            </a:r>
            <a:endParaRPr sz="176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 sz="176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int x = 12345; // initialize int x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 sz="176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 sz="176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ptr = &amp;x; // assign address of x to ptr</a:t>
            </a:r>
            <a:endParaRPr sz="176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 sz="176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printf( "The value of ptr is %p\n", ptr );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 sz="176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printf( "The address of x is %p\n\n", &amp;x );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endParaRPr sz="176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 sz="176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printf( "Printing a %% in a format control string\n" );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 sz="176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6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Google Shape;150;p16"/>
          <p:cNvSpPr txBox="1"/>
          <p:nvPr/>
        </p:nvSpPr>
        <p:spPr>
          <a:xfrm>
            <a:off x="457200" y="4419600"/>
            <a:ext cx="8229600" cy="107721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value of ptr is 002ER443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address of x is 002ER443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Printing a % in a format control string</a:t>
            </a:r>
            <a:endParaRPr sz="15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How?</a:t>
            </a:r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/>
              <a:t>Till now we have displayed numbers in left justified manner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/>
              <a:t>Consider the program that displays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/>
              <a:t>            1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/>
              <a:t>          12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/>
              <a:t>        123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/>
              <a:t>      1234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/>
              <a:t>    12345</a:t>
            </a:r>
            <a:endParaRPr/>
          </a:p>
        </p:txBody>
      </p:sp>
      <p:pic>
        <p:nvPicPr>
          <p:cNvPr id="157" name="Google Shape;157;p17" descr="C:\Program Files (x86)\Microsoft Office\MEDIA\CAGCAT10\j0234687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09600"/>
            <a:ext cx="9906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Printing with Field widths</a:t>
            </a:r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/>
              <a:t>Field width: the exact size of field in which data is printed is specified by field width.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/>
              <a:t>The data is printed in the specified field and </a:t>
            </a:r>
            <a:r>
              <a:rPr lang="en-US" b="1">
                <a:solidFill>
                  <a:srgbClr val="FF0000"/>
                </a:solidFill>
              </a:rPr>
              <a:t>right justified</a:t>
            </a:r>
            <a:r>
              <a:rPr lang="en-US"/>
              <a:t>.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/>
              <a:t>The integer representing the width size is inserted between percent sign(%) and the conversion specifier(e.g. %8d).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body" idx="1"/>
          </p:nvPr>
        </p:nvSpPr>
        <p:spPr>
          <a:xfrm>
            <a:off x="457200" y="609600"/>
            <a:ext cx="8229600" cy="3657600"/>
          </a:xfrm>
          <a:prstGeom prst="rect">
            <a:avLst/>
          </a:prstGeom>
          <a:gradFill>
            <a:gsLst>
              <a:gs pos="0">
                <a:srgbClr val="8EB5FF"/>
              </a:gs>
              <a:gs pos="35000">
                <a:srgbClr val="B1C9FF"/>
              </a:gs>
              <a:gs pos="100000">
                <a:srgbClr val="E0EBFF"/>
              </a:gs>
            </a:gsLst>
            <a:lin ang="16200000" scaled="0"/>
          </a:gradFill>
          <a:ln w="9525" cap="flat" cmpd="sng">
            <a:solidFill>
              <a:srgbClr val="096C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rPr lang="en-US" sz="248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endParaRPr sz="248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rPr lang="en-US" sz="248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248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rPr lang="en-US" sz="248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rPr lang="en-US" sz="248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 "%4d\n", 123 );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rPr lang="en-US" sz="248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printf( "%4d\n", 1234 );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rPr lang="en-US" sz="248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printf( "%4d\n\n", 12345 );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endParaRPr sz="248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rPr lang="en-US" sz="248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248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19"/>
          <p:cNvSpPr txBox="1"/>
          <p:nvPr/>
        </p:nvSpPr>
        <p:spPr>
          <a:xfrm>
            <a:off x="457200" y="4419600"/>
            <a:ext cx="8229600" cy="124649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123</a:t>
            </a:r>
            <a:endParaRPr sz="15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1234</a:t>
            </a:r>
            <a:endParaRPr sz="15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12345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sz="15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56" name="Google Shape;56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/>
              <a:t>Formatted Input/Output functions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/>
              <a:t>printf() function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/>
              <a:t>scanf() function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/>
              <a:t>Conversion Specifiers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/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How?</a:t>
            </a:r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/>
              <a:t>Dividing 7 by 3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/>
              <a:t>Answer :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/>
              <a:t>			2.33333333333……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/>
              <a:t>But the required output is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/>
              <a:t>			2.3333</a:t>
            </a:r>
            <a:endParaRPr/>
          </a:p>
        </p:txBody>
      </p:sp>
      <p:pic>
        <p:nvPicPr>
          <p:cNvPr id="178" name="Google Shape;178;p20" descr="C:\Program Files (x86)\Microsoft Office\MEDIA\CAGCAT10\j0234687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09600"/>
            <a:ext cx="9906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Printing with Precision</a:t>
            </a:r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60"/>
              <a:buChar char="•"/>
            </a:pPr>
            <a:r>
              <a:rPr lang="en-US" sz="2960"/>
              <a:t>Specifies precision with which data is printed.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Char char="•"/>
            </a:pPr>
            <a:r>
              <a:rPr lang="en-US" sz="2960"/>
              <a:t>Precision with </a:t>
            </a:r>
            <a:r>
              <a:rPr lang="en-US" sz="2960" b="1">
                <a:solidFill>
                  <a:srgbClr val="FF0000"/>
                </a:solidFill>
              </a:rPr>
              <a:t>integer</a:t>
            </a:r>
            <a:r>
              <a:rPr lang="en-US" sz="2960"/>
              <a:t> conversion specifier indicates </a:t>
            </a:r>
            <a:r>
              <a:rPr lang="en-US" sz="2960" b="1"/>
              <a:t>the minimum number of digits to be printed.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Char char="•"/>
            </a:pPr>
            <a:r>
              <a:rPr lang="en-US" sz="2960"/>
              <a:t>Precision with </a:t>
            </a:r>
            <a:r>
              <a:rPr lang="en-US" sz="2960" b="1">
                <a:solidFill>
                  <a:srgbClr val="FF0000"/>
                </a:solidFill>
              </a:rPr>
              <a:t>floating-point</a:t>
            </a:r>
            <a:r>
              <a:rPr lang="en-US" sz="2960"/>
              <a:t> conversion specifier indicates</a:t>
            </a:r>
            <a:r>
              <a:rPr lang="en-US" sz="2960" b="1"/>
              <a:t> the number of digits to appear after the decimal point.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Char char="•"/>
            </a:pPr>
            <a:r>
              <a:rPr lang="en-US" sz="2960"/>
              <a:t>Precision with </a:t>
            </a:r>
            <a:r>
              <a:rPr lang="en-US" sz="2960" b="1">
                <a:solidFill>
                  <a:srgbClr val="FF0000"/>
                </a:solidFill>
              </a:rPr>
              <a:t>string</a:t>
            </a:r>
            <a:r>
              <a:rPr lang="en-US" sz="2960"/>
              <a:t> specifier indicates</a:t>
            </a:r>
            <a:r>
              <a:rPr lang="en-US" sz="2960" b="1"/>
              <a:t> the maximum number of characters to be written from the string.</a:t>
            </a:r>
            <a:endParaRPr sz="2960"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>
            <a:spLocks noGrp="1"/>
          </p:cNvSpPr>
          <p:nvPr>
            <p:ph type="body" idx="1"/>
          </p:nvPr>
        </p:nvSpPr>
        <p:spPr>
          <a:xfrm>
            <a:off x="457200" y="457200"/>
            <a:ext cx="8229600" cy="3733800"/>
          </a:xfrm>
          <a:prstGeom prst="rect">
            <a:avLst/>
          </a:prstGeom>
          <a:gradFill>
            <a:gsLst>
              <a:gs pos="0">
                <a:srgbClr val="8EB5FF"/>
              </a:gs>
              <a:gs pos="35000">
                <a:srgbClr val="B1C9FF"/>
              </a:gs>
              <a:gs pos="100000">
                <a:srgbClr val="E0EBFF"/>
              </a:gs>
            </a:gsLst>
            <a:lin ang="16200000" scaled="0"/>
          </a:gradFill>
          <a:ln w="9525" cap="flat" cmpd="sng">
            <a:solidFill>
              <a:srgbClr val="096C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 void )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int i = 873; // initialize int i</a:t>
            </a:r>
            <a:endParaRPr sz="152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double f = 123.94536; // initialize double f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char s[] = "Happy Birthday"; // initialize char array s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endParaRPr sz="152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printf( "Using precision for integers" );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printf( “%.4d \n %.9d \n\n", i, i );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endParaRPr sz="152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printf( "Using precision for floating-point numbers" );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printf( “%.3f \n %.3e\n %.3g \n\n", f, f, f );  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printf( "Using precision for strings" );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printf( “%.11s \n", s );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2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1" name="Google Shape;191;p22"/>
          <p:cNvSpPr txBox="1"/>
          <p:nvPr/>
        </p:nvSpPr>
        <p:spPr>
          <a:xfrm>
            <a:off x="457200" y="4288810"/>
            <a:ext cx="8229600" cy="246221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 precision for integers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0873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000000873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 precision for floating-point numbers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123.945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1.239e+002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 precision for strings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Happy Birth</a:t>
            </a:r>
            <a:endParaRPr sz="1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How?</a:t>
            </a:r>
            <a:endParaRPr/>
          </a:p>
        </p:txBody>
      </p:sp>
      <p:sp>
        <p:nvSpPr>
          <p:cNvPr id="197" name="Google Shape;197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/>
              <a:t>Suppose the output required is </a:t>
            </a:r>
            <a:endParaRPr/>
          </a:p>
        </p:txBody>
      </p:sp>
      <p:sp>
        <p:nvSpPr>
          <p:cNvPr id="198" name="Google Shape;198;p23"/>
          <p:cNvSpPr txBox="1"/>
          <p:nvPr/>
        </p:nvSpPr>
        <p:spPr>
          <a:xfrm>
            <a:off x="914400" y="2438400"/>
            <a:ext cx="3124200" cy="171739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there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There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99" name="Google Shape;199;p23" descr="C:\Program Files (x86)\Microsoft Office\MEDIA\CAGCAT10\j0234687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09600"/>
            <a:ext cx="9906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Printing literals and escape sequences</a:t>
            </a:r>
            <a:endParaRPr sz="3959"/>
          </a:p>
        </p:txBody>
      </p:sp>
      <p:graphicFrame>
        <p:nvGraphicFramePr>
          <p:cNvPr id="205" name="Google Shape;205;p24"/>
          <p:cNvGraphicFramePr/>
          <p:nvPr/>
        </p:nvGraphicFramePr>
        <p:xfrm>
          <a:off x="457200" y="1600200"/>
          <a:ext cx="8229600" cy="2966800"/>
        </p:xfrm>
        <a:graphic>
          <a:graphicData uri="http://schemas.openxmlformats.org/drawingml/2006/table">
            <a:tbl>
              <a:tblPr firstRow="1" bandRow="1">
                <a:noFill/>
                <a:tableStyleId>{E85C9370-294B-4513-B5A6-34C613910153}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Escape sequence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Description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\’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Output the single quote(‘) character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\”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Output the double quote(“) character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\\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Output the backslash (\) character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\a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Cause an audible(bell)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\b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Move the cursor back one position on the current line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\n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Move the cursor to the beginning of the next line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\t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Move the cursor to the next horizontal tab position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Formatted Functions</a:t>
            </a:r>
            <a:endParaRPr/>
          </a:p>
        </p:txBody>
      </p:sp>
      <p:sp>
        <p:nvSpPr>
          <p:cNvPr id="211" name="Google Shape;211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400" b="1"/>
              <a:t>The scanf() function: (Formatted input)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400" b="1"/>
              <a:t>scanf() is a function that reads data from the keyboard. It interprets character input to the computer and stores the interpretation in specified variable(s).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400" b="1"/>
              <a:t>	</a:t>
            </a:r>
            <a:r>
              <a:rPr lang="en-US" sz="2400"/>
              <a:t>In general terms, the scanf function is written as: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sz="2400" b="1" i="1"/>
          </a:p>
          <a:p>
            <a:pPr marL="342900" lvl="0" indent="-19050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sz="2400"/>
          </a:p>
          <a:p>
            <a:pPr marL="342900" lvl="0" indent="-34290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sz="2400"/>
              <a:t>The format-control-string can contain: </a:t>
            </a:r>
            <a:endParaRPr/>
          </a:p>
          <a:p>
            <a:pPr marL="742950" lvl="1" indent="-28575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–"/>
            </a:pPr>
            <a:r>
              <a:rPr lang="en-US" sz="2400"/>
              <a:t>Describes the format of the input.</a:t>
            </a:r>
            <a:endParaRPr/>
          </a:p>
          <a:p>
            <a:pPr marL="742950" lvl="1" indent="-28575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–"/>
            </a:pPr>
            <a:r>
              <a:rPr lang="en-US" sz="2400"/>
              <a:t>Conversion specifications that begin with a % sign.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sz="2400"/>
              <a:t>The arguments are the pointers to variables in which the input will be stored.</a:t>
            </a:r>
            <a:endParaRPr sz="2400" b="1"/>
          </a:p>
        </p:txBody>
      </p:sp>
      <p:grpSp>
        <p:nvGrpSpPr>
          <p:cNvPr id="212" name="Google Shape;212;p25"/>
          <p:cNvGrpSpPr/>
          <p:nvPr/>
        </p:nvGrpSpPr>
        <p:grpSpPr>
          <a:xfrm>
            <a:off x="914400" y="3505200"/>
            <a:ext cx="6934200" cy="737059"/>
            <a:chOff x="914400" y="2920541"/>
            <a:chExt cx="6934200" cy="737059"/>
          </a:xfrm>
        </p:grpSpPr>
        <p:grpSp>
          <p:nvGrpSpPr>
            <p:cNvPr id="213" name="Google Shape;213;p25"/>
            <p:cNvGrpSpPr/>
            <p:nvPr/>
          </p:nvGrpSpPr>
          <p:grpSpPr>
            <a:xfrm>
              <a:off x="914400" y="2920541"/>
              <a:ext cx="6934200" cy="737059"/>
              <a:chOff x="914400" y="1547338"/>
              <a:chExt cx="5283200" cy="5310662"/>
            </a:xfrm>
          </p:grpSpPr>
          <p:sp>
            <p:nvSpPr>
              <p:cNvPr id="214" name="Google Shape;214;p25"/>
              <p:cNvSpPr/>
              <p:nvPr/>
            </p:nvSpPr>
            <p:spPr>
              <a:xfrm>
                <a:off x="914400" y="2286001"/>
                <a:ext cx="5283200" cy="4571999"/>
              </a:xfrm>
              <a:prstGeom prst="verticalScroll">
                <a:avLst>
                  <a:gd name="adj" fmla="val 25000"/>
                </a:avLst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25"/>
              <p:cNvSpPr txBox="1"/>
              <p:nvPr/>
            </p:nvSpPr>
            <p:spPr>
              <a:xfrm>
                <a:off x="2743200" y="1547338"/>
                <a:ext cx="16764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Syntax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6" name="Google Shape;216;p25"/>
            <p:cNvSpPr/>
            <p:nvPr/>
          </p:nvSpPr>
          <p:spPr>
            <a:xfrm>
              <a:off x="1066800" y="3200400"/>
              <a:ext cx="6726521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scanf (format-control-string, arg1, arg2,………., argN);</a:t>
              </a:r>
              <a:endParaRPr sz="1600" b="0" i="0" u="none" strike="noStrike" cap="non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Example:</a:t>
            </a:r>
            <a:endParaRPr/>
          </a:p>
        </p:txBody>
      </p:sp>
      <p:sp>
        <p:nvSpPr>
          <p:cNvPr id="222" name="Google Shape;222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/>
          </a:p>
        </p:txBody>
      </p:sp>
      <p:sp>
        <p:nvSpPr>
          <p:cNvPr id="223" name="Google Shape;223;p26"/>
          <p:cNvSpPr txBox="1"/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scanf(“%s %d %f”, name, &amp;age, &amp;salary);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 this :-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“%s %d %f”-	</a:t>
            </a:r>
            <a:r>
              <a:rPr lang="en-US"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is a control string.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name – </a:t>
            </a:r>
            <a:r>
              <a:rPr lang="en-US"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is a string argument and it’s a array name and implicit memory address reference.</a:t>
            </a:r>
            <a:r>
              <a:rPr lang="en-US" sz="2800" b="0" i="0" u="none" strike="noStrike" cap="non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age	- </a:t>
            </a:r>
            <a:r>
              <a:rPr lang="en-US"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is a decimal integer variable preceded by &amp;.</a:t>
            </a:r>
            <a:endParaRPr sz="28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salary - </a:t>
            </a:r>
            <a:r>
              <a:rPr lang="en-US"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is floating-point value preceded by &amp;.</a:t>
            </a:r>
            <a:endParaRPr sz="28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Reading data</a:t>
            </a:r>
            <a:endParaRPr/>
          </a:p>
        </p:txBody>
      </p:sp>
      <p:graphicFrame>
        <p:nvGraphicFramePr>
          <p:cNvPr id="229" name="Google Shape;229;p27"/>
          <p:cNvGraphicFramePr/>
          <p:nvPr/>
        </p:nvGraphicFramePr>
        <p:xfrm>
          <a:off x="457200" y="1600201"/>
          <a:ext cx="7772400" cy="4236820"/>
        </p:xfrm>
        <a:graphic>
          <a:graphicData uri="http://schemas.openxmlformats.org/drawingml/2006/table">
            <a:tbl>
              <a:tblPr firstRow="1" bandRow="1">
                <a:noFill/>
                <a:tableStyleId>{E85C9370-294B-4513-B5A6-34C613910153}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/>
                        <a:t>Conversion Specifier</a:t>
                      </a:r>
                      <a:endParaRPr sz="20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/>
                        <a:t>Description</a:t>
                      </a:r>
                      <a:endParaRPr sz="2000" b="1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Read signed decimal integer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Read a signed decimal integer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u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Read an unsigned decimal integer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h or l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Used before any integer conversion specifier to indicate that a short or long integer is to be input, respectively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e, E, f, g, G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Read a floating-point value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c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Read a character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Read a string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Read an address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%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Skip the percent sign(%) in the input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>
            <a:spLocks noGrp="1"/>
          </p:cNvSpPr>
          <p:nvPr>
            <p:ph type="body" idx="1"/>
          </p:nvPr>
        </p:nvSpPr>
        <p:spPr>
          <a:xfrm>
            <a:off x="457200" y="457200"/>
            <a:ext cx="8229600" cy="3962400"/>
          </a:xfrm>
          <a:prstGeom prst="rect">
            <a:avLst/>
          </a:prstGeom>
          <a:gradFill>
            <a:gsLst>
              <a:gs pos="0">
                <a:srgbClr val="8EB5FF"/>
              </a:gs>
              <a:gs pos="35000">
                <a:srgbClr val="B1C9FF"/>
              </a:gs>
              <a:gs pos="100000">
                <a:srgbClr val="E0EBFF"/>
              </a:gs>
            </a:gsLst>
            <a:lin ang="16200000" scaled="0"/>
          </a:gradFill>
          <a:ln w="9525" cap="flat" cmpd="sng">
            <a:solidFill>
              <a:srgbClr val="096C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 sz="176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 sz="176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 void )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 sz="176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	int a, c;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 sz="176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float f;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 sz="176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char day[10]; 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 sz="176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printf( "Enter integers: " );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 sz="176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scanf( "%d %u", &amp;a, &amp;c);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endParaRPr sz="176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 sz="176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 "Enter floating-point numbers:" );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 sz="176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scanf( "%f", &amp;f);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endParaRPr sz="176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 sz="176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 "%s", "Enter a string: " );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 sz="176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scanf( "%8s", day );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 sz="176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6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6" name="Google Shape;236;p28"/>
          <p:cNvSpPr txBox="1"/>
          <p:nvPr/>
        </p:nvSpPr>
        <p:spPr>
          <a:xfrm>
            <a:off x="457200" y="4573250"/>
            <a:ext cx="8229600" cy="140038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Enter integers: -89 23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Enter floating-point numbers: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1.34256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Enter a string: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monday</a:t>
            </a:r>
            <a:endParaRPr sz="17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>
            <a:spLocks noGrp="1"/>
          </p:cNvSpPr>
          <p:nvPr>
            <p:ph type="title"/>
          </p:nvPr>
        </p:nvSpPr>
        <p:spPr>
          <a:xfrm>
            <a:off x="481794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 </a:t>
            </a:r>
            <a:endParaRPr/>
          </a:p>
        </p:txBody>
      </p:sp>
      <p:sp>
        <p:nvSpPr>
          <p:cNvPr id="242" name="Google Shape;242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/>
              <a:t>Unformatted Input/Output functions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/>
              <a:t>getchar()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/>
              <a:t>putchar()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/>
              <a:t>getch()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/>
              <a:t>putch()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/>
              <a:t>gets()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/>
              <a:t>puts()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 </a:t>
            </a:r>
            <a:endParaRPr/>
          </a:p>
        </p:txBody>
      </p:sp>
      <p:sp>
        <p:nvSpPr>
          <p:cNvPr id="62" name="Google Shape;62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/>
              <a:t>Presentation of output is very important.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/>
              <a:t>Formatted functions scanf and printf :</a:t>
            </a:r>
            <a:endParaRPr/>
          </a:p>
          <a:p>
            <a:pPr marL="742950" lvl="1" indent="-28575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/>
              <a:t>these functions input data from standard input stream and </a:t>
            </a:r>
            <a:endParaRPr/>
          </a:p>
          <a:p>
            <a:pPr marL="742950" lvl="1" indent="-28575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/>
              <a:t>output data to standard output stream.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/>
              <a:t>Include the header 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#include&lt;stdio.h&gt;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Unformatted Functions</a:t>
            </a:r>
            <a:endParaRPr/>
          </a:p>
        </p:txBody>
      </p:sp>
      <p:sp>
        <p:nvSpPr>
          <p:cNvPr id="248" name="Google Shape;248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29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/>
              <a:t>C has three types of I/O functions:</a:t>
            </a:r>
            <a:endParaRPr/>
          </a:p>
          <a:p>
            <a:pPr marL="971550" lvl="1" indent="-571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AutoNum type="romanLcPeriod"/>
            </a:pPr>
            <a:r>
              <a:rPr lang="en-US"/>
              <a:t>Character I/O</a:t>
            </a:r>
            <a:endParaRPr/>
          </a:p>
          <a:p>
            <a:pPr marL="971550" lvl="1" indent="-571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AutoNum type="romanLcPeriod"/>
            </a:pPr>
            <a:r>
              <a:rPr lang="en-US"/>
              <a:t>String I/O</a:t>
            </a:r>
            <a:endParaRPr/>
          </a:p>
          <a:p>
            <a:pPr marL="971550" lvl="1" indent="-571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AutoNum type="romanLcPeriod"/>
            </a:pPr>
            <a:r>
              <a:rPr lang="en-US"/>
              <a:t>File I/O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getchar()</a:t>
            </a:r>
            <a:endParaRPr/>
          </a:p>
        </p:txBody>
      </p:sp>
      <p:sp>
        <p:nvSpPr>
          <p:cNvPr id="254" name="Google Shape;254;p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/>
              <a:t>This function reads a character-type data from standard input.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/>
              <a:t>It reads one character at a time till the user presses the enter key.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/>
              <a:t>    Example: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/>
              <a:t>    	char c;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/>
              <a:t>    	c = getchar();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/>
          </a:p>
        </p:txBody>
      </p:sp>
      <p:grpSp>
        <p:nvGrpSpPr>
          <p:cNvPr id="255" name="Google Shape;255;p31"/>
          <p:cNvGrpSpPr/>
          <p:nvPr/>
        </p:nvGrpSpPr>
        <p:grpSpPr>
          <a:xfrm>
            <a:off x="914400" y="3507205"/>
            <a:ext cx="4191000" cy="1163082"/>
            <a:chOff x="914400" y="2974576"/>
            <a:chExt cx="6400800" cy="803582"/>
          </a:xfrm>
        </p:grpSpPr>
        <p:grpSp>
          <p:nvGrpSpPr>
            <p:cNvPr id="256" name="Google Shape;256;p31"/>
            <p:cNvGrpSpPr/>
            <p:nvPr/>
          </p:nvGrpSpPr>
          <p:grpSpPr>
            <a:xfrm>
              <a:off x="914400" y="2974576"/>
              <a:ext cx="6400800" cy="683026"/>
              <a:chOff x="914400" y="1936672"/>
              <a:chExt cx="4876800" cy="4921343"/>
            </a:xfrm>
          </p:grpSpPr>
          <p:sp>
            <p:nvSpPr>
              <p:cNvPr id="257" name="Google Shape;257;p31"/>
              <p:cNvSpPr/>
              <p:nvPr/>
            </p:nvSpPr>
            <p:spPr>
              <a:xfrm>
                <a:off x="914400" y="2286017"/>
                <a:ext cx="4876800" cy="4571998"/>
              </a:xfrm>
              <a:prstGeom prst="verticalScroll">
                <a:avLst>
                  <a:gd name="adj" fmla="val 25000"/>
                </a:avLst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31"/>
              <p:cNvSpPr txBox="1"/>
              <p:nvPr/>
            </p:nvSpPr>
            <p:spPr>
              <a:xfrm>
                <a:off x="2743200" y="1936672"/>
                <a:ext cx="1676400" cy="19917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Syntax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9" name="Google Shape;259;p31"/>
            <p:cNvSpPr/>
            <p:nvPr/>
          </p:nvSpPr>
          <p:spPr>
            <a:xfrm>
              <a:off x="1475234" y="3289074"/>
              <a:ext cx="5320982" cy="4890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Variable-name = </a:t>
              </a:r>
              <a:r>
                <a:rPr lang="en-US" sz="2000" b="0" i="0" u="none" strike="noStrike" cap="none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getchar()</a:t>
              </a:r>
              <a:r>
                <a:rPr lang="en-US" sz="2000" b="0" i="0" u="none" strike="noStrike" cap="non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;</a:t>
              </a:r>
              <a:endParaRPr sz="2000" b="0" i="0" u="none" strike="noStrike" cap="non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3505200"/>
          </a:xfrm>
          <a:prstGeom prst="rect">
            <a:avLst/>
          </a:prstGeom>
          <a:gradFill>
            <a:gsLst>
              <a:gs pos="0">
                <a:srgbClr val="8EB5FF"/>
              </a:gs>
              <a:gs pos="35000">
                <a:srgbClr val="B1C9FF"/>
              </a:gs>
              <a:gs pos="100000">
                <a:srgbClr val="E0EBFF"/>
              </a:gs>
            </a:gsLst>
            <a:lin ang="16200000" scaled="0"/>
          </a:gradFill>
          <a:ln w="9525" cap="flat" cmpd="sng">
            <a:solidFill>
              <a:srgbClr val="096C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#include&lt;stdio.h&gt;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int main()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char c;	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printf(“enter a character”);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c=getchar();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printf(“c = %c ”,c);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/>
          </a:p>
        </p:txBody>
      </p:sp>
      <p:sp>
        <p:nvSpPr>
          <p:cNvPr id="266" name="Google Shape;266;p32"/>
          <p:cNvSpPr txBox="1"/>
          <p:nvPr/>
        </p:nvSpPr>
        <p:spPr>
          <a:xfrm>
            <a:off x="533400" y="5020270"/>
            <a:ext cx="8229600" cy="64633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Enter a character   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 = 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3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putchar()</a:t>
            </a:r>
            <a:endParaRPr/>
          </a:p>
        </p:txBody>
      </p:sp>
      <p:sp>
        <p:nvSpPr>
          <p:cNvPr id="272" name="Google Shape;272;p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/>
              <a:t>This function prints one character on the screen at a time which is read by standard input.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/>
              <a:t>Example: char c= ‘c’;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/>
              <a:t>	        putchar (c);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/>
          </a:p>
        </p:txBody>
      </p:sp>
      <p:grpSp>
        <p:nvGrpSpPr>
          <p:cNvPr id="273" name="Google Shape;273;p33"/>
          <p:cNvGrpSpPr/>
          <p:nvPr/>
        </p:nvGrpSpPr>
        <p:grpSpPr>
          <a:xfrm>
            <a:off x="914400" y="3278605"/>
            <a:ext cx="3657600" cy="1163082"/>
            <a:chOff x="914400" y="2974576"/>
            <a:chExt cx="6400800" cy="803582"/>
          </a:xfrm>
        </p:grpSpPr>
        <p:grpSp>
          <p:nvGrpSpPr>
            <p:cNvPr id="274" name="Google Shape;274;p33"/>
            <p:cNvGrpSpPr/>
            <p:nvPr/>
          </p:nvGrpSpPr>
          <p:grpSpPr>
            <a:xfrm>
              <a:off x="914400" y="2974576"/>
              <a:ext cx="6400800" cy="683026"/>
              <a:chOff x="914400" y="1936672"/>
              <a:chExt cx="4876800" cy="4921343"/>
            </a:xfrm>
          </p:grpSpPr>
          <p:sp>
            <p:nvSpPr>
              <p:cNvPr id="275" name="Google Shape;275;p33"/>
              <p:cNvSpPr/>
              <p:nvPr/>
            </p:nvSpPr>
            <p:spPr>
              <a:xfrm>
                <a:off x="914400" y="2286017"/>
                <a:ext cx="4876800" cy="4571998"/>
              </a:xfrm>
              <a:prstGeom prst="verticalScroll">
                <a:avLst>
                  <a:gd name="adj" fmla="val 25000"/>
                </a:avLst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33"/>
              <p:cNvSpPr txBox="1"/>
              <p:nvPr/>
            </p:nvSpPr>
            <p:spPr>
              <a:xfrm>
                <a:off x="2743200" y="1936672"/>
                <a:ext cx="16764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Syntax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7" name="Google Shape;277;p33"/>
            <p:cNvSpPr/>
            <p:nvPr/>
          </p:nvSpPr>
          <p:spPr>
            <a:xfrm>
              <a:off x="1475234" y="3289074"/>
              <a:ext cx="5320982" cy="4890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putchar</a:t>
              </a:r>
              <a:r>
                <a:rPr lang="en-US" sz="2000" b="0" i="0" u="none" strike="noStrike" cap="non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( variable name);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3505200"/>
          </a:xfrm>
          <a:prstGeom prst="rect">
            <a:avLst/>
          </a:prstGeom>
          <a:gradFill>
            <a:gsLst>
              <a:gs pos="0">
                <a:srgbClr val="8EB5FF"/>
              </a:gs>
              <a:gs pos="35000">
                <a:srgbClr val="B1C9FF"/>
              </a:gs>
              <a:gs pos="100000">
                <a:srgbClr val="E0EBFF"/>
              </a:gs>
            </a:gsLst>
            <a:lin ang="16200000" scaled="0"/>
          </a:gradFill>
          <a:ln w="9525" cap="flat" cmpd="sng">
            <a:solidFill>
              <a:srgbClr val="096C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#include&lt;stdio.h&gt;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int main()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ch;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printf(“enter a character: ”);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scanf(“%c”, &amp;ch);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putchar(ch);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284" name="Google Shape;284;p34"/>
          <p:cNvSpPr txBox="1"/>
          <p:nvPr/>
        </p:nvSpPr>
        <p:spPr>
          <a:xfrm>
            <a:off x="533400" y="5020270"/>
            <a:ext cx="8229600" cy="64633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enter a character: 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endParaRPr sz="18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5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getch() &amp; getche()</a:t>
            </a:r>
            <a:endParaRPr/>
          </a:p>
        </p:txBody>
      </p:sp>
      <p:sp>
        <p:nvSpPr>
          <p:cNvPr id="290" name="Google Shape;290;p35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26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lang="en-US" sz="2800"/>
              <a:t>These functions read any alphanumeric character from the standard input device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lang="en-US" sz="2800"/>
              <a:t>The character entered is not displayed by the getch() function until enter is pressed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lang="en-US" sz="2800"/>
              <a:t>The </a:t>
            </a:r>
            <a:r>
              <a:rPr lang="en-US" sz="2800" b="1"/>
              <a:t>getche()</a:t>
            </a:r>
            <a:r>
              <a:rPr lang="en-US" sz="2800"/>
              <a:t> accepts and displays the character. 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lang="en-US" sz="2800"/>
              <a:t>The </a:t>
            </a:r>
            <a:r>
              <a:rPr lang="en-US" sz="2800" b="1"/>
              <a:t>getch() </a:t>
            </a:r>
            <a:r>
              <a:rPr lang="en-US" sz="2800"/>
              <a:t>accepts but  does not display the character.</a:t>
            </a:r>
            <a:endParaRPr/>
          </a:p>
        </p:txBody>
      </p:sp>
      <p:grpSp>
        <p:nvGrpSpPr>
          <p:cNvPr id="291" name="Google Shape;291;p35"/>
          <p:cNvGrpSpPr/>
          <p:nvPr/>
        </p:nvGrpSpPr>
        <p:grpSpPr>
          <a:xfrm>
            <a:off x="914400" y="4953000"/>
            <a:ext cx="3352800" cy="1295402"/>
            <a:chOff x="914400" y="2974577"/>
            <a:chExt cx="6400800" cy="683027"/>
          </a:xfrm>
        </p:grpSpPr>
        <p:grpSp>
          <p:nvGrpSpPr>
            <p:cNvPr id="292" name="Google Shape;292;p35"/>
            <p:cNvGrpSpPr/>
            <p:nvPr/>
          </p:nvGrpSpPr>
          <p:grpSpPr>
            <a:xfrm>
              <a:off x="914400" y="2974577"/>
              <a:ext cx="6400800" cy="683027"/>
              <a:chOff x="914400" y="1936671"/>
              <a:chExt cx="4876800" cy="4921344"/>
            </a:xfrm>
          </p:grpSpPr>
          <p:sp>
            <p:nvSpPr>
              <p:cNvPr id="293" name="Google Shape;293;p35"/>
              <p:cNvSpPr/>
              <p:nvPr/>
            </p:nvSpPr>
            <p:spPr>
              <a:xfrm>
                <a:off x="914400" y="2286017"/>
                <a:ext cx="4876800" cy="4571998"/>
              </a:xfrm>
              <a:prstGeom prst="verticalScroll">
                <a:avLst>
                  <a:gd name="adj" fmla="val 25000"/>
                </a:avLst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35"/>
              <p:cNvSpPr txBox="1"/>
              <p:nvPr/>
            </p:nvSpPr>
            <p:spPr>
              <a:xfrm>
                <a:off x="2743200" y="1936671"/>
                <a:ext cx="1676400" cy="15200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Syntax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5" name="Google Shape;295;p35"/>
            <p:cNvSpPr/>
            <p:nvPr/>
          </p:nvSpPr>
          <p:spPr>
            <a:xfrm>
              <a:off x="1475234" y="3289074"/>
              <a:ext cx="5320982" cy="210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getche();</a:t>
              </a:r>
              <a:endParaRPr sz="2000" b="0" i="0" u="none" strike="noStrike" cap="non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3505200"/>
          </a:xfrm>
          <a:prstGeom prst="rect">
            <a:avLst/>
          </a:prstGeom>
          <a:gradFill>
            <a:gsLst>
              <a:gs pos="0">
                <a:srgbClr val="8EB5FF"/>
              </a:gs>
              <a:gs pos="35000">
                <a:srgbClr val="B1C9FF"/>
              </a:gs>
              <a:gs pos="100000">
                <a:srgbClr val="E0EBFF"/>
              </a:gs>
            </a:gsLst>
            <a:lin ang="16200000" scaled="0"/>
          </a:gradFill>
          <a:ln w="9525" cap="flat" cmpd="sng">
            <a:solidFill>
              <a:srgbClr val="096C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#include&lt;stdio.h&gt;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int main()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printf(“Enter two alphabets:”);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getche();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getch();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302" name="Google Shape;302;p36"/>
          <p:cNvSpPr txBox="1"/>
          <p:nvPr/>
        </p:nvSpPr>
        <p:spPr>
          <a:xfrm>
            <a:off x="457200" y="4992469"/>
            <a:ext cx="8229600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Enter two alphabets 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7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putch()</a:t>
            </a:r>
            <a:endParaRPr/>
          </a:p>
        </p:txBody>
      </p:sp>
      <p:sp>
        <p:nvSpPr>
          <p:cNvPr id="308" name="Google Shape;308;p37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/>
              <a:t>This function prints any alphanumeric character taken by the standard input device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/>
              <a:t>Example: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/>
              <a:t>	</a:t>
            </a:r>
            <a:endParaRPr/>
          </a:p>
        </p:txBody>
      </p:sp>
      <p:sp>
        <p:nvSpPr>
          <p:cNvPr id="309" name="Google Shape;309;p37"/>
          <p:cNvSpPr txBox="1"/>
          <p:nvPr/>
        </p:nvSpPr>
        <p:spPr>
          <a:xfrm>
            <a:off x="457200" y="2362200"/>
            <a:ext cx="8229600" cy="3124200"/>
          </a:xfrm>
          <a:prstGeom prst="rect">
            <a:avLst/>
          </a:prstGeom>
          <a:gradFill>
            <a:gsLst>
              <a:gs pos="0">
                <a:srgbClr val="8EB5FF"/>
              </a:gs>
              <a:gs pos="35000">
                <a:srgbClr val="B1C9FF"/>
              </a:gs>
              <a:gs pos="100000">
                <a:srgbClr val="E0EBFF"/>
              </a:gs>
            </a:gsLst>
            <a:lin ang="16200000" scaled="0"/>
          </a:gradFill>
          <a:ln w="9525" cap="flat" cmpd="sng">
            <a:solidFill>
              <a:srgbClr val="096C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r>
              <a:rPr lang="en-US" sz="248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#include&lt;stdio.h&gt;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r>
              <a:rPr lang="en-US" sz="248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int main()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r>
              <a:rPr lang="en-US" sz="248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70"/>
              <a:buFont typeface="Arial"/>
              <a:buNone/>
            </a:pPr>
            <a:r>
              <a:rPr lang="en-US" sz="217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char ch;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70"/>
              <a:buFont typeface="Arial"/>
              <a:buNone/>
            </a:pPr>
            <a:r>
              <a:rPr lang="en-US" sz="217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printf(“Press any key to continue”);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70"/>
              <a:buFont typeface="Arial"/>
              <a:buNone/>
            </a:pPr>
            <a:r>
              <a:rPr lang="en-US" sz="217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ch = getch();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70"/>
              <a:buFont typeface="Arial"/>
              <a:buNone/>
            </a:pPr>
            <a:r>
              <a:rPr lang="en-US" sz="217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printf(“ you pressed:”);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70"/>
              <a:buFont typeface="Arial"/>
              <a:buNone/>
            </a:pPr>
            <a:r>
              <a:rPr lang="en-US" sz="217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putch(ch);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70"/>
              <a:buFont typeface="Arial"/>
              <a:buNone/>
            </a:pPr>
            <a:r>
              <a:rPr lang="en-US" sz="217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7"/>
          <p:cNvSpPr txBox="1"/>
          <p:nvPr/>
        </p:nvSpPr>
        <p:spPr>
          <a:xfrm>
            <a:off x="457200" y="5638800"/>
            <a:ext cx="8229600" cy="64633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Press any key to continue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You pressed : 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gets()</a:t>
            </a:r>
            <a:endParaRPr/>
          </a:p>
        </p:txBody>
      </p:sp>
      <p:sp>
        <p:nvSpPr>
          <p:cNvPr id="316" name="Google Shape;316;p3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 b="1"/>
              <a:t>String I/O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/>
              <a:t>This function is used for accepting any string until enter key is pressed (string will be covered later)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/>
          </a:p>
        </p:txBody>
      </p:sp>
      <p:grpSp>
        <p:nvGrpSpPr>
          <p:cNvPr id="317" name="Google Shape;317;p38"/>
          <p:cNvGrpSpPr/>
          <p:nvPr/>
        </p:nvGrpSpPr>
        <p:grpSpPr>
          <a:xfrm>
            <a:off x="914400" y="3549354"/>
            <a:ext cx="5562600" cy="1479847"/>
            <a:chOff x="914400" y="3011167"/>
            <a:chExt cx="6400800" cy="646437"/>
          </a:xfrm>
        </p:grpSpPr>
        <p:grpSp>
          <p:nvGrpSpPr>
            <p:cNvPr id="318" name="Google Shape;318;p38"/>
            <p:cNvGrpSpPr/>
            <p:nvPr/>
          </p:nvGrpSpPr>
          <p:grpSpPr>
            <a:xfrm>
              <a:off x="914400" y="3011167"/>
              <a:ext cx="6400800" cy="646437"/>
              <a:chOff x="914400" y="2200309"/>
              <a:chExt cx="4876800" cy="4657706"/>
            </a:xfrm>
          </p:grpSpPr>
          <p:sp>
            <p:nvSpPr>
              <p:cNvPr id="319" name="Google Shape;319;p38"/>
              <p:cNvSpPr/>
              <p:nvPr/>
            </p:nvSpPr>
            <p:spPr>
              <a:xfrm>
                <a:off x="914400" y="2286017"/>
                <a:ext cx="4876800" cy="4571998"/>
              </a:xfrm>
              <a:prstGeom prst="verticalScroll">
                <a:avLst>
                  <a:gd name="adj" fmla="val 25000"/>
                </a:avLst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38"/>
              <p:cNvSpPr txBox="1"/>
              <p:nvPr/>
            </p:nvSpPr>
            <p:spPr>
              <a:xfrm>
                <a:off x="2743200" y="2200309"/>
                <a:ext cx="1676400" cy="12593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Syntax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1" name="Google Shape;321;p38"/>
            <p:cNvSpPr/>
            <p:nvPr/>
          </p:nvSpPr>
          <p:spPr>
            <a:xfrm>
              <a:off x="1352811" y="3209785"/>
              <a:ext cx="5561670" cy="3092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char str[</a:t>
              </a:r>
              <a:r>
                <a:rPr lang="en-US" sz="2000" b="0" i="0" u="none" strike="noStrike" cap="non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length of string in number</a:t>
              </a:r>
              <a:r>
                <a:rPr lang="en-US" sz="2000" b="0" i="0" u="none" strike="noStrike" cap="none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];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gets(str);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9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3505200"/>
          </a:xfrm>
          <a:prstGeom prst="rect">
            <a:avLst/>
          </a:prstGeom>
          <a:gradFill>
            <a:gsLst>
              <a:gs pos="0">
                <a:srgbClr val="8EB5FF"/>
              </a:gs>
              <a:gs pos="35000">
                <a:srgbClr val="B1C9FF"/>
              </a:gs>
              <a:gs pos="100000">
                <a:srgbClr val="E0EBFF"/>
              </a:gs>
            </a:gsLst>
            <a:lin ang="16200000" scaled="0"/>
          </a:gradFill>
          <a:ln w="9525" cap="flat" cmpd="sng">
            <a:solidFill>
              <a:srgbClr val="096C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#include&lt;stdio.h&gt;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int main()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char ch[30];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printf(“Enter the string:”);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gets(ch);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printf(“Entered string: %s”, ch);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</p:txBody>
      </p:sp>
      <p:sp>
        <p:nvSpPr>
          <p:cNvPr id="328" name="Google Shape;328;p39"/>
          <p:cNvSpPr txBox="1"/>
          <p:nvPr/>
        </p:nvSpPr>
        <p:spPr>
          <a:xfrm>
            <a:off x="457200" y="5029200"/>
            <a:ext cx="8229600" cy="92333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Enter the string: Use of data!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Entered string: Use of data!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1417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Standard I/O Functions</a:t>
            </a:r>
            <a:endParaRPr/>
          </a:p>
        </p:txBody>
      </p:sp>
      <p:sp>
        <p:nvSpPr>
          <p:cNvPr id="68" name="Google Shape;68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/>
              <a:t>There are many library functions available for standard I/O.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/>
              <a:t>These functions are divided into two categories: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/>
              <a:t>	–</a:t>
            </a:r>
            <a:r>
              <a:rPr lang="en-US" b="1"/>
              <a:t>Unformatted functions 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/>
              <a:t>	–</a:t>
            </a:r>
            <a:r>
              <a:rPr lang="en-US" b="1"/>
              <a:t>Formatted functions</a:t>
            </a:r>
            <a:endParaRPr/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puts()</a:t>
            </a:r>
            <a:endParaRPr/>
          </a:p>
        </p:txBody>
      </p:sp>
      <p:sp>
        <p:nvSpPr>
          <p:cNvPr id="334" name="Google Shape;334;p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/>
              <a:t>This function prints the string or character array. It is opposite to gets()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/>
              <a:t>	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/>
          </a:p>
        </p:txBody>
      </p:sp>
      <p:grpSp>
        <p:nvGrpSpPr>
          <p:cNvPr id="335" name="Google Shape;335;p40"/>
          <p:cNvGrpSpPr/>
          <p:nvPr/>
        </p:nvGrpSpPr>
        <p:grpSpPr>
          <a:xfrm>
            <a:off x="914400" y="3079732"/>
            <a:ext cx="5562600" cy="1721124"/>
            <a:chOff x="914400" y="3023062"/>
            <a:chExt cx="6400800" cy="634542"/>
          </a:xfrm>
        </p:grpSpPr>
        <p:grpSp>
          <p:nvGrpSpPr>
            <p:cNvPr id="336" name="Google Shape;336;p40"/>
            <p:cNvGrpSpPr/>
            <p:nvPr/>
          </p:nvGrpSpPr>
          <p:grpSpPr>
            <a:xfrm>
              <a:off x="914400" y="3023062"/>
              <a:ext cx="6400800" cy="634542"/>
              <a:chOff x="914400" y="2286017"/>
              <a:chExt cx="4876800" cy="4571998"/>
            </a:xfrm>
          </p:grpSpPr>
          <p:sp>
            <p:nvSpPr>
              <p:cNvPr id="337" name="Google Shape;337;p40"/>
              <p:cNvSpPr/>
              <p:nvPr/>
            </p:nvSpPr>
            <p:spPr>
              <a:xfrm>
                <a:off x="914400" y="2286017"/>
                <a:ext cx="4876800" cy="4571998"/>
              </a:xfrm>
              <a:prstGeom prst="verticalScroll">
                <a:avLst>
                  <a:gd name="adj" fmla="val 25000"/>
                </a:avLst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40"/>
              <p:cNvSpPr txBox="1"/>
              <p:nvPr/>
            </p:nvSpPr>
            <p:spPr>
              <a:xfrm>
                <a:off x="2743200" y="2404142"/>
                <a:ext cx="1676400" cy="10628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Syntax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39" name="Google Shape;339;p40"/>
            <p:cNvSpPr/>
            <p:nvPr/>
          </p:nvSpPr>
          <p:spPr>
            <a:xfrm>
              <a:off x="1490484" y="3209786"/>
              <a:ext cx="5561670" cy="3744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char str[</a:t>
              </a:r>
              <a:r>
                <a:rPr lang="en-US" sz="2000" b="0" i="0" u="none" strike="noStrike" cap="non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length of string in number</a:t>
              </a:r>
              <a:r>
                <a:rPr lang="en-US" sz="2000" b="0" i="0" u="none" strike="noStrike" cap="none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];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gets(str);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puts(str);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1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3505200"/>
          </a:xfrm>
          <a:prstGeom prst="rect">
            <a:avLst/>
          </a:prstGeom>
          <a:gradFill>
            <a:gsLst>
              <a:gs pos="0">
                <a:srgbClr val="8EB5FF"/>
              </a:gs>
              <a:gs pos="35000">
                <a:srgbClr val="B1C9FF"/>
              </a:gs>
              <a:gs pos="100000">
                <a:srgbClr val="E0EBFF"/>
              </a:gs>
            </a:gsLst>
            <a:lin ang="16200000" scaled="0"/>
          </a:gradFill>
          <a:ln w="9525" cap="flat" cmpd="sng">
            <a:solidFill>
              <a:srgbClr val="096C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#include&lt;stdio.h&gt;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int main()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char ch[30];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printf(“Enter the string:”);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gets(ch);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puts(“Entered string:”);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puts(ch);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</p:txBody>
      </p:sp>
      <p:sp>
        <p:nvSpPr>
          <p:cNvPr id="346" name="Google Shape;346;p41"/>
          <p:cNvSpPr txBox="1"/>
          <p:nvPr/>
        </p:nvSpPr>
        <p:spPr>
          <a:xfrm>
            <a:off x="457200" y="5029200"/>
            <a:ext cx="8229600" cy="92333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Enter the string: puts is in use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Entered string: puts is in use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959"/>
              <a:t>Q1</a:t>
            </a:r>
            <a:endParaRPr sz="3959"/>
          </a:p>
        </p:txBody>
      </p:sp>
      <p:sp>
        <p:nvSpPr>
          <p:cNvPr id="352" name="Google Shape;352;p56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720" dirty="0"/>
              <a:t>#include&lt;stdio.h&gt;</a:t>
            </a:r>
            <a:endParaRPr dirty="0"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720" dirty="0"/>
              <a:t>int main()</a:t>
            </a:r>
            <a:endParaRPr dirty="0"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720" dirty="0"/>
              <a:t>{</a:t>
            </a:r>
            <a:endParaRPr dirty="0"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720" dirty="0"/>
              <a:t>float x=12.6784;</a:t>
            </a:r>
            <a:endParaRPr dirty="0"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720" dirty="0" err="1"/>
              <a:t>printf</a:t>
            </a:r>
            <a:r>
              <a:rPr lang="en-US" sz="2720" dirty="0"/>
              <a:t>("%.3f",x);</a:t>
            </a:r>
            <a:endParaRPr dirty="0"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720" dirty="0"/>
              <a:t>return 0;</a:t>
            </a:r>
            <a:endParaRPr dirty="0"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720" dirty="0"/>
              <a:t>}</a:t>
            </a:r>
            <a:endParaRPr dirty="0"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720" dirty="0"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720" dirty="0"/>
              <a:t>A. 12.678</a:t>
            </a:r>
            <a:endParaRPr dirty="0"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720" dirty="0"/>
              <a:t>B. 12.6</a:t>
            </a:r>
            <a:endParaRPr dirty="0"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720" dirty="0"/>
              <a:t>C. 12.679</a:t>
            </a:r>
            <a:endParaRPr dirty="0"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720" dirty="0"/>
              <a:t>D. 12.0</a:t>
            </a:r>
            <a:endParaRPr dirty="0"/>
          </a:p>
          <a:p>
            <a:pPr marL="457200" lvl="0" indent="-2286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 sz="272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7"/>
          <p:cNvSpPr txBox="1">
            <a:spLocks noGrp="1"/>
          </p:cNvSpPr>
          <p:nvPr>
            <p:ph type="title"/>
          </p:nvPr>
        </p:nvSpPr>
        <p:spPr>
          <a:xfrm>
            <a:off x="294968" y="-197310"/>
            <a:ext cx="8229600" cy="75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959"/>
              <a:t>Q2</a:t>
            </a:r>
            <a:endParaRPr sz="3959"/>
          </a:p>
        </p:txBody>
      </p:sp>
      <p:sp>
        <p:nvSpPr>
          <p:cNvPr id="358" name="Google Shape;358;p57"/>
          <p:cNvSpPr txBox="1">
            <a:spLocks noGrp="1"/>
          </p:cNvSpPr>
          <p:nvPr>
            <p:ph type="body" idx="1"/>
          </p:nvPr>
        </p:nvSpPr>
        <p:spPr>
          <a:xfrm>
            <a:off x="457200" y="560440"/>
            <a:ext cx="8229600" cy="5565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720" dirty="0"/>
              <a:t>#include&lt;stdio.h&gt;</a:t>
            </a:r>
            <a:endParaRPr dirty="0"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720" dirty="0"/>
              <a:t>#include&lt;math.h&gt;</a:t>
            </a:r>
            <a:endParaRPr dirty="0"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720" dirty="0"/>
              <a:t>int main()</a:t>
            </a:r>
            <a:endParaRPr dirty="0"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720" dirty="0"/>
              <a:t>{</a:t>
            </a:r>
            <a:endParaRPr dirty="0"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720" dirty="0"/>
              <a:t>double x=3.456;</a:t>
            </a:r>
            <a:endParaRPr dirty="0"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720" dirty="0" err="1"/>
              <a:t>printf</a:t>
            </a:r>
            <a:r>
              <a:rPr lang="en-US" sz="2720" dirty="0"/>
              <a:t>("%</a:t>
            </a:r>
            <a:r>
              <a:rPr lang="en-US" sz="2720" dirty="0" err="1"/>
              <a:t>lf</a:t>
            </a:r>
            <a:r>
              <a:rPr lang="en-US" sz="2720" dirty="0"/>
              <a:t>",floor(x));</a:t>
            </a:r>
            <a:endParaRPr dirty="0"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720" dirty="0"/>
              <a:t>return 0;</a:t>
            </a:r>
            <a:endParaRPr dirty="0"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720" dirty="0"/>
              <a:t>}</a:t>
            </a:r>
            <a:endParaRPr dirty="0"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720" dirty="0"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720" dirty="0"/>
              <a:t>A. 3.460000</a:t>
            </a:r>
            <a:endParaRPr dirty="0"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720" dirty="0"/>
              <a:t>B. 3.000000</a:t>
            </a:r>
            <a:endParaRPr dirty="0"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720" dirty="0"/>
              <a:t>C. 4.000000</a:t>
            </a:r>
            <a:endParaRPr dirty="0"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720" dirty="0"/>
              <a:t>D. 3.500000</a:t>
            </a:r>
            <a:endParaRPr dirty="0"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720" dirty="0"/>
          </a:p>
          <a:p>
            <a:pPr marL="457200" lvl="0" indent="-2286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 sz="2720" dirty="0"/>
          </a:p>
          <a:p>
            <a:pPr marL="457200" lvl="0" indent="-2286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 sz="272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8"/>
          <p:cNvSpPr txBox="1">
            <a:spLocks noGrp="1"/>
          </p:cNvSpPr>
          <p:nvPr>
            <p:ph type="title"/>
          </p:nvPr>
        </p:nvSpPr>
        <p:spPr>
          <a:xfrm>
            <a:off x="457200" y="-3890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Q3</a:t>
            </a:r>
            <a:endParaRPr/>
          </a:p>
        </p:txBody>
      </p:sp>
      <p:sp>
        <p:nvSpPr>
          <p:cNvPr id="364" name="Google Shape;364;p58"/>
          <p:cNvSpPr txBox="1">
            <a:spLocks noGrp="1"/>
          </p:cNvSpPr>
          <p:nvPr>
            <p:ph type="body" idx="1"/>
          </p:nvPr>
        </p:nvSpPr>
        <p:spPr>
          <a:xfrm>
            <a:off x="457200" y="753961"/>
            <a:ext cx="8229600" cy="5372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720" dirty="0"/>
              <a:t>#include&lt;stdio.h&gt;</a:t>
            </a:r>
            <a:endParaRPr dirty="0"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720" dirty="0"/>
              <a:t>#include&lt;math.h&gt;</a:t>
            </a:r>
            <a:endParaRPr dirty="0"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720" dirty="0"/>
              <a:t>int main()</a:t>
            </a:r>
            <a:endParaRPr dirty="0"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720" dirty="0"/>
              <a:t>{</a:t>
            </a:r>
            <a:endParaRPr dirty="0"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720" dirty="0"/>
              <a:t>double x=3.001;</a:t>
            </a:r>
            <a:endParaRPr dirty="0"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720" dirty="0" err="1"/>
              <a:t>printf</a:t>
            </a:r>
            <a:r>
              <a:rPr lang="en-US" sz="2720" dirty="0"/>
              <a:t>("%</a:t>
            </a:r>
            <a:r>
              <a:rPr lang="en-US" sz="2720" dirty="0" err="1"/>
              <a:t>lf</a:t>
            </a:r>
            <a:r>
              <a:rPr lang="en-US" sz="2720" dirty="0"/>
              <a:t>",ceil(x));</a:t>
            </a:r>
            <a:endParaRPr dirty="0"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720" dirty="0"/>
              <a:t>return 0;</a:t>
            </a:r>
            <a:endParaRPr dirty="0"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720" dirty="0"/>
              <a:t>}</a:t>
            </a:r>
            <a:endParaRPr dirty="0"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720" dirty="0"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720" dirty="0"/>
              <a:t>A. 3.010000</a:t>
            </a:r>
            <a:endParaRPr dirty="0"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720" dirty="0"/>
              <a:t>B. 3.000000</a:t>
            </a:r>
            <a:endParaRPr dirty="0"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720" dirty="0"/>
              <a:t>C. 4.000000</a:t>
            </a:r>
            <a:endParaRPr dirty="0"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720" dirty="0"/>
              <a:t>D. 3.500000</a:t>
            </a:r>
            <a:endParaRPr dirty="0"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72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Q4</a:t>
            </a:r>
            <a:endParaRPr/>
          </a:p>
        </p:txBody>
      </p:sp>
      <p:sp>
        <p:nvSpPr>
          <p:cNvPr id="370" name="Google Shape;370;p59"/>
          <p:cNvSpPr txBox="1">
            <a:spLocks noGrp="1"/>
          </p:cNvSpPr>
          <p:nvPr>
            <p:ph type="body" idx="1"/>
          </p:nvPr>
        </p:nvSpPr>
        <p:spPr>
          <a:xfrm>
            <a:off x="457200" y="1253614"/>
            <a:ext cx="8229600" cy="487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240" dirty="0"/>
              <a:t>#include&lt;stdio.h&gt;</a:t>
            </a:r>
            <a:endParaRPr dirty="0"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240" dirty="0"/>
              <a:t>#include&lt;math.h&gt;</a:t>
            </a:r>
            <a:endParaRPr dirty="0"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240" dirty="0"/>
              <a:t>int main()</a:t>
            </a:r>
            <a:endParaRPr dirty="0"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240" dirty="0"/>
              <a:t>{</a:t>
            </a:r>
            <a:endParaRPr dirty="0"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240" dirty="0"/>
              <a:t>double x=10.0,y=7.0;</a:t>
            </a:r>
            <a:endParaRPr dirty="0"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240" dirty="0" err="1"/>
              <a:t>printf</a:t>
            </a:r>
            <a:r>
              <a:rPr lang="en-US" sz="2240" dirty="0"/>
              <a:t>("%</a:t>
            </a:r>
            <a:r>
              <a:rPr lang="en-US" sz="2240" dirty="0" err="1"/>
              <a:t>lf</a:t>
            </a:r>
            <a:r>
              <a:rPr lang="en-US" sz="2240" dirty="0"/>
              <a:t>",</a:t>
            </a:r>
            <a:r>
              <a:rPr lang="en-US" sz="2240" dirty="0" err="1"/>
              <a:t>fmod</a:t>
            </a:r>
            <a:r>
              <a:rPr lang="en-US" sz="2240" dirty="0"/>
              <a:t>(</a:t>
            </a:r>
            <a:r>
              <a:rPr lang="en-US" sz="2240" dirty="0" err="1"/>
              <a:t>x,y</a:t>
            </a:r>
            <a:r>
              <a:rPr lang="en-US" sz="2240" dirty="0"/>
              <a:t>));</a:t>
            </a:r>
            <a:endParaRPr dirty="0"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240" dirty="0"/>
              <a:t>return 0;</a:t>
            </a:r>
            <a:endParaRPr dirty="0"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240" dirty="0"/>
              <a:t>}</a:t>
            </a:r>
            <a:endParaRPr dirty="0"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240" dirty="0"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240" dirty="0"/>
              <a:t>A. 1.000000</a:t>
            </a:r>
            <a:endParaRPr dirty="0"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240" dirty="0"/>
              <a:t>B. 3.000000</a:t>
            </a:r>
            <a:endParaRPr dirty="0"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240" dirty="0"/>
              <a:t>C. 1.428571</a:t>
            </a:r>
            <a:endParaRPr dirty="0"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240" dirty="0"/>
              <a:t>D. Error</a:t>
            </a:r>
            <a:endParaRPr dirty="0"/>
          </a:p>
          <a:p>
            <a:pPr marL="457200" lvl="0" indent="-2286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 sz="2240" dirty="0"/>
          </a:p>
          <a:p>
            <a:pPr marL="457200" lvl="0" indent="-2286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 sz="2240" dirty="0"/>
          </a:p>
          <a:p>
            <a:pPr marL="457200" lvl="0" indent="-2286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 sz="224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0"/>
          <p:cNvSpPr txBox="1">
            <a:spLocks noGrp="1"/>
          </p:cNvSpPr>
          <p:nvPr>
            <p:ph type="title"/>
          </p:nvPr>
        </p:nvSpPr>
        <p:spPr>
          <a:xfrm>
            <a:off x="457200" y="-418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Q5</a:t>
            </a:r>
            <a:endParaRPr/>
          </a:p>
        </p:txBody>
      </p:sp>
      <p:sp>
        <p:nvSpPr>
          <p:cNvPr id="376" name="Google Shape;376;p60"/>
          <p:cNvSpPr txBox="1">
            <a:spLocks noGrp="1"/>
          </p:cNvSpPr>
          <p:nvPr>
            <p:ph type="body" idx="1"/>
          </p:nvPr>
        </p:nvSpPr>
        <p:spPr>
          <a:xfrm>
            <a:off x="457200" y="724464"/>
            <a:ext cx="8229600" cy="5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240" dirty="0"/>
              <a:t>#include&lt;stdio.h&gt;</a:t>
            </a:r>
            <a:endParaRPr dirty="0"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240" dirty="0"/>
              <a:t>#include&lt;math.h&gt;</a:t>
            </a:r>
            <a:endParaRPr dirty="0"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240" dirty="0"/>
              <a:t>int main()</a:t>
            </a:r>
            <a:endParaRPr dirty="0"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240" dirty="0"/>
              <a:t>{</a:t>
            </a:r>
            <a:endParaRPr dirty="0"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240" dirty="0"/>
              <a:t>int x;</a:t>
            </a:r>
            <a:endParaRPr dirty="0"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240" dirty="0"/>
              <a:t>x=</a:t>
            </a:r>
            <a:r>
              <a:rPr lang="en-US" sz="2240" dirty="0" err="1"/>
              <a:t>printf</a:t>
            </a:r>
            <a:r>
              <a:rPr lang="en-US" sz="2240" dirty="0"/>
              <a:t>("ABC");</a:t>
            </a:r>
            <a:endParaRPr dirty="0"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240" dirty="0" err="1"/>
              <a:t>printf</a:t>
            </a:r>
            <a:r>
              <a:rPr lang="en-US" sz="2240" dirty="0"/>
              <a:t>(" %</a:t>
            </a:r>
            <a:r>
              <a:rPr lang="en-US" sz="2240" dirty="0" err="1"/>
              <a:t>d",x</a:t>
            </a:r>
            <a:r>
              <a:rPr lang="en-US" sz="2240" dirty="0"/>
              <a:t>);</a:t>
            </a:r>
            <a:endParaRPr dirty="0"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240" dirty="0"/>
              <a:t>return 0;</a:t>
            </a:r>
            <a:endParaRPr dirty="0"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240" dirty="0"/>
              <a:t>}</a:t>
            </a:r>
            <a:endParaRPr dirty="0"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240" dirty="0"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240" dirty="0"/>
              <a:t>A. ABC</a:t>
            </a:r>
            <a:endParaRPr dirty="0"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240" dirty="0"/>
              <a:t>B. ABC 1</a:t>
            </a:r>
            <a:endParaRPr dirty="0"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240" dirty="0"/>
              <a:t>C. 3 ABC</a:t>
            </a:r>
            <a:endParaRPr dirty="0"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240" dirty="0"/>
              <a:t>D. ABC 3</a:t>
            </a:r>
            <a:endParaRPr dirty="0"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240" dirty="0"/>
          </a:p>
          <a:p>
            <a:pPr marL="457200" lvl="0" indent="-2286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 sz="2240" dirty="0"/>
          </a:p>
          <a:p>
            <a:pPr marL="457200" lvl="0" indent="-2286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 sz="224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Q6</a:t>
            </a:r>
            <a:endParaRPr/>
          </a:p>
        </p:txBody>
      </p:sp>
      <p:sp>
        <p:nvSpPr>
          <p:cNvPr id="382" name="Google Shape;382;p6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/>
              <a:t>Which of the following is a non-standard input  unformatted function in C?</a:t>
            </a:r>
            <a:endParaRPr/>
          </a:p>
          <a:p>
            <a:pPr marL="53975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AutoNum type="alphaUcPeriod"/>
            </a:pPr>
            <a:r>
              <a:rPr lang="en-US"/>
              <a:t>printf()</a:t>
            </a:r>
            <a:endParaRPr/>
          </a:p>
          <a:p>
            <a:pPr marL="53975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AutoNum type="alphaUcPeriod"/>
            </a:pPr>
            <a:r>
              <a:rPr lang="en-US"/>
              <a:t>getch()</a:t>
            </a:r>
            <a:endParaRPr/>
          </a:p>
          <a:p>
            <a:pPr marL="53975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AutoNum type="alphaUcPeriod"/>
            </a:pPr>
            <a:r>
              <a:rPr lang="en-US"/>
              <a:t>getchar()</a:t>
            </a:r>
            <a:endParaRPr/>
          </a:p>
          <a:p>
            <a:pPr marL="53975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AutoNum type="alphaUcPeriod"/>
            </a:pPr>
            <a:r>
              <a:rPr lang="en-US"/>
              <a:t>scanf()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Q7</a:t>
            </a:r>
            <a:endParaRPr/>
          </a:p>
        </p:txBody>
      </p:sp>
      <p:sp>
        <p:nvSpPr>
          <p:cNvPr id="388" name="Google Shape;388;p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/>
              <a:t>Which of the following unformatted function waits for the user to press the enter key, after the character input is provided?</a:t>
            </a:r>
            <a:endParaRPr/>
          </a:p>
          <a:p>
            <a:pPr marL="53975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AutoNum type="alphaUcPeriod"/>
            </a:pPr>
            <a:r>
              <a:rPr lang="en-US"/>
              <a:t>putch()</a:t>
            </a:r>
            <a:endParaRPr/>
          </a:p>
          <a:p>
            <a:pPr marL="53975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AutoNum type="alphaUcPeriod"/>
            </a:pPr>
            <a:r>
              <a:rPr lang="en-US"/>
              <a:t>getch()</a:t>
            </a:r>
            <a:endParaRPr/>
          </a:p>
          <a:p>
            <a:pPr marL="53975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AutoNum type="alphaUcPeriod"/>
            </a:pPr>
            <a:r>
              <a:rPr lang="en-US"/>
              <a:t>getchar()</a:t>
            </a:r>
            <a:endParaRPr/>
          </a:p>
          <a:p>
            <a:pPr marL="53975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AutoNum type="alphaUcPeriod"/>
            </a:pPr>
            <a:r>
              <a:rPr lang="en-US"/>
              <a:t>getche()</a:t>
            </a:r>
            <a:endParaRPr/>
          </a:p>
          <a:p>
            <a:pPr marL="539750" lvl="0" indent="-3111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Type conversion</a:t>
            </a:r>
            <a:endParaRPr/>
          </a:p>
        </p:txBody>
      </p:sp>
      <p:sp>
        <p:nvSpPr>
          <p:cNvPr id="394" name="Google Shape;394;p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/>
              <a:t>Conversion from one type to another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/>
              <a:t>It can happen in two ways: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AutoNum type="arabicParenR"/>
            </a:pPr>
            <a:r>
              <a:rPr lang="en-US"/>
              <a:t>Implicit type conversion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AutoNum type="arabicParenR"/>
            </a:pPr>
            <a:r>
              <a:rPr lang="en-US"/>
              <a:t>Explicit type conversion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Formatted Functions</a:t>
            </a:r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60"/>
              <a:buChar char="•"/>
            </a:pPr>
            <a:r>
              <a:rPr lang="en-US" sz="2960"/>
              <a:t>With Formatted functions, input and output is formatted as per our requirement</a:t>
            </a:r>
            <a:endParaRPr/>
          </a:p>
          <a:p>
            <a:pPr marL="742950" lvl="1" indent="-285750" algn="just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Char char="–"/>
            </a:pPr>
            <a:r>
              <a:rPr lang="en-US" sz="2590"/>
              <a:t>For example, if </a:t>
            </a:r>
            <a:r>
              <a:rPr lang="en-US" sz="2590" i="1"/>
              <a:t>different values are to be displayed</a:t>
            </a:r>
            <a:r>
              <a:rPr lang="en-US" sz="2590"/>
              <a:t>, how much field width i.e., how many columns on screen, is to be used, and how much space between two values is to be given. If a value to be displayed is of real type, then how  many decimal places to output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Char char="•"/>
            </a:pPr>
            <a:r>
              <a:rPr lang="en-US" sz="2960"/>
              <a:t>Formatted functions are:</a:t>
            </a:r>
            <a:endParaRPr/>
          </a:p>
          <a:p>
            <a:pPr marL="742950" lvl="1" indent="-285750" algn="just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Char char="–"/>
            </a:pPr>
            <a:r>
              <a:rPr lang="en-US" sz="2590"/>
              <a:t>printf()</a:t>
            </a:r>
            <a:endParaRPr/>
          </a:p>
          <a:p>
            <a:pPr marL="742950" lvl="1" indent="-285750" algn="just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Char char="–"/>
            </a:pPr>
            <a:r>
              <a:rPr lang="en-US" sz="2590"/>
              <a:t>scanf() </a:t>
            </a:r>
            <a:endParaRPr sz="259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Implicit type conversion(or automatic type conversion)</a:t>
            </a:r>
            <a:endParaRPr sz="2800"/>
          </a:p>
        </p:txBody>
      </p:sp>
      <p:sp>
        <p:nvSpPr>
          <p:cNvPr id="400" name="Google Shape;400;p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80"/>
              <a:buChar char="•"/>
            </a:pPr>
            <a:r>
              <a:rPr lang="en-US" sz="2480"/>
              <a:t>Done by the compiler on its own, without any external trigger from the user.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Char char="•"/>
            </a:pPr>
            <a:r>
              <a:rPr lang="en-US" sz="2480"/>
              <a:t>Generally takes place when in an expression more than one data type is present. In such condition type conversion (type promotion) takes place to avoid lose of data.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Char char="•"/>
            </a:pPr>
            <a:r>
              <a:rPr lang="en-US" sz="2480"/>
              <a:t>All the data types of the variables are upgraded to the data type of the variable with largest data type.  </a:t>
            </a:r>
            <a:endParaRPr sz="2480"/>
          </a:p>
          <a:p>
            <a:pPr marL="342900" lvl="0" indent="-342900" algn="just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Char char="•"/>
            </a:pPr>
            <a:r>
              <a:rPr lang="en-US" sz="2480"/>
              <a:t> char -&gt; short int -&gt; int -&gt; unsigned int -&gt; long -&gt; unsigned -&gt; long long -&gt; float -&gt; double -&gt; long double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Char char="•"/>
            </a:pPr>
            <a:r>
              <a:rPr lang="en-US" sz="2480"/>
              <a:t>It is possible for implicit conversions to lose information, signs can be lost (when signed is implicitly converted to unsigned), and overflow can occur (when long long is implicitly converted to float).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of implicit conversion</a:t>
            </a:r>
            <a:endParaRPr/>
          </a:p>
        </p:txBody>
      </p:sp>
      <p:sp>
        <p:nvSpPr>
          <p:cNvPr id="406" name="Google Shape;406;p44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4"/>
              <a:buNone/>
            </a:pPr>
            <a:r>
              <a:rPr lang="en-US" sz="1804"/>
              <a:t>// An example of implicit conversion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61"/>
              </a:spcBef>
              <a:spcAft>
                <a:spcPts val="0"/>
              </a:spcAft>
              <a:buClr>
                <a:schemeClr val="accent1"/>
              </a:buClr>
              <a:buSzPts val="1804"/>
              <a:buNone/>
            </a:pPr>
            <a:r>
              <a:rPr lang="en-US" sz="1804"/>
              <a:t>#include&lt;stdio.h&gt;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61"/>
              </a:spcBef>
              <a:spcAft>
                <a:spcPts val="0"/>
              </a:spcAft>
              <a:buClr>
                <a:schemeClr val="accent1"/>
              </a:buClr>
              <a:buSzPts val="1804"/>
              <a:buNone/>
            </a:pPr>
            <a:r>
              <a:rPr lang="en-US" sz="1804"/>
              <a:t>int main()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61"/>
              </a:spcBef>
              <a:spcAft>
                <a:spcPts val="0"/>
              </a:spcAft>
              <a:buClr>
                <a:schemeClr val="accent1"/>
              </a:buClr>
              <a:buSzPts val="1804"/>
              <a:buNone/>
            </a:pPr>
            <a:r>
              <a:rPr lang="en-US" sz="1804"/>
              <a:t>{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61"/>
              </a:spcBef>
              <a:spcAft>
                <a:spcPts val="0"/>
              </a:spcAft>
              <a:buClr>
                <a:schemeClr val="accent1"/>
              </a:buClr>
              <a:buSzPts val="1804"/>
              <a:buNone/>
            </a:pPr>
            <a:r>
              <a:rPr lang="en-US" sz="1804"/>
              <a:t>	int x = 10; // integer x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61"/>
              </a:spcBef>
              <a:spcAft>
                <a:spcPts val="0"/>
              </a:spcAft>
              <a:buClr>
                <a:schemeClr val="accent1"/>
              </a:buClr>
              <a:buSzPts val="1804"/>
              <a:buNone/>
            </a:pPr>
            <a:r>
              <a:rPr lang="en-US" sz="1804"/>
              <a:t>	char y = 'a'; // character c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61"/>
              </a:spcBef>
              <a:spcAft>
                <a:spcPts val="0"/>
              </a:spcAft>
              <a:buClr>
                <a:schemeClr val="accent1"/>
              </a:buClr>
              <a:buSzPts val="1805"/>
              <a:buNone/>
            </a:pPr>
            <a:endParaRPr sz="1804"/>
          </a:p>
          <a:p>
            <a:pPr marL="0" lvl="0" indent="0" algn="l" rtl="0">
              <a:lnSpc>
                <a:spcPct val="80000"/>
              </a:lnSpc>
              <a:spcBef>
                <a:spcPts val="361"/>
              </a:spcBef>
              <a:spcAft>
                <a:spcPts val="0"/>
              </a:spcAft>
              <a:buClr>
                <a:schemeClr val="accent1"/>
              </a:buClr>
              <a:buSzPts val="1804"/>
              <a:buNone/>
            </a:pPr>
            <a:r>
              <a:rPr lang="en-US" sz="1804"/>
              <a:t>	// y implicitly converted to int. ASCII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61"/>
              </a:spcBef>
              <a:spcAft>
                <a:spcPts val="0"/>
              </a:spcAft>
              <a:buClr>
                <a:schemeClr val="accent1"/>
              </a:buClr>
              <a:buSzPts val="1804"/>
              <a:buNone/>
            </a:pPr>
            <a:r>
              <a:rPr lang="en-US" sz="1804"/>
              <a:t>	// value of 'a' is 97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61"/>
              </a:spcBef>
              <a:spcAft>
                <a:spcPts val="0"/>
              </a:spcAft>
              <a:buClr>
                <a:schemeClr val="accent1"/>
              </a:buClr>
              <a:buSzPts val="1804"/>
              <a:buNone/>
            </a:pPr>
            <a:r>
              <a:rPr lang="en-US" sz="1804"/>
              <a:t>	x = x + y;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61"/>
              </a:spcBef>
              <a:spcAft>
                <a:spcPts val="0"/>
              </a:spcAft>
              <a:buClr>
                <a:schemeClr val="accent1"/>
              </a:buClr>
              <a:buSzPts val="1804"/>
              <a:buNone/>
            </a:pPr>
            <a:r>
              <a:rPr lang="en-US" sz="1804"/>
              <a:t>	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61"/>
              </a:spcBef>
              <a:spcAft>
                <a:spcPts val="0"/>
              </a:spcAft>
              <a:buClr>
                <a:schemeClr val="accent1"/>
              </a:buClr>
              <a:buSzPts val="1804"/>
              <a:buNone/>
            </a:pPr>
            <a:r>
              <a:rPr lang="en-US" sz="1804"/>
              <a:t>	// x is implicitly converted to float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61"/>
              </a:spcBef>
              <a:spcAft>
                <a:spcPts val="0"/>
              </a:spcAft>
              <a:buClr>
                <a:schemeClr val="accent1"/>
              </a:buClr>
              <a:buSzPts val="1804"/>
              <a:buNone/>
            </a:pPr>
            <a:r>
              <a:rPr lang="en-US" sz="1804"/>
              <a:t>	float z = x + 1.0;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61"/>
              </a:spcBef>
              <a:spcAft>
                <a:spcPts val="0"/>
              </a:spcAft>
              <a:buClr>
                <a:schemeClr val="accent1"/>
              </a:buClr>
              <a:buSzPts val="1805"/>
              <a:buNone/>
            </a:pPr>
            <a:endParaRPr sz="1804"/>
          </a:p>
          <a:p>
            <a:pPr marL="0" lvl="0" indent="0" algn="l" rtl="0">
              <a:lnSpc>
                <a:spcPct val="80000"/>
              </a:lnSpc>
              <a:spcBef>
                <a:spcPts val="361"/>
              </a:spcBef>
              <a:spcAft>
                <a:spcPts val="0"/>
              </a:spcAft>
              <a:buClr>
                <a:schemeClr val="accent1"/>
              </a:buClr>
              <a:buSzPts val="1804"/>
              <a:buNone/>
            </a:pPr>
            <a:r>
              <a:rPr lang="en-US" sz="1804"/>
              <a:t>	printf("x = %d, z = %f", x, z);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61"/>
              </a:spcBef>
              <a:spcAft>
                <a:spcPts val="0"/>
              </a:spcAft>
              <a:buClr>
                <a:schemeClr val="accent1"/>
              </a:buClr>
              <a:buSzPts val="1804"/>
              <a:buNone/>
            </a:pPr>
            <a:r>
              <a:rPr lang="en-US" sz="1804"/>
              <a:t>	return 0;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61"/>
              </a:spcBef>
              <a:spcAft>
                <a:spcPts val="0"/>
              </a:spcAft>
              <a:buClr>
                <a:schemeClr val="accent1"/>
              </a:buClr>
              <a:buSzPts val="1804"/>
              <a:buNone/>
            </a:pPr>
            <a:r>
              <a:rPr lang="en-US" sz="1804"/>
              <a:t>}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US" sz="1520"/>
              <a:t>Output: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US" sz="1520"/>
              <a:t>x = 107, z = 108.000000</a:t>
            </a:r>
            <a:endParaRPr sz="1520"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endParaRPr sz="152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Explicit type conversion</a:t>
            </a:r>
            <a:endParaRPr/>
          </a:p>
        </p:txBody>
      </p:sp>
      <p:sp>
        <p:nvSpPr>
          <p:cNvPr id="412" name="Google Shape;412;p4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65"/>
              <a:buChar char="•"/>
            </a:pPr>
            <a:r>
              <a:rPr lang="en-US" sz="1665"/>
              <a:t>This process is also called type casting and it is user defined. Here the user can type cast the result to make it of a particular data type.</a:t>
            </a:r>
            <a:endParaRPr sz="1665"/>
          </a:p>
          <a:p>
            <a:pPr marL="342900" lvl="0" indent="-342900" algn="just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accent1"/>
              </a:buClr>
              <a:buSzPts val="1665"/>
              <a:buChar char="•"/>
            </a:pPr>
            <a:r>
              <a:rPr lang="en-US" sz="1665"/>
              <a:t>The syntax in C: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accent1"/>
              </a:buClr>
              <a:buSzPts val="1665"/>
              <a:buNone/>
            </a:pPr>
            <a:r>
              <a:rPr lang="en-US" sz="1665"/>
              <a:t>(type) expression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accent1"/>
              </a:buClr>
              <a:buSzPts val="1665"/>
              <a:buChar char="•"/>
            </a:pPr>
            <a:r>
              <a:rPr lang="en-US" sz="1665"/>
              <a:t>Type indicated the data type to which the final result is converted.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accent1"/>
              </a:buClr>
              <a:buSzPts val="1665"/>
              <a:buNone/>
            </a:pPr>
            <a:r>
              <a:rPr lang="en-US" sz="1665"/>
              <a:t>// C program to demonstrate explicit type casting 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accent1"/>
              </a:buClr>
              <a:buSzPts val="1665"/>
              <a:buNone/>
            </a:pPr>
            <a:r>
              <a:rPr lang="en-US" sz="1665"/>
              <a:t>#include&lt;stdio.h&gt; 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accent1"/>
              </a:buClr>
              <a:buSzPts val="1665"/>
              <a:buNone/>
            </a:pPr>
            <a:r>
              <a:rPr lang="en-US" sz="1665"/>
              <a:t>int main() 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accent1"/>
              </a:buClr>
              <a:buSzPts val="1665"/>
              <a:buNone/>
            </a:pPr>
            <a:r>
              <a:rPr lang="en-US" sz="1665"/>
              <a:t>{ 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accent1"/>
              </a:buClr>
              <a:buSzPts val="1665"/>
              <a:buNone/>
            </a:pPr>
            <a:r>
              <a:rPr lang="en-US" sz="1665"/>
              <a:t>	double x = 1.2; 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accent1"/>
              </a:buClr>
              <a:buSzPts val="1665"/>
              <a:buNone/>
            </a:pPr>
            <a:endParaRPr sz="1665"/>
          </a:p>
          <a:p>
            <a:pPr marL="0" lvl="0" indent="0" algn="just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accent1"/>
              </a:buClr>
              <a:buSzPts val="1665"/>
              <a:buNone/>
            </a:pPr>
            <a:r>
              <a:rPr lang="en-US" sz="1665"/>
              <a:t>	// Explicit conversion from double to int 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accent1"/>
              </a:buClr>
              <a:buSzPts val="1665"/>
              <a:buNone/>
            </a:pPr>
            <a:r>
              <a:rPr lang="en-US" sz="1665"/>
              <a:t>	int sum = (int)x + 1; 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accent1"/>
              </a:buClr>
              <a:buSzPts val="1665"/>
              <a:buNone/>
            </a:pPr>
            <a:endParaRPr sz="1665"/>
          </a:p>
          <a:p>
            <a:pPr marL="0" lvl="0" indent="0" algn="just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accent1"/>
              </a:buClr>
              <a:buSzPts val="1665"/>
              <a:buNone/>
            </a:pPr>
            <a:r>
              <a:rPr lang="en-US" sz="1665"/>
              <a:t>	printf("sum = %d", sum); 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accent1"/>
              </a:buClr>
              <a:buSzPts val="1665"/>
              <a:buNone/>
            </a:pPr>
            <a:endParaRPr sz="1665"/>
          </a:p>
          <a:p>
            <a:pPr marL="0" lvl="0" indent="0" algn="just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accent1"/>
              </a:buClr>
              <a:buSzPts val="1665"/>
              <a:buNone/>
            </a:pPr>
            <a:r>
              <a:rPr lang="en-US" sz="1665"/>
              <a:t>	return 0; 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accent1"/>
              </a:buClr>
              <a:buSzPts val="1665"/>
              <a:buNone/>
            </a:pPr>
            <a:r>
              <a:rPr lang="en-US" sz="1665"/>
              <a:t>} 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accent1"/>
              </a:buClr>
              <a:buSzPts val="1665"/>
              <a:buNone/>
            </a:pPr>
            <a:r>
              <a:rPr lang="en-US" sz="1665"/>
              <a:t>Output: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accent1"/>
              </a:buClr>
              <a:buSzPts val="1665"/>
              <a:buNone/>
            </a:pPr>
            <a:r>
              <a:rPr lang="en-US" sz="1665"/>
              <a:t>sum=2</a:t>
            </a:r>
            <a:endParaRPr sz="1665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Type modifiers</a:t>
            </a:r>
            <a:endParaRPr/>
          </a:p>
        </p:txBody>
      </p:sp>
      <p:sp>
        <p:nvSpPr>
          <p:cNvPr id="418" name="Google Shape;418;p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60"/>
              <a:buChar char="•"/>
            </a:pPr>
            <a:r>
              <a:rPr lang="en-US" sz="2960"/>
              <a:t>Modifiers are prefixed with basic data types to modify (either increase or decrease) the amount of storage space allocated to a variable.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Char char="•"/>
            </a:pPr>
            <a:r>
              <a:rPr lang="en-US" sz="2960"/>
              <a:t>short, long, signed and unsigned are the type modifiers in C</a:t>
            </a:r>
            <a:endParaRPr sz="2960"/>
          </a:p>
          <a:p>
            <a:pPr marL="342900" lvl="0" indent="-154940" algn="just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endParaRPr sz="296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Type modifiers</a:t>
            </a:r>
            <a:endParaRPr/>
          </a:p>
        </p:txBody>
      </p:sp>
      <p:pic>
        <p:nvPicPr>
          <p:cNvPr id="424" name="Google Shape;424;p4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1417638"/>
            <a:ext cx="7924800" cy="5059362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47"/>
          <p:cNvSpPr txBox="1"/>
          <p:nvPr/>
        </p:nvSpPr>
        <p:spPr>
          <a:xfrm>
            <a:off x="5188950" y="1702100"/>
            <a:ext cx="165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47"/>
          <p:cNvSpPr txBox="1"/>
          <p:nvPr/>
        </p:nvSpPr>
        <p:spPr>
          <a:xfrm>
            <a:off x="5337675" y="1949975"/>
            <a:ext cx="280800" cy="23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Unformatted functions</a:t>
            </a:r>
            <a:endParaRPr/>
          </a:p>
        </p:txBody>
      </p:sp>
      <p:sp>
        <p:nvSpPr>
          <p:cNvPr id="80" name="Google Shape;80;p6"/>
          <p:cNvSpPr txBox="1">
            <a:spLocks noGrp="1"/>
          </p:cNvSpPr>
          <p:nvPr>
            <p:ph type="body" idx="1"/>
          </p:nvPr>
        </p:nvSpPr>
        <p:spPr>
          <a:xfrm>
            <a:off x="457200" y="1570037"/>
            <a:ext cx="8229600" cy="399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sz="2400"/>
              <a:t>The unformatted functions work only with character data type.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sz="2400"/>
              <a:t>They do not require format conversion symbol for formatting of data types because they work only with character data type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sz="2400"/>
              <a:t>Unformatted functions are: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–"/>
            </a:pPr>
            <a:r>
              <a:rPr lang="en-US" sz="2400"/>
              <a:t>getchar() and putchar()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–"/>
            </a:pPr>
            <a:r>
              <a:rPr lang="en-US" sz="2400"/>
              <a:t>getch() and putch()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–"/>
            </a:pPr>
            <a:r>
              <a:rPr lang="en-US" sz="2400"/>
              <a:t>gets() and puts()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Formatted output with printf function</a:t>
            </a:r>
            <a:endParaRPr sz="3959"/>
          </a:p>
        </p:txBody>
      </p:sp>
      <p:sp>
        <p:nvSpPr>
          <p:cNvPr id="86" name="Google Shape;86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20"/>
              <a:buChar char="•"/>
            </a:pPr>
            <a:r>
              <a:rPr lang="en-US" sz="2220" b="1"/>
              <a:t>The printf() function: (Formatted output)</a:t>
            </a:r>
            <a:endParaRPr/>
          </a:p>
          <a:p>
            <a:pPr marL="400050" lvl="1" indent="0" algn="just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US" sz="2220"/>
              <a:t>printf() is an output function that takes text and  values from within the program and sends it out onto the screen.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US" sz="2220"/>
              <a:t>	In general terms, the printf function is written as:</a:t>
            </a:r>
            <a:endParaRPr/>
          </a:p>
          <a:p>
            <a:pPr marL="342900" lvl="0" indent="-201930" algn="just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endParaRPr sz="2220"/>
          </a:p>
          <a:p>
            <a:pPr marL="342900" lvl="0" indent="-201930" algn="just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endParaRPr sz="2220"/>
          </a:p>
          <a:p>
            <a:pPr marL="342900" lvl="0" indent="-342900" algn="just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Char char="•"/>
            </a:pPr>
            <a:r>
              <a:rPr lang="en-US" sz="2220"/>
              <a:t>The format-control-string can contain: </a:t>
            </a:r>
            <a:endParaRPr sz="2220"/>
          </a:p>
          <a:p>
            <a:pPr marL="742950" lvl="1" indent="-285750" algn="just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rgbClr val="FF0000"/>
              </a:buClr>
              <a:buSzPts val="2220"/>
              <a:buChar char="–"/>
            </a:pPr>
            <a:r>
              <a:rPr lang="en-US" sz="2220">
                <a:solidFill>
                  <a:srgbClr val="FF0000"/>
                </a:solidFill>
              </a:rPr>
              <a:t>Characters</a:t>
            </a:r>
            <a:r>
              <a:rPr lang="en-US" sz="2220"/>
              <a:t> that are simply printed as they are </a:t>
            </a:r>
            <a:endParaRPr/>
          </a:p>
          <a:p>
            <a:pPr marL="742950" lvl="1" indent="-285750" algn="just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rgbClr val="FF0000"/>
              </a:buClr>
              <a:buSzPts val="2220"/>
              <a:buChar char="–"/>
            </a:pPr>
            <a:r>
              <a:rPr lang="en-US" sz="2220">
                <a:solidFill>
                  <a:srgbClr val="FF0000"/>
                </a:solidFill>
              </a:rPr>
              <a:t>Conversion specifications </a:t>
            </a:r>
            <a:r>
              <a:rPr lang="en-US" sz="2220"/>
              <a:t>that begin with a % sign </a:t>
            </a:r>
            <a:endParaRPr/>
          </a:p>
          <a:p>
            <a:pPr marL="742950" lvl="1" indent="-285750" algn="just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rgbClr val="FF0000"/>
              </a:buClr>
              <a:buSzPts val="2220"/>
              <a:buChar char="–"/>
            </a:pPr>
            <a:r>
              <a:rPr lang="en-US" sz="2220">
                <a:solidFill>
                  <a:srgbClr val="FF0000"/>
                </a:solidFill>
              </a:rPr>
              <a:t>Escape sequences </a:t>
            </a:r>
            <a:r>
              <a:rPr lang="en-US" sz="2220"/>
              <a:t>that begin with a \ sign 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Font typeface="Noto Sans Symbols"/>
              <a:buChar char="✔"/>
            </a:pPr>
            <a:r>
              <a:rPr lang="en-US" sz="2220"/>
              <a:t>The arguments can be written as constants, single variable or array names, or more complex expressions. </a:t>
            </a:r>
            <a:endParaRPr/>
          </a:p>
          <a:p>
            <a:pPr marL="400050" lvl="1" indent="0" algn="just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endParaRPr sz="2220"/>
          </a:p>
        </p:txBody>
      </p:sp>
      <p:grpSp>
        <p:nvGrpSpPr>
          <p:cNvPr id="87" name="Google Shape;87;p7"/>
          <p:cNvGrpSpPr/>
          <p:nvPr/>
        </p:nvGrpSpPr>
        <p:grpSpPr>
          <a:xfrm>
            <a:off x="914400" y="2920541"/>
            <a:ext cx="6454125" cy="737059"/>
            <a:chOff x="914400" y="2920541"/>
            <a:chExt cx="6454125" cy="737059"/>
          </a:xfrm>
        </p:grpSpPr>
        <p:grpSp>
          <p:nvGrpSpPr>
            <p:cNvPr id="88" name="Google Shape;88;p7"/>
            <p:cNvGrpSpPr/>
            <p:nvPr/>
          </p:nvGrpSpPr>
          <p:grpSpPr>
            <a:xfrm>
              <a:off x="914400" y="2920541"/>
              <a:ext cx="6400800" cy="737059"/>
              <a:chOff x="914400" y="1547338"/>
              <a:chExt cx="4876800" cy="5310662"/>
            </a:xfrm>
          </p:grpSpPr>
          <p:sp>
            <p:nvSpPr>
              <p:cNvPr id="89" name="Google Shape;89;p7"/>
              <p:cNvSpPr/>
              <p:nvPr/>
            </p:nvSpPr>
            <p:spPr>
              <a:xfrm>
                <a:off x="914400" y="2286002"/>
                <a:ext cx="4876800" cy="4571998"/>
              </a:xfrm>
              <a:prstGeom prst="verticalScroll">
                <a:avLst>
                  <a:gd name="adj" fmla="val 25000"/>
                </a:avLst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7"/>
              <p:cNvSpPr txBox="1"/>
              <p:nvPr/>
            </p:nvSpPr>
            <p:spPr>
              <a:xfrm>
                <a:off x="2743200" y="1547338"/>
                <a:ext cx="16764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Syntax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1" name="Google Shape;91;p7"/>
            <p:cNvSpPr/>
            <p:nvPr/>
          </p:nvSpPr>
          <p:spPr>
            <a:xfrm>
              <a:off x="1066800" y="3200400"/>
              <a:ext cx="6301725" cy="3231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sz="1500" b="0" i="0" u="none" strike="noStrike" cap="none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printf(“format-control-string”, arg1,arg2,……….,argN);</a:t>
              </a:r>
              <a:endParaRPr sz="1500" b="0" i="0" u="none" strike="noStrike" cap="non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97" name="Google Shape;97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</a:pPr>
            <a:r>
              <a:rPr lang="en-US" sz="2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printf(“Area of circle is %f units \n”, area);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 sz="2800"/>
              <a:t>In this :-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</a:pPr>
            <a:r>
              <a:rPr lang="en-US" sz="2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“Area of circle is %f units \n”-	</a:t>
            </a:r>
            <a:r>
              <a:rPr lang="en-US" sz="2800"/>
              <a:t>is a control string.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</a:pPr>
            <a:r>
              <a:rPr lang="en-US" sz="2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area	-	</a:t>
            </a:r>
            <a:r>
              <a:rPr lang="en-US" sz="2800"/>
              <a:t>is a variable whose value will be printed.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</a:pPr>
            <a:r>
              <a:rPr lang="en-US" sz="2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%f-	</a:t>
            </a:r>
            <a:r>
              <a:rPr lang="en-US" sz="2800"/>
              <a:t>is the conversion specifier indicating the type of corresponding value to be printed.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Printing Integers </a:t>
            </a:r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/>
              <a:t>Integer values can be 0, 890, -328.</a:t>
            </a:r>
            <a:endParaRPr/>
          </a:p>
        </p:txBody>
      </p:sp>
      <p:graphicFrame>
        <p:nvGraphicFramePr>
          <p:cNvPr id="104" name="Google Shape;104;p9"/>
          <p:cNvGraphicFramePr/>
          <p:nvPr/>
        </p:nvGraphicFramePr>
        <p:xfrm>
          <a:off x="609600" y="2362200"/>
          <a:ext cx="7924800" cy="3581350"/>
        </p:xfrm>
        <a:graphic>
          <a:graphicData uri="http://schemas.openxmlformats.org/drawingml/2006/table">
            <a:tbl>
              <a:tblPr firstRow="1" bandRow="1">
                <a:noFill/>
                <a:tableStyleId>{E85C9370-294B-4513-B5A6-34C613910153}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/>
                        <a:t>Conversion Specifier</a:t>
                      </a:r>
                      <a:endParaRPr sz="20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/>
                        <a:t>Description</a:t>
                      </a:r>
                      <a:endParaRPr sz="20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/>
                        <a:t>Example</a:t>
                      </a:r>
                      <a:endParaRPr sz="2000" b="1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Display as a signed decimal integer.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printf(“%d”, -890);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Display as a signed decimal integer.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printf(“%i”, -890);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u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Display as an unsigned decimal integer.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printf(“%u”, 890);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27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h or l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Used before any integer conversion specifier to indicate that a short or long integer is displayed, respectively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printf(“%hd”, 890);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printf(“%ld”, 800000000L)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3372</Words>
  <Application>Microsoft Office PowerPoint</Application>
  <PresentationFormat>On-screen Show (4:3)</PresentationFormat>
  <Paragraphs>605</Paragraphs>
  <Slides>54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Arial Black</vt:lpstr>
      <vt:lpstr>Questrial</vt:lpstr>
      <vt:lpstr>Calibri</vt:lpstr>
      <vt:lpstr>Arial</vt:lpstr>
      <vt:lpstr>Noto Sans Symbols</vt:lpstr>
      <vt:lpstr>Arial Rounded</vt:lpstr>
      <vt:lpstr>Courier New</vt:lpstr>
      <vt:lpstr>Lpu theme final with copyright</vt:lpstr>
      <vt:lpstr>CSE101-Lec#8 and 9</vt:lpstr>
      <vt:lpstr>Outline</vt:lpstr>
      <vt:lpstr>Introduction </vt:lpstr>
      <vt:lpstr>Standard I/O Functions</vt:lpstr>
      <vt:lpstr>Formatted Functions</vt:lpstr>
      <vt:lpstr>Unformatted functions</vt:lpstr>
      <vt:lpstr>Formatted output with printf function</vt:lpstr>
      <vt:lpstr>Example</vt:lpstr>
      <vt:lpstr>Printing Integers </vt:lpstr>
      <vt:lpstr>PowerPoint Presentation</vt:lpstr>
      <vt:lpstr>Printing Floating-Point number</vt:lpstr>
      <vt:lpstr>PowerPoint Presentation</vt:lpstr>
      <vt:lpstr>Printing Strings and Characters</vt:lpstr>
      <vt:lpstr>PowerPoint Presentation</vt:lpstr>
      <vt:lpstr>Other Conversion Specifier</vt:lpstr>
      <vt:lpstr>PowerPoint Presentation</vt:lpstr>
      <vt:lpstr>How?</vt:lpstr>
      <vt:lpstr>Printing with Field widths</vt:lpstr>
      <vt:lpstr>PowerPoint Presentation</vt:lpstr>
      <vt:lpstr>How?</vt:lpstr>
      <vt:lpstr>Printing with Precision</vt:lpstr>
      <vt:lpstr>PowerPoint Presentation</vt:lpstr>
      <vt:lpstr>How?</vt:lpstr>
      <vt:lpstr>Printing literals and escape sequences</vt:lpstr>
      <vt:lpstr>Formatted Functions</vt:lpstr>
      <vt:lpstr>Example:</vt:lpstr>
      <vt:lpstr>Reading data</vt:lpstr>
      <vt:lpstr>PowerPoint Presentation</vt:lpstr>
      <vt:lpstr>Outline </vt:lpstr>
      <vt:lpstr>Unformatted Functions</vt:lpstr>
      <vt:lpstr>getchar()</vt:lpstr>
      <vt:lpstr>PowerPoint Presentation</vt:lpstr>
      <vt:lpstr>putchar()</vt:lpstr>
      <vt:lpstr>PowerPoint Presentation</vt:lpstr>
      <vt:lpstr>getch() &amp; getche()</vt:lpstr>
      <vt:lpstr>PowerPoint Presentation</vt:lpstr>
      <vt:lpstr>putch()</vt:lpstr>
      <vt:lpstr>gets()</vt:lpstr>
      <vt:lpstr>PowerPoint Presentation</vt:lpstr>
      <vt:lpstr>puts()</vt:lpstr>
      <vt:lpstr>PowerPoint Presentation</vt:lpstr>
      <vt:lpstr>Q1</vt:lpstr>
      <vt:lpstr>Q2</vt:lpstr>
      <vt:lpstr>Q3</vt:lpstr>
      <vt:lpstr>Q4</vt:lpstr>
      <vt:lpstr>Q5</vt:lpstr>
      <vt:lpstr>Q6</vt:lpstr>
      <vt:lpstr>Q7</vt:lpstr>
      <vt:lpstr>Type conversion</vt:lpstr>
      <vt:lpstr>Implicit type conversion(or automatic type conversion)</vt:lpstr>
      <vt:lpstr>Example of implicit conversion</vt:lpstr>
      <vt:lpstr>Explicit type conversion</vt:lpstr>
      <vt:lpstr>Type modifiers</vt:lpstr>
      <vt:lpstr>Type modifiers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CSE101-Lec#8 and 9</dc:title>
  <dc:creator>Aman</dc:creator>
  <cp:lastModifiedBy>Admin</cp:lastModifiedBy>
  <cp:revision>5</cp:revision>
  <dcterms:created xsi:type="dcterms:W3CDTF">2014-05-14T10:59:24Z</dcterms:created>
  <dcterms:modified xsi:type="dcterms:W3CDTF">2023-03-02T07:42:27Z</dcterms:modified>
</cp:coreProperties>
</file>