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27"/>
  </p:notesMasterIdLst>
  <p:sldIdLst>
    <p:sldId id="258" r:id="rId2"/>
    <p:sldId id="259" r:id="rId3"/>
    <p:sldId id="261" r:id="rId4"/>
    <p:sldId id="282" r:id="rId5"/>
    <p:sldId id="269" r:id="rId6"/>
    <p:sldId id="283" r:id="rId7"/>
    <p:sldId id="285" r:id="rId8"/>
    <p:sldId id="266" r:id="rId9"/>
    <p:sldId id="270" r:id="rId10"/>
    <p:sldId id="284" r:id="rId11"/>
    <p:sldId id="272" r:id="rId12"/>
    <p:sldId id="281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86" r:id="rId22"/>
    <p:sldId id="298" r:id="rId23"/>
    <p:sldId id="295" r:id="rId24"/>
    <p:sldId id="296" r:id="rId25"/>
    <p:sldId id="29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6D936-54B0-4627-8630-09540485316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6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Explain</a:t>
            </a:r>
            <a:r>
              <a:rPr lang="en-US" baseline="0" dirty="0"/>
              <a:t> functions(SQRT, FABS,CEIL, FLOOR,POW) in detail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B8650-F9F4-4553-A38B-0A9602AA081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9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54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02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81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F2BB8EE-FD50-4F14-9DB6-D54D448CFC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9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" y="10459"/>
            <a:ext cx="9139237" cy="944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CSE101-lec#12</a:t>
            </a:r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Recursive function(or Recursion)</a:t>
            </a:r>
          </a:p>
          <a:p>
            <a:pPr algn="l"/>
            <a:r>
              <a:rPr lang="en-US" dirty="0">
                <a:solidFill>
                  <a:srgbClr val="C00000"/>
                </a:solidFill>
              </a:rPr>
              <a:t>Mathematical functions in C(&lt;</a:t>
            </a:r>
            <a:r>
              <a:rPr lang="en-US" dirty="0" err="1">
                <a:solidFill>
                  <a:srgbClr val="C00000"/>
                </a:solidFill>
              </a:rPr>
              <a:t>math.h</a:t>
            </a:r>
            <a:r>
              <a:rPr lang="en-US" dirty="0">
                <a:solidFill>
                  <a:srgbClr val="C00000"/>
                </a:solidFill>
              </a:rPr>
              <a:t>&gt; header file) </a:t>
            </a:r>
          </a:p>
        </p:txBody>
      </p:sp>
    </p:spTree>
    <p:extLst>
      <p:ext uri="{BB962C8B-B14F-4D97-AF65-F5344CB8AC3E}">
        <p14:creationId xmlns:p14="http://schemas.microsoft.com/office/powerpoint/2010/main" val="27880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-3412"/>
            <a:ext cx="8229600" cy="719919"/>
          </a:xfrm>
        </p:spPr>
        <p:txBody>
          <a:bodyPr>
            <a:normAutofit/>
          </a:bodyPr>
          <a:lstStyle/>
          <a:p>
            <a:r>
              <a:rPr lang="en-IN" sz="2000" b="1" dirty="0"/>
              <a:t>Program example 3-WAP to display n terms of Fibonacci series using recursion(or recursive function)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6508"/>
            <a:ext cx="8229600" cy="5836692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sz="4900" dirty="0"/>
              <a:t>#include&lt;</a:t>
            </a:r>
            <a:r>
              <a:rPr lang="en-IN" sz="4900" dirty="0" err="1"/>
              <a:t>stdio.h</a:t>
            </a:r>
            <a:r>
              <a:rPr lang="en-IN" sz="4900" dirty="0"/>
              <a:t>&gt;</a:t>
            </a:r>
          </a:p>
          <a:p>
            <a:pPr marL="0" indent="0">
              <a:buNone/>
            </a:pPr>
            <a:r>
              <a:rPr lang="en-IN" sz="4900" dirty="0" err="1"/>
              <a:t>int</a:t>
            </a:r>
            <a:r>
              <a:rPr lang="en-IN" sz="4900" dirty="0"/>
              <a:t> Fibonacci(</a:t>
            </a:r>
            <a:r>
              <a:rPr lang="en-IN" sz="4900" dirty="0" err="1"/>
              <a:t>int</a:t>
            </a:r>
            <a:r>
              <a:rPr lang="en-IN" sz="4900" dirty="0"/>
              <a:t>);</a:t>
            </a:r>
          </a:p>
          <a:p>
            <a:pPr marL="0" indent="0">
              <a:buNone/>
            </a:pPr>
            <a:r>
              <a:rPr lang="en-IN" sz="4900" dirty="0" err="1"/>
              <a:t>int</a:t>
            </a:r>
            <a:r>
              <a:rPr lang="en-IN" sz="4900" dirty="0"/>
              <a:t> main()</a:t>
            </a:r>
          </a:p>
          <a:p>
            <a:pPr marL="0" indent="0">
              <a:buNone/>
            </a:pPr>
            <a:r>
              <a:rPr lang="en-IN" sz="4900" dirty="0"/>
              <a:t>{</a:t>
            </a:r>
          </a:p>
          <a:p>
            <a:pPr marL="0" indent="0">
              <a:buNone/>
            </a:pPr>
            <a:r>
              <a:rPr lang="en-IN" sz="4900" dirty="0" err="1"/>
              <a:t>int</a:t>
            </a:r>
            <a:r>
              <a:rPr lang="en-IN" sz="4900" dirty="0"/>
              <a:t> n, </a:t>
            </a:r>
            <a:r>
              <a:rPr lang="en-IN" sz="4900" dirty="0" err="1"/>
              <a:t>i</a:t>
            </a:r>
            <a:r>
              <a:rPr lang="en-IN" sz="4900" dirty="0"/>
              <a:t>;</a:t>
            </a:r>
          </a:p>
          <a:p>
            <a:pPr marL="0" indent="0">
              <a:buNone/>
            </a:pPr>
            <a:r>
              <a:rPr lang="en-IN" sz="4900" dirty="0" err="1"/>
              <a:t>printf</a:t>
            </a:r>
            <a:r>
              <a:rPr lang="en-IN" sz="4900" dirty="0"/>
              <a:t>("\n Enter number of terms you want to print:");</a:t>
            </a:r>
          </a:p>
          <a:p>
            <a:pPr marL="0" indent="0">
              <a:buNone/>
            </a:pPr>
            <a:r>
              <a:rPr lang="en-IN" sz="4900" dirty="0" err="1"/>
              <a:t>scanf</a:t>
            </a:r>
            <a:r>
              <a:rPr lang="en-IN" sz="4900" dirty="0"/>
              <a:t>("%</a:t>
            </a:r>
            <a:r>
              <a:rPr lang="en-IN" sz="4900" dirty="0" err="1"/>
              <a:t>d",&amp;n</a:t>
            </a:r>
            <a:r>
              <a:rPr lang="en-IN" sz="4900" dirty="0"/>
              <a:t>);</a:t>
            </a:r>
          </a:p>
          <a:p>
            <a:pPr marL="0" indent="0">
              <a:buNone/>
            </a:pPr>
            <a:r>
              <a:rPr lang="en-IN" sz="4900" dirty="0" err="1"/>
              <a:t>printf</a:t>
            </a:r>
            <a:r>
              <a:rPr lang="en-IN" sz="4900" dirty="0"/>
              <a:t>("Fibonacci series\n");</a:t>
            </a:r>
          </a:p>
          <a:p>
            <a:pPr marL="0" indent="0">
              <a:buNone/>
            </a:pPr>
            <a:r>
              <a:rPr lang="en-IN" sz="4900" dirty="0"/>
              <a:t> for(</a:t>
            </a:r>
            <a:r>
              <a:rPr lang="en-IN" sz="4900" dirty="0" err="1"/>
              <a:t>i</a:t>
            </a:r>
            <a:r>
              <a:rPr lang="en-IN" sz="4900" dirty="0"/>
              <a:t>=0;i&lt;</a:t>
            </a:r>
            <a:r>
              <a:rPr lang="en-IN" sz="4900" dirty="0" err="1"/>
              <a:t>n;i</a:t>
            </a:r>
            <a:r>
              <a:rPr lang="en-IN" sz="4900" dirty="0"/>
              <a:t>++)</a:t>
            </a:r>
          </a:p>
          <a:p>
            <a:pPr marL="0" indent="0">
              <a:buNone/>
            </a:pPr>
            <a:r>
              <a:rPr lang="en-IN" sz="4900" dirty="0"/>
              <a:t>   {</a:t>
            </a:r>
          </a:p>
          <a:p>
            <a:pPr marL="0" indent="0">
              <a:buNone/>
            </a:pPr>
            <a:r>
              <a:rPr lang="en-IN" sz="4900" dirty="0"/>
              <a:t>    </a:t>
            </a:r>
            <a:r>
              <a:rPr lang="en-IN" sz="4900" dirty="0" err="1"/>
              <a:t>printf</a:t>
            </a:r>
            <a:r>
              <a:rPr lang="en-IN" sz="4900" dirty="0"/>
              <a:t>("%d\n", Fibonacci(</a:t>
            </a:r>
            <a:r>
              <a:rPr lang="en-IN" sz="4900" dirty="0" err="1"/>
              <a:t>i</a:t>
            </a:r>
            <a:r>
              <a:rPr lang="en-IN" sz="4900" dirty="0"/>
              <a:t>));</a:t>
            </a:r>
          </a:p>
          <a:p>
            <a:pPr marL="0" indent="0">
              <a:buNone/>
            </a:pPr>
            <a:r>
              <a:rPr lang="en-IN" sz="4900" dirty="0"/>
              <a:t>   }</a:t>
            </a:r>
          </a:p>
          <a:p>
            <a:pPr marL="0" indent="0">
              <a:buNone/>
            </a:pPr>
            <a:r>
              <a:rPr lang="en-IN" sz="4900" dirty="0"/>
              <a:t>return 0;</a:t>
            </a:r>
          </a:p>
          <a:p>
            <a:pPr marL="0" indent="0">
              <a:buNone/>
            </a:pPr>
            <a:r>
              <a:rPr lang="en-IN" sz="4900" dirty="0"/>
              <a:t>}</a:t>
            </a:r>
          </a:p>
          <a:p>
            <a:pPr marL="0" indent="0">
              <a:buNone/>
            </a:pPr>
            <a:r>
              <a:rPr lang="en-IN" sz="4900" dirty="0"/>
              <a:t> </a:t>
            </a:r>
            <a:r>
              <a:rPr lang="en-IN" sz="4900" dirty="0" err="1"/>
              <a:t>int</a:t>
            </a:r>
            <a:r>
              <a:rPr lang="en-IN" sz="4900" dirty="0"/>
              <a:t> Fibonacci(</a:t>
            </a:r>
            <a:r>
              <a:rPr lang="en-IN" sz="4900" dirty="0" err="1"/>
              <a:t>int</a:t>
            </a:r>
            <a:r>
              <a:rPr lang="en-IN" sz="4900" dirty="0"/>
              <a:t> n)</a:t>
            </a:r>
          </a:p>
          <a:p>
            <a:pPr marL="0" indent="0">
              <a:buNone/>
            </a:pPr>
            <a:r>
              <a:rPr lang="en-IN" sz="4900" dirty="0"/>
              <a:t>{</a:t>
            </a:r>
          </a:p>
          <a:p>
            <a:pPr marL="0" indent="0">
              <a:buNone/>
            </a:pPr>
            <a:r>
              <a:rPr lang="en-IN" sz="4900" dirty="0"/>
              <a:t>   if ( n == 0 )</a:t>
            </a:r>
          </a:p>
          <a:p>
            <a:pPr marL="0" indent="0">
              <a:buNone/>
            </a:pPr>
            <a:r>
              <a:rPr lang="en-IN" sz="4900" dirty="0"/>
              <a:t>      return 0;</a:t>
            </a:r>
          </a:p>
          <a:p>
            <a:pPr marL="0" indent="0">
              <a:buNone/>
            </a:pPr>
            <a:r>
              <a:rPr lang="en-IN" sz="4900" dirty="0"/>
              <a:t>   else if ( n == 1 )</a:t>
            </a:r>
          </a:p>
          <a:p>
            <a:pPr marL="0" indent="0">
              <a:buNone/>
            </a:pPr>
            <a:r>
              <a:rPr lang="en-IN" sz="4900" dirty="0"/>
              <a:t>      return 1;</a:t>
            </a:r>
          </a:p>
          <a:p>
            <a:pPr marL="0" indent="0">
              <a:buNone/>
            </a:pPr>
            <a:r>
              <a:rPr lang="en-IN" sz="4900" dirty="0"/>
              <a:t>   else</a:t>
            </a:r>
          </a:p>
          <a:p>
            <a:pPr marL="0" indent="0">
              <a:buNone/>
            </a:pPr>
            <a:r>
              <a:rPr lang="en-IN" sz="4900" dirty="0"/>
              <a:t>      return ( Fibonacci(n-1) + Fibonacci(n-2) );</a:t>
            </a:r>
          </a:p>
          <a:p>
            <a:pPr marL="0" indent="0">
              <a:buNone/>
            </a:pPr>
            <a:r>
              <a:rPr lang="en-IN" sz="4900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1256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Recursion vs. Iteration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7772399" cy="5257800"/>
          </a:xfrm>
        </p:spPr>
      </p:pic>
    </p:spTree>
    <p:extLst>
      <p:ext uri="{BB962C8B-B14F-4D97-AF65-F5344CB8AC3E}">
        <p14:creationId xmlns:p14="http://schemas.microsoft.com/office/powerpoint/2010/main" val="280736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b="1" dirty="0"/>
              <a:t>Rules for recursive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In recursion, it is essential to call a function itself</a:t>
            </a:r>
          </a:p>
          <a:p>
            <a:pPr marL="514350" indent="-514350">
              <a:buAutoNum type="arabicPeriod"/>
            </a:pPr>
            <a:r>
              <a:rPr lang="en-US" dirty="0"/>
              <a:t>Only the user defined function can be involved in the recursion. Library function cannot be involved in recursion because their source code cannot be viewed</a:t>
            </a:r>
          </a:p>
          <a:p>
            <a:pPr marL="514350" indent="-514350">
              <a:buAutoNum type="arabicPeriod"/>
            </a:pPr>
            <a:r>
              <a:rPr lang="en-US" dirty="0"/>
              <a:t>A recursive function can be invoked by itself or by other function.</a:t>
            </a:r>
          </a:p>
          <a:p>
            <a:pPr marL="514350" indent="-514350">
              <a:buAutoNum type="arabicPeriod"/>
            </a:pPr>
            <a:r>
              <a:rPr lang="en-US" dirty="0"/>
              <a:t>To stop recursive function, it is necessary to have a proper base case, otherwise infinite recursion can happen</a:t>
            </a:r>
          </a:p>
          <a:p>
            <a:pPr marL="514350" indent="-514350">
              <a:buAutoNum type="arabicPeriod"/>
            </a:pPr>
            <a:r>
              <a:rPr lang="en-US" dirty="0"/>
              <a:t>main</a:t>
            </a:r>
            <a:r>
              <a:rPr lang="en-US"/>
              <a:t>() function </a:t>
            </a:r>
            <a:r>
              <a:rPr lang="en-US" dirty="0"/>
              <a:t>can be invoked recursively.</a:t>
            </a:r>
          </a:p>
        </p:txBody>
      </p:sp>
    </p:spTree>
    <p:extLst>
      <p:ext uri="{BB962C8B-B14F-4D97-AF65-F5344CB8AC3E}">
        <p14:creationId xmlns:p14="http://schemas.microsoft.com/office/powerpoint/2010/main" val="1528205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Math Library Functions(or Mathematical functions in C)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Math library functions </a:t>
            </a:r>
          </a:p>
          <a:p>
            <a:pPr lvl="1"/>
            <a:r>
              <a:rPr lang="en-US" dirty="0"/>
              <a:t>perform common mathematical calculations</a:t>
            </a:r>
          </a:p>
          <a:p>
            <a:pPr lvl="1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/>
              <a:t>Format for calling </a:t>
            </a:r>
            <a:r>
              <a:rPr lang="en-US" dirty="0" err="1"/>
              <a:t>maths</a:t>
            </a:r>
            <a:r>
              <a:rPr lang="en-US" dirty="0"/>
              <a:t> functions</a:t>
            </a:r>
          </a:p>
          <a:p>
            <a:pPr lvl="1"/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functionName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i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argument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2"/>
            <a:r>
              <a:rPr lang="en-US" dirty="0"/>
              <a:t>If multiple arguments, use comma-separated list</a:t>
            </a:r>
          </a:p>
          <a:p>
            <a:r>
              <a:rPr lang="en-US" dirty="0"/>
              <a:t>Example: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printf( "%.2f",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( 900.0 ) );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/>
            <a:r>
              <a:rPr lang="en-US" dirty="0"/>
              <a:t>Calls function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/>
              <a:t>, which returns the square root of its argument</a:t>
            </a:r>
          </a:p>
          <a:p>
            <a:pPr lvl="2"/>
            <a:r>
              <a:rPr lang="en-US" dirty="0"/>
              <a:t>All math functions return data type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double</a:t>
            </a:r>
          </a:p>
          <a:p>
            <a:pPr lvl="1"/>
            <a:r>
              <a:rPr lang="en-US" dirty="0"/>
              <a:t>Arguments may be constants, variables, or expressions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89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Library Functions</a:t>
            </a:r>
          </a:p>
        </p:txBody>
      </p:sp>
      <p:graphicFrame>
        <p:nvGraphicFramePr>
          <p:cNvPr id="50181" name="Object 5"/>
          <p:cNvGraphicFramePr>
            <a:graphicFrameLocks/>
          </p:cNvGraphicFramePr>
          <p:nvPr/>
        </p:nvGraphicFramePr>
        <p:xfrm>
          <a:off x="0" y="1309714"/>
          <a:ext cx="9144000" cy="590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150271" imgH="5654695" progId="Word.Document.8">
                  <p:embed/>
                </p:oleObj>
              </mc:Choice>
              <mc:Fallback>
                <p:oleObj name="Document" r:id="rId3" imgW="6150271" imgH="5654695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09714"/>
                        <a:ext cx="9144000" cy="590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4575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Library Functions: </a:t>
            </a:r>
            <a:r>
              <a:rPr lang="en-US" dirty="0" err="1"/>
              <a:t>pow</a:t>
            </a:r>
            <a:r>
              <a:rPr lang="en-US" dirty="0"/>
              <a:t>()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sz="2400" dirty="0"/>
              <a:t>The </a:t>
            </a:r>
            <a:r>
              <a:rPr lang="en-US" sz="2400" b="1" i="1" dirty="0"/>
              <a:t>power</a:t>
            </a:r>
            <a:r>
              <a:rPr lang="en-US" sz="2400" dirty="0"/>
              <a:t> function, </a:t>
            </a:r>
            <a:r>
              <a:rPr lang="en-US" sz="2400" dirty="0" err="1">
                <a:latin typeface="Courier New" pitchFamily="49" charset="0"/>
              </a:rPr>
              <a:t>pow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</a:rPr>
              <a:t>x,y</a:t>
            </a:r>
            <a:r>
              <a:rPr lang="en-US" sz="2400" dirty="0">
                <a:latin typeface="Courier New" pitchFamily="49" charset="0"/>
              </a:rPr>
              <a:t>)</a:t>
            </a:r>
            <a:r>
              <a:rPr lang="en-US" sz="2400" dirty="0"/>
              <a:t>, calculates </a:t>
            </a:r>
            <a:r>
              <a:rPr lang="en-US" sz="2400" dirty="0" err="1">
                <a:latin typeface="Courier New" pitchFamily="49" charset="0"/>
              </a:rPr>
              <a:t>x</a:t>
            </a:r>
            <a:r>
              <a:rPr lang="en-US" sz="2400" baseline="30000" dirty="0" err="1">
                <a:latin typeface="Courier New" pitchFamily="49" charset="0"/>
              </a:rPr>
              <a:t>y</a:t>
            </a:r>
            <a:r>
              <a:rPr lang="en-US" sz="2400" dirty="0"/>
              <a:t>; that is, the value of </a:t>
            </a:r>
          </a:p>
          <a:p>
            <a:pPr marL="450850" indent="-225425">
              <a:spcAft>
                <a:spcPts val="600"/>
              </a:spcAft>
              <a:buNone/>
            </a:pPr>
            <a:r>
              <a:rPr lang="en-US" sz="2400" b="1" dirty="0">
                <a:latin typeface="Courier New" pitchFamily="49" charset="0"/>
              </a:rPr>
              <a:t>				</a:t>
            </a:r>
            <a:r>
              <a:rPr lang="en-US" sz="2400" b="1" dirty="0" err="1">
                <a:latin typeface="Courier New" pitchFamily="49" charset="0"/>
              </a:rPr>
              <a:t>pow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</a:rPr>
              <a:t>x,y</a:t>
            </a:r>
            <a:r>
              <a:rPr lang="en-US" sz="2400" b="1" dirty="0">
                <a:latin typeface="Courier New" pitchFamily="49" charset="0"/>
              </a:rPr>
              <a:t>) = </a:t>
            </a:r>
            <a:r>
              <a:rPr lang="en-US" sz="2400" b="1" dirty="0" err="1">
                <a:latin typeface="Courier New" pitchFamily="49" charset="0"/>
              </a:rPr>
              <a:t>x</a:t>
            </a:r>
            <a:r>
              <a:rPr lang="en-US" sz="2400" b="1" baseline="30000" dirty="0" err="1">
                <a:latin typeface="Courier New" pitchFamily="49" charset="0"/>
              </a:rPr>
              <a:t>y</a:t>
            </a:r>
            <a:r>
              <a:rPr lang="en-US" sz="2400" b="1" dirty="0"/>
              <a:t>. </a:t>
            </a:r>
          </a:p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sz="2400" dirty="0" err="1">
                <a:latin typeface="Courier New" pitchFamily="49" charset="0"/>
              </a:rPr>
              <a:t>pow</a:t>
            </a:r>
            <a:r>
              <a:rPr lang="en-US" sz="2400" dirty="0">
                <a:latin typeface="Courier New" pitchFamily="49" charset="0"/>
              </a:rPr>
              <a:t>(2,3)= 2³ = 8.0</a:t>
            </a:r>
            <a:r>
              <a:rPr lang="en-US" sz="2400" dirty="0"/>
              <a:t> and </a:t>
            </a:r>
            <a:r>
              <a:rPr lang="en-US" sz="2400" dirty="0" err="1">
                <a:latin typeface="Courier New" pitchFamily="49" charset="0"/>
              </a:rPr>
              <a:t>pow</a:t>
            </a:r>
            <a:r>
              <a:rPr lang="en-US" sz="2400" dirty="0">
                <a:latin typeface="Courier New" pitchFamily="49" charset="0"/>
              </a:rPr>
              <a:t>(2.5,3) = 15.625</a:t>
            </a:r>
            <a:r>
              <a:rPr lang="en-US" sz="2400" dirty="0"/>
              <a:t>. </a:t>
            </a:r>
          </a:p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sz="2400" dirty="0"/>
              <a:t>The function </a:t>
            </a:r>
            <a:r>
              <a:rPr lang="en-US" sz="2400" dirty="0" err="1">
                <a:latin typeface="Courier New" pitchFamily="49" charset="0"/>
              </a:rPr>
              <a:t>pow</a:t>
            </a:r>
            <a:r>
              <a:rPr lang="en-US" sz="2400" dirty="0"/>
              <a:t> is of the type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or that the function </a:t>
            </a:r>
            <a:r>
              <a:rPr lang="en-US" sz="2400" dirty="0" err="1">
                <a:latin typeface="Courier New" pitchFamily="49" charset="0"/>
              </a:rPr>
              <a:t>pow</a:t>
            </a:r>
            <a:r>
              <a:rPr lang="en-US" sz="2400" dirty="0"/>
              <a:t> returns a value of the type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sz="2400" dirty="0"/>
              <a:t>. </a:t>
            </a:r>
          </a:p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sz="2400" dirty="0">
                <a:latin typeface="Courier New" pitchFamily="49" charset="0"/>
              </a:rPr>
              <a:t>x</a:t>
            </a:r>
            <a:r>
              <a:rPr lang="en-US" sz="2400" dirty="0"/>
              <a:t> and </a:t>
            </a:r>
            <a:r>
              <a:rPr lang="en-US" sz="2400" dirty="0">
                <a:latin typeface="Courier New" pitchFamily="49" charset="0"/>
              </a:rPr>
              <a:t>y</a:t>
            </a:r>
            <a:r>
              <a:rPr lang="en-US" sz="2400" dirty="0"/>
              <a:t> are called the </a:t>
            </a:r>
            <a:r>
              <a:rPr lang="en-US" sz="2400" b="1" dirty="0"/>
              <a:t>parameters</a:t>
            </a:r>
            <a:r>
              <a:rPr lang="en-US" sz="2400" dirty="0"/>
              <a:t> (or </a:t>
            </a:r>
            <a:r>
              <a:rPr lang="en-US" sz="2400" b="1" dirty="0"/>
              <a:t>arguments)</a:t>
            </a:r>
            <a:r>
              <a:rPr lang="en-US" sz="2400" dirty="0"/>
              <a:t> of the function </a:t>
            </a:r>
            <a:r>
              <a:rPr lang="en-US" sz="2400" dirty="0" err="1">
                <a:latin typeface="Courier New" pitchFamily="49" charset="0"/>
              </a:rPr>
              <a:t>pow</a:t>
            </a:r>
            <a:r>
              <a:rPr lang="en-US" sz="2400" dirty="0"/>
              <a:t>. </a:t>
            </a:r>
          </a:p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sz="2400" dirty="0"/>
              <a:t>Function </a:t>
            </a:r>
            <a:r>
              <a:rPr lang="en-US" sz="2400" dirty="0" err="1">
                <a:latin typeface="Courier New" pitchFamily="49" charset="0"/>
              </a:rPr>
              <a:t>pow</a:t>
            </a:r>
            <a:r>
              <a:rPr lang="en-US" sz="2400" dirty="0"/>
              <a:t> has two parameters.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5251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sqrt</a:t>
            </a:r>
            <a:r>
              <a:rPr lang="en-US" dirty="0"/>
              <a:t>()</a:t>
            </a:r>
          </a:p>
        </p:txBody>
      </p:sp>
      <p:sp>
        <p:nvSpPr>
          <p:cNvPr id="6656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0850" indent="-225425">
              <a:buFont typeface="Symbol" pitchFamily="18" charset="2"/>
              <a:buChar char="·"/>
            </a:pPr>
            <a:r>
              <a:rPr lang="en-US" sz="2400" dirty="0"/>
              <a:t>The </a:t>
            </a:r>
            <a:r>
              <a:rPr lang="en-US" sz="2400" b="1" dirty="0"/>
              <a:t>s</a:t>
            </a:r>
            <a:r>
              <a:rPr lang="en-US" sz="2400" b="1" i="1" dirty="0"/>
              <a:t>quare root</a:t>
            </a:r>
            <a:r>
              <a:rPr lang="en-US" sz="2400" dirty="0"/>
              <a:t> function, </a:t>
            </a:r>
            <a:r>
              <a:rPr lang="en-US" sz="2400" dirty="0" err="1">
                <a:latin typeface="Courier New" pitchFamily="49" charset="0"/>
              </a:rPr>
              <a:t>sqrt</a:t>
            </a:r>
            <a:r>
              <a:rPr lang="en-US" sz="2400" dirty="0">
                <a:latin typeface="Courier New" pitchFamily="49" charset="0"/>
              </a:rPr>
              <a:t>(x)</a:t>
            </a:r>
            <a:r>
              <a:rPr lang="en-US" sz="2400" dirty="0"/>
              <a:t>,  </a:t>
            </a:r>
          </a:p>
          <a:p>
            <a:pPr marL="450850" indent="-225425">
              <a:buNone/>
            </a:pPr>
            <a:r>
              <a:rPr lang="en-US" sz="2400" dirty="0"/>
              <a:t>   calculates the non-negative square root of </a:t>
            </a:r>
            <a:r>
              <a:rPr lang="en-US" sz="2400" dirty="0">
                <a:latin typeface="Courier New" pitchFamily="49" charset="0"/>
              </a:rPr>
              <a:t>x</a:t>
            </a:r>
            <a:r>
              <a:rPr lang="en-US" sz="2400" dirty="0"/>
              <a:t> for </a:t>
            </a:r>
            <a:r>
              <a:rPr lang="en-US" sz="2400" dirty="0">
                <a:latin typeface="Courier New" pitchFamily="49" charset="0"/>
              </a:rPr>
              <a:t>x &gt;= 0.0</a:t>
            </a:r>
            <a:r>
              <a:rPr lang="en-US" sz="2400" dirty="0"/>
              <a:t> </a:t>
            </a:r>
          </a:p>
          <a:p>
            <a:pPr marL="450850" indent="-225425">
              <a:spcAft>
                <a:spcPts val="600"/>
              </a:spcAft>
              <a:buNone/>
            </a:pPr>
            <a:r>
              <a:rPr lang="en-US" sz="2400" dirty="0">
                <a:latin typeface="Courier New" pitchFamily="49" charset="0"/>
              </a:rPr>
              <a:t>			</a:t>
            </a:r>
            <a:r>
              <a:rPr lang="en-US" sz="2400" dirty="0" err="1">
                <a:latin typeface="Courier New" pitchFamily="49" charset="0"/>
              </a:rPr>
              <a:t>sqrt</a:t>
            </a:r>
            <a:r>
              <a:rPr lang="en-US" sz="2400" dirty="0">
                <a:latin typeface="Courier New" pitchFamily="49" charset="0"/>
              </a:rPr>
              <a:t>(2.25)</a:t>
            </a:r>
            <a:r>
              <a:rPr lang="en-US" sz="2400" dirty="0"/>
              <a:t> is </a:t>
            </a:r>
            <a:r>
              <a:rPr lang="en-US" sz="2400" dirty="0">
                <a:latin typeface="Courier New" pitchFamily="49" charset="0"/>
              </a:rPr>
              <a:t>1.5</a:t>
            </a:r>
            <a:r>
              <a:rPr lang="en-US" sz="2400" dirty="0"/>
              <a:t> </a:t>
            </a:r>
          </a:p>
          <a:p>
            <a:pPr marL="450850" indent="-225425">
              <a:spcAft>
                <a:spcPts val="600"/>
              </a:spcAft>
              <a:buNone/>
            </a:pPr>
            <a:r>
              <a:rPr lang="en-US" sz="2400" dirty="0"/>
              <a:t>			</a:t>
            </a:r>
            <a:r>
              <a:rPr lang="en-US" sz="2400" dirty="0" err="1">
                <a:latin typeface="Courier New" pitchFamily="49" charset="0"/>
              </a:rPr>
              <a:t>sqrt</a:t>
            </a:r>
            <a:r>
              <a:rPr lang="en-US" sz="2400" dirty="0">
                <a:latin typeface="Courier New" pitchFamily="49" charset="0"/>
              </a:rPr>
              <a:t>(25)</a:t>
            </a:r>
            <a:r>
              <a:rPr lang="en-US" sz="2400" dirty="0"/>
              <a:t> is  5.0</a:t>
            </a:r>
          </a:p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sz="2400" dirty="0"/>
              <a:t>The function </a:t>
            </a:r>
            <a:r>
              <a:rPr lang="en-US" sz="2400" dirty="0" err="1">
                <a:latin typeface="Courier New" pitchFamily="49" charset="0"/>
              </a:rPr>
              <a:t>sqrt</a:t>
            </a:r>
            <a:r>
              <a:rPr lang="en-US" sz="2400" dirty="0"/>
              <a:t> is of the type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sz="2400" dirty="0"/>
              <a:t> and has only one parameter. </a:t>
            </a:r>
          </a:p>
        </p:txBody>
      </p:sp>
    </p:spTree>
    <p:extLst>
      <p:ext uri="{BB962C8B-B14F-4D97-AF65-F5344CB8AC3E}">
        <p14:creationId xmlns:p14="http://schemas.microsoft.com/office/powerpoint/2010/main" val="2797325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fabs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fabs</a:t>
            </a:r>
            <a:r>
              <a:rPr lang="en-US" dirty="0"/>
              <a:t> calculates the absolute value of a float argument.</a:t>
            </a:r>
          </a:p>
          <a:p>
            <a:pPr marL="450850" indent="-225425">
              <a:buNone/>
            </a:pPr>
            <a:r>
              <a:rPr lang="en-US" dirty="0">
                <a:latin typeface="Courier New" pitchFamily="49" charset="0"/>
              </a:rPr>
              <a:t>  		</a:t>
            </a:r>
            <a:r>
              <a:rPr lang="en-US" dirty="0" err="1">
                <a:latin typeface="Courier New" pitchFamily="49" charset="0"/>
              </a:rPr>
              <a:t>fabs</a:t>
            </a:r>
            <a:r>
              <a:rPr lang="en-US" dirty="0">
                <a:latin typeface="Courier New" pitchFamily="49" charset="0"/>
              </a:rPr>
              <a:t>(2.25)</a:t>
            </a:r>
            <a:r>
              <a:rPr lang="en-US" dirty="0"/>
              <a:t> is 2.25 </a:t>
            </a:r>
          </a:p>
          <a:p>
            <a:pPr marL="450850" indent="-225425">
              <a:spcAft>
                <a:spcPts val="600"/>
              </a:spcAft>
              <a:buNone/>
            </a:pPr>
            <a:r>
              <a:rPr lang="en-US" dirty="0"/>
              <a:t>			</a:t>
            </a:r>
            <a:r>
              <a:rPr lang="en-US" dirty="0" err="1">
                <a:latin typeface="Courier New" pitchFamily="49" charset="0"/>
              </a:rPr>
              <a:t>fabs</a:t>
            </a:r>
            <a:r>
              <a:rPr lang="en-US" dirty="0">
                <a:latin typeface="Courier New" pitchFamily="49" charset="0"/>
              </a:rPr>
              <a:t>(-25.0)</a:t>
            </a:r>
            <a:r>
              <a:rPr lang="en-US" dirty="0"/>
              <a:t> is  25.0</a:t>
            </a:r>
          </a:p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dirty="0"/>
              <a:t>The function </a:t>
            </a:r>
            <a:r>
              <a:rPr lang="en-US" dirty="0" err="1">
                <a:latin typeface="Courier New" pitchFamily="49" charset="0"/>
              </a:rPr>
              <a:t>fabs</a:t>
            </a:r>
            <a:r>
              <a:rPr lang="en-US" dirty="0"/>
              <a:t> is of the type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dirty="0"/>
              <a:t> and has only one parameter.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83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sz="2800" dirty="0"/>
              <a:t>The </a:t>
            </a:r>
            <a:r>
              <a:rPr lang="en-US" sz="2800" b="1" i="1" dirty="0"/>
              <a:t>floor</a:t>
            </a:r>
            <a:r>
              <a:rPr lang="en-US" sz="2800" dirty="0"/>
              <a:t> function, </a:t>
            </a:r>
            <a:r>
              <a:rPr lang="en-US" sz="2800" dirty="0">
                <a:latin typeface="Courier New" pitchFamily="49" charset="0"/>
              </a:rPr>
              <a:t>floor</a:t>
            </a:r>
            <a:r>
              <a:rPr lang="en-US" sz="2800" dirty="0"/>
              <a:t>, calculates the largest whole number that is not greater than </a:t>
            </a:r>
            <a:r>
              <a:rPr lang="en-US" sz="2800" dirty="0">
                <a:latin typeface="Courier New" pitchFamily="49" charset="0"/>
              </a:rPr>
              <a:t>x.</a:t>
            </a:r>
            <a:r>
              <a:rPr lang="en-US" sz="2800" dirty="0"/>
              <a:t> </a:t>
            </a:r>
          </a:p>
          <a:p>
            <a:pPr marL="450850" indent="-225425">
              <a:spcAft>
                <a:spcPts val="600"/>
              </a:spcAft>
              <a:buNone/>
            </a:pPr>
            <a:r>
              <a:rPr lang="en-US" sz="2800" dirty="0">
                <a:latin typeface="Courier New" pitchFamily="49" charset="0"/>
              </a:rPr>
              <a:t>			</a:t>
            </a:r>
            <a:r>
              <a:rPr lang="en-US" sz="2600" dirty="0">
                <a:latin typeface="Courier New" pitchFamily="49" charset="0"/>
              </a:rPr>
              <a:t>floor(48.79)</a:t>
            </a:r>
            <a:r>
              <a:rPr lang="en-US" sz="2600" dirty="0"/>
              <a:t> is </a:t>
            </a:r>
            <a:r>
              <a:rPr lang="en-US" sz="2600" dirty="0">
                <a:latin typeface="Courier New" pitchFamily="49" charset="0"/>
              </a:rPr>
              <a:t>48.0</a:t>
            </a:r>
          </a:p>
          <a:p>
            <a:pPr marL="450850" indent="-225425">
              <a:spcAft>
                <a:spcPts val="600"/>
              </a:spcAft>
              <a:buNone/>
            </a:pPr>
            <a:r>
              <a:rPr lang="en-US" sz="2600" dirty="0">
                <a:latin typeface="Courier New" pitchFamily="49" charset="0"/>
              </a:rPr>
              <a:t>			floor(48.03)</a:t>
            </a:r>
            <a:r>
              <a:rPr lang="en-US" sz="2600" dirty="0"/>
              <a:t> is </a:t>
            </a:r>
            <a:r>
              <a:rPr lang="en-US" sz="2600" dirty="0">
                <a:latin typeface="Courier New" pitchFamily="49" charset="0"/>
              </a:rPr>
              <a:t>48.0</a:t>
            </a:r>
          </a:p>
          <a:p>
            <a:pPr marL="450850" indent="-225425">
              <a:spcAft>
                <a:spcPts val="600"/>
              </a:spcAft>
              <a:buNone/>
            </a:pPr>
            <a:r>
              <a:rPr lang="en-US" sz="2600" dirty="0">
                <a:latin typeface="Courier New" pitchFamily="49" charset="0"/>
              </a:rPr>
              <a:t>			floor(47.79)</a:t>
            </a:r>
            <a:r>
              <a:rPr lang="en-US" sz="2600" dirty="0"/>
              <a:t> is </a:t>
            </a:r>
            <a:r>
              <a:rPr lang="en-US" sz="2600" dirty="0">
                <a:latin typeface="Courier New" pitchFamily="49" charset="0"/>
              </a:rPr>
              <a:t>47.0</a:t>
            </a:r>
            <a:r>
              <a:rPr lang="en-US" sz="2600" dirty="0"/>
              <a:t> </a:t>
            </a:r>
          </a:p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sz="2800" dirty="0"/>
              <a:t>The function </a:t>
            </a:r>
            <a:r>
              <a:rPr lang="en-US" sz="2800" dirty="0">
                <a:latin typeface="Courier New" pitchFamily="49" charset="0"/>
              </a:rPr>
              <a:t>floor</a:t>
            </a:r>
            <a:r>
              <a:rPr lang="en-US" sz="2800" dirty="0"/>
              <a:t> is of the type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sz="2800" dirty="0"/>
              <a:t> and has only one parameter.</a:t>
            </a:r>
            <a:endParaRPr lang="en-US" sz="2800" b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4751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ceil()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sz="2800" dirty="0"/>
              <a:t>The </a:t>
            </a:r>
            <a:r>
              <a:rPr lang="en-US" sz="2800" b="1" i="1" dirty="0"/>
              <a:t>ceil </a:t>
            </a:r>
            <a:r>
              <a:rPr lang="en-US" sz="2800" dirty="0"/>
              <a:t>function, </a:t>
            </a:r>
            <a:r>
              <a:rPr lang="en-US" sz="2800" dirty="0">
                <a:latin typeface="Courier New" pitchFamily="49" charset="0"/>
              </a:rPr>
              <a:t>ceil</a:t>
            </a:r>
            <a:r>
              <a:rPr lang="en-US" sz="2800" dirty="0"/>
              <a:t>, calculates the smallest whole number that is not less than </a:t>
            </a:r>
            <a:r>
              <a:rPr lang="en-US" sz="2800" dirty="0">
                <a:latin typeface="Courier New" pitchFamily="49" charset="0"/>
              </a:rPr>
              <a:t>x.</a:t>
            </a:r>
            <a:r>
              <a:rPr lang="en-US" sz="2800" dirty="0"/>
              <a:t> </a:t>
            </a:r>
          </a:p>
          <a:p>
            <a:pPr marL="450850" indent="-225425">
              <a:spcAft>
                <a:spcPts val="600"/>
              </a:spcAft>
              <a:buNone/>
            </a:pPr>
            <a:r>
              <a:rPr lang="en-US" sz="2800" dirty="0">
                <a:latin typeface="Courier New" pitchFamily="49" charset="0"/>
              </a:rPr>
              <a:t>			</a:t>
            </a:r>
            <a:r>
              <a:rPr lang="en-US" sz="2400" dirty="0">
                <a:latin typeface="Courier New" pitchFamily="49" charset="0"/>
              </a:rPr>
              <a:t> ceil</a:t>
            </a:r>
            <a:r>
              <a:rPr lang="en-US" sz="2600" dirty="0">
                <a:latin typeface="Courier New" pitchFamily="49" charset="0"/>
              </a:rPr>
              <a:t>(48.79)</a:t>
            </a:r>
            <a:r>
              <a:rPr lang="en-US" sz="2600" dirty="0"/>
              <a:t> is </a:t>
            </a:r>
            <a:r>
              <a:rPr lang="en-US" sz="2600" dirty="0">
                <a:latin typeface="Courier New" pitchFamily="49" charset="0"/>
              </a:rPr>
              <a:t>49</a:t>
            </a:r>
          </a:p>
          <a:p>
            <a:pPr marL="450850" indent="-225425">
              <a:spcAft>
                <a:spcPts val="600"/>
              </a:spcAft>
              <a:buNone/>
            </a:pPr>
            <a:r>
              <a:rPr lang="en-US" sz="2600" dirty="0">
                <a:latin typeface="Courier New" pitchFamily="49" charset="0"/>
              </a:rPr>
              <a:t>			</a:t>
            </a:r>
            <a:r>
              <a:rPr lang="en-US" sz="2400" dirty="0">
                <a:latin typeface="Courier New" pitchFamily="49" charset="0"/>
              </a:rPr>
              <a:t> ceil</a:t>
            </a:r>
            <a:r>
              <a:rPr lang="en-US" sz="2600" dirty="0">
                <a:latin typeface="Courier New" pitchFamily="49" charset="0"/>
              </a:rPr>
              <a:t>(48.03)</a:t>
            </a:r>
            <a:r>
              <a:rPr lang="en-US" sz="2600" dirty="0"/>
              <a:t> is </a:t>
            </a:r>
            <a:r>
              <a:rPr lang="en-US" sz="2600" dirty="0">
                <a:latin typeface="Courier New" pitchFamily="49" charset="0"/>
              </a:rPr>
              <a:t>49</a:t>
            </a:r>
          </a:p>
          <a:p>
            <a:pPr marL="450850" indent="-225425">
              <a:spcAft>
                <a:spcPts val="600"/>
              </a:spcAft>
              <a:buNone/>
            </a:pPr>
            <a:r>
              <a:rPr lang="en-US" sz="2600" dirty="0">
                <a:latin typeface="Courier New" pitchFamily="49" charset="0"/>
              </a:rPr>
              <a:t>			</a:t>
            </a:r>
            <a:r>
              <a:rPr lang="en-US" sz="2400" dirty="0">
                <a:latin typeface="Courier New" pitchFamily="49" charset="0"/>
              </a:rPr>
              <a:t> ceil</a:t>
            </a:r>
            <a:r>
              <a:rPr lang="en-US" sz="2600" dirty="0">
                <a:latin typeface="Courier New" pitchFamily="49" charset="0"/>
              </a:rPr>
              <a:t>(47.79)</a:t>
            </a:r>
            <a:r>
              <a:rPr lang="en-US" sz="2600" dirty="0"/>
              <a:t> is </a:t>
            </a:r>
            <a:r>
              <a:rPr lang="en-US" sz="2600" dirty="0">
                <a:latin typeface="Courier New" pitchFamily="49" charset="0"/>
              </a:rPr>
              <a:t>48</a:t>
            </a:r>
            <a:r>
              <a:rPr lang="en-US" sz="2600" dirty="0"/>
              <a:t> </a:t>
            </a:r>
          </a:p>
          <a:p>
            <a:pPr marL="450850" indent="-225425">
              <a:spcAft>
                <a:spcPts val="600"/>
              </a:spcAft>
              <a:buFont typeface="Symbol" pitchFamily="18" charset="2"/>
              <a:buChar char="·"/>
            </a:pPr>
            <a:r>
              <a:rPr lang="en-US" sz="2800" dirty="0"/>
              <a:t>The function </a:t>
            </a:r>
            <a:r>
              <a:rPr lang="en-US" sz="2800" dirty="0">
                <a:latin typeface="Courier New" pitchFamily="49" charset="0"/>
              </a:rPr>
              <a:t>ceil </a:t>
            </a:r>
            <a:r>
              <a:rPr lang="en-US" sz="2800" dirty="0"/>
              <a:t>is of the type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sz="2800" dirty="0"/>
              <a:t> and has only one parameter.</a:t>
            </a:r>
            <a:endParaRPr lang="en-US" sz="2800" b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56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Recursion</a:t>
            </a:r>
          </a:p>
          <a:p>
            <a:r>
              <a:rPr lang="en-US" dirty="0">
                <a:solidFill>
                  <a:schemeClr val="accent1"/>
                </a:solidFill>
              </a:rPr>
              <a:t>Examples of recursion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Finding factorial of a number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Finding sum of all numbers from 1 to n</a:t>
            </a:r>
          </a:p>
          <a:p>
            <a:pPr lvl="1"/>
            <a:r>
              <a:rPr lang="en-US" dirty="0"/>
              <a:t>Printing n terms of Fibonacci series using recursion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Recursion Vs Iteration</a:t>
            </a:r>
          </a:p>
          <a:p>
            <a:r>
              <a:rPr lang="en-US" dirty="0"/>
              <a:t>Mathematical functions in C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87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11091" y="1524000"/>
            <a:ext cx="8199509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11618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7" y="-304800"/>
            <a:ext cx="8229600" cy="944562"/>
          </a:xfrm>
        </p:spPr>
        <p:txBody>
          <a:bodyPr>
            <a:normAutofit/>
          </a:bodyPr>
          <a:lstStyle/>
          <a:p>
            <a:r>
              <a:rPr lang="en-IN" sz="2800" dirty="0"/>
              <a:t>Program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457200"/>
            <a:ext cx="6629400" cy="5668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3200" dirty="0"/>
              <a:t>#include&lt;</a:t>
            </a:r>
            <a:r>
              <a:rPr lang="en-IN" sz="3200" dirty="0" err="1"/>
              <a:t>stdio.h</a:t>
            </a:r>
            <a:r>
              <a:rPr lang="en-IN" sz="3200" dirty="0"/>
              <a:t>&gt;</a:t>
            </a:r>
          </a:p>
          <a:p>
            <a:pPr marL="0" indent="0">
              <a:buNone/>
            </a:pPr>
            <a:r>
              <a:rPr lang="en-IN" sz="3200" dirty="0"/>
              <a:t>#include&lt;</a:t>
            </a:r>
            <a:r>
              <a:rPr lang="en-IN" sz="3200" dirty="0" err="1"/>
              <a:t>math.h</a:t>
            </a:r>
            <a:r>
              <a:rPr lang="en-IN" sz="3200" dirty="0"/>
              <a:t>&gt;</a:t>
            </a:r>
          </a:p>
          <a:p>
            <a:pPr marL="0" indent="0">
              <a:buNone/>
            </a:pPr>
            <a:r>
              <a:rPr lang="en-IN" sz="3200" dirty="0" err="1"/>
              <a:t>int</a:t>
            </a:r>
            <a:r>
              <a:rPr lang="en-IN" sz="3200" dirty="0"/>
              <a:t> main()</a:t>
            </a:r>
          </a:p>
          <a:p>
            <a:pPr marL="0" indent="0">
              <a:buNone/>
            </a:pPr>
            <a:r>
              <a:rPr lang="en-IN" sz="3200" dirty="0"/>
              <a:t>{</a:t>
            </a:r>
          </a:p>
          <a:p>
            <a:pPr marL="0" indent="0">
              <a:buNone/>
            </a:pPr>
            <a:r>
              <a:rPr lang="en-IN" sz="3200" dirty="0"/>
              <a:t>	double x=9.0,y=8.0,z=7.0;</a:t>
            </a:r>
          </a:p>
          <a:p>
            <a:pPr marL="0" indent="0">
              <a:buNone/>
            </a:pPr>
            <a:r>
              <a:rPr lang="en-IN" sz="3200" dirty="0"/>
              <a:t>	</a:t>
            </a:r>
            <a:r>
              <a:rPr lang="en-IN" sz="3200" dirty="0" err="1"/>
              <a:t>printf</a:t>
            </a:r>
            <a:r>
              <a:rPr lang="en-IN" sz="3200" dirty="0"/>
              <a:t>("\</a:t>
            </a:r>
            <a:r>
              <a:rPr lang="en-IN" sz="3200" dirty="0" err="1"/>
              <a:t>nLog</a:t>
            </a:r>
            <a:r>
              <a:rPr lang="en-IN" sz="3200" dirty="0"/>
              <a:t> value is:%</a:t>
            </a:r>
            <a:r>
              <a:rPr lang="en-IN" sz="3200" dirty="0" err="1"/>
              <a:t>lf",log</a:t>
            </a:r>
            <a:r>
              <a:rPr lang="en-IN" sz="3200" dirty="0"/>
              <a:t>(x));</a:t>
            </a:r>
          </a:p>
          <a:p>
            <a:pPr marL="0" indent="0">
              <a:buNone/>
            </a:pPr>
            <a:r>
              <a:rPr lang="en-IN" sz="3200" dirty="0"/>
              <a:t>	</a:t>
            </a:r>
            <a:r>
              <a:rPr lang="en-IN" sz="3200" dirty="0" err="1"/>
              <a:t>printf</a:t>
            </a:r>
            <a:r>
              <a:rPr lang="en-IN" sz="3200" dirty="0"/>
              <a:t>("\</a:t>
            </a:r>
            <a:r>
              <a:rPr lang="en-IN" sz="3200" dirty="0" err="1"/>
              <a:t>nLog</a:t>
            </a:r>
            <a:r>
              <a:rPr lang="en-IN" sz="3200" dirty="0"/>
              <a:t> value with base 10 is:%lf",log10(x));</a:t>
            </a:r>
          </a:p>
          <a:p>
            <a:pPr marL="0" indent="0">
              <a:buNone/>
            </a:pPr>
            <a:r>
              <a:rPr lang="en-IN" sz="3200" dirty="0"/>
              <a:t>	</a:t>
            </a:r>
            <a:r>
              <a:rPr lang="en-IN" sz="3200" dirty="0" err="1"/>
              <a:t>printf</a:t>
            </a:r>
            <a:r>
              <a:rPr lang="en-IN" sz="3200" dirty="0"/>
              <a:t>("\</a:t>
            </a:r>
            <a:r>
              <a:rPr lang="en-IN" sz="3200" dirty="0" err="1"/>
              <a:t>nExponential</a:t>
            </a:r>
            <a:r>
              <a:rPr lang="en-IN" sz="3200" dirty="0"/>
              <a:t> value is:%lf",</a:t>
            </a:r>
            <a:r>
              <a:rPr lang="en-IN" sz="3200" dirty="0" err="1"/>
              <a:t>exp</a:t>
            </a:r>
            <a:r>
              <a:rPr lang="en-IN" sz="3200" dirty="0"/>
              <a:t>(x));</a:t>
            </a:r>
          </a:p>
          <a:p>
            <a:pPr marL="0" indent="0">
              <a:buNone/>
            </a:pPr>
            <a:r>
              <a:rPr lang="en-IN" sz="3200" dirty="0"/>
              <a:t>	</a:t>
            </a:r>
            <a:r>
              <a:rPr lang="en-IN" sz="3200" dirty="0" err="1"/>
              <a:t>printf</a:t>
            </a:r>
            <a:r>
              <a:rPr lang="en-IN" sz="3200" dirty="0"/>
              <a:t>("\n Ceil value is:%</a:t>
            </a:r>
            <a:r>
              <a:rPr lang="en-IN" sz="3200" dirty="0" err="1"/>
              <a:t>lf",ceil</a:t>
            </a:r>
            <a:r>
              <a:rPr lang="en-IN" sz="3200" dirty="0"/>
              <a:t>(8.94));</a:t>
            </a:r>
          </a:p>
          <a:p>
            <a:pPr marL="0" indent="0">
              <a:buNone/>
            </a:pPr>
            <a:r>
              <a:rPr lang="en-IN" sz="3200" dirty="0"/>
              <a:t>	</a:t>
            </a:r>
            <a:r>
              <a:rPr lang="en-IN" sz="3200" dirty="0" err="1"/>
              <a:t>printf</a:t>
            </a:r>
            <a:r>
              <a:rPr lang="en-IN" sz="3200" dirty="0"/>
              <a:t>("\n Floor value is:%</a:t>
            </a:r>
            <a:r>
              <a:rPr lang="en-IN" sz="3200" dirty="0" err="1"/>
              <a:t>lf",floor</a:t>
            </a:r>
            <a:r>
              <a:rPr lang="en-IN" sz="3200" dirty="0"/>
              <a:t>(2.34));</a:t>
            </a:r>
          </a:p>
          <a:p>
            <a:pPr marL="0" indent="0">
              <a:buNone/>
            </a:pPr>
            <a:r>
              <a:rPr lang="en-IN" sz="3200" dirty="0"/>
              <a:t>	</a:t>
            </a:r>
            <a:r>
              <a:rPr lang="en-IN" sz="3200" dirty="0" err="1"/>
              <a:t>printf</a:t>
            </a:r>
            <a:r>
              <a:rPr lang="en-IN" sz="3200" dirty="0"/>
              <a:t>("\n Power:%</a:t>
            </a:r>
            <a:r>
              <a:rPr lang="en-IN" sz="3200" dirty="0" err="1"/>
              <a:t>lf",pow</a:t>
            </a:r>
            <a:r>
              <a:rPr lang="en-IN" sz="3200" dirty="0"/>
              <a:t>(3.0,2.0));</a:t>
            </a:r>
          </a:p>
          <a:p>
            <a:pPr marL="0" indent="0">
              <a:buNone/>
            </a:pPr>
            <a:r>
              <a:rPr lang="en-IN" sz="3200" dirty="0"/>
              <a:t>	</a:t>
            </a:r>
            <a:r>
              <a:rPr lang="en-IN" sz="3200" dirty="0" err="1"/>
              <a:t>printf</a:t>
            </a:r>
            <a:r>
              <a:rPr lang="en-IN" sz="3200" dirty="0"/>
              <a:t>("\n Floating absolute is:%lf",</a:t>
            </a:r>
            <a:r>
              <a:rPr lang="en-IN" sz="3200" dirty="0" err="1"/>
              <a:t>fabs</a:t>
            </a:r>
            <a:r>
              <a:rPr lang="en-IN" sz="3200" dirty="0"/>
              <a:t>(-2.9));</a:t>
            </a:r>
          </a:p>
          <a:p>
            <a:pPr marL="0" indent="0">
              <a:buNone/>
            </a:pPr>
            <a:r>
              <a:rPr lang="en-IN" sz="3200" dirty="0"/>
              <a:t>	</a:t>
            </a:r>
            <a:r>
              <a:rPr lang="en-IN" sz="3200" dirty="0" err="1"/>
              <a:t>printf</a:t>
            </a:r>
            <a:r>
              <a:rPr lang="en-IN" sz="3200" dirty="0"/>
              <a:t>("\n Square root value is:%lf",</a:t>
            </a:r>
            <a:r>
              <a:rPr lang="en-IN" sz="3200" dirty="0" err="1"/>
              <a:t>sqrt</a:t>
            </a:r>
            <a:r>
              <a:rPr lang="en-IN" sz="3200" dirty="0"/>
              <a:t>(9));</a:t>
            </a:r>
          </a:p>
          <a:p>
            <a:pPr marL="0" indent="0">
              <a:buNone/>
            </a:pPr>
            <a:r>
              <a:rPr lang="en-IN" sz="3200" dirty="0"/>
              <a:t>	</a:t>
            </a:r>
            <a:r>
              <a:rPr lang="en-IN" sz="3200" dirty="0" err="1"/>
              <a:t>printf</a:t>
            </a:r>
            <a:r>
              <a:rPr lang="en-IN" sz="3200" dirty="0"/>
              <a:t>("\n Sin:%</a:t>
            </a:r>
            <a:r>
              <a:rPr lang="en-IN" sz="3200" dirty="0" err="1"/>
              <a:t>f,cos</a:t>
            </a:r>
            <a:r>
              <a:rPr lang="en-IN" sz="3200" dirty="0"/>
              <a:t>:%</a:t>
            </a:r>
            <a:r>
              <a:rPr lang="en-IN" sz="3200" dirty="0" err="1"/>
              <a:t>f,tan</a:t>
            </a:r>
            <a:r>
              <a:rPr lang="en-IN" sz="3200" dirty="0"/>
              <a:t>:%</a:t>
            </a:r>
            <a:r>
              <a:rPr lang="en-IN" sz="3200" dirty="0" err="1"/>
              <a:t>lf",sin</a:t>
            </a:r>
            <a:r>
              <a:rPr lang="en-IN" sz="3200" dirty="0"/>
              <a:t>(x),cos(y),tan(z));</a:t>
            </a:r>
          </a:p>
          <a:p>
            <a:pPr marL="0" indent="0">
              <a:buNone/>
            </a:pPr>
            <a:r>
              <a:rPr lang="en-IN" sz="3200" dirty="0"/>
              <a:t>	</a:t>
            </a:r>
            <a:r>
              <a:rPr lang="en-IN" sz="3200" dirty="0" err="1"/>
              <a:t>printf</a:t>
            </a:r>
            <a:r>
              <a:rPr lang="en-IN" sz="3200" dirty="0"/>
              <a:t>("\n </a:t>
            </a:r>
            <a:r>
              <a:rPr lang="en-IN" sz="3200" dirty="0" err="1"/>
              <a:t>fMod</a:t>
            </a:r>
            <a:r>
              <a:rPr lang="en-IN" sz="3200" dirty="0"/>
              <a:t>:%f",</a:t>
            </a:r>
            <a:r>
              <a:rPr lang="en-IN" sz="3200" dirty="0" err="1"/>
              <a:t>fmod</a:t>
            </a:r>
            <a:r>
              <a:rPr lang="en-IN" sz="3200" dirty="0"/>
              <a:t>(2.0,1.5));</a:t>
            </a:r>
          </a:p>
          <a:p>
            <a:pPr marL="0" indent="0">
              <a:buNone/>
            </a:pPr>
            <a:r>
              <a:rPr lang="en-IN" sz="3200" dirty="0"/>
              <a:t>	return 0;</a:t>
            </a:r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32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0922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-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Q1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What is the output of the following code?</a:t>
            </a:r>
          </a:p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my_recursive_function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n)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if(n == 0)</a:t>
            </a:r>
          </a:p>
          <a:p>
            <a:pPr marL="0" indent="0">
              <a:buNone/>
            </a:pPr>
            <a:r>
              <a:rPr lang="en-IN" dirty="0"/>
              <a:t>    return;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("%d ",n);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my_recursive_function</a:t>
            </a:r>
            <a:r>
              <a:rPr lang="en-IN" dirty="0"/>
              <a:t>(n-1);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my_recursive_function</a:t>
            </a:r>
            <a:r>
              <a:rPr lang="en-IN" dirty="0"/>
              <a:t>(5);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5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1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5 4 3 2 1 0</a:t>
            </a:r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5 4 3 2 1</a:t>
            </a:r>
          </a:p>
        </p:txBody>
      </p:sp>
    </p:spTree>
    <p:extLst>
      <p:ext uri="{BB962C8B-B14F-4D97-AF65-F5344CB8AC3E}">
        <p14:creationId xmlns:p14="http://schemas.microsoft.com/office/powerpoint/2010/main" val="3573183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-304800"/>
            <a:ext cx="8229600" cy="868362"/>
          </a:xfrm>
        </p:spPr>
        <p:txBody>
          <a:bodyPr/>
          <a:lstStyle/>
          <a:p>
            <a:r>
              <a:rPr lang="en-IN" dirty="0"/>
              <a:t>Q2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  <a:defRPr/>
            </a:pPr>
            <a:r>
              <a:rPr lang="en-US" dirty="0"/>
              <a:t>Predict output of following program</a:t>
            </a:r>
          </a:p>
          <a:p>
            <a:pPr marL="0" indent="0">
              <a:buNone/>
              <a:defRPr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  <a:defRPr/>
            </a:pPr>
            <a:r>
              <a:rPr lang="en-US" dirty="0" err="1"/>
              <a:t>int</a:t>
            </a:r>
            <a:r>
              <a:rPr lang="en-US" dirty="0"/>
              <a:t> fun(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pPr marL="0" indent="0">
              <a:buNone/>
              <a:defRPr/>
            </a:pPr>
            <a:r>
              <a:rPr lang="en-US" dirty="0"/>
              <a:t>{</a:t>
            </a:r>
          </a:p>
          <a:p>
            <a:pPr marL="0" indent="0">
              <a:buNone/>
              <a:defRPr/>
            </a:pPr>
            <a:r>
              <a:rPr lang="en-US" dirty="0"/>
              <a:t>    if (n == 4)</a:t>
            </a:r>
          </a:p>
          <a:p>
            <a:pPr marL="0" indent="0">
              <a:buNone/>
              <a:defRPr/>
            </a:pPr>
            <a:r>
              <a:rPr lang="en-US" dirty="0"/>
              <a:t>       return n;</a:t>
            </a:r>
          </a:p>
          <a:p>
            <a:pPr marL="0" indent="0">
              <a:buNone/>
              <a:defRPr/>
            </a:pPr>
            <a:r>
              <a:rPr lang="en-US" dirty="0"/>
              <a:t>    else return 2*fun(n+1);</a:t>
            </a:r>
          </a:p>
          <a:p>
            <a:pPr marL="0" indent="0">
              <a:buNone/>
              <a:defRPr/>
            </a:pPr>
            <a:r>
              <a:rPr lang="en-US" dirty="0"/>
              <a:t>}</a:t>
            </a:r>
          </a:p>
          <a:p>
            <a:pPr marL="0" indent="0">
              <a:buNone/>
              <a:defRPr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  <a:defRPr/>
            </a:pPr>
            <a:r>
              <a:rPr lang="en-US" dirty="0"/>
              <a:t>{</a:t>
            </a:r>
          </a:p>
          <a:p>
            <a:pPr marL="0" indent="0">
              <a:buNone/>
              <a:defRPr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("%d ", fun(2));</a:t>
            </a:r>
          </a:p>
          <a:p>
            <a:pPr marL="0" indent="0">
              <a:buNone/>
              <a:defRPr/>
            </a:pPr>
            <a:r>
              <a:rPr lang="en-US" dirty="0"/>
              <a:t>   return 0;</a:t>
            </a:r>
          </a:p>
          <a:p>
            <a:pPr marL="0" indent="0">
              <a:buNone/>
              <a:defRPr/>
            </a:pPr>
            <a:r>
              <a:rPr lang="en-US" dirty="0"/>
              <a:t>}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/>
              <a:t> 4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/>
              <a:t> 8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/>
              <a:t> 16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/>
              <a:t> 10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9433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/>
              <a:t>Q3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n-US" sz="2800" dirty="0"/>
              <a:t>Consider the following recursive function fun(x, y). What is the value of fun(4, 3)</a:t>
            </a:r>
          </a:p>
          <a:p>
            <a:pPr marL="0" indent="0">
              <a:buNone/>
              <a:defRPr/>
            </a:pPr>
            <a:r>
              <a:rPr lang="en-US" sz="2800" dirty="0" err="1"/>
              <a:t>int</a:t>
            </a:r>
            <a:r>
              <a:rPr lang="en-US" sz="2800" dirty="0"/>
              <a:t> fun(</a:t>
            </a:r>
            <a:r>
              <a:rPr lang="en-US" sz="2800" dirty="0" err="1"/>
              <a:t>int</a:t>
            </a:r>
            <a:r>
              <a:rPr lang="en-US" sz="2800" dirty="0"/>
              <a:t> x, </a:t>
            </a:r>
            <a:r>
              <a:rPr lang="en-US" sz="2800" dirty="0" err="1"/>
              <a:t>int</a:t>
            </a:r>
            <a:r>
              <a:rPr lang="en-US" sz="2800" dirty="0"/>
              <a:t> y) </a:t>
            </a:r>
          </a:p>
          <a:p>
            <a:pPr marL="0" indent="0">
              <a:buNone/>
              <a:defRPr/>
            </a:pPr>
            <a:r>
              <a:rPr lang="en-US" sz="2800" dirty="0"/>
              <a:t>{</a:t>
            </a:r>
          </a:p>
          <a:p>
            <a:pPr marL="0" indent="0">
              <a:buNone/>
              <a:defRPr/>
            </a:pPr>
            <a:r>
              <a:rPr lang="en-US" sz="2800" dirty="0"/>
              <a:t>  if (x == 0)</a:t>
            </a:r>
          </a:p>
          <a:p>
            <a:pPr marL="0" indent="0">
              <a:buNone/>
              <a:defRPr/>
            </a:pPr>
            <a:r>
              <a:rPr lang="en-US" sz="2800" dirty="0"/>
              <a:t>    return y;</a:t>
            </a:r>
          </a:p>
          <a:p>
            <a:pPr marL="0" indent="0">
              <a:buNone/>
              <a:defRPr/>
            </a:pPr>
            <a:r>
              <a:rPr lang="en-US" sz="2800" dirty="0"/>
              <a:t>  return fun(x - 1,  x + y);</a:t>
            </a:r>
          </a:p>
          <a:p>
            <a:pPr marL="0" indent="0">
              <a:buNone/>
              <a:defRPr/>
            </a:pPr>
            <a:r>
              <a:rPr lang="en-US" sz="2800" dirty="0"/>
              <a:t>} 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/>
              <a:t>13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/>
              <a:t>12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/>
              <a:t>9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/>
              <a:t>10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8042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762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/>
              <a:t>Q4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en-US" dirty="0"/>
              <a:t>What does the following function print for n = 25?</a:t>
            </a:r>
          </a:p>
          <a:p>
            <a:pPr marL="0" indent="0">
              <a:buNone/>
              <a:defRPr/>
            </a:pPr>
            <a:r>
              <a:rPr lang="en-US" dirty="0"/>
              <a:t>void fun(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pPr marL="0" indent="0">
              <a:buNone/>
              <a:defRPr/>
            </a:pPr>
            <a:r>
              <a:rPr lang="en-US" dirty="0"/>
              <a:t>{</a:t>
            </a:r>
          </a:p>
          <a:p>
            <a:pPr marL="0" indent="0">
              <a:buNone/>
              <a:defRPr/>
            </a:pPr>
            <a:r>
              <a:rPr lang="en-US" dirty="0"/>
              <a:t>  if (n == 0)</a:t>
            </a:r>
          </a:p>
          <a:p>
            <a:pPr marL="0" indent="0">
              <a:buNone/>
              <a:defRPr/>
            </a:pPr>
            <a:r>
              <a:rPr lang="en-US" dirty="0"/>
              <a:t>    return;</a:t>
            </a:r>
          </a:p>
          <a:p>
            <a:pPr marL="0" indent="0">
              <a:buNone/>
              <a:defRPr/>
            </a:pPr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("%d", n%2);</a:t>
            </a:r>
          </a:p>
          <a:p>
            <a:pPr marL="0" indent="0">
              <a:buNone/>
              <a:defRPr/>
            </a:pPr>
            <a:r>
              <a:rPr lang="en-US" dirty="0"/>
              <a:t>  fun(n/2);</a:t>
            </a:r>
          </a:p>
          <a:p>
            <a:pPr marL="0" indent="0">
              <a:buNone/>
              <a:defRPr/>
            </a:pPr>
            <a:r>
              <a:rPr lang="en-US" dirty="0"/>
              <a:t>}  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/>
              <a:t>11001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/>
              <a:t>10011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/>
              <a:t>11111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/>
              <a:t>00000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134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Recursion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It is a process in which function calls itself again and again and the function which is called is known as recursive function</a:t>
            </a:r>
          </a:p>
          <a:p>
            <a:r>
              <a:rPr lang="en-US" dirty="0"/>
              <a:t>Recursion is supported with two cases: </a:t>
            </a:r>
            <a:r>
              <a:rPr lang="en-US" b="1" dirty="0"/>
              <a:t>base case and recursive case</a:t>
            </a:r>
          </a:p>
          <a:p>
            <a:r>
              <a:rPr lang="en-US" b="1" dirty="0">
                <a:solidFill>
                  <a:schemeClr val="accent1"/>
                </a:solidFill>
              </a:rPr>
              <a:t>Base case </a:t>
            </a:r>
            <a:r>
              <a:rPr lang="en-US" dirty="0">
                <a:solidFill>
                  <a:schemeClr val="accent1"/>
                </a:solidFill>
              </a:rPr>
              <a:t>is one which helps to stop the recursion once the required operation is done</a:t>
            </a:r>
          </a:p>
          <a:p>
            <a:r>
              <a:rPr lang="en-US" b="1" dirty="0"/>
              <a:t>Recursive case </a:t>
            </a:r>
            <a:r>
              <a:rPr lang="en-US" dirty="0"/>
              <a:t>is one which keeps on repeating and function will keep on calling itself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04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5344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err="1"/>
              <a:t>int</a:t>
            </a:r>
            <a:r>
              <a:rPr lang="en-IN" sz="2000" dirty="0"/>
              <a:t> fact(</a:t>
            </a:r>
            <a:r>
              <a:rPr lang="en-IN" sz="2000" dirty="0" err="1"/>
              <a:t>int</a:t>
            </a:r>
            <a:r>
              <a:rPr lang="en-IN" sz="2000" dirty="0"/>
              <a:t> n)</a:t>
            </a:r>
          </a:p>
          <a:p>
            <a:pPr marL="0" indent="0">
              <a:buNone/>
            </a:pPr>
            <a:r>
              <a:rPr lang="en-IN" sz="2000" dirty="0"/>
              <a:t>{</a:t>
            </a:r>
          </a:p>
          <a:p>
            <a:pPr marL="0" indent="0">
              <a:buNone/>
            </a:pPr>
            <a:r>
              <a:rPr lang="en-IN" sz="2000" dirty="0"/>
              <a:t>    if (n &lt; = 1) // base case( Here the recursion will stop)</a:t>
            </a:r>
          </a:p>
          <a:p>
            <a:pPr marL="0" indent="0">
              <a:buNone/>
            </a:pPr>
            <a:r>
              <a:rPr lang="en-IN" sz="2000" dirty="0"/>
              <a:t>        return 1;</a:t>
            </a:r>
          </a:p>
          <a:p>
            <a:pPr marL="0" indent="0">
              <a:buNone/>
            </a:pPr>
            <a:r>
              <a:rPr lang="en-IN" sz="2000" dirty="0"/>
              <a:t>    else    </a:t>
            </a:r>
          </a:p>
          <a:p>
            <a:pPr marL="0" indent="0">
              <a:buNone/>
            </a:pPr>
            <a:r>
              <a:rPr lang="en-IN" sz="2000" dirty="0"/>
              <a:t>        return n*fact(n-1);    //recursive case where fact() is calling itself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535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Recursion example (factorial)</a:t>
            </a:r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94" y="1757838"/>
            <a:ext cx="7660129" cy="337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143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21" y="45720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b="1" dirty="0"/>
              <a:t>Program example 1-Write a program to find the factorial of a number using recursion(or recursive function)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long </a:t>
            </a:r>
            <a:r>
              <a:rPr lang="en-IN" dirty="0" err="1"/>
              <a:t>long</a:t>
            </a: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factorial(</a:t>
            </a:r>
            <a:r>
              <a:rPr lang="en-IN" dirty="0" err="1"/>
              <a:t>int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n;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("Enter a positive integer: 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("%d", &amp;n);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("Factorial of %d = %</a:t>
            </a:r>
            <a:r>
              <a:rPr lang="en-IN" dirty="0" err="1"/>
              <a:t>lld</a:t>
            </a:r>
            <a:r>
              <a:rPr lang="en-IN" dirty="0"/>
              <a:t>", n, factorial(n));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long </a:t>
            </a:r>
            <a:r>
              <a:rPr lang="en-IN" dirty="0" err="1"/>
              <a:t>long</a:t>
            </a: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factorial(</a:t>
            </a:r>
            <a:r>
              <a:rPr lang="en-IN" dirty="0" err="1"/>
              <a:t>int</a:t>
            </a:r>
            <a:r>
              <a:rPr lang="en-IN" dirty="0"/>
              <a:t> n)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if (n &lt;=1)</a:t>
            </a:r>
          </a:p>
          <a:p>
            <a:pPr marL="0" indent="0">
              <a:buNone/>
            </a:pPr>
            <a:r>
              <a:rPr lang="en-IN" dirty="0"/>
              <a:t>        return 1;</a:t>
            </a:r>
          </a:p>
          <a:p>
            <a:pPr marL="0" indent="0">
              <a:buNone/>
            </a:pPr>
            <a:r>
              <a:rPr lang="en-IN" dirty="0"/>
              <a:t>    else</a:t>
            </a:r>
          </a:p>
          <a:p>
            <a:pPr marL="0" indent="0">
              <a:buNone/>
            </a:pPr>
            <a:r>
              <a:rPr lang="en-IN" dirty="0"/>
              <a:t>        return n*factorial(n-1);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9861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Program example 2-Write a program to find the sum of all numbers from 1 to n using recursion(or recursive function)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addNumbers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n);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num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("Enter a positive integer: 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("%d", &amp;</a:t>
            </a:r>
            <a:r>
              <a:rPr lang="en-IN" dirty="0" err="1"/>
              <a:t>num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("Sum = %d",</a:t>
            </a:r>
            <a:r>
              <a:rPr lang="en-IN" dirty="0" err="1"/>
              <a:t>addNumbers</a:t>
            </a:r>
            <a:r>
              <a:rPr lang="en-IN" dirty="0"/>
              <a:t>(</a:t>
            </a:r>
            <a:r>
              <a:rPr lang="en-IN" dirty="0" err="1"/>
              <a:t>num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addNumbers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n)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if(n == 0)</a:t>
            </a:r>
          </a:p>
          <a:p>
            <a:pPr marL="0" indent="0">
              <a:buNone/>
            </a:pPr>
            <a:r>
              <a:rPr lang="en-IN" dirty="0"/>
              <a:t>        return n;</a:t>
            </a:r>
          </a:p>
          <a:p>
            <a:pPr marL="0" indent="0">
              <a:buNone/>
            </a:pPr>
            <a:r>
              <a:rPr lang="en-IN" dirty="0"/>
              <a:t>    else</a:t>
            </a:r>
          </a:p>
          <a:p>
            <a:pPr marL="0" indent="0">
              <a:buNone/>
            </a:pPr>
            <a:r>
              <a:rPr lang="en-IN" dirty="0"/>
              <a:t>        return n + </a:t>
            </a:r>
            <a:r>
              <a:rPr lang="en-IN" dirty="0" err="1"/>
              <a:t>addNumbers</a:t>
            </a:r>
            <a:r>
              <a:rPr lang="en-IN" dirty="0"/>
              <a:t>(n-1);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3892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Recursion example-3 (Fibonacci series)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What is Fibonacci series: …?? </a:t>
            </a:r>
          </a:p>
          <a:p>
            <a:r>
              <a:rPr lang="en-US" dirty="0">
                <a:solidFill>
                  <a:schemeClr val="accent1"/>
                </a:solidFill>
              </a:rPr>
              <a:t>0, 1, 1, 2, 3, 5, 8...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Each number is the sum of the previous two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Can be solved recursively:</a:t>
            </a:r>
          </a:p>
          <a:p>
            <a:pPr lvl="2"/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fib( n ) = fib( n - 1 ) + fib( n – 2 )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Code for the</a:t>
            </a: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Lucida Console" pitchFamily="49" charset="0"/>
              </a:rPr>
              <a:t>fibonacci</a:t>
            </a:r>
            <a:r>
              <a:rPr lang="en-US" dirty="0">
                <a:solidFill>
                  <a:schemeClr val="accent1"/>
                </a:solidFill>
              </a:rPr>
              <a:t> function</a:t>
            </a:r>
          </a:p>
          <a:p>
            <a:pPr lvl="2">
              <a:buFontTx/>
              <a:buNone/>
            </a:pP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long </a:t>
            </a: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fibonacci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( long n )</a:t>
            </a:r>
          </a:p>
          <a:p>
            <a:pPr lvl="2">
              <a:buFontTx/>
              <a:buNone/>
            </a:pP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{</a:t>
            </a:r>
          </a:p>
          <a:p>
            <a:pPr lvl="2">
              <a:buFontTx/>
              <a:buNone/>
            </a:pP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	if (n == 0 || n == 1)  // base case</a:t>
            </a:r>
          </a:p>
          <a:p>
            <a:pPr lvl="2">
              <a:buFontTx/>
              <a:buNone/>
            </a:pP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   return n;</a:t>
            </a:r>
          </a:p>
          <a:p>
            <a:pPr lvl="2">
              <a:buFontTx/>
              <a:buNone/>
            </a:pP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	else</a:t>
            </a:r>
          </a:p>
          <a:p>
            <a:pPr lvl="2">
              <a:buFontTx/>
              <a:buNone/>
            </a:pP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   return </a:t>
            </a: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fibonacci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( n - 1)+</a:t>
            </a: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fibonacci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( n – 2 );</a:t>
            </a:r>
          </a:p>
          <a:p>
            <a:pPr lvl="2">
              <a:buFontTx/>
              <a:buNone/>
            </a:pP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}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41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46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Recursion example (</a:t>
            </a:r>
            <a:r>
              <a:rPr lang="en-US" dirty="0" err="1"/>
              <a:t>fibonacci</a:t>
            </a:r>
            <a:r>
              <a:rPr lang="en-US" dirty="0"/>
              <a:t>)</a:t>
            </a:r>
          </a:p>
        </p:txBody>
      </p:sp>
      <p:sp>
        <p:nvSpPr>
          <p:cNvPr id="43047" name="Rectangle 3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Set of recursive calls to </a:t>
            </a:r>
            <a:r>
              <a:rPr lang="en-US" dirty="0" err="1">
                <a:solidFill>
                  <a:schemeClr val="accent1"/>
                </a:solidFill>
              </a:rPr>
              <a:t>fibonacci</a:t>
            </a:r>
            <a:r>
              <a:rPr lang="en-US" dirty="0">
                <a:solidFill>
                  <a:schemeClr val="accent1"/>
                </a:solidFill>
              </a:rPr>
              <a:t>() function</a:t>
            </a:r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1094184" y="2682900"/>
            <a:ext cx="6934200" cy="3554412"/>
            <a:chOff x="542" y="2069"/>
            <a:chExt cx="1762" cy="1231"/>
          </a:xfrm>
        </p:grpSpPr>
        <p:sp>
          <p:nvSpPr>
            <p:cNvPr id="43013" name="Freeform 5"/>
            <p:cNvSpPr>
              <a:spLocks/>
            </p:cNvSpPr>
            <p:nvPr/>
          </p:nvSpPr>
          <p:spPr bwMode="auto">
            <a:xfrm>
              <a:off x="725" y="3116"/>
              <a:ext cx="480" cy="48"/>
            </a:xfrm>
            <a:custGeom>
              <a:avLst/>
              <a:gdLst>
                <a:gd name="T0" fmla="*/ 19983 w 20000"/>
                <a:gd name="T1" fmla="*/ 19833 h 20000"/>
                <a:gd name="T2" fmla="*/ 19983 w 20000"/>
                <a:gd name="T3" fmla="*/ 0 h 20000"/>
                <a:gd name="T4" fmla="*/ 0 w 20000"/>
                <a:gd name="T5" fmla="*/ 0 h 20000"/>
                <a:gd name="T6" fmla="*/ 0 w 20000"/>
                <a:gd name="T7" fmla="*/ 1983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00" h="20000">
                  <a:moveTo>
                    <a:pt x="19983" y="19833"/>
                  </a:moveTo>
                  <a:lnTo>
                    <a:pt x="1998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4" name="Freeform 6"/>
            <p:cNvSpPr>
              <a:spLocks/>
            </p:cNvSpPr>
            <p:nvPr/>
          </p:nvSpPr>
          <p:spPr bwMode="auto">
            <a:xfrm>
              <a:off x="1268" y="3116"/>
              <a:ext cx="480" cy="48"/>
            </a:xfrm>
            <a:custGeom>
              <a:avLst/>
              <a:gdLst>
                <a:gd name="T0" fmla="*/ 19983 w 20000"/>
                <a:gd name="T1" fmla="*/ 19833 h 20000"/>
                <a:gd name="T2" fmla="*/ 19983 w 20000"/>
                <a:gd name="T3" fmla="*/ 0 h 20000"/>
                <a:gd name="T4" fmla="*/ 0 w 20000"/>
                <a:gd name="T5" fmla="*/ 0 h 20000"/>
                <a:gd name="T6" fmla="*/ 0 w 20000"/>
                <a:gd name="T7" fmla="*/ 1983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00" h="20000">
                  <a:moveTo>
                    <a:pt x="19983" y="19833"/>
                  </a:moveTo>
                  <a:lnTo>
                    <a:pt x="1998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5" name="Freeform 7"/>
            <p:cNvSpPr>
              <a:spLocks/>
            </p:cNvSpPr>
            <p:nvPr/>
          </p:nvSpPr>
          <p:spPr bwMode="auto">
            <a:xfrm>
              <a:off x="1824" y="2764"/>
              <a:ext cx="480" cy="48"/>
            </a:xfrm>
            <a:custGeom>
              <a:avLst/>
              <a:gdLst>
                <a:gd name="T0" fmla="*/ 19983 w 20000"/>
                <a:gd name="T1" fmla="*/ 19833 h 20000"/>
                <a:gd name="T2" fmla="*/ 19983 w 20000"/>
                <a:gd name="T3" fmla="*/ 0 h 20000"/>
                <a:gd name="T4" fmla="*/ 0 w 20000"/>
                <a:gd name="T5" fmla="*/ 0 h 20000"/>
                <a:gd name="T6" fmla="*/ 0 w 20000"/>
                <a:gd name="T7" fmla="*/ 1983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00" h="20000">
                  <a:moveTo>
                    <a:pt x="19983" y="19833"/>
                  </a:moveTo>
                  <a:lnTo>
                    <a:pt x="1998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6" name="Freeform 8"/>
            <p:cNvSpPr>
              <a:spLocks/>
            </p:cNvSpPr>
            <p:nvPr/>
          </p:nvSpPr>
          <p:spPr bwMode="auto">
            <a:xfrm>
              <a:off x="542" y="2764"/>
              <a:ext cx="1104" cy="48"/>
            </a:xfrm>
            <a:custGeom>
              <a:avLst/>
              <a:gdLst>
                <a:gd name="T0" fmla="*/ 19993 w 20000"/>
                <a:gd name="T1" fmla="*/ 19833 h 20000"/>
                <a:gd name="T2" fmla="*/ 19993 w 20000"/>
                <a:gd name="T3" fmla="*/ 0 h 20000"/>
                <a:gd name="T4" fmla="*/ 0 w 20000"/>
                <a:gd name="T5" fmla="*/ 0 h 20000"/>
                <a:gd name="T6" fmla="*/ 0 w 20000"/>
                <a:gd name="T7" fmla="*/ 1983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00" h="20000">
                  <a:moveTo>
                    <a:pt x="19993" y="19833"/>
                  </a:moveTo>
                  <a:lnTo>
                    <a:pt x="1999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7" name="Freeform 9"/>
            <p:cNvSpPr>
              <a:spLocks/>
            </p:cNvSpPr>
            <p:nvPr/>
          </p:nvSpPr>
          <p:spPr bwMode="auto">
            <a:xfrm>
              <a:off x="936" y="2417"/>
              <a:ext cx="1152" cy="48"/>
            </a:xfrm>
            <a:custGeom>
              <a:avLst/>
              <a:gdLst>
                <a:gd name="T0" fmla="*/ 19993 w 20000"/>
                <a:gd name="T1" fmla="*/ 19833 h 20000"/>
                <a:gd name="T2" fmla="*/ 19993 w 20000"/>
                <a:gd name="T3" fmla="*/ 0 h 20000"/>
                <a:gd name="T4" fmla="*/ 0 w 20000"/>
                <a:gd name="T5" fmla="*/ 0 h 20000"/>
                <a:gd name="T6" fmla="*/ 0 w 20000"/>
                <a:gd name="T7" fmla="*/ 1983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00" h="20000">
                  <a:moveTo>
                    <a:pt x="19993" y="19833"/>
                  </a:moveTo>
                  <a:lnTo>
                    <a:pt x="1999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8" name="Freeform 10"/>
            <p:cNvSpPr>
              <a:spLocks/>
            </p:cNvSpPr>
            <p:nvPr/>
          </p:nvSpPr>
          <p:spPr bwMode="auto">
            <a:xfrm>
              <a:off x="1352" y="2069"/>
              <a:ext cx="288" cy="144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9" name="Freeform 11"/>
            <p:cNvSpPr>
              <a:spLocks/>
            </p:cNvSpPr>
            <p:nvPr/>
          </p:nvSpPr>
          <p:spPr bwMode="auto">
            <a:xfrm>
              <a:off x="1280" y="2453"/>
              <a:ext cx="288" cy="144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0" name="Freeform 12"/>
            <p:cNvSpPr>
              <a:spLocks/>
            </p:cNvSpPr>
            <p:nvPr/>
          </p:nvSpPr>
          <p:spPr bwMode="auto">
            <a:xfrm>
              <a:off x="1732" y="2453"/>
              <a:ext cx="288" cy="144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1" name="Freeform 13"/>
            <p:cNvSpPr>
              <a:spLocks/>
            </p:cNvSpPr>
            <p:nvPr/>
          </p:nvSpPr>
          <p:spPr bwMode="auto">
            <a:xfrm>
              <a:off x="1872" y="2804"/>
              <a:ext cx="384" cy="144"/>
            </a:xfrm>
            <a:custGeom>
              <a:avLst/>
              <a:gdLst>
                <a:gd name="T0" fmla="*/ 19979 w 20000"/>
                <a:gd name="T1" fmla="*/ 0 h 20000"/>
                <a:gd name="T2" fmla="*/ 19979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9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9" y="0"/>
                  </a:moveTo>
                  <a:lnTo>
                    <a:pt x="19979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9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2" name="Freeform 14"/>
            <p:cNvSpPr>
              <a:spLocks/>
            </p:cNvSpPr>
            <p:nvPr/>
          </p:nvSpPr>
          <p:spPr bwMode="auto">
            <a:xfrm>
              <a:off x="1321" y="2804"/>
              <a:ext cx="288" cy="144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3" name="Freeform 15"/>
            <p:cNvSpPr>
              <a:spLocks/>
            </p:cNvSpPr>
            <p:nvPr/>
          </p:nvSpPr>
          <p:spPr bwMode="auto">
            <a:xfrm>
              <a:off x="864" y="2804"/>
              <a:ext cx="288" cy="144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4" name="Freeform 16"/>
            <p:cNvSpPr>
              <a:spLocks/>
            </p:cNvSpPr>
            <p:nvPr/>
          </p:nvSpPr>
          <p:spPr bwMode="auto">
            <a:xfrm>
              <a:off x="774" y="3156"/>
              <a:ext cx="384" cy="144"/>
            </a:xfrm>
            <a:custGeom>
              <a:avLst/>
              <a:gdLst>
                <a:gd name="T0" fmla="*/ 19979 w 20000"/>
                <a:gd name="T1" fmla="*/ 0 h 20000"/>
                <a:gd name="T2" fmla="*/ 19979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9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9" y="0"/>
                  </a:moveTo>
                  <a:lnTo>
                    <a:pt x="19979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9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5" name="Freeform 17"/>
            <p:cNvSpPr>
              <a:spLocks/>
            </p:cNvSpPr>
            <p:nvPr/>
          </p:nvSpPr>
          <p:spPr bwMode="auto">
            <a:xfrm>
              <a:off x="1315" y="3156"/>
              <a:ext cx="384" cy="144"/>
            </a:xfrm>
            <a:custGeom>
              <a:avLst/>
              <a:gdLst>
                <a:gd name="T0" fmla="*/ 19979 w 20000"/>
                <a:gd name="T1" fmla="*/ 0 h 20000"/>
                <a:gd name="T2" fmla="*/ 19979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9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9" y="0"/>
                  </a:moveTo>
                  <a:lnTo>
                    <a:pt x="19979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9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6" name="Freeform 18"/>
            <p:cNvSpPr>
              <a:spLocks/>
            </p:cNvSpPr>
            <p:nvPr/>
          </p:nvSpPr>
          <p:spPr bwMode="auto">
            <a:xfrm>
              <a:off x="1504" y="2217"/>
              <a:ext cx="0" cy="200"/>
            </a:xfrm>
            <a:custGeom>
              <a:avLst/>
              <a:gdLst>
                <a:gd name="T0" fmla="*/ 0 w 20000"/>
                <a:gd name="T1" fmla="*/ 19960 h 20000"/>
                <a:gd name="T2" fmla="*/ 0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6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7" name="Freeform 19"/>
            <p:cNvSpPr>
              <a:spLocks/>
            </p:cNvSpPr>
            <p:nvPr/>
          </p:nvSpPr>
          <p:spPr bwMode="auto">
            <a:xfrm>
              <a:off x="1259" y="2601"/>
              <a:ext cx="163" cy="163"/>
            </a:xfrm>
            <a:custGeom>
              <a:avLst/>
              <a:gdLst>
                <a:gd name="T0" fmla="*/ 0 w 20000"/>
                <a:gd name="T1" fmla="*/ 19951 h 20000"/>
                <a:gd name="T2" fmla="*/ 19951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51"/>
                  </a:moveTo>
                  <a:lnTo>
                    <a:pt x="19951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8" name="Freeform 20"/>
            <p:cNvSpPr>
              <a:spLocks/>
            </p:cNvSpPr>
            <p:nvPr/>
          </p:nvSpPr>
          <p:spPr bwMode="auto">
            <a:xfrm>
              <a:off x="1884" y="2599"/>
              <a:ext cx="104" cy="165"/>
            </a:xfrm>
            <a:custGeom>
              <a:avLst/>
              <a:gdLst>
                <a:gd name="T0" fmla="*/ 19923 w 20000"/>
                <a:gd name="T1" fmla="*/ 19952 h 20000"/>
                <a:gd name="T2" fmla="*/ 0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19923" y="19952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9" name="Freeform 21"/>
            <p:cNvSpPr>
              <a:spLocks/>
            </p:cNvSpPr>
            <p:nvPr/>
          </p:nvSpPr>
          <p:spPr bwMode="auto">
            <a:xfrm>
              <a:off x="1011" y="2949"/>
              <a:ext cx="0" cy="167"/>
            </a:xfrm>
            <a:custGeom>
              <a:avLst/>
              <a:gdLst>
                <a:gd name="T0" fmla="*/ 0 w 20000"/>
                <a:gd name="T1" fmla="*/ 19952 h 20000"/>
                <a:gd name="T2" fmla="*/ 0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52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0" name="Freeform 22"/>
            <p:cNvSpPr>
              <a:spLocks/>
            </p:cNvSpPr>
            <p:nvPr/>
          </p:nvSpPr>
          <p:spPr bwMode="auto">
            <a:xfrm>
              <a:off x="1470" y="2949"/>
              <a:ext cx="0" cy="167"/>
            </a:xfrm>
            <a:custGeom>
              <a:avLst/>
              <a:gdLst>
                <a:gd name="T0" fmla="*/ 0 w 20000"/>
                <a:gd name="T1" fmla="*/ 19952 h 20000"/>
                <a:gd name="T2" fmla="*/ 0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52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1" name="Rectangle 23"/>
            <p:cNvSpPr>
              <a:spLocks noChangeArrowheads="1"/>
            </p:cNvSpPr>
            <p:nvPr/>
          </p:nvSpPr>
          <p:spPr bwMode="auto">
            <a:xfrm>
              <a:off x="1369" y="2087"/>
              <a:ext cx="30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 dirty="0">
                  <a:latin typeface="Lucida Console" pitchFamily="49" charset="0"/>
                  <a:cs typeface="Times New Roman" pitchFamily="18" charset="0"/>
                </a:rPr>
                <a:t>f( 3 )</a:t>
              </a:r>
            </a:p>
            <a:p>
              <a:pPr eaLnBrk="0" hangingPunct="0"/>
              <a:endParaRPr lang="en-US" sz="1600" dirty="0">
                <a:latin typeface="Lucida Console" pitchFamily="49" charset="0"/>
              </a:endParaRPr>
            </a:p>
          </p:txBody>
        </p:sp>
        <p:sp>
          <p:nvSpPr>
            <p:cNvPr id="43032" name="Rectangle 24"/>
            <p:cNvSpPr>
              <a:spLocks noChangeArrowheads="1"/>
            </p:cNvSpPr>
            <p:nvPr/>
          </p:nvSpPr>
          <p:spPr bwMode="auto">
            <a:xfrm>
              <a:off x="1750" y="2473"/>
              <a:ext cx="30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f( 1 )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43033" name="Rectangle 25"/>
            <p:cNvSpPr>
              <a:spLocks noChangeArrowheads="1"/>
            </p:cNvSpPr>
            <p:nvPr/>
          </p:nvSpPr>
          <p:spPr bwMode="auto">
            <a:xfrm>
              <a:off x="1300" y="2472"/>
              <a:ext cx="30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f( 2 )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43034" name="Rectangle 26"/>
            <p:cNvSpPr>
              <a:spLocks noChangeArrowheads="1"/>
            </p:cNvSpPr>
            <p:nvPr/>
          </p:nvSpPr>
          <p:spPr bwMode="auto">
            <a:xfrm>
              <a:off x="878" y="2825"/>
              <a:ext cx="30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f( 1 )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43035" name="Rectangle 27"/>
            <p:cNvSpPr>
              <a:spLocks noChangeArrowheads="1"/>
            </p:cNvSpPr>
            <p:nvPr/>
          </p:nvSpPr>
          <p:spPr bwMode="auto">
            <a:xfrm>
              <a:off x="1336" y="2825"/>
              <a:ext cx="30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f( 0 )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43036" name="Rectangle 28"/>
            <p:cNvSpPr>
              <a:spLocks noChangeArrowheads="1"/>
            </p:cNvSpPr>
            <p:nvPr/>
          </p:nvSpPr>
          <p:spPr bwMode="auto">
            <a:xfrm>
              <a:off x="1890" y="2825"/>
              <a:ext cx="400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return 1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43037" name="Rectangle 29"/>
            <p:cNvSpPr>
              <a:spLocks noChangeArrowheads="1"/>
            </p:cNvSpPr>
            <p:nvPr/>
          </p:nvSpPr>
          <p:spPr bwMode="auto">
            <a:xfrm>
              <a:off x="795" y="3181"/>
              <a:ext cx="400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return 1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43038" name="Rectangle 30"/>
            <p:cNvSpPr>
              <a:spLocks noChangeArrowheads="1"/>
            </p:cNvSpPr>
            <p:nvPr/>
          </p:nvSpPr>
          <p:spPr bwMode="auto">
            <a:xfrm>
              <a:off x="1331" y="3181"/>
              <a:ext cx="400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return 0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43039" name="Rectangle 31"/>
            <p:cNvSpPr>
              <a:spLocks noChangeArrowheads="1"/>
            </p:cNvSpPr>
            <p:nvPr/>
          </p:nvSpPr>
          <p:spPr bwMode="auto">
            <a:xfrm>
              <a:off x="569" y="2825"/>
              <a:ext cx="30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return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43040" name="Rectangle 32"/>
            <p:cNvSpPr>
              <a:spLocks noChangeArrowheads="1"/>
            </p:cNvSpPr>
            <p:nvPr/>
          </p:nvSpPr>
          <p:spPr bwMode="auto">
            <a:xfrm>
              <a:off x="1214" y="2828"/>
              <a:ext cx="6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+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43041" name="Rectangle 33"/>
            <p:cNvSpPr>
              <a:spLocks noChangeArrowheads="1"/>
            </p:cNvSpPr>
            <p:nvPr/>
          </p:nvSpPr>
          <p:spPr bwMode="auto">
            <a:xfrm>
              <a:off x="1630" y="2473"/>
              <a:ext cx="6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+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43042" name="Rectangle 34"/>
            <p:cNvSpPr>
              <a:spLocks noChangeArrowheads="1"/>
            </p:cNvSpPr>
            <p:nvPr/>
          </p:nvSpPr>
          <p:spPr bwMode="auto">
            <a:xfrm>
              <a:off x="991" y="2471"/>
              <a:ext cx="30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return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</p:grpSp>
      <p:sp>
        <p:nvSpPr>
          <p:cNvPr id="43043" name="Rectangle 35"/>
          <p:cNvSpPr>
            <a:spLocks noChangeArrowheads="1"/>
          </p:cNvSpPr>
          <p:nvPr/>
        </p:nvSpPr>
        <p:spPr bwMode="auto">
          <a:xfrm>
            <a:off x="0" y="1619250"/>
            <a:ext cx="5486400" cy="236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44" name="Rectangle 36"/>
          <p:cNvSpPr>
            <a:spLocks noChangeArrowheads="1"/>
          </p:cNvSpPr>
          <p:nvPr/>
        </p:nvSpPr>
        <p:spPr bwMode="auto">
          <a:xfrm>
            <a:off x="0" y="3000375"/>
            <a:ext cx="54864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43045" name="Rectangle 37"/>
          <p:cNvSpPr>
            <a:spLocks noChangeArrowheads="1"/>
          </p:cNvSpPr>
          <p:nvPr/>
        </p:nvSpPr>
        <p:spPr bwMode="auto">
          <a:xfrm>
            <a:off x="0" y="3962400"/>
            <a:ext cx="91440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br>
              <a:rPr lang="en-US" sz="1400">
                <a:latin typeface="Times New Roman" pitchFamily="18" charset="0"/>
                <a:cs typeface="Times New Roman" pitchFamily="18" charset="0"/>
              </a:rPr>
            </a:b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4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47" grpId="0" build="p"/>
    </p:bld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</Template>
  <TotalTime>826</TotalTime>
  <Words>1650</Words>
  <Application>Microsoft Office PowerPoint</Application>
  <PresentationFormat>On-screen Show (4:3)</PresentationFormat>
  <Paragraphs>259</Paragraphs>
  <Slides>25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Arial Black</vt:lpstr>
      <vt:lpstr>Arial Rounded MT Bold</vt:lpstr>
      <vt:lpstr>AvantGarde</vt:lpstr>
      <vt:lpstr>Calibri</vt:lpstr>
      <vt:lpstr>Courier New</vt:lpstr>
      <vt:lpstr>Lucida Console</vt:lpstr>
      <vt:lpstr>Symbol</vt:lpstr>
      <vt:lpstr>Times New Roman</vt:lpstr>
      <vt:lpstr>Lpu theme final with copyright</vt:lpstr>
      <vt:lpstr>Document</vt:lpstr>
      <vt:lpstr>CSE101-lec#12</vt:lpstr>
      <vt:lpstr>Outline</vt:lpstr>
      <vt:lpstr>Recursion</vt:lpstr>
      <vt:lpstr>Example</vt:lpstr>
      <vt:lpstr>Recursion example (factorial)</vt:lpstr>
      <vt:lpstr>Program example 1-Write a program to find the factorial of a number using recursion(or recursive function)</vt:lpstr>
      <vt:lpstr>Program example 2-Write a program to find the sum of all numbers from 1 to n using recursion(or recursive function)</vt:lpstr>
      <vt:lpstr>Recursion example-3 (Fibonacci series)</vt:lpstr>
      <vt:lpstr>Recursion example (fibonacci)</vt:lpstr>
      <vt:lpstr>Program example 3-WAP to display n terms of Fibonacci series using recursion(or recursive function)</vt:lpstr>
      <vt:lpstr>Recursion vs. Iteration</vt:lpstr>
      <vt:lpstr>Rules for recursive function</vt:lpstr>
      <vt:lpstr>Math Library Functions(or Mathematical functions in C)</vt:lpstr>
      <vt:lpstr>Math Library Functions</vt:lpstr>
      <vt:lpstr>Math Library Functions: pow()</vt:lpstr>
      <vt:lpstr>sqrt()</vt:lpstr>
      <vt:lpstr>fabs()</vt:lpstr>
      <vt:lpstr>floor()</vt:lpstr>
      <vt:lpstr>ceil()</vt:lpstr>
      <vt:lpstr>PowerPoint Presentation</vt:lpstr>
      <vt:lpstr>Program example</vt:lpstr>
      <vt:lpstr>Q1</vt:lpstr>
      <vt:lpstr>Q2</vt:lpstr>
      <vt:lpstr>Q3</vt:lpstr>
      <vt:lpstr>Q4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Guidelines</dc:title>
  <dc:creator>sanjeev</dc:creator>
  <cp:lastModifiedBy>Admin</cp:lastModifiedBy>
  <cp:revision>152</cp:revision>
  <dcterms:created xsi:type="dcterms:W3CDTF">2014-05-22T12:04:07Z</dcterms:created>
  <dcterms:modified xsi:type="dcterms:W3CDTF">2023-02-28T02:09:33Z</dcterms:modified>
</cp:coreProperties>
</file>